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theme/theme13.xml" ContentType="application/vnd.openxmlformats-officedocument.theme+xml"/>
  <Override PartName="/ppt/slideLayouts/slideLayout42.xml" ContentType="application/vnd.openxmlformats-officedocument.presentationml.slideLayout+xml"/>
  <Override PartName="/ppt/theme/theme1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5.xml" ContentType="application/vnd.openxmlformats-officedocument.theme+xml"/>
  <Override PartName="/ppt/slideLayouts/slideLayout4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30" r:id="rId5"/>
    <p:sldMasterId id="2147483732" r:id="rId6"/>
    <p:sldMasterId id="2147483734" r:id="rId7"/>
    <p:sldMasterId id="2147483736" r:id="rId8"/>
    <p:sldMasterId id="2147483742" r:id="rId9"/>
    <p:sldMasterId id="2147483744" r:id="rId10"/>
    <p:sldMasterId id="2147483746" r:id="rId11"/>
    <p:sldMasterId id="2147483748" r:id="rId12"/>
    <p:sldMasterId id="2147483750" r:id="rId13"/>
    <p:sldMasterId id="2147483752" r:id="rId14"/>
    <p:sldMasterId id="2147483754" r:id="rId15"/>
    <p:sldMasterId id="2147483756" r:id="rId16"/>
    <p:sldMasterId id="2147483758" r:id="rId17"/>
    <p:sldMasterId id="2147483760" r:id="rId18"/>
    <p:sldMasterId id="2147483764" r:id="rId19"/>
  </p:sldMasterIdLst>
  <p:notesMasterIdLst>
    <p:notesMasterId r:id="rId39"/>
  </p:notesMasterIdLst>
  <p:handoutMasterIdLst>
    <p:handoutMasterId r:id="rId40"/>
  </p:handoutMasterIdLst>
  <p:sldIdLst>
    <p:sldId id="256" r:id="rId20"/>
    <p:sldId id="257" r:id="rId21"/>
    <p:sldId id="258" r:id="rId22"/>
    <p:sldId id="259" r:id="rId23"/>
    <p:sldId id="260" r:id="rId24"/>
    <p:sldId id="278" r:id="rId25"/>
    <p:sldId id="279" r:id="rId26"/>
    <p:sldId id="265" r:id="rId27"/>
    <p:sldId id="263" r:id="rId28"/>
    <p:sldId id="264" r:id="rId29"/>
    <p:sldId id="275" r:id="rId30"/>
    <p:sldId id="276" r:id="rId31"/>
    <p:sldId id="268" r:id="rId32"/>
    <p:sldId id="269" r:id="rId33"/>
    <p:sldId id="270" r:id="rId34"/>
    <p:sldId id="271" r:id="rId35"/>
    <p:sldId id="272" r:id="rId36"/>
    <p:sldId id="277" r:id="rId37"/>
    <p:sldId id="274" r:id="rId38"/>
  </p:sldIdLst>
  <p:sldSz cx="12192000" cy="6858000"/>
  <p:notesSz cx="6794500" cy="9906000"/>
  <p:custDataLst>
    <p:tags r:id="rId41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50FA5-7AA6-6AEF-7528-0EE937B1442C}" v="3" dt="2023-01-11T13:50:16.753"/>
    <p1510:client id="{53FB471E-9BD8-02E8-7A74-38A0DBB70EC3}" v="90" dt="2023-01-11T13:33:00.262"/>
    <p1510:client id="{6F9CE2AA-1B78-119B-B2C7-C3C8D1C0E8F1}" v="63" dt="2023-01-11T12:46:43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viewProps" Target="viewProps.xml"/><Relationship Id="rId48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5DED2-2093-4F30-82B1-6AF31C55044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57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5DED2-2093-4F30-82B1-6AF31C55044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81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53A39-49B3-554A-AE82-85611CEBD8E3}" type="slidenum">
              <a:rPr kumimoji="0" lang="nb-NO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7039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38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48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64E0-9648-455E-BF53-EEBBE5AB5AA5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E53C-F124-490C-B167-554524467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460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838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66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89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19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343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296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53A39-49B3-554A-AE82-85611CEBD8E3}" type="slidenum">
              <a:rPr kumimoji="0" lang="nb-NO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7039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7158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53A39-49B3-554A-AE82-85611CEBD8E3}" type="slidenum">
              <a:rPr kumimoji="0" lang="nb-NO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7039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38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0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80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536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94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57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8957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09E4-721C-421C-ABF2-BC3ED5145C1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AB17-4BE9-4557-BDBB-6C98646B05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5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Slide" r:id="rId5" imgW="339" imgH="343" progId="TCLayout.ActiveDocument.1">
                  <p:embed/>
                </p:oleObj>
              </mc:Choice>
              <mc:Fallback>
                <p:oleObj name="think-cell Slide" r:id="rId5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0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1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324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78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58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1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69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661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31" r:id="rId2"/>
    <p:sldLayoutId id="21474837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45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74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0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64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35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09E4-721C-421C-ABF2-BC3ED5145C1E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AB17-4BE9-4557-BDBB-6C98646B0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0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22" y="2782288"/>
            <a:ext cx="5978658" cy="2158380"/>
          </a:xfrm>
        </p:spPr>
        <p:txBody>
          <a:bodyPr/>
          <a:lstStyle/>
          <a:p>
            <a:pPr algn="ctr"/>
            <a:r>
              <a:rPr lang="en-US" dirty="0" err="1"/>
              <a:t>UiO</a:t>
            </a:r>
            <a:r>
              <a:rPr lang="en-US" dirty="0"/>
              <a:t> </a:t>
            </a:r>
            <a:r>
              <a:rPr lang="en-US" dirty="0" err="1" smtClean="0"/>
              <a:t>sak,prosessforbedring</a:t>
            </a:r>
            <a:r>
              <a:rPr lang="en-US" dirty="0" smtClean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arkiv</a:t>
            </a:r>
            <a:r>
              <a:rPr lang="en-US" dirty="0"/>
              <a:t> </a:t>
            </a:r>
            <a:endParaRPr lang="en-US" dirty="0"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CE09CFA-F843-3C0F-0D1F-8407B5F6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692" y="2939644"/>
            <a:ext cx="5603052" cy="37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/>
                <a:cs typeface="Arial"/>
              </a:rPr>
              <a:t>Hovedoppgaver i prosjektet 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Innføring av ny løsning med </a:t>
            </a:r>
            <a:r>
              <a:rPr lang="nb-NO" dirty="0" smtClean="0"/>
              <a:t>støtte for arbeid i styrer, råd og utvalg</a:t>
            </a:r>
            <a:endParaRPr lang="nb-NO" dirty="0">
              <a:cs typeface="Calibri"/>
            </a:endParaRPr>
          </a:p>
          <a:p>
            <a:r>
              <a:rPr lang="nb-NO" dirty="0" smtClean="0"/>
              <a:t>Vurdere innføring </a:t>
            </a:r>
            <a:r>
              <a:rPr lang="nb-NO" dirty="0"/>
              <a:t>av de tre digitaliserte prosessene som leveres av UH sak  </a:t>
            </a:r>
            <a:endParaRPr lang="nb-NO" dirty="0">
              <a:cs typeface="Calibri"/>
            </a:endParaRPr>
          </a:p>
          <a:p>
            <a:r>
              <a:rPr lang="nb-NO" dirty="0"/>
              <a:t>Gjennomgang av prosessene hvor vi bruker RPA mot </a:t>
            </a:r>
            <a:r>
              <a:rPr lang="nb-NO" dirty="0" err="1"/>
              <a:t>ePhorte</a:t>
            </a:r>
            <a:r>
              <a:rPr lang="nb-NO" dirty="0"/>
              <a:t> </a:t>
            </a:r>
            <a:r>
              <a:rPr lang="nb-NO" dirty="0" smtClean="0"/>
              <a:t>for </a:t>
            </a:r>
            <a:r>
              <a:rPr lang="nb-NO" dirty="0"/>
              <a:t>mulig forbedring og overgang til den standardiserte </a:t>
            </a:r>
            <a:r>
              <a:rPr lang="nb-NO" dirty="0" smtClean="0"/>
              <a:t>fellestjenesten</a:t>
            </a:r>
          </a:p>
          <a:p>
            <a:r>
              <a:rPr lang="nb-NO" dirty="0" smtClean="0"/>
              <a:t>Øvrige prosesser med flyt i </a:t>
            </a:r>
            <a:r>
              <a:rPr lang="nb-NO" dirty="0" err="1" smtClean="0"/>
              <a:t>ePhorte</a:t>
            </a:r>
            <a:r>
              <a:rPr lang="nb-NO" dirty="0" smtClean="0"/>
              <a:t> </a:t>
            </a:r>
            <a:endParaRPr lang="nb-NO" dirty="0">
              <a:cs typeface="Calibri"/>
            </a:endParaRPr>
          </a:p>
          <a:p>
            <a:r>
              <a:rPr lang="nb-NO" dirty="0" smtClean="0"/>
              <a:t>Utvikle brukerstøtte og </a:t>
            </a:r>
            <a:r>
              <a:rPr lang="nb-NO" dirty="0"/>
              <a:t>en metodikk for samarbeide på tvers i virksomheten – vi må ha brukerfokus, men samtidig kontroll</a:t>
            </a:r>
            <a:endParaRPr lang="nb-NO" dirty="0">
              <a:cs typeface="Calibri"/>
            </a:endParaRPr>
          </a:p>
          <a:p>
            <a:r>
              <a:rPr lang="nb-NO" dirty="0"/>
              <a:t>Legge til rette for gevinstrealisering</a:t>
            </a:r>
            <a:r>
              <a:rPr lang="nb-NO" sz="3200" dirty="0"/>
              <a:t> </a:t>
            </a:r>
            <a:endParaRPr lang="nb-NO" sz="3200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191" y="52388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316209" y="4567128"/>
            <a:ext cx="1893600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tx1"/>
                </a:solidFill>
              </a:rPr>
              <a:t>Forberede migrering av data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922851" y="590678"/>
            <a:ext cx="1339200" cy="6893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Prosjektkontor</a:t>
            </a:r>
          </a:p>
          <a:p>
            <a:pPr algn="ctr"/>
            <a:r>
              <a:rPr lang="nb-NO" sz="1050">
                <a:solidFill>
                  <a:schemeClr val="tx1"/>
                </a:solidFill>
              </a:rPr>
              <a:t>Kommunikasjon, endringsledelse </a:t>
            </a:r>
            <a:r>
              <a:rPr lang="nb-NO" sz="1050" err="1">
                <a:solidFill>
                  <a:schemeClr val="tx1"/>
                </a:solidFill>
              </a:rPr>
              <a:t>admin</a:t>
            </a:r>
            <a:r>
              <a:rPr lang="nb-NO" sz="10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3" name="Explosion 2 62"/>
          <p:cNvSpPr/>
          <p:nvPr/>
        </p:nvSpPr>
        <p:spPr>
          <a:xfrm>
            <a:off x="10149267" y="4241896"/>
            <a:ext cx="1969035" cy="2182491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>
                <a:solidFill>
                  <a:schemeClr val="tx1"/>
                </a:solidFill>
              </a:rPr>
              <a:t>Innføring  på UiO – en felles oppgave</a:t>
            </a:r>
            <a:r>
              <a:rPr lang="nb-NO" sz="14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" name="Oval 63"/>
          <p:cNvSpPr/>
          <p:nvPr/>
        </p:nvSpPr>
        <p:spPr>
          <a:xfrm>
            <a:off x="3947916" y="2410273"/>
            <a:ext cx="4433790" cy="4636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</a:rPr>
              <a:t>Ressursteam for HR </a:t>
            </a:r>
          </a:p>
        </p:txBody>
      </p:sp>
      <p:sp>
        <p:nvSpPr>
          <p:cNvPr id="66" name="Oval 65"/>
          <p:cNvSpPr/>
          <p:nvPr/>
        </p:nvSpPr>
        <p:spPr>
          <a:xfrm>
            <a:off x="4006444" y="2839258"/>
            <a:ext cx="4435200" cy="46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</a:rPr>
              <a:t>Ressursteam for studie </a:t>
            </a:r>
          </a:p>
        </p:txBody>
      </p:sp>
      <p:sp>
        <p:nvSpPr>
          <p:cNvPr id="67" name="Oval 66"/>
          <p:cNvSpPr/>
          <p:nvPr/>
        </p:nvSpPr>
        <p:spPr>
          <a:xfrm>
            <a:off x="3922851" y="3276658"/>
            <a:ext cx="4435200" cy="46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</a:rPr>
              <a:t>Ressursteam for forskning </a:t>
            </a:r>
          </a:p>
        </p:txBody>
      </p:sp>
      <p:sp>
        <p:nvSpPr>
          <p:cNvPr id="68" name="Oval 67"/>
          <p:cNvSpPr/>
          <p:nvPr/>
        </p:nvSpPr>
        <p:spPr>
          <a:xfrm>
            <a:off x="3922851" y="3714058"/>
            <a:ext cx="4435200" cy="46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</a:rPr>
              <a:t>Ressursteam for øvrige fagområder som økonomi, eiendom, it </a:t>
            </a:r>
            <a:r>
              <a:rPr lang="nb-NO" sz="1200" err="1">
                <a:solidFill>
                  <a:schemeClr val="tx1"/>
                </a:solidFill>
              </a:rPr>
              <a:t>etc</a:t>
            </a:r>
            <a:r>
              <a:rPr lang="nb-NO" sz="120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48231" y="953705"/>
            <a:ext cx="6211" cy="33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41836" y="1276210"/>
            <a:ext cx="11742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316209" y="359678"/>
            <a:ext cx="2552796" cy="756000"/>
            <a:chOff x="4980627" y="3063"/>
            <a:chExt cx="2552796" cy="669726"/>
          </a:xfrm>
        </p:grpSpPr>
        <p:sp>
          <p:nvSpPr>
            <p:cNvPr id="5" name="Rectangle 4"/>
            <p:cNvSpPr/>
            <p:nvPr/>
          </p:nvSpPr>
          <p:spPr>
            <a:xfrm>
              <a:off x="4980627" y="3063"/>
              <a:ext cx="2552796" cy="6697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4980627" y="3063"/>
              <a:ext cx="2552796" cy="669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100" kern="120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Prosjektleder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841836" y="1289785"/>
            <a:ext cx="0" cy="217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016118" y="1283862"/>
            <a:ext cx="9626" cy="247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62" idx="2"/>
          </p:cNvCxnSpPr>
          <p:nvPr/>
        </p:nvCxnSpPr>
        <p:spPr>
          <a:xfrm>
            <a:off x="3448776" y="1840450"/>
            <a:ext cx="38775" cy="2616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817951" y="2184879"/>
            <a:ext cx="1339200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Kartlegge rutiner «as is»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817951" y="2985924"/>
            <a:ext cx="1339200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Utvikle brukerstøtte, rutiner og veiledninger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817951" y="3786969"/>
            <a:ext cx="1339200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Utvikle fagområdespesifikk og funksjonell opplæring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92607" y="1384801"/>
            <a:ext cx="2196000" cy="576000"/>
            <a:chOff x="6398572" y="1905087"/>
            <a:chExt cx="2314280" cy="669726"/>
          </a:xfrm>
        </p:grpSpPr>
        <p:sp>
          <p:nvSpPr>
            <p:cNvPr id="14" name="Rectangle 13"/>
            <p:cNvSpPr/>
            <p:nvPr/>
          </p:nvSpPr>
          <p:spPr>
            <a:xfrm>
              <a:off x="6398572" y="1905087"/>
              <a:ext cx="2314280" cy="6697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6398572" y="1905087"/>
              <a:ext cx="2314280" cy="669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100" kern="120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Delprosjekt for innføring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1288885" y="1880753"/>
            <a:ext cx="0" cy="224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60289" y="2182254"/>
            <a:ext cx="1339200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Integrasjoner og RPA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60289" y="2894152"/>
            <a:ext cx="1339200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 Infrastruktur, IAM og masterdata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8444" y="1384801"/>
            <a:ext cx="2140882" cy="586374"/>
            <a:chOff x="3801198" y="1893025"/>
            <a:chExt cx="2316088" cy="681788"/>
          </a:xfrm>
        </p:grpSpPr>
        <p:sp>
          <p:nvSpPr>
            <p:cNvPr id="11" name="Rectangle 10"/>
            <p:cNvSpPr/>
            <p:nvPr/>
          </p:nvSpPr>
          <p:spPr>
            <a:xfrm>
              <a:off x="3801198" y="1905087"/>
              <a:ext cx="2316088" cy="6697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3801198" y="1893025"/>
              <a:ext cx="2316088" cy="669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100" kern="120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Delprosjekt for </a:t>
              </a:r>
            </a:p>
            <a:p>
              <a:pPr marL="0"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100" kern="120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etablering av løsning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3207883" y="4901928"/>
            <a:ext cx="260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32188" y="6355118"/>
            <a:ext cx="260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47171" y="5627044"/>
            <a:ext cx="260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60995" y="6355118"/>
            <a:ext cx="260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69172" y="5627044"/>
            <a:ext cx="260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055492" y="4929706"/>
            <a:ext cx="260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335160" y="5301572"/>
            <a:ext cx="1891674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100">
              <a:solidFill>
                <a:schemeClr val="tx1"/>
              </a:solidFill>
            </a:endParaRPr>
          </a:p>
          <a:p>
            <a:pPr algn="ctr"/>
            <a:r>
              <a:rPr lang="nb-NO" sz="1100">
                <a:solidFill>
                  <a:schemeClr val="tx1"/>
                </a:solidFill>
              </a:rPr>
              <a:t>Test av løsningen</a:t>
            </a:r>
          </a:p>
          <a:p>
            <a:pPr algn="ctr"/>
            <a:endParaRPr lang="nb-NO" sz="110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16209" y="6002395"/>
            <a:ext cx="1891674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Teknisk utvikling, drift og forvaltning av løsningen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484969" y="4456569"/>
            <a:ext cx="7936" cy="1907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053318" y="4178458"/>
            <a:ext cx="15355" cy="2185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60289" y="3655524"/>
            <a:ext cx="1339200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Konfigurasjon av løsningen</a:t>
            </a:r>
          </a:p>
        </p:txBody>
      </p:sp>
      <p:cxnSp>
        <p:nvCxnSpPr>
          <p:cNvPr id="77" name="Straight Connector 76"/>
          <p:cNvCxnSpPr>
            <a:endCxn id="49" idx="2"/>
          </p:cNvCxnSpPr>
          <p:nvPr/>
        </p:nvCxnSpPr>
        <p:spPr>
          <a:xfrm flipH="1">
            <a:off x="8842071" y="2079977"/>
            <a:ext cx="1" cy="2496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172471" y="2236871"/>
            <a:ext cx="1339200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Informere og forankre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72471" y="3117369"/>
            <a:ext cx="1339200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Sikre saksbehandlerkompetanse i ressursteamene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172471" y="3907096"/>
            <a:ext cx="1339200" cy="66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Formidle lokale behov som må </a:t>
            </a:r>
            <a:r>
              <a:rPr lang="nb-NO" sz="1100" err="1">
                <a:solidFill>
                  <a:schemeClr val="tx1"/>
                </a:solidFill>
              </a:rPr>
              <a:t>hensyntas</a:t>
            </a:r>
            <a:endParaRPr lang="nb-NO"/>
          </a:p>
        </p:txBody>
      </p:sp>
      <p:sp>
        <p:nvSpPr>
          <p:cNvPr id="46" name="Rectangle 45"/>
          <p:cNvSpPr/>
          <p:nvPr/>
        </p:nvSpPr>
        <p:spPr>
          <a:xfrm>
            <a:off x="7565871" y="1376570"/>
            <a:ext cx="2552400" cy="75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Innføringsansvarlig på enhet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1162" y="250915"/>
            <a:ext cx="4748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/>
              <a:t>Organisering av prosjektet </a:t>
            </a:r>
          </a:p>
        </p:txBody>
      </p:sp>
    </p:spTree>
    <p:extLst>
      <p:ext uri="{BB962C8B-B14F-4D97-AF65-F5344CB8AC3E}">
        <p14:creationId xmlns:p14="http://schemas.microsoft.com/office/powerpoint/2010/main" val="419063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960C-87EE-4E41-239F-30065E6E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Styringsgruppe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7B83-CB44-A988-499A-03B1FC3F3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Prosjekteier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leder</a:t>
            </a:r>
            <a:r>
              <a:rPr lang="en-US" dirty="0">
                <a:ea typeface="+mn-lt"/>
                <a:cs typeface="+mn-lt"/>
              </a:rPr>
              <a:t> for </a:t>
            </a:r>
            <a:r>
              <a:rPr lang="en-US" dirty="0" err="1">
                <a:ea typeface="+mn-lt"/>
                <a:cs typeface="+mn-lt"/>
              </a:rPr>
              <a:t>styringsgruppen</a:t>
            </a:r>
            <a:r>
              <a:rPr lang="en-US" dirty="0">
                <a:ea typeface="+mn-lt"/>
                <a:cs typeface="+mn-lt"/>
              </a:rPr>
              <a:t> er </a:t>
            </a:r>
            <a:r>
              <a:rPr lang="en-US" dirty="0" err="1">
                <a:ea typeface="+mn-lt"/>
                <a:cs typeface="+mn-lt"/>
              </a:rPr>
              <a:t>organisasjon</a:t>
            </a:r>
            <a:r>
              <a:rPr lang="en-US" dirty="0">
                <a:ea typeface="+mn-lt"/>
                <a:cs typeface="+mn-lt"/>
              </a:rPr>
              <a:t>- 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personaldirektør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 err="1">
                <a:ea typeface="+mn-lt"/>
                <a:cs typeface="+mn-lt"/>
              </a:rPr>
              <a:t>Fagdirektører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fakultetsdirektører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Representant </a:t>
            </a:r>
            <a:r>
              <a:rPr lang="en-US" dirty="0" err="1">
                <a:ea typeface="+mn-lt"/>
                <a:cs typeface="+mn-lt"/>
              </a:rPr>
              <a:t>fra</a:t>
            </a:r>
            <a:r>
              <a:rPr lang="en-US" dirty="0">
                <a:ea typeface="+mn-lt"/>
                <a:cs typeface="+mn-lt"/>
              </a:rPr>
              <a:t> de </a:t>
            </a:r>
            <a:r>
              <a:rPr lang="en-US" dirty="0" err="1">
                <a:ea typeface="+mn-lt"/>
                <a:cs typeface="+mn-lt"/>
              </a:rPr>
              <a:t>hovedtillitsvalgte</a:t>
            </a:r>
            <a:r>
              <a:rPr lang="en-US" dirty="0">
                <a:ea typeface="+mn-lt"/>
                <a:cs typeface="+mn-lt"/>
              </a:rPr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Hvordan jobbe i prosjektet?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Prosjektet kommer til å jobbe ut fra fagområder og </a:t>
            </a:r>
            <a:r>
              <a:rPr lang="nb-NO" dirty="0" smtClean="0"/>
              <a:t>saksbehandlingsprosesser</a:t>
            </a:r>
            <a:r>
              <a:rPr lang="nb-NO" dirty="0"/>
              <a:t>. Dette for å </a:t>
            </a:r>
          </a:p>
          <a:p>
            <a:pPr lvl="1"/>
            <a:r>
              <a:rPr lang="nb-NO" dirty="0"/>
              <a:t>Ha oversikt over rutiner for saksbehandlingsprosesser og blant annet ha beredskap den dagen vi går over til ny løsning</a:t>
            </a:r>
          </a:p>
          <a:p>
            <a:pPr lvl="1"/>
            <a:r>
              <a:rPr lang="nb-NO" dirty="0"/>
              <a:t>Utvikle en fagområdespesifikk opplæring i tillegg til opplæring i funksjoner</a:t>
            </a:r>
          </a:p>
          <a:p>
            <a:pPr lvl="1"/>
            <a:r>
              <a:rPr lang="nb-NO" dirty="0"/>
              <a:t>Ha oversikt over arbeidsoppgavene innenfor hvert fagfelt for å sikre tilgangsstyringen for saksbehandlerne</a:t>
            </a:r>
          </a:p>
          <a:p>
            <a:pPr lvl="1"/>
            <a:r>
              <a:rPr lang="nb-NO" dirty="0"/>
              <a:t>Sikre at risikoen ved overgangen til nye løsninger er så lav som mulig for våre saksbehandlere og ledere</a:t>
            </a:r>
          </a:p>
        </p:txBody>
      </p:sp>
    </p:spTree>
    <p:extLst>
      <p:ext uri="{BB962C8B-B14F-4D97-AF65-F5344CB8AC3E}">
        <p14:creationId xmlns:p14="http://schemas.microsoft.com/office/powerpoint/2010/main" val="182583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Hvordan jobbe i prosjektet forts. 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Ressursteamene skal jobbe med alle saksbehandlingsprosesser </a:t>
            </a:r>
          </a:p>
          <a:p>
            <a:r>
              <a:rPr lang="nb-NO" dirty="0"/>
              <a:t>Ressursteamene skal bemannes med saksbehandlere ut fra hvilke </a:t>
            </a:r>
            <a:r>
              <a:rPr lang="nb-NO" dirty="0" smtClean="0"/>
              <a:t>saksbehandlingsprosesser </a:t>
            </a:r>
            <a:r>
              <a:rPr lang="nb-NO" dirty="0"/>
              <a:t>(eller fagfelt) som det til enhver tid jobbes med </a:t>
            </a:r>
          </a:p>
          <a:p>
            <a:r>
              <a:rPr lang="nb-NO" dirty="0"/>
              <a:t>Saksbehandlere i ressursteamene = saksbehandlerne med spesialistkompetanse på oppgaveløsningen innen de ulike fagområdene</a:t>
            </a:r>
          </a:p>
          <a:p>
            <a:r>
              <a:rPr lang="nb-NO" dirty="0"/>
              <a:t>Saksbehandlerne skal ikke jobbe med dette på fulltid gjennom hele 2023, men inngå i en pool som har fagkompetanse og som støtter hovedprosjektet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233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" b="985"/>
          <a:stretch/>
        </p:blipFill>
        <p:spPr>
          <a:xfrm>
            <a:off x="953813" y="559382"/>
            <a:ext cx="9948042" cy="54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0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139"/>
            <a:ext cx="10515600" cy="1325563"/>
          </a:xfrm>
        </p:spPr>
        <p:txBody>
          <a:bodyPr/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Innføring på enheter 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Hver enhet </a:t>
            </a:r>
            <a:r>
              <a:rPr lang="nb-NO" dirty="0" smtClean="0"/>
              <a:t>skal ha en </a:t>
            </a:r>
            <a:r>
              <a:rPr lang="nb-NO" dirty="0" smtClean="0"/>
              <a:t>ansvarlig </a:t>
            </a:r>
            <a:r>
              <a:rPr lang="nb-NO" dirty="0"/>
              <a:t>for innføringen hos seg. </a:t>
            </a:r>
            <a:endParaRPr lang="nb-NO" dirty="0" smtClean="0"/>
          </a:p>
          <a:p>
            <a:r>
              <a:rPr lang="nb-NO" dirty="0" smtClean="0"/>
              <a:t>Hovedoppgavene </a:t>
            </a:r>
            <a:r>
              <a:rPr lang="nb-NO" dirty="0"/>
              <a:t>for den ansvarlige vil bli </a:t>
            </a:r>
          </a:p>
          <a:p>
            <a:pPr lvl="1"/>
            <a:r>
              <a:rPr lang="nb-NO" dirty="0"/>
              <a:t>Informasjon og forankring </a:t>
            </a:r>
          </a:p>
          <a:p>
            <a:pPr lvl="1"/>
            <a:r>
              <a:rPr lang="nb-NO" dirty="0"/>
              <a:t>Sikre at lokal saksbehandlingskompetanse er tilgjengelig for prosjekts ressursteam når det er behov for at de stiller til workshops, møter, avklaringer </a:t>
            </a:r>
            <a:r>
              <a:rPr lang="nb-NO" dirty="0" err="1" smtClean="0"/>
              <a:t>o.l</a:t>
            </a:r>
            <a:endParaRPr lang="nb-NO" dirty="0" smtClean="0"/>
          </a:p>
          <a:p>
            <a:r>
              <a:rPr lang="nb-NO" dirty="0" smtClean="0"/>
              <a:t>Enhetene vil ha saksbehandlere i ressursteamene </a:t>
            </a:r>
            <a:endParaRPr lang="nb-NO" dirty="0"/>
          </a:p>
          <a:p>
            <a:r>
              <a:rPr lang="nb-NO" dirty="0"/>
              <a:t>Saksbehandlere som bidrar i ressursteamene og innføringsleder blir en kjernegruppe for enheten som sikrer en trygg innføring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675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Informasjon og involvering</a:t>
            </a:r>
            <a:endParaRPr lang="nb-NO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Hovedansvarlig for informasjon og forankring </a:t>
            </a:r>
            <a:r>
              <a:rPr lang="nb-NO" dirty="0" smtClean="0"/>
              <a:t>på enheter vil være innføringsansvarlig. </a:t>
            </a:r>
            <a:endParaRPr lang="nb-NO" dirty="0" smtClean="0"/>
          </a:p>
          <a:p>
            <a:r>
              <a:rPr lang="nb-NO" dirty="0" smtClean="0"/>
              <a:t>Innføringsansvarlige vil bli innkalt til møter med delprosjekt for innføring jevnlig for informasjon og eventuelt andre avklaringer </a:t>
            </a:r>
          </a:p>
          <a:p>
            <a:r>
              <a:rPr lang="nb-NO" dirty="0" smtClean="0"/>
              <a:t>Hovedprosjektet </a:t>
            </a:r>
            <a:r>
              <a:rPr lang="nb-NO" dirty="0"/>
              <a:t>vil utvikle </a:t>
            </a:r>
            <a:r>
              <a:rPr lang="nb-NO" dirty="0" smtClean="0"/>
              <a:t>en informasjonsside </a:t>
            </a:r>
            <a:r>
              <a:rPr lang="nb-NO" dirty="0" smtClean="0"/>
              <a:t>på </a:t>
            </a:r>
            <a:r>
              <a:rPr lang="nb-NO" dirty="0"/>
              <a:t>«For-ansatte </a:t>
            </a:r>
            <a:r>
              <a:rPr lang="nb-NO" dirty="0" smtClean="0"/>
              <a:t>sidene» </a:t>
            </a:r>
            <a:r>
              <a:rPr lang="nb-NO" dirty="0"/>
              <a:t>og en FAQ </a:t>
            </a:r>
            <a:endParaRPr lang="nb-NO" dirty="0"/>
          </a:p>
          <a:p>
            <a:r>
              <a:rPr lang="nb-NO" dirty="0" smtClean="0"/>
              <a:t>Nettverk vil være viktige ressursgrupper for innføringsprosjektet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6084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7" y="415632"/>
            <a:ext cx="10058400" cy="56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6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2249515"/>
            <a:ext cx="12192000" cy="44613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1619437" y="4358034"/>
            <a:ext cx="3204000" cy="205002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Rutinekartlegging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Utvikling av saksbehandler-støtte, planlegge opplæring, brukerstøtte og forvaltning inkludert strukturer for prosessforbedring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5" name="Pentagon 4"/>
          <p:cNvSpPr/>
          <p:nvPr/>
        </p:nvSpPr>
        <p:spPr>
          <a:xfrm>
            <a:off x="294902" y="4341024"/>
            <a:ext cx="2052000" cy="2088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Etablering av hovedprosjekt og mottaksprosjekter. Forberede den tekniske innføringen av løsningen</a:t>
            </a:r>
          </a:p>
        </p:txBody>
      </p:sp>
      <p:sp>
        <p:nvSpPr>
          <p:cNvPr id="6" name="Chevron 5"/>
          <p:cNvSpPr/>
          <p:nvPr/>
        </p:nvSpPr>
        <p:spPr>
          <a:xfrm>
            <a:off x="4026758" y="4366044"/>
            <a:ext cx="3204000" cy="2052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Opplæring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gamle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Overgang til standardisert fellestjeneste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Forberede migrering av</a:t>
            </a:r>
          </a:p>
        </p:txBody>
      </p:sp>
      <p:sp>
        <p:nvSpPr>
          <p:cNvPr id="7" name="Chevron 6"/>
          <p:cNvSpPr/>
          <p:nvPr/>
        </p:nvSpPr>
        <p:spPr>
          <a:xfrm>
            <a:off x="6428523" y="4377024"/>
            <a:ext cx="3204000" cy="20520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Standardisert fellestjeneste erstatter </a:t>
            </a:r>
            <a:r>
              <a:rPr kumimoji="0" lang="nb-NO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ePhorte</a:t>
            </a: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Brukerstøtte og forvaltning er satt i drift  </a:t>
            </a:r>
          </a:p>
        </p:txBody>
      </p:sp>
      <p:sp>
        <p:nvSpPr>
          <p:cNvPr id="8" name="Chevron 7"/>
          <p:cNvSpPr/>
          <p:nvPr/>
        </p:nvSpPr>
        <p:spPr>
          <a:xfrm>
            <a:off x="8835844" y="4377024"/>
            <a:ext cx="3281386" cy="2052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Oppfølging av brukertilfredshet Etablering av prosessforbedrings-team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Evaluering av innførings-prosessen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47" y="3197023"/>
            <a:ext cx="1162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Planlegging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aug-des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8470" y="3197023"/>
            <a:ext cx="1369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Forberedelser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jan-aug. 23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1370" y="3197023"/>
            <a:ext cx="1549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-okt. 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2719" y="3197023"/>
            <a:ext cx="1530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Driftsettelse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nov. 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 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jun.24</a:t>
            </a:r>
            <a:endParaRPr kumimoji="0" lang="nb-N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1560" y="3181634"/>
            <a:ext cx="13965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Konsolidering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 – des. 24</a:t>
            </a:r>
          </a:p>
        </p:txBody>
      </p:sp>
    </p:spTree>
    <p:extLst>
      <p:ext uri="{BB962C8B-B14F-4D97-AF65-F5344CB8AC3E}">
        <p14:creationId xmlns:p14="http://schemas.microsoft.com/office/powerpoint/2010/main" val="409554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78239" y="157079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Hva er UH sak?</a:t>
            </a:r>
          </a:p>
          <a:p>
            <a:r>
              <a:rPr lang="nb-NO" dirty="0"/>
              <a:t>Hva får vi fra UH sak?</a:t>
            </a:r>
          </a:p>
          <a:p>
            <a:r>
              <a:rPr lang="nb-NO" dirty="0"/>
              <a:t>UiO sak, prosessforbedring og arkiv</a:t>
            </a:r>
            <a:endParaRPr lang="nb-NO" dirty="0">
              <a:cs typeface="Calibri"/>
            </a:endParaRPr>
          </a:p>
          <a:p>
            <a:r>
              <a:rPr lang="nb-NO" dirty="0"/>
              <a:t>Rammer, mål og prosjektets </a:t>
            </a:r>
            <a:r>
              <a:rPr lang="nb-NO" dirty="0" err="1"/>
              <a:t>scope</a:t>
            </a:r>
            <a:endParaRPr lang="nb-NO" dirty="0"/>
          </a:p>
          <a:p>
            <a:r>
              <a:rPr lang="nb-NO" dirty="0"/>
              <a:t>Prosjektorganisasjon med roller og oppgaver</a:t>
            </a:r>
          </a:p>
          <a:p>
            <a:r>
              <a:rPr lang="nb-NO" dirty="0"/>
              <a:t>Overordnet fremdriftsplan</a:t>
            </a:r>
          </a:p>
          <a:p>
            <a:endParaRPr lang="nb-NO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39" y="4940868"/>
            <a:ext cx="25527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nb-NO" dirty="0"/>
              <a:t>UH sak og UiO </a:t>
            </a:r>
            <a:r>
              <a:rPr lang="nb-NO" dirty="0" smtClean="0"/>
              <a:t>sak, prosessforbedring og arkiv</a:t>
            </a:r>
            <a:endParaRPr lang="nb-NO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b="1" dirty="0"/>
              <a:t>UH sak </a:t>
            </a:r>
            <a:r>
              <a:rPr lang="nb-NO" dirty="0"/>
              <a:t>– samarbeidsprosjekt i sektoren som utvikler løsningen på vegne av 21 virksomheter. </a:t>
            </a:r>
          </a:p>
          <a:p>
            <a:r>
              <a:rPr lang="nb-NO" b="1" dirty="0"/>
              <a:t>UiO </a:t>
            </a:r>
            <a:r>
              <a:rPr lang="nb-NO" b="1" dirty="0" smtClean="0"/>
              <a:t>sak, prosessforbedring og arkiv </a:t>
            </a:r>
            <a:r>
              <a:rPr lang="nb-NO" dirty="0"/>
              <a:t>– innføringsprosjektet på UiO som skal sørge for innføring av løsningen og legge til rette for gevinstrealisering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9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UH sak levere?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En løsning som består av  </a:t>
            </a:r>
          </a:p>
          <a:p>
            <a:pPr lvl="1"/>
            <a:r>
              <a:rPr lang="nb-NO" dirty="0"/>
              <a:t>Basis saksbehandlerfunksjonalitet </a:t>
            </a:r>
          </a:p>
          <a:p>
            <a:pPr lvl="1"/>
            <a:r>
              <a:rPr lang="nb-NO" dirty="0"/>
              <a:t>Arkivkjerne</a:t>
            </a:r>
          </a:p>
          <a:p>
            <a:pPr lvl="1"/>
            <a:r>
              <a:rPr lang="nb-NO" dirty="0"/>
              <a:t>Støtte for arbeid i styrer, råd og utvalg </a:t>
            </a:r>
          </a:p>
          <a:p>
            <a:pPr lvl="1"/>
            <a:r>
              <a:rPr lang="nb-NO" dirty="0"/>
              <a:t>Prosessforbedringsverktøy</a:t>
            </a:r>
          </a:p>
          <a:p>
            <a:r>
              <a:rPr lang="nb-NO" dirty="0"/>
              <a:t>Tre standardiserte prosesser </a:t>
            </a:r>
          </a:p>
          <a:p>
            <a:pPr lvl="1"/>
            <a:r>
              <a:rPr lang="nb-NO" dirty="0"/>
              <a:t>Opprykk til professor </a:t>
            </a:r>
          </a:p>
          <a:p>
            <a:pPr lvl="1"/>
            <a:r>
              <a:rPr lang="nb-NO" dirty="0"/>
              <a:t>Innpassing av utdanning </a:t>
            </a:r>
          </a:p>
          <a:p>
            <a:pPr lvl="1"/>
            <a:r>
              <a:rPr lang="nb-NO" dirty="0"/>
              <a:t>Behandling av innsynsbegjæring </a:t>
            </a:r>
          </a:p>
          <a:p>
            <a:r>
              <a:rPr lang="nb-NO" dirty="0" smtClean="0"/>
              <a:t>Løsningen </a:t>
            </a:r>
            <a:r>
              <a:rPr lang="nb-NO" dirty="0" smtClean="0"/>
              <a:t>er utviklet gjennom </a:t>
            </a:r>
            <a:r>
              <a:rPr lang="nb-NO" dirty="0" smtClean="0"/>
              <a:t>2022  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82" y="2704233"/>
            <a:ext cx="3853930" cy="25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090C42A9-34D0-4DFF-8E77-85BB0068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50" y="268781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Oversiktlig portal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45B3F51-7BCC-46BA-ACCD-011BB5BE6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559" y="1532825"/>
            <a:ext cx="8504112" cy="4733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5569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090C42A9-34D0-4DFF-8E77-85BB0068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5370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Saksbehandlers arbeidsflate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6457" r="469" b="871"/>
          <a:stretch/>
        </p:blipFill>
        <p:spPr>
          <a:xfrm>
            <a:off x="1308538" y="1466192"/>
            <a:ext cx="9971689" cy="47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3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8073"/>
          <a:stretch/>
        </p:blipFill>
        <p:spPr>
          <a:xfrm>
            <a:off x="70945" y="86710"/>
            <a:ext cx="8061000" cy="3823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6125"/>
          <a:stretch/>
        </p:blipFill>
        <p:spPr>
          <a:xfrm>
            <a:off x="4101445" y="3034860"/>
            <a:ext cx="7795609" cy="37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Jobbe mer prosessbasert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/>
          </a:p>
          <a:p>
            <a:r>
              <a:rPr lang="nb-NO" dirty="0" smtClean="0"/>
              <a:t>Arkitekturen i løsningen er saksbehandlingsprosessene i våre</a:t>
            </a:r>
          </a:p>
          <a:p>
            <a:r>
              <a:rPr lang="nb-NO" dirty="0"/>
              <a:t>Hver sak skal knyttes til «sin» </a:t>
            </a:r>
            <a:r>
              <a:rPr lang="nb-NO" dirty="0" smtClean="0"/>
              <a:t>saksbehandlingsprosess </a:t>
            </a:r>
            <a:r>
              <a:rPr lang="nb-NO" dirty="0"/>
              <a:t>som vil være </a:t>
            </a:r>
            <a:r>
              <a:rPr lang="nb-NO" dirty="0" smtClean="0"/>
              <a:t>rammen </a:t>
            </a:r>
            <a:r>
              <a:rPr lang="nb-NO" dirty="0"/>
              <a:t>for hele flyten i saksgangen </a:t>
            </a:r>
            <a:r>
              <a:rPr lang="nb-NO" dirty="0" smtClean="0"/>
              <a:t> </a:t>
            </a:r>
          </a:p>
          <a:p>
            <a:r>
              <a:rPr lang="nb-NO" dirty="0" smtClean="0"/>
              <a:t>Den </a:t>
            </a:r>
            <a:r>
              <a:rPr lang="nb-NO" dirty="0"/>
              <a:t>nye løsningen vil derfor tvinge oss til å </a:t>
            </a:r>
            <a:r>
              <a:rPr lang="nb-NO" dirty="0" smtClean="0"/>
              <a:t>jobbe mer prosessbasert</a:t>
            </a:r>
            <a:endParaRPr lang="nb-NO" dirty="0">
              <a:cs typeface="Calibri"/>
            </a:endParaRPr>
          </a:p>
          <a:p>
            <a:r>
              <a:rPr lang="nb-NO" dirty="0" smtClean="0"/>
              <a:t>Saksbehandlerne </a:t>
            </a:r>
            <a:r>
              <a:rPr lang="nb-NO" dirty="0"/>
              <a:t>og prosesseierne vil derfor ha </a:t>
            </a:r>
            <a:r>
              <a:rPr lang="nb-NO" dirty="0">
                <a:solidFill>
                  <a:srgbClr val="FF0000"/>
                </a:solidFill>
              </a:rPr>
              <a:t>en helt sentral rolle </a:t>
            </a:r>
            <a:r>
              <a:rPr lang="nb-NO" dirty="0"/>
              <a:t>i innføringen og videreutviklingen av </a:t>
            </a:r>
            <a:r>
              <a:rPr lang="nb-NO" dirty="0" smtClean="0"/>
              <a:t>den nye løsningen.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192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FA62-B22B-4767-8752-78B0D75FA10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12"/>
          <p:cNvSpPr>
            <a:spLocks noGrp="1"/>
          </p:cNvSpPr>
          <p:nvPr>
            <p:ph idx="1"/>
          </p:nvPr>
        </p:nvSpPr>
        <p:spPr>
          <a:xfrm>
            <a:off x="195262" y="2502750"/>
            <a:ext cx="5544000" cy="306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Løsningen treffer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bredt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inimum 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1200 brukere skal skifte løsning for saksbehandling </a:t>
            </a:r>
          </a:p>
          <a:p>
            <a:pPr lvl="1"/>
            <a:r>
              <a:rPr lang="nb-NO" sz="1600" dirty="0" err="1">
                <a:latin typeface="Calibri"/>
                <a:cs typeface="Calibri"/>
              </a:rPr>
              <a:t>C</a:t>
            </a:r>
            <a:r>
              <a:rPr lang="nb-NO" sz="1600" dirty="0" err="1" smtClean="0">
                <a:latin typeface="Calibri"/>
                <a:cs typeface="Calibri"/>
              </a:rPr>
              <a:t>a</a:t>
            </a:r>
            <a:r>
              <a:rPr lang="nb-NO" sz="1600" dirty="0" smtClean="0">
                <a:latin typeface="Calibri"/>
                <a:cs typeface="Calibri"/>
              </a:rPr>
              <a:t> 400 saksbehandlingsprosesser </a:t>
            </a:r>
            <a:r>
              <a:rPr lang="nb-NO" sz="1600" dirty="0">
                <a:latin typeface="Calibri"/>
                <a:cs typeface="Calibri"/>
              </a:rPr>
              <a:t>som fordeler seg blant annet på HR, studie og forskning </a:t>
            </a:r>
            <a:r>
              <a:rPr lang="nb-NO" sz="1600" dirty="0" smtClean="0">
                <a:latin typeface="Calibri"/>
                <a:cs typeface="Calibri"/>
              </a:rPr>
              <a:t>bygget inn i løsningen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 må dele opp prosjektet i faser og samtidig bygge strukturer som kan starte med prosessforbedringsarbeidet 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3200" dirty="0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6475200" y="2384508"/>
            <a:ext cx="5400000" cy="3457830"/>
          </a:xfrm>
          <a:prstGeom prst="rect">
            <a:avLst/>
          </a:prstGeom>
        </p:spPr>
        <p:txBody>
          <a:bodyPr/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Effektivisere administrative arbeidsprosesser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Øke kvaliteten i administrative tjenester 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Legge til rette for mer enhetlig administrasjon gjennom enighet om blant annet  om standardiserte prosesser og teknologi 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Legge til rette for videre prosessforbedring og organisasjonsutvikling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Bedre dokumentfangst og ivaretakelse av lovverk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3047" y="1297575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Rammer UiO</a:t>
            </a:r>
            <a:r>
              <a:rPr kumimoji="0" lang="nb-NO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nb-N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0902" y="1297575"/>
            <a:ext cx="323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Viktige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b-N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 UiO </a:t>
            </a: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4823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50D044A248EB4A8F7AFC952F53AD12" ma:contentTypeVersion="2" ma:contentTypeDescription="Opprett et nytt dokument." ma:contentTypeScope="" ma:versionID="6136b88bbe24450fefa8d664544a0b3c">
  <xsd:schema xmlns:xsd="http://www.w3.org/2001/XMLSchema" xmlns:xs="http://www.w3.org/2001/XMLSchema" xmlns:p="http://schemas.microsoft.com/office/2006/metadata/properties" xmlns:ns2="693d1168-0b6d-4aef-bfed-55355f5038d7" targetNamespace="http://schemas.microsoft.com/office/2006/metadata/properties" ma:root="true" ma:fieldsID="da0973cd4b469518ded357a8647cd737" ns2:_="">
    <xsd:import namespace="693d1168-0b6d-4aef-bfed-55355f5038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d1168-0b6d-4aef-bfed-55355f5038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693d1168-0b6d-4aef-bfed-55355f5038d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5F7DE3-F6B7-4FAC-9D9A-41EFA2FF8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d1168-0b6d-4aef-bfed-55355f5038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1281</TotalTime>
  <Words>870</Words>
  <Application>Microsoft Office PowerPoint</Application>
  <PresentationFormat>Widescreen</PresentationFormat>
  <Paragraphs>135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Arial</vt:lpstr>
      <vt:lpstr>Arial, sans-serif</vt:lpstr>
      <vt:lpstr>Calibri</vt:lpstr>
      <vt:lpstr>Calibri Light</vt:lpstr>
      <vt:lpstr>Wingdings</vt:lpstr>
      <vt:lpstr>Office Theme</vt:lpstr>
      <vt:lpstr>1_Office Theme</vt:lpstr>
      <vt:lpstr>2_Office Theme</vt:lpstr>
      <vt:lpstr>3_Office Theme</vt:lpstr>
      <vt:lpstr>4_Office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18_Office Theme</vt:lpstr>
      <vt:lpstr>think-cell Slide</vt:lpstr>
      <vt:lpstr>UiO sak,prosessforbedring og arkiv </vt:lpstr>
      <vt:lpstr>PowerPoint Presentation</vt:lpstr>
      <vt:lpstr>UH sak og UiO sak, prosessforbedring og arkiv</vt:lpstr>
      <vt:lpstr>Hva skal UH sak levere?</vt:lpstr>
      <vt:lpstr>Oversiktlig portal</vt:lpstr>
      <vt:lpstr> Saksbehandlers arbeidsflate</vt:lpstr>
      <vt:lpstr>PowerPoint Presentation</vt:lpstr>
      <vt:lpstr>Jobbe mer prosessbasert </vt:lpstr>
      <vt:lpstr>PowerPoint Presentation</vt:lpstr>
      <vt:lpstr>Hovedoppgaver i prosjektet </vt:lpstr>
      <vt:lpstr>PowerPoint Presentation</vt:lpstr>
      <vt:lpstr>Styringsgruppe </vt:lpstr>
      <vt:lpstr>Hvordan jobbe i prosjektet?</vt:lpstr>
      <vt:lpstr>Hvordan jobbe i prosjektet forts. </vt:lpstr>
      <vt:lpstr>PowerPoint Presentation</vt:lpstr>
      <vt:lpstr>Innføring på enheter </vt:lpstr>
      <vt:lpstr>Informasjon og involvering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UiO sak og prosessforbedring</dc:title>
  <dc:creator>Lena Andersen</dc:creator>
  <cp:lastModifiedBy>Lena Andersen</cp:lastModifiedBy>
  <cp:revision>104</cp:revision>
  <cp:lastPrinted>2023-01-24T09:54:51Z</cp:lastPrinted>
  <dcterms:created xsi:type="dcterms:W3CDTF">2022-11-28T13:35:25Z</dcterms:created>
  <dcterms:modified xsi:type="dcterms:W3CDTF">2023-01-31T08:57:40Z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0x0101009E50D044A248EB4A8F7AFC952F53AD12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