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12"/>
  </p:notesMasterIdLst>
  <p:handoutMasterIdLst>
    <p:handoutMasterId r:id="rId13"/>
  </p:handoutMasterIdLst>
  <p:sldIdLst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0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6.sv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think-cell Slide" r:id="rId5" imgW="339" imgH="343" progId="TCLayout.ActiveDocument.1">
                  <p:embed/>
                </p:oleObj>
              </mc:Choice>
              <mc:Fallback>
                <p:oleObj name="think-cell Slide" r:id="rId5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think-cell Slide" r:id="rId31" imgW="339" imgH="343" progId="TCLayout.ActiveDocument.1">
                  <p:embed/>
                </p:oleObj>
              </mc:Choice>
              <mc:Fallback>
                <p:oleObj name="think-cell Slide" r:id="rId31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io.no/om/regelverk/personal/vitenskapelig/regler-ansettelse-professor-forsteamanuensis.html#toc5" TargetMode="Externa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6D1C207-8E6F-F856-8D0C-4F05D5BBF0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B0CB741-250C-1584-1EFC-A54689CC11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70A4445-9C2F-B852-FCB2-C080EBB71D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8D6712D-C227-04CA-E16B-98A2C8944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Unntak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plikten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å </a:t>
            </a:r>
            <a:r>
              <a:rPr lang="en-US" dirty="0" err="1" smtClean="0"/>
              <a:t>kunngjøre</a:t>
            </a:r>
            <a:r>
              <a:rPr lang="en-US" dirty="0" smtClean="0"/>
              <a:t> </a:t>
            </a:r>
            <a:r>
              <a:rPr lang="en-US" dirty="0" err="1" smtClean="0"/>
              <a:t>stillinger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00F2CA8-0297-22D4-991B-54FECD14FF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9EB75878-E9BE-6CFD-8E63-BA93D64A7F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Avdeling</a:t>
            </a:r>
            <a:r>
              <a:rPr lang="en-US" dirty="0" smtClean="0"/>
              <a:t> for </a:t>
            </a:r>
            <a:r>
              <a:rPr lang="en-US" dirty="0" err="1" smtClean="0"/>
              <a:t>organisasjon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personal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7D733F8-EFDF-EAA6-34D6-CE214B4522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9DEB339-80A6-7BC2-D758-9306A07DD1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E0839F-7AF7-4025-2280-C28576AD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29. mars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13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Kunngjøringsplikt</a:t>
            </a:r>
            <a:endParaRPr lang="nb-NO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Hovedregel: Ledige stillinger skal kunngjøres </a:t>
            </a:r>
            <a:r>
              <a:rPr lang="nb-NO" dirty="0" smtClean="0"/>
              <a:t>offentlig</a:t>
            </a:r>
            <a:endParaRPr lang="nb-NO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Må ses i sammenheng med </a:t>
            </a:r>
            <a:r>
              <a:rPr lang="nb-NO" dirty="0" smtClean="0"/>
              <a:t>kvalifikasjonsprinsippet</a:t>
            </a:r>
            <a:endParaRPr lang="nb-NO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Unntak fra kunngjøringsplikt krever hjemmel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4082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Statsansatteloven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§ 7 (1):  Ikke plikt til å kunngjøre ansettelser inntil 6 måneder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Påminnelse: Krever i tillegg hjemmel for midlertidig ansettelse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Personalreglementet pkt. 2.2: Utvider adgangen til 1 år hvis kunngjøring vil medføre «vesentlig ulempe» for virksomheten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69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Forskrift til </a:t>
            </a:r>
            <a:r>
              <a:rPr lang="nb-NO" dirty="0" err="1" smtClean="0"/>
              <a:t>statsansatteloven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§ 3 (3): Unntak for eksternt finansierte stillinger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/>
              <a:t>Gjelder både midlertidige og faste </a:t>
            </a:r>
            <a:r>
              <a:rPr lang="nb-NO" dirty="0" smtClean="0"/>
              <a:t>stillinger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Ved midlertidig ansettelse: Ingen begrensning om 6 </a:t>
            </a:r>
            <a:r>
              <a:rPr lang="nb-NO" dirty="0" err="1" smtClean="0"/>
              <a:t>mnd</a:t>
            </a:r>
            <a:r>
              <a:rPr lang="nb-NO" dirty="0" smtClean="0"/>
              <a:t> eller 1 år slik som ved ansettelse etter </a:t>
            </a:r>
            <a:r>
              <a:rPr lang="nb-NO" dirty="0" err="1" smtClean="0"/>
              <a:t>statsansatteloven</a:t>
            </a:r>
            <a:r>
              <a:rPr lang="nb-NO" dirty="0" smtClean="0"/>
              <a:t> § 7 (1) og personalreglementet pkt. 2.2</a:t>
            </a:r>
            <a:endParaRPr lang="nb-NO" dirty="0"/>
          </a:p>
          <a:p>
            <a:pPr marL="903296" lvl="1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Helt unntatt fra </a:t>
            </a:r>
            <a:r>
              <a:rPr lang="nb-NO" dirty="0" err="1" smtClean="0"/>
              <a:t>statsansatteloven</a:t>
            </a:r>
            <a:r>
              <a:rPr lang="nb-NO" dirty="0" smtClean="0"/>
              <a:t>:</a:t>
            </a:r>
          </a:p>
          <a:p>
            <a:pPr marL="1017596" lvl="1" indent="-457200">
              <a:buFont typeface="Arial" panose="020B0604020202020204" pitchFamily="34" charset="0"/>
              <a:buChar char="‒"/>
            </a:pPr>
            <a:r>
              <a:rPr lang="nb-NO" dirty="0" smtClean="0"/>
              <a:t>§ 2 (1) b: Arbeidstakere på midlertidige arbeidsmarkedstiltak finansiert av NAV</a:t>
            </a:r>
          </a:p>
          <a:p>
            <a:pPr marL="1017596" lvl="1" indent="-457200">
              <a:buFont typeface="Arial" panose="020B0604020202020204" pitchFamily="34" charset="0"/>
              <a:buChar char="‒"/>
            </a:pPr>
            <a:r>
              <a:rPr lang="nb-NO" dirty="0" smtClean="0"/>
              <a:t>§ 2 (1) e: forelesere, hjelpelærere, timelærere mv. med mindre 37,5 % stilling, eksamenssensorer og eksamensinspektører</a:t>
            </a:r>
          </a:p>
          <a:p>
            <a:pPr marL="1017596" lvl="1" indent="-457200">
              <a:buFont typeface="Arial" panose="020B0604020202020204" pitchFamily="34" charset="0"/>
              <a:buChar char="‒"/>
            </a:pPr>
            <a:endParaRPr lang="nb-NO" dirty="0" smtClean="0"/>
          </a:p>
          <a:p>
            <a:pPr marL="903296" lvl="1" indent="-342900">
              <a:buFont typeface="Arial" panose="020B0604020202020204" pitchFamily="34" charset="0"/>
              <a:buChar char="‒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371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Universitet- og høyskoleloven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§ </a:t>
            </a:r>
            <a:r>
              <a:rPr lang="nb-NO" dirty="0"/>
              <a:t>6-3 (4): Når særlige grunner taler for det, kan styret foreta ansettelse i undervisnings- og forskerstillinger uten forutgående kunngjøring (</a:t>
            </a:r>
            <a:r>
              <a:rPr lang="nb-NO" dirty="0" smtClean="0"/>
              <a:t>kallelse)</a:t>
            </a:r>
          </a:p>
          <a:p>
            <a:pPr marL="903296" lvl="1" indent="-342900">
              <a:buFont typeface="Arial" panose="020B0604020202020204" pitchFamily="34" charset="0"/>
              <a:buChar char="‒"/>
            </a:pPr>
            <a:r>
              <a:rPr lang="nb-NO" dirty="0" smtClean="0"/>
              <a:t>Slik ansettelse kan ikke foretas hvis mer enn ett medlem av styret motsetter seg dette</a:t>
            </a:r>
          </a:p>
          <a:p>
            <a:pPr marL="903296" lvl="1" indent="-342900">
              <a:buFont typeface="Arial" panose="020B0604020202020204" pitchFamily="34" charset="0"/>
              <a:buChar char="‒"/>
            </a:pPr>
            <a:endParaRPr lang="nb-NO" dirty="0" smtClean="0"/>
          </a:p>
          <a:p>
            <a:pPr marL="903296" lvl="1" indent="-342900">
              <a:buFont typeface="Arial" panose="020B0604020202020204" pitchFamily="34" charset="0"/>
              <a:buChar char="‒"/>
            </a:pPr>
            <a:r>
              <a:rPr lang="nb-NO" dirty="0" smtClean="0"/>
              <a:t>Professor II er delegert til enhetene, men ordinære professorater behandles av styret</a:t>
            </a:r>
          </a:p>
          <a:p>
            <a:pPr marL="903296" lvl="1" indent="-342900">
              <a:buFont typeface="Arial" panose="020B0604020202020204" pitchFamily="34" charset="0"/>
              <a:buChar char="‒"/>
            </a:pPr>
            <a:endParaRPr lang="nb-NO" dirty="0" smtClean="0"/>
          </a:p>
          <a:p>
            <a:pPr marL="903296" lvl="1" indent="-342900">
              <a:buFont typeface="Arial" panose="020B0604020202020204" pitchFamily="34" charset="0"/>
              <a:buChar char="‒"/>
            </a:pPr>
            <a:r>
              <a:rPr lang="nb-NO" dirty="0" smtClean="0"/>
              <a:t>For professor og førsteamanuensis: Slik </a:t>
            </a:r>
            <a:r>
              <a:rPr lang="nb-NO" dirty="0" smtClean="0"/>
              <a:t>ansettelse bør bare foretas dersom det er grunn til å tro at det ikke finnes noen med samme eller sterkere kompetanse som kunne være aktuelle søkere dersom stillingen ble lyst ut.</a:t>
            </a:r>
          </a:p>
          <a:p>
            <a:pPr marL="903296" lvl="1" indent="-342900">
              <a:buFont typeface="Arial" panose="020B0604020202020204" pitchFamily="34" charset="0"/>
              <a:buChar char="‒"/>
            </a:pPr>
            <a:endParaRPr lang="nb-NO" dirty="0"/>
          </a:p>
          <a:p>
            <a:pPr marL="903296" lvl="1" indent="-342900">
              <a:buFont typeface="Arial" panose="020B0604020202020204" pitchFamily="34" charset="0"/>
              <a:buChar char="‒"/>
            </a:pPr>
            <a:r>
              <a:rPr lang="nb-NO" dirty="0" smtClean="0"/>
              <a:t>Se nærmere om </a:t>
            </a:r>
            <a:r>
              <a:rPr lang="nb-NO" dirty="0"/>
              <a:t>UiOs retningslinjer i § 3 her: </a:t>
            </a:r>
            <a:r>
              <a:rPr lang="nb-NO" dirty="0">
                <a:hlinkClick r:id="rId2"/>
              </a:rPr>
              <a:t>https://</a:t>
            </a:r>
            <a:r>
              <a:rPr lang="nb-NO" dirty="0" smtClean="0">
                <a:hlinkClick r:id="rId2"/>
              </a:rPr>
              <a:t>www.uio.no/om/regelverk/personal/vitenskapelig/regler-ansettelse-professor-forsteamanuensis.html#toc5</a:t>
            </a:r>
            <a:endParaRPr lang="nb-NO" dirty="0" smtClean="0"/>
          </a:p>
          <a:p>
            <a:pPr marL="903296" lvl="1" indent="-342900">
              <a:buFont typeface="Arial" panose="020B0604020202020204" pitchFamily="34" charset="0"/>
              <a:buChar char="‒"/>
            </a:pPr>
            <a:endParaRPr lang="nb-NO" dirty="0" smtClean="0"/>
          </a:p>
          <a:p>
            <a:pPr marL="903296" lvl="1" indent="-342900">
              <a:buFont typeface="Arial" panose="020B0604020202020204" pitchFamily="34" charset="0"/>
              <a:buChar char="‒"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95524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Noen fellesspørsmål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Må man la være å lyse ut stilling når man har hjemmel for unntak?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Nei. Ingen </a:t>
            </a:r>
            <a:r>
              <a:rPr lang="nb-NO" dirty="0" smtClean="0"/>
              <a:t>plikt, bare en mulighet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Bør vurdere behovet for unntak opp mot hensynene som taler for kunngjøring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Kvalifikasjonsprinsippet og tilliten til det </a:t>
            </a:r>
            <a:r>
              <a:rPr lang="nb-NO" dirty="0" smtClean="0"/>
              <a:t>offentlige</a:t>
            </a:r>
            <a:endParaRPr lang="nb-NO" dirty="0" smtClean="0"/>
          </a:p>
          <a:p>
            <a:pPr marL="903296" lvl="1" indent="-34290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Ved midlertidig stilling: Hva med forlengelse?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/>
              <a:t>	</a:t>
            </a:r>
            <a:r>
              <a:rPr lang="nb-NO" dirty="0" smtClean="0"/>
              <a:t>Må kunngjøres hvis man går utover mulig tidsrom for ansettelse uten kunngjøring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Eksempel – Ansettelse </a:t>
            </a:r>
            <a:r>
              <a:rPr lang="nb-NO" dirty="0" smtClean="0"/>
              <a:t>inntil 6 </a:t>
            </a:r>
            <a:r>
              <a:rPr lang="nb-NO" dirty="0" err="1" smtClean="0"/>
              <a:t>mnd</a:t>
            </a:r>
            <a:r>
              <a:rPr lang="nb-NO" dirty="0" smtClean="0"/>
              <a:t>: Kan forlenges uten kunngjøring inntil ett år dersom kunngjøring vil medføre «særlig ulempe», jf. personalreglementet pkt. 2.2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Eksempel – Eksternt </a:t>
            </a:r>
            <a:r>
              <a:rPr lang="nb-NO" dirty="0" smtClean="0"/>
              <a:t>finansierte stillinger: Ingen tidsbegrensning. Merk likevel 3-årsregelen i </a:t>
            </a:r>
            <a:r>
              <a:rPr lang="nb-NO" dirty="0" err="1" smtClean="0"/>
              <a:t>statsansatteloven</a:t>
            </a:r>
            <a:r>
              <a:rPr lang="nb-NO" dirty="0" smtClean="0"/>
              <a:t> § 9 (3)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36003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JAJEJYK5CVUX-448798232-25</_dlc_DocId>
    <_dlc_DocIdUrl xmlns="e5e35b8c-bb2a-40e7-acd7-beed1d1f14b8">
      <Url>https://uio.sharepoint.com/sites/GrafiskUttrykk/_layouts/15/DocIdRedir.aspx?ID=JAJEJYK5CVUX-448798232-25</Url>
      <Description>JAJEJYK5CVUX-448798232-25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D514616-B19B-45FB-8999-E0E2ED54B5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B9CF10-6C6A-444C-B05E-E78C1785A52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5a9c032-1c21-4297-bc4a-1b0e359a6c15"/>
    <ds:schemaRef ds:uri="http://purl.org/dc/terms/"/>
    <ds:schemaRef ds:uri="e5e35b8c-bb2a-40e7-acd7-beed1d1f14b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1821DCD-2816-4F67-91A6-4B2280A8440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523</TotalTime>
  <Words>395</Words>
  <Application>Microsoft Office PowerPoint</Application>
  <PresentationFormat>Widescreen</PresentationFormat>
  <Paragraphs>49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Arial, sans-serif</vt:lpstr>
      <vt:lpstr>Calibri</vt:lpstr>
      <vt:lpstr>Wingdings</vt:lpstr>
      <vt:lpstr>Office Theme</vt:lpstr>
      <vt:lpstr>think-cell Slide</vt:lpstr>
      <vt:lpstr>Unntak fra plikten til å kunngjøre stillinger</vt:lpstr>
      <vt:lpstr>Kunngjøringsplikt</vt:lpstr>
      <vt:lpstr>Statsansatteloven</vt:lpstr>
      <vt:lpstr>Forskrift til statsansatteloven</vt:lpstr>
      <vt:lpstr>Universitet- og høyskoleloven</vt:lpstr>
      <vt:lpstr>Noen fellesspørsmål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Unntak fra plikten til å kunngjøre stillinger</dc:title>
  <dc:creator>Emil Hulleberg Østvang</dc:creator>
  <cp:lastModifiedBy>Emil Hulleberg Østvang</cp:lastModifiedBy>
  <cp:revision>23</cp:revision>
  <dcterms:created xsi:type="dcterms:W3CDTF">2023-03-27T11:40:55Z</dcterms:created>
  <dcterms:modified xsi:type="dcterms:W3CDTF">2023-03-28T14:10:00Z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