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5"/>
  </p:sldMasterIdLst>
  <p:notesMasterIdLst>
    <p:notesMasterId r:id="rId15"/>
  </p:notesMasterIdLst>
  <p:handoutMasterIdLst>
    <p:handoutMasterId r:id="rId16"/>
  </p:handoutMasterIdLst>
  <p:sldIdLst>
    <p:sldId id="256" r:id="rId6"/>
    <p:sldId id="279" r:id="rId7"/>
    <p:sldId id="285" r:id="rId8"/>
    <p:sldId id="282" r:id="rId9"/>
    <p:sldId id="286" r:id="rId10"/>
    <p:sldId id="284" r:id="rId11"/>
    <p:sldId id="283" r:id="rId12"/>
    <p:sldId id="287" r:id="rId13"/>
    <p:sldId id="288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71915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2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3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publicdomainpictures.net/view-image.php?image=264142&amp;pictur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1561&amp;picture=job-opportunit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OPA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Mari Theodorsen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Seniorrådgiver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Avdeling for organisasjon og personal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29.3.2023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33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6B93BCED-3F35-48F5-AACF-8FDE396E282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ln w="38100"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nb-NO" sz="4400" b="1" dirty="0"/>
              <a:t>Endringer i særavtale om fleksibel arbeidstid i staten</a:t>
            </a:r>
          </a:p>
        </p:txBody>
      </p:sp>
    </p:spTree>
    <p:extLst>
      <p:ext uri="{BB962C8B-B14F-4D97-AF65-F5344CB8AC3E}">
        <p14:creationId xmlns:p14="http://schemas.microsoft.com/office/powerpoint/2010/main" val="137271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8007A88-A465-6CAD-376B-5C5D993187E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Reforhandlet avtale for perioden 1.1.2023-31.12.2024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To endringer: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Tatt inn avtalen et </a:t>
            </a:r>
            <a:r>
              <a:rPr lang="nb-NO" sz="2400" b="1" dirty="0"/>
              <a:t>mål om at plusstimer ikke skal strykes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Kvoten for avspasering tilsvarende 24 hele dager er omregnet til </a:t>
            </a:r>
            <a:r>
              <a:rPr lang="nb-NO" sz="2400" b="1" dirty="0"/>
              <a:t>180 timer pr. kalenderår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sz="2400" dirty="0"/>
              <a:t>Framgår fortsatt som 24 dager i selvbetjeningsportalen, men trekkes time for time</a:t>
            </a:r>
          </a:p>
          <a:p>
            <a:endParaRPr lang="nb-NO" sz="24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8E727E6-39AC-6B41-DAF8-B7B1ABD14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394C44-1249-E6AE-D7BD-00FCB8B8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CB735E4A-A7C9-684B-CEEA-47B5D72D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Særavtale om fleksibel arbeidstid i staten</a:t>
            </a:r>
          </a:p>
        </p:txBody>
      </p:sp>
      <p:pic>
        <p:nvPicPr>
          <p:cNvPr id="7" name="Grafikk 6" descr="Avlukker med bærbare og stoler">
            <a:extLst>
              <a:ext uri="{FF2B5EF4-FFF2-40B4-BE49-F238E27FC236}">
                <a16:creationId xmlns:a16="http://schemas.microsoft.com/office/drawing/2014/main" id="{2D024C32-35DE-F344-F9B1-89678EAB00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72256" y="3664306"/>
            <a:ext cx="5498592" cy="30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6B93BCED-3F35-48F5-AACF-8FDE396E282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ln w="38100"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nb-NO" sz="4400" b="1" dirty="0"/>
              <a:t>Lovfesting av heltidsnorm</a:t>
            </a:r>
          </a:p>
        </p:txBody>
      </p:sp>
    </p:spTree>
    <p:extLst>
      <p:ext uri="{BB962C8B-B14F-4D97-AF65-F5344CB8AC3E}">
        <p14:creationId xmlns:p14="http://schemas.microsoft.com/office/powerpoint/2010/main" val="176811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3ADB58F-07E6-847A-7D42-B2E937EE1BF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504985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 bestemmelse i arbeidsmiljøloven - § 14-1 b – gjelder også statsansatte</a:t>
            </a:r>
          </a:p>
          <a:p>
            <a:pPr marL="0" indent="0" algn="ctr">
              <a:lnSpc>
                <a:spcPct val="115000"/>
              </a:lnSpc>
              <a:spcAft>
                <a:spcPts val="1200"/>
              </a:spcAft>
              <a:tabLst>
                <a:tab pos="449580" algn="l"/>
              </a:tabLst>
            </a:pPr>
            <a:r>
              <a:rPr lang="nb-NO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 Arbeidstaker skal som hovedregel ansettes på heltid. </a:t>
            </a:r>
            <a:endParaRPr lang="nb-NO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200"/>
              </a:spcAft>
              <a:tabLst>
                <a:tab pos="449580" algn="l"/>
              </a:tabLst>
            </a:pPr>
            <a:r>
              <a:rPr lang="nb-NO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 Før arbeidsgiver fatter beslutning om ansettelse i deltidsstilling, skal arbeidsgiver skriftlig dokumentere behovet for deltidsansettelse. Dokumentasjonen skal være tilgjengelig for tillitsvalgte, og spørsmålet om deltidsansettelse skal drøftes med de tillitsvalgte.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nb-NO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Dokumentasjons- og drøftingsplikten </a:t>
            </a: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ivaretas gjennom nye felter i anmodningsskjemaer og skjema for oversendelse av kunngjøring til organisasjonene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nb-NO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Arbeidstilsynet kan kontrollere</a:t>
            </a:r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AEEA5B5-3990-1A14-0B7C-2FB5B3C2B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CF74BD-A8E5-2E2D-05B3-EEE32D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628A3EB-4A23-F5EA-BFAA-BF16E369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Lovfestet norm for heltid</a:t>
            </a:r>
          </a:p>
        </p:txBody>
      </p:sp>
      <p:pic>
        <p:nvPicPr>
          <p:cNvPr id="7" name="Bilde 6" descr="Et bilde som inneholder tekst, keyboard, elektronikk, flere&#10;&#10;Automatisk generert beskrivelse">
            <a:extLst>
              <a:ext uri="{FF2B5EF4-FFF2-40B4-BE49-F238E27FC236}">
                <a16:creationId xmlns:a16="http://schemas.microsoft.com/office/drawing/2014/main" id="{0112D5FF-357E-B042-1EEA-8AEF7565F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20981" y="4890100"/>
            <a:ext cx="2752140" cy="18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6B93BCED-3F35-48F5-AACF-8FDE396E282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ln w="38100"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nb-NO" sz="4400" b="1" dirty="0"/>
              <a:t>Nye regler for innleie</a:t>
            </a:r>
          </a:p>
        </p:txBody>
      </p:sp>
    </p:spTree>
    <p:extLst>
      <p:ext uri="{BB962C8B-B14F-4D97-AF65-F5344CB8AC3E}">
        <p14:creationId xmlns:p14="http://schemas.microsoft.com/office/powerpoint/2010/main" val="176935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B9B580-3B01-E961-BAE1-33AFA567F10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Statsansatteloven</a:t>
            </a:r>
            <a:r>
              <a:rPr lang="nb-NO" sz="2400" dirty="0"/>
              <a:t> § 11 Innleie fra virksomhet som har til formål å drive utleie (bemanningsforetak)</a:t>
            </a:r>
          </a:p>
          <a:p>
            <a:pPr marL="0" indent="0" algn="ctr"/>
            <a:r>
              <a:rPr lang="nb-NO" sz="2400" dirty="0"/>
              <a:t>(</a:t>
            </a:r>
            <a:r>
              <a:rPr lang="nb-NO" sz="2400" i="1" dirty="0"/>
              <a:t>1) Innleie av arbeidstaker fra virksomhet som har til formål å drive utleie (bemanningsforetak), er tillatt i samme utstrekning som det kan avtales midlertidig ansettelse etter § 9 første ledd bokstav </a:t>
            </a:r>
            <a:r>
              <a:rPr lang="nb-NO" sz="2400" i="1" strike="sngStrike" dirty="0">
                <a:solidFill>
                  <a:srgbClr val="FF0000"/>
                </a:solidFill>
              </a:rPr>
              <a:t>a eller </a:t>
            </a:r>
            <a:r>
              <a:rPr lang="nb-NO" sz="2400" i="1" dirty="0"/>
              <a:t>b.</a:t>
            </a:r>
          </a:p>
          <a:p>
            <a:pPr marL="0" indent="0" algn="ctr"/>
            <a:r>
              <a:rPr lang="nb-NO" sz="2400" i="1" dirty="0"/>
              <a:t>(2) Arbeidsgiver og tjenestemannsorganisasjoner i virksomheten som har forhandlingsrett etter lov 18. juli 1958 nr. 2 om offentlige tjenestetvister, kan skriftlig avtale tidsbegrenset innleie uten hinder av det som er bestemt i første ledd.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Kort sagt: innleie fra bemanningsbyrå </a:t>
            </a:r>
            <a:r>
              <a:rPr lang="nb-NO" sz="2400" b="1" dirty="0"/>
              <a:t>bare ved vikariater</a:t>
            </a:r>
            <a:r>
              <a:rPr lang="nb-NO" sz="2400" dirty="0"/>
              <a:t>, hvis ikke inngått avtale om noe annet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praksis: i all hovedsak slik det har blitt praktisert ved UiO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8196A47-37D1-62EA-A3C9-2F9A632DB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73938D-CE95-0470-EDEC-8A864037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D8CF031-4C1C-B8CB-05E1-414ABEF0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regler for innleie fra bemanningsbyrå</a:t>
            </a:r>
          </a:p>
        </p:txBody>
      </p:sp>
    </p:spTree>
    <p:extLst>
      <p:ext uri="{BB962C8B-B14F-4D97-AF65-F5344CB8AC3E}">
        <p14:creationId xmlns:p14="http://schemas.microsoft.com/office/powerpoint/2010/main" val="158366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6B93BCED-3F35-48F5-AACF-8FDE396E282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ln w="38100">
            <a:solidFill>
              <a:srgbClr val="00B050"/>
            </a:solidFill>
          </a:ln>
        </p:spPr>
        <p:txBody>
          <a:bodyPr anchor="ctr"/>
          <a:lstStyle/>
          <a:p>
            <a:pPr algn="ctr"/>
            <a:r>
              <a:rPr lang="nb-NO" sz="4400" b="1" dirty="0"/>
              <a:t>Reviderte regler ansettelse i professorater og førsteamanuensisstillinger</a:t>
            </a:r>
          </a:p>
        </p:txBody>
      </p:sp>
    </p:spTree>
    <p:extLst>
      <p:ext uri="{BB962C8B-B14F-4D97-AF65-F5344CB8AC3E}">
        <p14:creationId xmlns:p14="http://schemas.microsoft.com/office/powerpoint/2010/main" val="93047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B9B580-3B01-E961-BAE1-33AFA567F1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442906"/>
            <a:ext cx="11471910" cy="44571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Vedtatt av universitetsstyre i februar: nye retningslinjer og veileder for bedømmelseskomite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Veileder for søkere må også på plass før implementering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tillegg: reviderte nettsider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vil bli oppdatert med flere verktøy/maler fortløpende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8196A47-37D1-62EA-A3C9-2F9A632DB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73938D-CE95-0470-EDEC-8A864037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D8CF031-4C1C-B8CB-05E1-414ABEF0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Reviderte regler for ansettelse i professorater og førsteamanuensistillinger</a:t>
            </a:r>
          </a:p>
        </p:txBody>
      </p:sp>
      <p:pic>
        <p:nvPicPr>
          <p:cNvPr id="10" name="Bilde 9" descr="Et bilde som inneholder tekst, clip art, vektorgrafikk&#10;&#10;Automatisk generert beskrivelse">
            <a:extLst>
              <a:ext uri="{FF2B5EF4-FFF2-40B4-BE49-F238E27FC236}">
                <a16:creationId xmlns:a16="http://schemas.microsoft.com/office/drawing/2014/main" id="{1CF92F4E-B346-C278-C34E-E5B0AC624F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38947" y="4119455"/>
            <a:ext cx="5207618" cy="23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61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45a9c032-1c21-4297-bc4a-1b0e359a6c1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e5e35b8c-bb2a-40e7-acd7-beed1d1f1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5941</TotalTime>
  <Words>358</Words>
  <Application>Microsoft Office PowerPoint</Application>
  <PresentationFormat>Widescreen</PresentationFormat>
  <Paragraphs>43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Arial, sans-serif</vt:lpstr>
      <vt:lpstr>Calibri</vt:lpstr>
      <vt:lpstr>Times New Roman</vt:lpstr>
      <vt:lpstr>Wingdings</vt:lpstr>
      <vt:lpstr>Office-tema</vt:lpstr>
      <vt:lpstr>think-cell Slide</vt:lpstr>
      <vt:lpstr>Informasjon fra OPA</vt:lpstr>
      <vt:lpstr>PowerPoint Presentation</vt:lpstr>
      <vt:lpstr>Særavtale om fleksibel arbeidstid i staten</vt:lpstr>
      <vt:lpstr>PowerPoint Presentation</vt:lpstr>
      <vt:lpstr>Lovfestet norm for heltid</vt:lpstr>
      <vt:lpstr>PowerPoint Presentation</vt:lpstr>
      <vt:lpstr>Nye regler for innleie fra bemanningsbyrå</vt:lpstr>
      <vt:lpstr>PowerPoint Presentation</vt:lpstr>
      <vt:lpstr>Reviderte regler for ansettelse i professorater og førsteamanuensistillinger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Tariffoppgjøret 2022</dc:title>
  <dc:creator>Mari Theodorsen</dc:creator>
  <cp:lastModifiedBy>Torunn Standal Guttormsen</cp:lastModifiedBy>
  <cp:revision>54</cp:revision>
  <dcterms:created xsi:type="dcterms:W3CDTF">2022-06-07T10:14:55Z</dcterms:created>
  <dcterms:modified xsi:type="dcterms:W3CDTF">2023-03-28T07:41:32Z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