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sldIdLst>
    <p:sldId id="282" r:id="rId5"/>
    <p:sldId id="542" r:id="rId6"/>
    <p:sldId id="286" r:id="rId7"/>
    <p:sldId id="505" r:id="rId8"/>
    <p:sldId id="510" r:id="rId9"/>
    <p:sldId id="283" r:id="rId10"/>
    <p:sldId id="493" r:id="rId11"/>
    <p:sldId id="377" r:id="rId12"/>
    <p:sldId id="524" r:id="rId13"/>
    <p:sldId id="508" r:id="rId14"/>
    <p:sldId id="516" r:id="rId15"/>
    <p:sldId id="507" r:id="rId16"/>
    <p:sldId id="547" r:id="rId17"/>
    <p:sldId id="527" r:id="rId18"/>
    <p:sldId id="515" r:id="rId19"/>
    <p:sldId id="548" r:id="rId20"/>
    <p:sldId id="517" r:id="rId21"/>
  </p:sldIdLst>
  <p:sldSz cx="12192000" cy="6858000"/>
  <p:notesSz cx="7077075" cy="90043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gard Stuan" initials="VS" lastIdx="2" clrIdx="0">
    <p:extLst>
      <p:ext uri="{19B8F6BF-5375-455C-9EA6-DF929625EA0E}">
        <p15:presenceInfo xmlns:p15="http://schemas.microsoft.com/office/powerpoint/2012/main" userId="S-1-5-21-3959417778-1711865379-3952174976-1879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54C130-C528-4B4C-81CE-8B1CCD9F194B}" v="1572" dt="2019-03-06T15:03:26.5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06" autoAdjust="0"/>
    <p:restoredTop sz="74096" autoAdjust="0"/>
  </p:normalViewPr>
  <p:slideViewPr>
    <p:cSldViewPr snapToGrid="0">
      <p:cViewPr varScale="1">
        <p:scale>
          <a:sx n="88" d="100"/>
          <a:sy n="88" d="100"/>
        </p:scale>
        <p:origin x="10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2" cy="4517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2" cy="4517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64417-6AF3-43B1-A124-840CE62133A7}" type="datetimeFigureOut">
              <a:rPr lang="nb-NO" smtClean="0"/>
              <a:t>07.03.2019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8200" y="1125538"/>
            <a:ext cx="5400675" cy="3038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333319"/>
            <a:ext cx="5661660" cy="354544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552523"/>
            <a:ext cx="3066732" cy="4517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552523"/>
            <a:ext cx="3066732" cy="4517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F8576-22F8-4AB2-9941-2E323D1CC3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5827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79B64D-B0F7-4FEE-B62A-C7F1B9614594}" type="slidenum"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39027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Kostvarianten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AF8576-22F8-4AB2-9941-2E323D1CC39A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70062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En prosess på studiesiden (vurdere ekstern utdanning) og prosess på HR-siden (opprykk til professor)</a:t>
            </a:r>
          </a:p>
          <a:p>
            <a:endParaRPr lang="nb-NO" dirty="0"/>
          </a:p>
          <a:p>
            <a:r>
              <a:rPr lang="nb-NO" dirty="0"/>
              <a:t>Andre prosesser som søknad og klagebehandling og opprette sak ses nå som basisfunksjonalitet</a:t>
            </a:r>
          </a:p>
          <a:p>
            <a:endParaRPr lang="nb-NO" dirty="0"/>
          </a:p>
          <a:p>
            <a:r>
              <a:rPr lang="nb-NO" dirty="0"/>
              <a:t>Med en gang</a:t>
            </a:r>
          </a:p>
          <a:p>
            <a:endParaRPr lang="nb-NO" dirty="0"/>
          </a:p>
          <a:p>
            <a:r>
              <a:rPr lang="nb-NO" dirty="0"/>
              <a:t>Litt senere</a:t>
            </a:r>
          </a:p>
          <a:p>
            <a:endParaRPr lang="nb-NO" dirty="0"/>
          </a:p>
          <a:p>
            <a:r>
              <a:rPr lang="nb-NO" dirty="0"/>
              <a:t>På lang sikt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AF8576-22F8-4AB2-9941-2E323D1CC39A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90895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AF8576-22F8-4AB2-9941-2E323D1CC39A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23034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&gt;Laila</a:t>
            </a:r>
          </a:p>
          <a:p>
            <a:r>
              <a:rPr lang="nb-NO"/>
              <a:t>Nytteeffekter/Gevinster – kvalitative og kvantitative</a:t>
            </a:r>
          </a:p>
          <a:p>
            <a:endParaRPr lang="nb-NO"/>
          </a:p>
          <a:p>
            <a:r>
              <a:rPr lang="nb-NO"/>
              <a:t>- Kvalitative må frem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AF8576-22F8-4AB2-9941-2E323D1CC39A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57794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AF8576-22F8-4AB2-9941-2E323D1CC39A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21717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AF8576-22F8-4AB2-9941-2E323D1CC39A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5031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="1" dirty="0">
                <a:cs typeface="Calibri" panose="020F0502020204030204"/>
              </a:rPr>
              <a:t>Felles overordnet mål 2016/ 2018:</a:t>
            </a:r>
          </a:p>
          <a:p>
            <a:pPr lvl="1"/>
            <a:r>
              <a:rPr lang="nb-NO" dirty="0">
                <a:cs typeface="Calibri" panose="020F0502020204030204"/>
              </a:rPr>
              <a:t>Standardisering og effektivisering av saksbehandlingsprosesser på tvers av BOTT.</a:t>
            </a:r>
          </a:p>
          <a:p>
            <a:pPr lvl="1"/>
            <a:r>
              <a:rPr lang="nb-NO" dirty="0">
                <a:cs typeface="Calibri" panose="020F0502020204030204"/>
              </a:rPr>
              <a:t>Automatisk dokumentasjonsfangst til arkiv, også fra fagsystemer</a:t>
            </a:r>
          </a:p>
          <a:p>
            <a:pPr lvl="1"/>
            <a:r>
              <a:rPr lang="en-US" dirty="0" err="1"/>
              <a:t>Høsting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fagsystem</a:t>
            </a:r>
            <a:r>
              <a:rPr lang="en-US" dirty="0"/>
              <a:t> for å </a:t>
            </a:r>
            <a:r>
              <a:rPr lang="en-US" dirty="0" err="1"/>
              <a:t>oppnå</a:t>
            </a:r>
            <a:r>
              <a:rPr lang="en-US" dirty="0"/>
              <a:t> </a:t>
            </a:r>
            <a:r>
              <a:rPr lang="en-US" dirty="0" err="1"/>
              <a:t>bedre</a:t>
            </a:r>
            <a:r>
              <a:rPr lang="en-US" dirty="0"/>
              <a:t> </a:t>
            </a:r>
            <a:r>
              <a:rPr lang="en-US" dirty="0" err="1"/>
              <a:t>saksbehandling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overholdelse</a:t>
            </a:r>
            <a:r>
              <a:rPr lang="en-US" dirty="0"/>
              <a:t> av </a:t>
            </a:r>
            <a:r>
              <a:rPr lang="en-US" dirty="0" err="1"/>
              <a:t>lovkrav</a:t>
            </a:r>
            <a:r>
              <a:rPr lang="en-US" dirty="0"/>
              <a:t> </a:t>
            </a:r>
            <a:r>
              <a:rPr lang="en-US" dirty="0" err="1"/>
              <a:t>knyttet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arkiv</a:t>
            </a:r>
            <a:r>
              <a:rPr lang="en-US" dirty="0"/>
              <a:t>: </a:t>
            </a:r>
            <a:r>
              <a:rPr lang="en-US" b="1" i="1" dirty="0" err="1"/>
              <a:t>Dette</a:t>
            </a:r>
            <a:r>
              <a:rPr lang="en-US" b="1" i="1" dirty="0"/>
              <a:t> </a:t>
            </a:r>
            <a:r>
              <a:rPr lang="en-US" b="1" i="1" dirty="0" err="1"/>
              <a:t>er</a:t>
            </a:r>
            <a:r>
              <a:rPr lang="en-US" b="1" i="1" dirty="0"/>
              <a:t> </a:t>
            </a:r>
            <a:r>
              <a:rPr lang="en-US" b="1" i="1" dirty="0" err="1"/>
              <a:t>nytt</a:t>
            </a:r>
            <a:r>
              <a:rPr lang="en-US" b="1" i="1" dirty="0"/>
              <a:t> </a:t>
            </a:r>
            <a:r>
              <a:rPr lang="en-US" b="1" i="1" dirty="0" err="1"/>
              <a:t>fra</a:t>
            </a:r>
            <a:r>
              <a:rPr lang="en-US" b="1" i="1" dirty="0"/>
              <a:t> </a:t>
            </a:r>
            <a:r>
              <a:rPr lang="en-US" b="1" i="1" dirty="0" err="1"/>
              <a:t>dagens</a:t>
            </a:r>
            <a:r>
              <a:rPr lang="en-US" b="1" i="1" dirty="0"/>
              <a:t> </a:t>
            </a:r>
            <a:r>
              <a:rPr lang="en-US" b="1" i="1" dirty="0" err="1"/>
              <a:t>ePhorte</a:t>
            </a:r>
            <a:endParaRPr lang="nb-NO" dirty="0"/>
          </a:p>
          <a:p>
            <a:pPr lvl="1"/>
            <a:r>
              <a:rPr lang="en-US" dirty="0" err="1"/>
              <a:t>Nytteeffektene</a:t>
            </a:r>
            <a:r>
              <a:rPr lang="en-US" dirty="0"/>
              <a:t> </a:t>
            </a:r>
            <a:r>
              <a:rPr lang="en-US" dirty="0" err="1"/>
              <a:t>formulert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2017, </a:t>
            </a:r>
            <a:r>
              <a:rPr lang="en-US" dirty="0" err="1"/>
              <a:t>grunnlag</a:t>
            </a:r>
            <a:r>
              <a:rPr lang="en-US" dirty="0"/>
              <a:t> for </a:t>
            </a:r>
            <a:r>
              <a:rPr lang="en-US" dirty="0" err="1"/>
              <a:t>gevinstanalyse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2018; </a:t>
            </a:r>
            <a:r>
              <a:rPr lang="en-US" dirty="0" err="1"/>
              <a:t>basert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kobling</a:t>
            </a:r>
            <a:r>
              <a:rPr lang="en-US" dirty="0"/>
              <a:t> </a:t>
            </a:r>
            <a:r>
              <a:rPr lang="en-US" dirty="0" err="1"/>
              <a:t>fagsystem</a:t>
            </a:r>
            <a:r>
              <a:rPr lang="en-US" dirty="0"/>
              <a:t>/</a:t>
            </a:r>
            <a:r>
              <a:rPr lang="en-US" dirty="0" err="1"/>
              <a:t>arkiv</a:t>
            </a:r>
            <a:r>
              <a:rPr lang="en-US" dirty="0"/>
              <a:t>/ </a:t>
            </a:r>
            <a:r>
              <a:rPr lang="en-US" dirty="0" err="1"/>
              <a:t>saksbehandling</a:t>
            </a:r>
            <a:endParaRPr lang="nb-NO" dirty="0"/>
          </a:p>
          <a:p>
            <a:pPr lvl="2"/>
            <a:r>
              <a:rPr lang="en-US" dirty="0" err="1"/>
              <a:t>Gir</a:t>
            </a:r>
            <a:r>
              <a:rPr lang="en-US" dirty="0"/>
              <a:t> </a:t>
            </a:r>
            <a:r>
              <a:rPr lang="en-US" dirty="0" err="1"/>
              <a:t>utslag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nyttekurven</a:t>
            </a:r>
            <a:r>
              <a:rPr lang="en-US" dirty="0"/>
              <a:t>; </a:t>
            </a:r>
            <a:r>
              <a:rPr lang="en-US" dirty="0" err="1"/>
              <a:t>umiddelbar</a:t>
            </a:r>
            <a:r>
              <a:rPr lang="en-US" dirty="0"/>
              <a:t> </a:t>
            </a:r>
            <a:r>
              <a:rPr lang="en-US" dirty="0" err="1"/>
              <a:t>effekt</a:t>
            </a:r>
            <a:r>
              <a:rPr lang="en-US" dirty="0"/>
              <a:t> </a:t>
            </a:r>
            <a:r>
              <a:rPr lang="en-US" dirty="0" err="1"/>
              <a:t>ved</a:t>
            </a:r>
            <a:r>
              <a:rPr lang="en-US" dirty="0"/>
              <a:t> </a:t>
            </a:r>
            <a:r>
              <a:rPr lang="en-US" dirty="0" err="1"/>
              <a:t>innføring</a:t>
            </a:r>
            <a:endParaRPr lang="nb-NO" dirty="0"/>
          </a:p>
          <a:p>
            <a:pPr lvl="2"/>
            <a:r>
              <a:rPr lang="en-US" dirty="0" err="1"/>
              <a:t>Fullstendig</a:t>
            </a:r>
            <a:r>
              <a:rPr lang="en-US" dirty="0"/>
              <a:t> </a:t>
            </a:r>
            <a:r>
              <a:rPr lang="en-US" dirty="0" err="1"/>
              <a:t>måloppnåelse</a:t>
            </a:r>
            <a:r>
              <a:rPr lang="en-US" dirty="0"/>
              <a:t> </a:t>
            </a:r>
            <a:r>
              <a:rPr lang="en-US" dirty="0" err="1"/>
              <a:t>basert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"</a:t>
            </a:r>
            <a:r>
              <a:rPr lang="en-US" dirty="0" err="1"/>
              <a:t>flere</a:t>
            </a:r>
            <a:r>
              <a:rPr lang="en-US" dirty="0"/>
              <a:t> </a:t>
            </a:r>
            <a:r>
              <a:rPr lang="en-US" dirty="0" err="1"/>
              <a:t>prosesser</a:t>
            </a:r>
            <a:r>
              <a:rPr lang="en-US" dirty="0"/>
              <a:t>, </a:t>
            </a:r>
            <a:r>
              <a:rPr lang="en-US" dirty="0" err="1"/>
              <a:t>mer</a:t>
            </a:r>
            <a:r>
              <a:rPr lang="en-US" dirty="0"/>
              <a:t> </a:t>
            </a:r>
            <a:r>
              <a:rPr lang="en-US" dirty="0" err="1"/>
              <a:t>automasjon</a:t>
            </a:r>
            <a:r>
              <a:rPr lang="en-US" dirty="0"/>
              <a:t>"</a:t>
            </a:r>
            <a:br>
              <a:rPr lang="en-US" dirty="0"/>
            </a:br>
            <a:endParaRPr lang="nb-NO" dirty="0">
              <a:cs typeface="Calibri" panose="020F0502020204030204"/>
            </a:endParaRPr>
          </a:p>
          <a:p>
            <a:r>
              <a:rPr lang="nb-NO" dirty="0">
                <a:cs typeface="Calibri" panose="020F0502020204030204"/>
              </a:rPr>
              <a:t>Ulik tilnærming til måloppnåelse:</a:t>
            </a:r>
          </a:p>
          <a:p>
            <a:pPr marL="457200" lvl="1" indent="0">
              <a:buNone/>
            </a:pPr>
            <a:r>
              <a:rPr lang="nb-NO" b="1" dirty="0">
                <a:cs typeface="Calibri" panose="020F0502020204030204"/>
              </a:rPr>
              <a:t>2016</a:t>
            </a:r>
            <a:r>
              <a:rPr lang="nb-NO" dirty="0">
                <a:cs typeface="Calibri" panose="020F0502020204030204"/>
              </a:rPr>
              <a:t>: </a:t>
            </a:r>
          </a:p>
          <a:p>
            <a:pPr lvl="1"/>
            <a:r>
              <a:rPr lang="nb-NO" dirty="0">
                <a:cs typeface="Calibri" panose="020F0502020204030204"/>
              </a:rPr>
              <a:t>Saksbehandling i fagsystem primært </a:t>
            </a:r>
          </a:p>
          <a:p>
            <a:pPr lvl="1"/>
            <a:r>
              <a:rPr lang="nb-NO" dirty="0">
                <a:cs typeface="Calibri" panose="020F0502020204030204"/>
              </a:rPr>
              <a:t>Standardisering og effektivisering gjennom </a:t>
            </a:r>
            <a:r>
              <a:rPr lang="nb-NO" b="1" dirty="0">
                <a:cs typeface="Calibri" panose="020F0502020204030204"/>
              </a:rPr>
              <a:t>utvikling/skreddersøm i fagsystemene</a:t>
            </a:r>
            <a:r>
              <a:rPr lang="nb-NO" dirty="0">
                <a:cs typeface="Calibri" panose="020F0502020204030204"/>
              </a:rPr>
              <a:t> </a:t>
            </a:r>
          </a:p>
          <a:p>
            <a:pPr lvl="2"/>
            <a:r>
              <a:rPr lang="nb-NO" dirty="0">
                <a:cs typeface="Calibri" panose="020F0502020204030204"/>
              </a:rPr>
              <a:t>Kostnadene ved implementering primært gjennom fagsystem ikke avklart</a:t>
            </a:r>
          </a:p>
          <a:p>
            <a:pPr lvl="1"/>
            <a:r>
              <a:rPr lang="nb-NO" dirty="0">
                <a:cs typeface="Calibri" panose="020F0502020204030204"/>
              </a:rPr>
              <a:t>Generell saksbehandlingsløsning for de behovene som ikke har god nok saksløsning</a:t>
            </a:r>
          </a:p>
          <a:p>
            <a:pPr lvl="1"/>
            <a:r>
              <a:rPr lang="nb-NO" dirty="0">
                <a:cs typeface="Calibri" panose="020F0502020204030204"/>
              </a:rPr>
              <a:t>Overføring til arkiv fra fagsystem</a:t>
            </a:r>
          </a:p>
          <a:p>
            <a:pPr lvl="2"/>
            <a:r>
              <a:rPr lang="nb-NO" dirty="0">
                <a:cs typeface="Calibri" panose="020F0502020204030204"/>
              </a:rPr>
              <a:t>Risiko: avhengig av velvillige systemleverandører som tar </a:t>
            </a:r>
            <a:r>
              <a:rPr lang="nb-NO" dirty="0" err="1">
                <a:cs typeface="Calibri" panose="020F0502020204030204"/>
              </a:rPr>
              <a:t>BOTTs</a:t>
            </a:r>
            <a:r>
              <a:rPr lang="nb-NO" dirty="0">
                <a:cs typeface="Calibri" panose="020F0502020204030204"/>
              </a:rPr>
              <a:t> behov inn i sin løsning til den tid vi trenger </a:t>
            </a:r>
            <a:endParaRPr lang="nb-NO" dirty="0"/>
          </a:p>
          <a:p>
            <a:pPr marL="457200" lvl="1" indent="0">
              <a:buNone/>
            </a:pPr>
            <a:r>
              <a:rPr lang="nb-NO" b="1" dirty="0">
                <a:cs typeface="Calibri"/>
              </a:rPr>
              <a:t>2018: </a:t>
            </a:r>
          </a:p>
          <a:p>
            <a:pPr lvl="1"/>
            <a:r>
              <a:rPr lang="nb-NO" dirty="0">
                <a:cs typeface="Calibri"/>
              </a:rPr>
              <a:t>Saksbehandling i saksbehandlingsplattform/ fagsystem avhengig av type sak/ tilgjengelig </a:t>
            </a:r>
            <a:r>
              <a:rPr lang="nb-NO" dirty="0" err="1">
                <a:cs typeface="Calibri"/>
              </a:rPr>
              <a:t>systemstøtte</a:t>
            </a:r>
            <a:endParaRPr lang="nb-NO" dirty="0">
              <a:cs typeface="Calibri"/>
            </a:endParaRPr>
          </a:p>
          <a:p>
            <a:pPr lvl="1"/>
            <a:r>
              <a:rPr lang="nb-NO" dirty="0">
                <a:cs typeface="Calibri"/>
              </a:rPr>
              <a:t>Standardisering og effektivisering gjennom hyllevare med </a:t>
            </a:r>
            <a:r>
              <a:rPr lang="nb-NO" b="1" dirty="0">
                <a:cs typeface="Calibri"/>
              </a:rPr>
              <a:t>prosessutvikling i saksbehandlingsplattform</a:t>
            </a:r>
            <a:r>
              <a:rPr lang="nb-NO" dirty="0">
                <a:cs typeface="Calibri"/>
              </a:rPr>
              <a:t>/</a:t>
            </a:r>
            <a:r>
              <a:rPr lang="nb-NO" b="1" dirty="0">
                <a:cs typeface="Calibri"/>
              </a:rPr>
              <a:t>integrasjoner og </a:t>
            </a:r>
            <a:r>
              <a:rPr lang="nb-NO" b="1" dirty="0" err="1">
                <a:cs typeface="Calibri"/>
              </a:rPr>
              <a:t>APIer</a:t>
            </a:r>
            <a:r>
              <a:rPr lang="nb-NO" b="1" dirty="0">
                <a:cs typeface="Calibri"/>
              </a:rPr>
              <a:t> mot fagsystem</a:t>
            </a:r>
          </a:p>
          <a:p>
            <a:pPr lvl="1"/>
            <a:r>
              <a:rPr lang="nb-NO" dirty="0">
                <a:cs typeface="Calibri"/>
              </a:rPr>
              <a:t>Overføring til arkiv fra saksbehandlingsplattform og fagsystem</a:t>
            </a:r>
            <a:endParaRPr lang="nb-NO" dirty="0"/>
          </a:p>
          <a:p>
            <a:pPr lvl="2"/>
            <a:r>
              <a:rPr lang="nb-NO" dirty="0">
                <a:cs typeface="Calibri"/>
              </a:rPr>
              <a:t>Risiko: egenforvaltningens evne til smidig prosessutvikling/ fagsystemleverandørers evne til API-utvikling</a:t>
            </a:r>
          </a:p>
          <a:p>
            <a:r>
              <a:rPr lang="nb-NO" dirty="0">
                <a:cs typeface="Calibri"/>
              </a:rPr>
              <a:t>De færreste saker kan løses kun i saksbehandlingsplattform eller fagsystem</a:t>
            </a:r>
          </a:p>
          <a:p>
            <a:r>
              <a:rPr lang="nb-NO" dirty="0"/>
              <a:t>n alternativer som bryter interne premisser godtas?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AF8576-22F8-4AB2-9941-2E323D1CC39A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2995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AF8576-22F8-4AB2-9941-2E323D1CC39A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2325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Frode, Laila, se om dette skal suppleres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AF8576-22F8-4AB2-9941-2E323D1CC39A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1029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Høsting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fagsystem</a:t>
            </a:r>
            <a:r>
              <a:rPr lang="en-US" dirty="0"/>
              <a:t> for å </a:t>
            </a:r>
            <a:r>
              <a:rPr lang="en-US" dirty="0" err="1"/>
              <a:t>oppnå</a:t>
            </a:r>
            <a:r>
              <a:rPr lang="en-US" dirty="0"/>
              <a:t> </a:t>
            </a:r>
            <a:r>
              <a:rPr lang="en-US" dirty="0" err="1"/>
              <a:t>bedre</a:t>
            </a:r>
            <a:r>
              <a:rPr lang="en-US" dirty="0"/>
              <a:t> </a:t>
            </a:r>
            <a:r>
              <a:rPr lang="en-US" dirty="0" err="1"/>
              <a:t>saksbehandling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overholdelse</a:t>
            </a:r>
            <a:r>
              <a:rPr lang="en-US" dirty="0"/>
              <a:t> av </a:t>
            </a:r>
            <a:r>
              <a:rPr lang="en-US" dirty="0" err="1"/>
              <a:t>lovkrav</a:t>
            </a:r>
            <a:r>
              <a:rPr lang="en-US" dirty="0"/>
              <a:t> </a:t>
            </a:r>
            <a:r>
              <a:rPr lang="en-US" dirty="0" err="1"/>
              <a:t>knyttet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arkiv</a:t>
            </a:r>
            <a:r>
              <a:rPr lang="en-US" dirty="0"/>
              <a:t>: </a:t>
            </a:r>
            <a:br>
              <a:rPr lang="en-US" dirty="0"/>
            </a:br>
            <a:r>
              <a:rPr lang="en-US" b="1" i="1" dirty="0" err="1"/>
              <a:t>Dette</a:t>
            </a:r>
            <a:r>
              <a:rPr lang="en-US" b="1" i="1" dirty="0"/>
              <a:t> </a:t>
            </a:r>
            <a:r>
              <a:rPr lang="en-US" b="1" i="1" dirty="0" err="1"/>
              <a:t>er</a:t>
            </a:r>
            <a:r>
              <a:rPr lang="en-US" b="1" i="1" dirty="0"/>
              <a:t> </a:t>
            </a:r>
            <a:r>
              <a:rPr lang="en-US" b="1" i="1" dirty="0" err="1"/>
              <a:t>nytt</a:t>
            </a:r>
            <a:r>
              <a:rPr lang="en-US" b="1" i="1" dirty="0"/>
              <a:t> I forhold </a:t>
            </a:r>
            <a:r>
              <a:rPr lang="en-US" b="1" i="1" dirty="0" err="1"/>
              <a:t>til</a:t>
            </a:r>
            <a:r>
              <a:rPr lang="en-US" b="1" i="1" dirty="0"/>
              <a:t> </a:t>
            </a:r>
            <a:r>
              <a:rPr lang="en-US" b="1" i="1" dirty="0" err="1"/>
              <a:t>dagens</a:t>
            </a:r>
            <a:r>
              <a:rPr lang="en-US" b="1" i="1" dirty="0"/>
              <a:t> </a:t>
            </a:r>
            <a:r>
              <a:rPr lang="en-US" b="1" i="1" dirty="0" err="1"/>
              <a:t>ePhorte</a:t>
            </a:r>
            <a:endParaRPr lang="en-US" b="1" i="1" dirty="0"/>
          </a:p>
          <a:p>
            <a:pPr marL="171450" indent="-171450">
              <a:buFontTx/>
              <a:buChar char="-"/>
            </a:pPr>
            <a:r>
              <a:rPr lang="en-US" b="1" i="1" dirty="0" err="1"/>
              <a:t>Løses</a:t>
            </a:r>
            <a:r>
              <a:rPr lang="en-US" b="1" i="1" dirty="0"/>
              <a:t> </a:t>
            </a:r>
            <a:r>
              <a:rPr lang="en-US" b="1" i="1" dirty="0" err="1"/>
              <a:t>i</a:t>
            </a:r>
            <a:r>
              <a:rPr lang="en-US" b="1" i="1" dirty="0"/>
              <a:t> </a:t>
            </a:r>
            <a:r>
              <a:rPr lang="en-US" b="1" i="1" dirty="0" err="1"/>
              <a:t>dag</a:t>
            </a:r>
            <a:r>
              <a:rPr lang="en-US" b="1" i="1" dirty="0"/>
              <a:t> </a:t>
            </a:r>
            <a:r>
              <a:rPr lang="en-US" b="1" i="1" dirty="0" err="1"/>
              <a:t>mildertidig</a:t>
            </a:r>
            <a:r>
              <a:rPr lang="en-US" b="1" i="1" dirty="0"/>
              <a:t> med robot-</a:t>
            </a:r>
            <a:r>
              <a:rPr lang="en-US" b="1" i="1" dirty="0" err="1"/>
              <a:t>teknologi</a:t>
            </a:r>
            <a:endParaRPr lang="en-US" b="1" i="1" dirty="0"/>
          </a:p>
          <a:p>
            <a:pPr marL="171450" indent="-171450">
              <a:buFontTx/>
              <a:buChar char="-"/>
            </a:pPr>
            <a:endParaRPr lang="en-US" b="1" i="1" dirty="0"/>
          </a:p>
          <a:p>
            <a:pPr marL="171450" indent="-171450">
              <a:buFontTx/>
              <a:buChar char="-"/>
            </a:pPr>
            <a:endParaRPr lang="en-US" b="1" i="1" dirty="0"/>
          </a:p>
          <a:p>
            <a:pPr>
              <a:lnSpc>
                <a:spcPct val="120000"/>
              </a:lnSpc>
            </a:pPr>
            <a:r>
              <a:rPr lang="nb-NO" b="1" dirty="0">
                <a:cs typeface="Calibri" panose="020F0502020204030204"/>
              </a:rPr>
              <a:t>Felles overordnet mål 2016/ 2018:</a:t>
            </a:r>
          </a:p>
          <a:p>
            <a:pPr lvl="1">
              <a:lnSpc>
                <a:spcPct val="120000"/>
              </a:lnSpc>
            </a:pPr>
            <a:r>
              <a:rPr lang="nb-NO" dirty="0">
                <a:cs typeface="Calibri" panose="020F0502020204030204"/>
              </a:rPr>
              <a:t>Standardisering og effektivisering av saksbehandlingsprosesser på tvers av BOTT.</a:t>
            </a:r>
          </a:p>
          <a:p>
            <a:pPr lvl="1">
              <a:lnSpc>
                <a:spcPct val="120000"/>
              </a:lnSpc>
            </a:pPr>
            <a:r>
              <a:rPr lang="nb-NO" dirty="0">
                <a:cs typeface="Calibri" panose="020F0502020204030204"/>
              </a:rPr>
              <a:t>Automatisk dokumentasjonsfangst til arkiv, også fra fagsystemer</a:t>
            </a:r>
          </a:p>
          <a:p>
            <a:pPr lvl="1">
              <a:lnSpc>
                <a:spcPct val="120000"/>
              </a:lnSpc>
            </a:pPr>
            <a:r>
              <a:rPr lang="en-US" dirty="0" err="1"/>
              <a:t>Høsting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fagsystem</a:t>
            </a:r>
            <a:r>
              <a:rPr lang="en-US" dirty="0"/>
              <a:t> for å </a:t>
            </a:r>
            <a:r>
              <a:rPr lang="en-US" dirty="0" err="1"/>
              <a:t>oppnå</a:t>
            </a:r>
            <a:r>
              <a:rPr lang="en-US" dirty="0"/>
              <a:t> </a:t>
            </a:r>
            <a:r>
              <a:rPr lang="en-US" dirty="0" err="1"/>
              <a:t>bedre</a:t>
            </a:r>
            <a:r>
              <a:rPr lang="en-US" dirty="0"/>
              <a:t> </a:t>
            </a:r>
            <a:r>
              <a:rPr lang="en-US" dirty="0" err="1"/>
              <a:t>saksbehandling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overholdelse</a:t>
            </a:r>
            <a:r>
              <a:rPr lang="en-US" dirty="0"/>
              <a:t> av </a:t>
            </a:r>
            <a:r>
              <a:rPr lang="en-US" dirty="0" err="1"/>
              <a:t>lovkrav</a:t>
            </a:r>
            <a:r>
              <a:rPr lang="en-US" dirty="0"/>
              <a:t> </a:t>
            </a:r>
            <a:r>
              <a:rPr lang="en-US" dirty="0" err="1"/>
              <a:t>knyttet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arkiv</a:t>
            </a:r>
            <a:r>
              <a:rPr lang="en-US" dirty="0"/>
              <a:t>: </a:t>
            </a:r>
            <a:r>
              <a:rPr lang="en-US" b="1" i="1" dirty="0" err="1"/>
              <a:t>Dette</a:t>
            </a:r>
            <a:r>
              <a:rPr lang="en-US" b="1" i="1" dirty="0"/>
              <a:t> </a:t>
            </a:r>
            <a:r>
              <a:rPr lang="en-US" b="1" i="1" dirty="0" err="1"/>
              <a:t>er</a:t>
            </a:r>
            <a:r>
              <a:rPr lang="en-US" b="1" i="1" dirty="0"/>
              <a:t> </a:t>
            </a:r>
            <a:r>
              <a:rPr lang="en-US" b="1" i="1" dirty="0" err="1"/>
              <a:t>nytt</a:t>
            </a:r>
            <a:r>
              <a:rPr lang="en-US" b="1" i="1" dirty="0"/>
              <a:t> I forhold </a:t>
            </a:r>
            <a:r>
              <a:rPr lang="en-US" b="1" i="1" dirty="0" err="1"/>
              <a:t>til</a:t>
            </a:r>
            <a:r>
              <a:rPr lang="en-US" b="1" i="1" dirty="0"/>
              <a:t> </a:t>
            </a:r>
            <a:r>
              <a:rPr lang="en-US" b="1" i="1" dirty="0" err="1"/>
              <a:t>dagens</a:t>
            </a:r>
            <a:r>
              <a:rPr lang="en-US" b="1" i="1" dirty="0"/>
              <a:t> </a:t>
            </a:r>
            <a:r>
              <a:rPr lang="en-US" b="1" i="1" dirty="0" err="1"/>
              <a:t>ePhorte</a:t>
            </a:r>
            <a:endParaRPr lang="nb-NO" dirty="0">
              <a:cs typeface="Calibri" panose="020F0502020204030204"/>
            </a:endParaRPr>
          </a:p>
          <a:p>
            <a:pPr>
              <a:lnSpc>
                <a:spcPct val="120000"/>
              </a:lnSpc>
            </a:pPr>
            <a:r>
              <a:rPr lang="nb-NO" dirty="0">
                <a:cs typeface="Calibri" panose="020F0502020204030204"/>
              </a:rPr>
              <a:t>Ulik tilnærming til måloppnåelse: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nb-NO" b="1" dirty="0">
                <a:cs typeface="Calibri" panose="020F0502020204030204"/>
              </a:rPr>
              <a:t>2016</a:t>
            </a:r>
            <a:r>
              <a:rPr lang="nb-NO" dirty="0">
                <a:cs typeface="Calibri" panose="020F0502020204030204"/>
              </a:rPr>
              <a:t>: </a:t>
            </a:r>
          </a:p>
          <a:p>
            <a:pPr lvl="1">
              <a:lnSpc>
                <a:spcPct val="120000"/>
              </a:lnSpc>
            </a:pPr>
            <a:r>
              <a:rPr lang="nb-NO" dirty="0">
                <a:cs typeface="Calibri" panose="020F0502020204030204"/>
              </a:rPr>
              <a:t>Saksbehandling i fagsystem primært </a:t>
            </a:r>
          </a:p>
          <a:p>
            <a:pPr lvl="1">
              <a:lnSpc>
                <a:spcPct val="120000"/>
              </a:lnSpc>
            </a:pPr>
            <a:r>
              <a:rPr lang="nb-NO" dirty="0">
                <a:cs typeface="Calibri" panose="020F0502020204030204"/>
              </a:rPr>
              <a:t>Standardisering og effektivisering gjennom </a:t>
            </a:r>
            <a:r>
              <a:rPr lang="nb-NO" b="1" dirty="0">
                <a:cs typeface="Calibri" panose="020F0502020204030204"/>
              </a:rPr>
              <a:t>utvikling/skreddersøm i fagsystemene</a:t>
            </a:r>
            <a:r>
              <a:rPr lang="nb-NO" dirty="0">
                <a:cs typeface="Calibri" panose="020F0502020204030204"/>
              </a:rPr>
              <a:t> (kostnader uavklart)</a:t>
            </a:r>
          </a:p>
          <a:p>
            <a:pPr lvl="2">
              <a:lnSpc>
                <a:spcPct val="120000"/>
              </a:lnSpc>
            </a:pPr>
            <a:r>
              <a:rPr lang="nb-NO" dirty="0">
                <a:cs typeface="Calibri" panose="020F0502020204030204"/>
              </a:rPr>
              <a:t>Kostnadene ved implementering primært gjennom fagsystem ikke del av prosjektets kalkyle</a:t>
            </a:r>
          </a:p>
          <a:p>
            <a:pPr lvl="1">
              <a:lnSpc>
                <a:spcPct val="120000"/>
              </a:lnSpc>
            </a:pPr>
            <a:r>
              <a:rPr lang="nb-NO" dirty="0">
                <a:cs typeface="Calibri" panose="020F0502020204030204"/>
              </a:rPr>
              <a:t>Generell saksbehandlingsløsning for de behovene som ikke har god nok saksløsning</a:t>
            </a:r>
          </a:p>
          <a:p>
            <a:pPr lvl="1">
              <a:lnSpc>
                <a:spcPct val="120000"/>
              </a:lnSpc>
            </a:pPr>
            <a:r>
              <a:rPr lang="nb-NO" dirty="0">
                <a:cs typeface="Calibri" panose="020F0502020204030204"/>
              </a:rPr>
              <a:t>Overføring til arkiv fra fagsystem</a:t>
            </a:r>
          </a:p>
          <a:p>
            <a:pPr lvl="2">
              <a:lnSpc>
                <a:spcPct val="120000"/>
              </a:lnSpc>
            </a:pPr>
            <a:r>
              <a:rPr lang="nb-NO" dirty="0">
                <a:cs typeface="Calibri" panose="020F0502020204030204"/>
              </a:rPr>
              <a:t>Risiko: avhengig av velvillige systemleverandører som tar </a:t>
            </a:r>
            <a:r>
              <a:rPr lang="nb-NO" dirty="0" err="1">
                <a:cs typeface="Calibri" panose="020F0502020204030204"/>
              </a:rPr>
              <a:t>BOTTs</a:t>
            </a:r>
            <a:r>
              <a:rPr lang="nb-NO" dirty="0">
                <a:cs typeface="Calibri" panose="020F0502020204030204"/>
              </a:rPr>
              <a:t> behov inn i sin løsning til den tid vi trenger </a:t>
            </a:r>
            <a:endParaRPr lang="nb-NO" dirty="0"/>
          </a:p>
          <a:p>
            <a:pPr marL="457200" lvl="1" indent="0">
              <a:lnSpc>
                <a:spcPct val="120000"/>
              </a:lnSpc>
              <a:buNone/>
            </a:pPr>
            <a:r>
              <a:rPr lang="nb-NO" b="1" dirty="0">
                <a:cs typeface="Calibri"/>
              </a:rPr>
              <a:t>2018: </a:t>
            </a:r>
          </a:p>
          <a:p>
            <a:pPr lvl="1">
              <a:lnSpc>
                <a:spcPct val="120000"/>
              </a:lnSpc>
            </a:pPr>
            <a:r>
              <a:rPr lang="nb-NO" dirty="0">
                <a:cs typeface="Calibri"/>
              </a:rPr>
              <a:t>Saksbehandling i saksbehandlingsplattform/ fagsystem avhengig av type sak/ tilgjengelig </a:t>
            </a:r>
            <a:r>
              <a:rPr lang="nb-NO" dirty="0" err="1">
                <a:cs typeface="Calibri"/>
              </a:rPr>
              <a:t>systemstøtte</a:t>
            </a:r>
            <a:endParaRPr lang="nb-NO" dirty="0">
              <a:cs typeface="Calibri"/>
            </a:endParaRPr>
          </a:p>
          <a:p>
            <a:pPr lvl="1">
              <a:lnSpc>
                <a:spcPct val="120000"/>
              </a:lnSpc>
            </a:pPr>
            <a:r>
              <a:rPr lang="nb-NO" dirty="0">
                <a:cs typeface="Calibri"/>
              </a:rPr>
              <a:t>Standardisering og effektivisering gjennom hyllevare med </a:t>
            </a:r>
            <a:r>
              <a:rPr lang="nb-NO" b="1" dirty="0">
                <a:cs typeface="Calibri"/>
              </a:rPr>
              <a:t>prosessutvikling i saksbehandlingsplattform</a:t>
            </a:r>
            <a:r>
              <a:rPr lang="nb-NO" dirty="0">
                <a:cs typeface="Calibri"/>
              </a:rPr>
              <a:t>/</a:t>
            </a:r>
            <a:r>
              <a:rPr lang="nb-NO" b="1" dirty="0">
                <a:cs typeface="Calibri"/>
              </a:rPr>
              <a:t>integrasjoner og </a:t>
            </a:r>
            <a:r>
              <a:rPr lang="nb-NO" b="1" dirty="0" err="1">
                <a:cs typeface="Calibri"/>
              </a:rPr>
              <a:t>APIer</a:t>
            </a:r>
            <a:r>
              <a:rPr lang="nb-NO" b="1" dirty="0">
                <a:cs typeface="Calibri"/>
              </a:rPr>
              <a:t> mot fagsystem</a:t>
            </a:r>
          </a:p>
          <a:p>
            <a:pPr lvl="1">
              <a:lnSpc>
                <a:spcPct val="120000"/>
              </a:lnSpc>
            </a:pPr>
            <a:r>
              <a:rPr lang="nb-NO" dirty="0">
                <a:cs typeface="Calibri"/>
              </a:rPr>
              <a:t>Overføring til arkiv fra saksbehandlingsplattform og fagsystem</a:t>
            </a:r>
            <a:endParaRPr lang="nb-NO" dirty="0"/>
          </a:p>
          <a:p>
            <a:pPr lvl="2">
              <a:lnSpc>
                <a:spcPct val="120000"/>
              </a:lnSpc>
            </a:pPr>
            <a:r>
              <a:rPr lang="nb-NO" dirty="0">
                <a:cs typeface="Calibri"/>
              </a:rPr>
              <a:t>Risiko: egenforvaltningens evne til smidig prosessutvikling/ fagsystemleverandørers evne til API-utvikling</a:t>
            </a:r>
          </a:p>
          <a:p>
            <a:pPr>
              <a:lnSpc>
                <a:spcPct val="120000"/>
              </a:lnSpc>
            </a:pPr>
            <a:r>
              <a:rPr lang="nb-NO" dirty="0">
                <a:cs typeface="Calibri"/>
              </a:rPr>
              <a:t>De færreste saker kan løses kun i saksbehandlingsplattform eller fagsystem</a:t>
            </a:r>
          </a:p>
          <a:p>
            <a:pPr marL="171450" indent="-171450">
              <a:buFontTx/>
              <a:buChar char="-"/>
            </a:pPr>
            <a:r>
              <a:rPr lang="en-US" dirty="0"/>
              <a:t/>
            </a:r>
            <a:br>
              <a:rPr lang="en-US" dirty="0"/>
            </a:b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AF8576-22F8-4AB2-9941-2E323D1CC39A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02808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OK</a:t>
            </a:r>
          </a:p>
          <a:p>
            <a:r>
              <a:rPr lang="nb-NO"/>
              <a:t>Betydelig </a:t>
            </a:r>
            <a:r>
              <a:rPr lang="nb-NO" err="1"/>
              <a:t>gevinstpotensiale</a:t>
            </a:r>
            <a:r>
              <a:rPr lang="nb-NO"/>
              <a:t>:</a:t>
            </a:r>
          </a:p>
          <a:p>
            <a:r>
              <a:rPr lang="nb-NO"/>
              <a:t>Dette kan vi realisere </a:t>
            </a:r>
            <a:r>
              <a:rPr lang="nb-NO" err="1"/>
              <a:t>vhja</a:t>
            </a:r>
            <a:r>
              <a:rPr lang="nb-NO"/>
              <a:t> hyllevare i markedet</a:t>
            </a:r>
          </a:p>
          <a:p>
            <a:endParaRPr lang="nb-NO"/>
          </a:p>
          <a:p>
            <a:r>
              <a:rPr lang="nb-NO" sz="1200"/>
              <a:t>Presisering:</a:t>
            </a:r>
          </a:p>
          <a:p>
            <a:r>
              <a:rPr lang="nb-NO" sz="1200"/>
              <a:t>Brukerflate kun for behov koplet til saksbehandling og dokumentasjonsforvaltning</a:t>
            </a:r>
          </a:p>
          <a:p>
            <a:r>
              <a:rPr lang="nb-NO" sz="1200"/>
              <a:t>God integrasjon med andre verktøy som ESM og løsninger for </a:t>
            </a:r>
            <a:r>
              <a:rPr lang="nb-NO" sz="1200" err="1"/>
              <a:t>økonim</a:t>
            </a:r>
            <a:r>
              <a:rPr lang="nb-NO" sz="1200"/>
              <a:t>/lønn og HR </a:t>
            </a:r>
            <a:r>
              <a:rPr lang="nb-NO" sz="1200" err="1"/>
              <a:t>m.v</a:t>
            </a:r>
            <a:r>
              <a:rPr lang="nb-NO" sz="1200"/>
              <a:t>.</a:t>
            </a:r>
          </a:p>
          <a:p>
            <a:endParaRPr lang="nb-NO"/>
          </a:p>
          <a:p>
            <a:endParaRPr lang="nb-NO"/>
          </a:p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5A70CB-E8B9-4AC9-87DA-D5A6C7B537AD}" type="slidenum">
              <a:rPr kumimoji="0" lang="nb-NO" sz="4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b-NO" sz="4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64379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Viktig: FS-prosess og HR-prosess</a:t>
            </a:r>
          </a:p>
          <a:p>
            <a:r>
              <a:rPr lang="nb-NO" dirty="0"/>
              <a:t>Frode – se i sammenheng med neste, sak/arkiv og plattform</a:t>
            </a:r>
          </a:p>
          <a:p>
            <a:r>
              <a:rPr lang="nb-NO" dirty="0"/>
              <a:t>Fagsystem = mange ting:</a:t>
            </a:r>
          </a:p>
          <a:p>
            <a:r>
              <a:rPr lang="nb-NO" dirty="0"/>
              <a:t>ØL: Kilde for økonomidata + arkivering direkte som fagsystem, </a:t>
            </a:r>
          </a:p>
          <a:p>
            <a:r>
              <a:rPr lang="nb-NO" dirty="0"/>
              <a:t>Både FS og ØL som skal </a:t>
            </a:r>
          </a:p>
          <a:p>
            <a:r>
              <a:rPr lang="nb-NO" dirty="0"/>
              <a:t>Noe skal leveres via prosesser </a:t>
            </a:r>
          </a:p>
          <a:p>
            <a:r>
              <a:rPr lang="nb-NO" dirty="0" err="1"/>
              <a:t>Tendsign</a:t>
            </a:r>
            <a:r>
              <a:rPr lang="nb-NO" dirty="0"/>
              <a:t> skal levere direkte</a:t>
            </a:r>
          </a:p>
          <a:p>
            <a:r>
              <a:rPr lang="nb-NO" dirty="0"/>
              <a:t>ESM i Bergen: Andre kilder og fagsystem, prosesser som starter i ESM kan fortsettes og avsluttes i løsning, ESM kan levere til arkiv direkte 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AF8576-22F8-4AB2-9941-2E323D1CC39A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23878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600" dirty="0"/>
              <a:t>Tjenesteplattformer er mer generelle verktøy enn de tradisjonelle sak-arkiv løsningene: </a:t>
            </a:r>
          </a:p>
          <a:p>
            <a:pPr marL="457200" indent="-457200"/>
            <a:r>
              <a:rPr lang="nb-NO" sz="2600" dirty="0"/>
              <a:t>kunden kan i større grad </a:t>
            </a:r>
            <a:r>
              <a:rPr lang="nb-NO" sz="2600" b="1" dirty="0"/>
              <a:t>konfigurere og utvikle løsningene </a:t>
            </a:r>
            <a:r>
              <a:rPr lang="nb-NO" sz="2600" dirty="0"/>
              <a:t>uten programmeringskompetanse</a:t>
            </a:r>
            <a:endParaRPr lang="nb-NO" sz="2600" dirty="0">
              <a:cs typeface="Arial"/>
            </a:endParaRPr>
          </a:p>
          <a:p>
            <a:pPr marL="0" indent="0">
              <a:buNone/>
            </a:pPr>
            <a:endParaRPr lang="nb-NO" sz="2600" dirty="0"/>
          </a:p>
          <a:p>
            <a:pPr marL="0" indent="0">
              <a:buNone/>
            </a:pPr>
            <a:r>
              <a:rPr lang="nb-NO" sz="2600" dirty="0"/>
              <a:t>Tjenesteplattformer er gjerne </a:t>
            </a:r>
            <a:r>
              <a:rPr lang="nb-NO" sz="2600" dirty="0" err="1"/>
              <a:t>skybasert</a:t>
            </a:r>
            <a:r>
              <a:rPr lang="nb-NO" sz="2600" dirty="0"/>
              <a:t> og inneholder typisk: </a:t>
            </a:r>
            <a:endParaRPr lang="nb-NO" sz="2600" dirty="0">
              <a:cs typeface="Arial"/>
            </a:endParaRPr>
          </a:p>
          <a:p>
            <a:pPr lvl="1"/>
            <a:r>
              <a:rPr lang="nb-NO" sz="2600" dirty="0"/>
              <a:t>Høynivå utviklings-/modelleringsverktøy for </a:t>
            </a:r>
            <a:endParaRPr lang="nb-NO" sz="2600" dirty="0">
              <a:cs typeface="Arial"/>
            </a:endParaRPr>
          </a:p>
          <a:p>
            <a:pPr lvl="2"/>
            <a:r>
              <a:rPr lang="nb-NO" sz="2600" dirty="0"/>
              <a:t>Konfigurering av rollebaserte brukerflater på flere typer enheter (PC, mobil, nettbrett) </a:t>
            </a:r>
            <a:endParaRPr lang="nb-NO" sz="2600" dirty="0">
              <a:cs typeface="Arial"/>
            </a:endParaRPr>
          </a:p>
          <a:p>
            <a:pPr lvl="2"/>
            <a:r>
              <a:rPr lang="nb-NO" sz="2600" dirty="0"/>
              <a:t>Konfigurering av arbeidsflyt og beslutningsstøtte </a:t>
            </a:r>
            <a:endParaRPr lang="nb-NO" sz="2600" dirty="0">
              <a:cs typeface="Arial"/>
            </a:endParaRPr>
          </a:p>
          <a:p>
            <a:pPr lvl="2"/>
            <a:r>
              <a:rPr lang="nb-NO" sz="2600" dirty="0"/>
              <a:t>Kobling av data fra/til eksterne kilder i arbeidsflyten </a:t>
            </a:r>
            <a:endParaRPr lang="nb-NO" sz="2600" dirty="0">
              <a:cs typeface="Arial"/>
            </a:endParaRPr>
          </a:p>
          <a:p>
            <a:pPr lvl="2"/>
            <a:r>
              <a:rPr lang="nb-NO" sz="2600" dirty="0"/>
              <a:t>Søk og gjenfinning </a:t>
            </a:r>
            <a:endParaRPr lang="nb-NO" sz="2600" dirty="0">
              <a:cs typeface="Arial"/>
            </a:endParaRPr>
          </a:p>
          <a:p>
            <a:pPr lvl="2"/>
            <a:r>
              <a:rPr lang="nb-NO" sz="2600" dirty="0"/>
              <a:t>Produksjon og publisering av innhold/dokumenter </a:t>
            </a:r>
            <a:endParaRPr lang="nb-NO" sz="2600" dirty="0">
              <a:cs typeface="Arial"/>
            </a:endParaRPr>
          </a:p>
          <a:p>
            <a:pPr lvl="1"/>
            <a:r>
              <a:rPr lang="nb-NO" sz="2600" dirty="0"/>
              <a:t>Mekanismer og verktøy for enkel integrasjon med nye fagsystemer og datakilder  </a:t>
            </a:r>
            <a:endParaRPr lang="nb-NO" sz="2600" dirty="0">
              <a:cs typeface="Arial"/>
            </a:endParaRPr>
          </a:p>
          <a:p>
            <a:pPr marL="0" indent="0">
              <a:buNone/>
            </a:pPr>
            <a:r>
              <a:rPr lang="nb-NO" sz="3300" dirty="0"/>
              <a:t/>
            </a:r>
            <a:br>
              <a:rPr lang="nb-NO" sz="3300" dirty="0"/>
            </a:br>
            <a:r>
              <a:rPr lang="nb-NO" dirty="0"/>
              <a:t>Mange tjenesteplattformer har også </a:t>
            </a:r>
            <a:r>
              <a:rPr lang="nb-NO" u="sng" dirty="0"/>
              <a:t>rikt sett av </a:t>
            </a:r>
            <a:r>
              <a:rPr lang="nb-NO" i="1" u="sng" dirty="0"/>
              <a:t>ferdige apper og moduler </a:t>
            </a:r>
            <a:r>
              <a:rPr lang="nb-NO" u="sng" dirty="0"/>
              <a:t>for ulike fagområder som</a:t>
            </a:r>
            <a:r>
              <a:rPr lang="nb-NO" dirty="0"/>
              <a:t> kan gjenbrukes og videreutvikles. </a:t>
            </a:r>
            <a:endParaRPr lang="nb-NO" sz="3300" dirty="0">
              <a:cs typeface="Arial"/>
            </a:endParaRPr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Frode – se i sammenheng med neste, sak/arkiv og plattform</a:t>
            </a:r>
          </a:p>
          <a:p>
            <a:r>
              <a:rPr lang="nb-NO" dirty="0"/>
              <a:t>Fagsystem = mange ting:</a:t>
            </a:r>
          </a:p>
          <a:p>
            <a:r>
              <a:rPr lang="nb-NO" dirty="0"/>
              <a:t>ØL: Kilde for økonomidata + arkivering direkte som fagsystem, </a:t>
            </a:r>
          </a:p>
          <a:p>
            <a:r>
              <a:rPr lang="nb-NO" dirty="0"/>
              <a:t>Både FS og ØL som skal </a:t>
            </a:r>
          </a:p>
          <a:p>
            <a:r>
              <a:rPr lang="nb-NO" dirty="0"/>
              <a:t>Noe skal leveres via prosesser </a:t>
            </a:r>
          </a:p>
          <a:p>
            <a:r>
              <a:rPr lang="nb-NO" dirty="0" err="1"/>
              <a:t>Tensign</a:t>
            </a:r>
            <a:r>
              <a:rPr lang="nb-NO" dirty="0"/>
              <a:t> skal levere direkte</a:t>
            </a:r>
          </a:p>
          <a:p>
            <a:r>
              <a:rPr lang="nb-NO" dirty="0"/>
              <a:t>ESM i Bergen: Andre kilder og fagsystem, prosesser som starter i ESM kan fortsettes og avsluttes i løsning, ESM kan levere til arkiv direkte 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AF8576-22F8-4AB2-9941-2E323D1CC39A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3002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Ett eksempel på ferdig modul: HR-siden – kan vi løse noe av HR-utfordringene gjennom moduler oppå, burde vært sett på i større</a:t>
            </a:r>
          </a:p>
          <a:p>
            <a:endParaRPr lang="nb-NO" dirty="0"/>
          </a:p>
          <a:p>
            <a:r>
              <a:rPr lang="nb-NO" dirty="0"/>
              <a:t>Frode lage forslag: Se på dette stikkordsmessig </a:t>
            </a:r>
            <a:r>
              <a:rPr lang="nb-NO" dirty="0" err="1"/>
              <a:t>evt</a:t>
            </a:r>
            <a:r>
              <a:rPr lang="nb-NO" dirty="0"/>
              <a:t> i tillegg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AF8576-22F8-4AB2-9941-2E323D1CC39A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8730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70BAF8-609B-4765-9AF1-F8413EC25CC5}" type="datetimeFigureOut">
              <a:rPr lang="nb-NO" smtClean="0"/>
              <a:t>07.03.2019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E825-7DF9-413F-B9BE-4F97236E2A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1799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70BAF8-609B-4765-9AF1-F8413EC25CC5}" type="datetimeFigureOut">
              <a:rPr lang="nb-NO" smtClean="0"/>
              <a:t>07.03.2019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E825-7DF9-413F-B9BE-4F97236E2A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906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70BAF8-609B-4765-9AF1-F8413EC25CC5}" type="datetimeFigureOut">
              <a:rPr lang="nb-NO" smtClean="0"/>
              <a:t>07.03.2019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E825-7DF9-413F-B9BE-4F97236E2A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252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70BAF8-609B-4765-9AF1-F8413EC25CC5}" type="datetimeFigureOut">
              <a:rPr lang="nb-NO" smtClean="0"/>
              <a:t>07.03.2019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E825-7DF9-413F-B9BE-4F97236E2A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957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70BAF8-609B-4765-9AF1-F8413EC25CC5}" type="datetimeFigureOut">
              <a:rPr lang="nb-NO" smtClean="0"/>
              <a:t>07.03.2019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E825-7DF9-413F-B9BE-4F97236E2A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296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70BAF8-609B-4765-9AF1-F8413EC25CC5}" type="datetimeFigureOut">
              <a:rPr lang="nb-NO" smtClean="0"/>
              <a:t>07.03.2019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E825-7DF9-413F-B9BE-4F97236E2A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6706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70BAF8-609B-4765-9AF1-F8413EC25CC5}" type="datetimeFigureOut">
              <a:rPr lang="nb-NO" smtClean="0"/>
              <a:t>07.03.2019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E825-7DF9-413F-B9BE-4F97236E2A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5245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70BAF8-609B-4765-9AF1-F8413EC25CC5}" type="datetimeFigureOut">
              <a:rPr lang="nb-NO" smtClean="0"/>
              <a:t>07.03.2019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E825-7DF9-413F-B9BE-4F97236E2A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5125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70BAF8-609B-4765-9AF1-F8413EC25CC5}" type="datetimeFigureOut">
              <a:rPr lang="nb-NO" smtClean="0"/>
              <a:t>07.03.2019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E825-7DF9-413F-B9BE-4F97236E2A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0339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70BAF8-609B-4765-9AF1-F8413EC25CC5}" type="datetimeFigureOut">
              <a:rPr lang="nb-NO" smtClean="0"/>
              <a:t>07.03.2019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E825-7DF9-413F-B9BE-4F97236E2A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3605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70BAF8-609B-4765-9AF1-F8413EC25CC5}" type="datetimeFigureOut">
              <a:rPr lang="nb-NO" smtClean="0"/>
              <a:t>07.03.2019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E825-7DF9-413F-B9BE-4F97236E2A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0046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0" y="6227493"/>
            <a:ext cx="12192000" cy="630507"/>
          </a:xfrm>
          <a:prstGeom prst="rect">
            <a:avLst/>
          </a:prstGeom>
          <a:solidFill>
            <a:srgbClr val="6A609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TekstSylinder 8"/>
          <p:cNvSpPr txBox="1"/>
          <p:nvPr/>
        </p:nvSpPr>
        <p:spPr>
          <a:xfrm>
            <a:off x="492542" y="6340037"/>
            <a:ext cx="7861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BOTT</a:t>
            </a:r>
            <a:r>
              <a:rPr lang="nb-NO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nb-NO" sz="14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•</a:t>
            </a:r>
            <a:r>
              <a:rPr lang="nb-NO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Bergen – Oslo – Tromsø – Trondheim</a:t>
            </a:r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9E825-7DF9-413F-B9BE-4F97236E2A8D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ekstSylinder 7"/>
          <p:cNvSpPr txBox="1"/>
          <p:nvPr userDrawn="1"/>
        </p:nvSpPr>
        <p:spPr>
          <a:xfrm>
            <a:off x="6588542" y="6352143"/>
            <a:ext cx="4765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b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www.bott-samarbeidet.no</a:t>
            </a:r>
          </a:p>
        </p:txBody>
      </p:sp>
    </p:spTree>
    <p:extLst>
      <p:ext uri="{BB962C8B-B14F-4D97-AF65-F5344CB8AC3E}">
        <p14:creationId xmlns:p14="http://schemas.microsoft.com/office/powerpoint/2010/main" val="220067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49275" y="2778850"/>
            <a:ext cx="11139488" cy="3331024"/>
          </a:xfrm>
        </p:spPr>
        <p:txBody>
          <a:bodyPr>
            <a:normAutofit fontScale="90000"/>
          </a:bodyPr>
          <a:lstStyle/>
          <a:p>
            <a:pPr algn="l"/>
            <a:r>
              <a:rPr lang="nb-NO" sz="4800" b="1" dirty="0">
                <a:latin typeface="Arial" charset="0"/>
                <a:ea typeface="Arial" charset="0"/>
                <a:cs typeface="Arial" charset="0"/>
              </a:rPr>
              <a:t>BOTT</a:t>
            </a:r>
            <a:r>
              <a:rPr lang="en-US" sz="4800" dirty="0">
                <a:latin typeface="+mj-ea"/>
                <a:cs typeface="+mj-ea"/>
              </a:rPr>
              <a:t/>
            </a:r>
            <a:br>
              <a:rPr lang="en-US" sz="4800" dirty="0">
                <a:latin typeface="+mj-ea"/>
                <a:cs typeface="+mj-ea"/>
              </a:rPr>
            </a:br>
            <a:r>
              <a:rPr lang="nb-NO" sz="2400" dirty="0">
                <a:latin typeface="Arial" charset="0"/>
                <a:ea typeface="Arial" charset="0"/>
                <a:cs typeface="Arial" charset="0"/>
              </a:rPr>
              <a:t>Bergen – Oslo – Tromsø – Trondheim</a:t>
            </a:r>
            <a:r>
              <a:rPr lang="nb-NO" sz="32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nb-NO" sz="3200" dirty="0">
                <a:latin typeface="Arial" charset="0"/>
                <a:ea typeface="Arial" charset="0"/>
                <a:cs typeface="Arial" charset="0"/>
              </a:rPr>
            </a:br>
            <a:r>
              <a:rPr lang="nb-NO" sz="32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nb-NO" sz="3200" dirty="0">
                <a:latin typeface="Arial" charset="0"/>
                <a:ea typeface="Arial" charset="0"/>
                <a:cs typeface="Arial" charset="0"/>
              </a:rPr>
            </a:br>
            <a:r>
              <a:rPr lang="nb-NO" sz="32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nb-NO" sz="3200" dirty="0">
                <a:latin typeface="Arial" charset="0"/>
                <a:ea typeface="Arial" charset="0"/>
                <a:cs typeface="Arial" charset="0"/>
              </a:rPr>
            </a:br>
            <a:r>
              <a:rPr lang="nb-NO" sz="3200" dirty="0">
                <a:latin typeface="Arial" charset="0"/>
                <a:ea typeface="Arial" charset="0"/>
                <a:cs typeface="Arial" charset="0"/>
              </a:rPr>
              <a:t>UiO 7.3.2019 - om BOTT SA</a:t>
            </a:r>
            <a:br>
              <a:rPr lang="nb-NO" sz="3200" dirty="0">
                <a:latin typeface="Arial" charset="0"/>
                <a:ea typeface="Arial" charset="0"/>
                <a:cs typeface="Arial" charset="0"/>
              </a:rPr>
            </a:br>
            <a:r>
              <a:rPr lang="nb-NO" sz="3200" dirty="0">
                <a:latin typeface="Arial" charset="0"/>
                <a:ea typeface="Arial" charset="0"/>
                <a:cs typeface="Arial" charset="0"/>
              </a:rPr>
              <a:t>								</a:t>
            </a:r>
            <a:r>
              <a:rPr lang="nb-NO" sz="2400" dirty="0">
                <a:latin typeface="Arial" charset="0"/>
                <a:ea typeface="Arial" charset="0"/>
                <a:cs typeface="Arial" charset="0"/>
              </a:rPr>
              <a:t>Vegard Stuan, prosjektleder</a:t>
            </a:r>
            <a:r>
              <a:rPr lang="nb-NO" sz="32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nb-NO" sz="3200" dirty="0">
                <a:latin typeface="Arial" charset="0"/>
                <a:ea typeface="Arial" charset="0"/>
                <a:cs typeface="Arial" charset="0"/>
              </a:rPr>
            </a:br>
            <a:endParaRPr lang="nb-NO" sz="20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25" t="22023" r="29997" b="11213"/>
          <a:stretch/>
        </p:blipFill>
        <p:spPr>
          <a:xfrm>
            <a:off x="705098" y="438150"/>
            <a:ext cx="2335361" cy="2009327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831" y="748126"/>
            <a:ext cx="6617978" cy="119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849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13F75-7362-49EF-BF3B-7A42FB3E5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180" y="220800"/>
            <a:ext cx="10515600" cy="905911"/>
          </a:xfrm>
        </p:spPr>
        <p:txBody>
          <a:bodyPr>
            <a:normAutofit fontScale="90000"/>
          </a:bodyPr>
          <a:lstStyle/>
          <a:p>
            <a:r>
              <a:rPr lang="nb-NO" dirty="0"/>
              <a:t>Tradisjonell sak/arkiv vs. tjenesteplattform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C3887-0199-428D-A664-E5721F206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1036"/>
            <a:ext cx="11020425" cy="5388389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nb-NO" sz="2600" dirty="0"/>
              <a:t>Tjenesteplattformer er mer generelle verktøy enn de tradisjonelle sak-arkiv løsningene: </a:t>
            </a:r>
          </a:p>
          <a:p>
            <a:pPr marL="457200" indent="-457200"/>
            <a:r>
              <a:rPr lang="nb-NO" sz="2600" dirty="0"/>
              <a:t>kunden kan i større grad </a:t>
            </a:r>
            <a:r>
              <a:rPr lang="nb-NO" sz="2600" b="1" dirty="0"/>
              <a:t>konfigurere og utvikle løsningene </a:t>
            </a:r>
            <a:r>
              <a:rPr lang="nb-NO" sz="2600" dirty="0"/>
              <a:t>uten programmeringskompetanse</a:t>
            </a:r>
            <a:endParaRPr lang="nb-NO" sz="2600" dirty="0">
              <a:cs typeface="Arial"/>
            </a:endParaRPr>
          </a:p>
          <a:p>
            <a:pPr marL="0" indent="0">
              <a:buNone/>
            </a:pPr>
            <a:endParaRPr lang="nb-NO" sz="2600" dirty="0"/>
          </a:p>
          <a:p>
            <a:pPr marL="0" indent="0">
              <a:buNone/>
            </a:pPr>
            <a:r>
              <a:rPr lang="nb-NO" sz="2600" dirty="0"/>
              <a:t>Tjenesteplattformer er gjerne </a:t>
            </a:r>
            <a:r>
              <a:rPr lang="nb-NO" sz="2600" dirty="0" err="1"/>
              <a:t>skybasert</a:t>
            </a:r>
            <a:r>
              <a:rPr lang="nb-NO" sz="2600" dirty="0"/>
              <a:t> og inneholder typisk: </a:t>
            </a:r>
            <a:endParaRPr lang="nb-NO" sz="2600" dirty="0">
              <a:cs typeface="Arial"/>
            </a:endParaRPr>
          </a:p>
          <a:p>
            <a:pPr lvl="1"/>
            <a:r>
              <a:rPr lang="nb-NO" sz="2600" dirty="0"/>
              <a:t>Høynivå utviklings-/modelleringsverktøy for </a:t>
            </a:r>
            <a:endParaRPr lang="nb-NO" sz="2600" dirty="0">
              <a:cs typeface="Arial"/>
            </a:endParaRPr>
          </a:p>
          <a:p>
            <a:pPr lvl="2"/>
            <a:r>
              <a:rPr lang="nb-NO" sz="2600" dirty="0"/>
              <a:t>Konfigurering av rollebaserte brukerflater på flere typer enheter (PC, mobil, nettbrett) </a:t>
            </a:r>
            <a:endParaRPr lang="nb-NO" sz="2600" dirty="0">
              <a:cs typeface="Arial"/>
            </a:endParaRPr>
          </a:p>
          <a:p>
            <a:pPr lvl="2"/>
            <a:r>
              <a:rPr lang="nb-NO" sz="2600" dirty="0"/>
              <a:t>Konfigurering av arbeidsflyt og beslutningsstøtte </a:t>
            </a:r>
            <a:endParaRPr lang="nb-NO" sz="2600" dirty="0">
              <a:cs typeface="Arial"/>
            </a:endParaRPr>
          </a:p>
          <a:p>
            <a:pPr lvl="2"/>
            <a:r>
              <a:rPr lang="nb-NO" sz="2600" dirty="0"/>
              <a:t>Kobling av data fra/til eksterne kilder i arbeidsflyten </a:t>
            </a:r>
            <a:endParaRPr lang="nb-NO" sz="2600" dirty="0">
              <a:cs typeface="Arial"/>
            </a:endParaRPr>
          </a:p>
          <a:p>
            <a:pPr lvl="2"/>
            <a:r>
              <a:rPr lang="nb-NO" sz="2600" dirty="0"/>
              <a:t>Søk og gjenfinning </a:t>
            </a:r>
            <a:endParaRPr lang="nb-NO" sz="2600" dirty="0">
              <a:cs typeface="Arial"/>
            </a:endParaRPr>
          </a:p>
          <a:p>
            <a:pPr lvl="2"/>
            <a:r>
              <a:rPr lang="nb-NO" sz="2600" dirty="0"/>
              <a:t>Produksjon og publisering av innhold/dokumenter </a:t>
            </a:r>
            <a:endParaRPr lang="nb-NO" sz="2600" dirty="0">
              <a:cs typeface="Arial"/>
            </a:endParaRPr>
          </a:p>
          <a:p>
            <a:pPr lvl="1"/>
            <a:r>
              <a:rPr lang="nb-NO" sz="2600" dirty="0"/>
              <a:t>Mekanismer og verktøy for enkel integrasjon med nye fagsystemer og datakilder  </a:t>
            </a:r>
            <a:endParaRPr lang="nb-NO" sz="2600" dirty="0">
              <a:cs typeface="Arial"/>
            </a:endParaRPr>
          </a:p>
          <a:p>
            <a:pPr marL="0" indent="0">
              <a:buNone/>
            </a:pPr>
            <a:r>
              <a:rPr lang="nb-NO" sz="3300" dirty="0"/>
              <a:t/>
            </a:r>
            <a:br>
              <a:rPr lang="nb-NO" sz="3300" dirty="0"/>
            </a:br>
            <a:r>
              <a:rPr lang="nb-NO" dirty="0"/>
              <a:t>Mange tjenesteplattformer har også rikt sett av </a:t>
            </a:r>
            <a:r>
              <a:rPr lang="nb-NO" i="1" dirty="0"/>
              <a:t>ferdige apper og moduler </a:t>
            </a:r>
            <a:r>
              <a:rPr lang="nb-NO" dirty="0"/>
              <a:t>for ulike fagområder som kan gjenbrukes og videreutvikles. </a:t>
            </a:r>
            <a:endParaRPr lang="nb-NO" sz="33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9565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C3F6F-8B46-4E70-819B-3AE996C49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51752"/>
            <a:ext cx="10814222" cy="695327"/>
          </a:xfrm>
        </p:spPr>
        <p:txBody>
          <a:bodyPr>
            <a:normAutofit fontScale="90000"/>
          </a:bodyPr>
          <a:lstStyle/>
          <a:p>
            <a:r>
              <a:rPr lang="nb-NO"/>
              <a:t>Trinnvis implementering:</a:t>
            </a:r>
            <a:br>
              <a:rPr lang="nb-NO"/>
            </a:br>
            <a:r>
              <a:rPr lang="nb-NO"/>
              <a:t>Hva skal prosjektet og felles forvaltning levere</a:t>
            </a:r>
          </a:p>
        </p:txBody>
      </p: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5552AD77-1CDD-4DC9-A267-466BFD455A15}"/>
              </a:ext>
            </a:extLst>
          </p:cNvPr>
          <p:cNvCxnSpPr>
            <a:cxnSpLocks/>
          </p:cNvCxnSpPr>
          <p:nvPr/>
        </p:nvCxnSpPr>
        <p:spPr>
          <a:xfrm flipV="1">
            <a:off x="1543050" y="4807070"/>
            <a:ext cx="828675" cy="695326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81A3DC9A-A276-4A2A-B621-C346570414C0}"/>
              </a:ext>
            </a:extLst>
          </p:cNvPr>
          <p:cNvCxnSpPr>
            <a:cxnSpLocks/>
          </p:cNvCxnSpPr>
          <p:nvPr/>
        </p:nvCxnSpPr>
        <p:spPr>
          <a:xfrm flipV="1">
            <a:off x="2371725" y="4111745"/>
            <a:ext cx="828675" cy="695326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4691A85F-DAAF-437B-BC5C-8578E7997AC3}"/>
              </a:ext>
            </a:extLst>
          </p:cNvPr>
          <p:cNvCxnSpPr>
            <a:cxnSpLocks/>
          </p:cNvCxnSpPr>
          <p:nvPr/>
        </p:nvCxnSpPr>
        <p:spPr>
          <a:xfrm flipV="1">
            <a:off x="2990712" y="3622380"/>
            <a:ext cx="554115" cy="489366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9B38A44F-4B6A-4CD4-90E2-3C39DB30A138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3869128" y="2990798"/>
            <a:ext cx="369516" cy="320607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8E144A4-E5A5-4467-9C0D-65AFD35638B1}"/>
              </a:ext>
            </a:extLst>
          </p:cNvPr>
          <p:cNvCxnSpPr>
            <a:cxnSpLocks/>
          </p:cNvCxnSpPr>
          <p:nvPr/>
        </p:nvCxnSpPr>
        <p:spPr>
          <a:xfrm flipV="1">
            <a:off x="838200" y="3749795"/>
            <a:ext cx="6324600" cy="142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4AE4D4A7-EB93-4D96-A61E-61FD9EA4A4D7}"/>
              </a:ext>
            </a:extLst>
          </p:cNvPr>
          <p:cNvSpPr txBox="1"/>
          <p:nvPr/>
        </p:nvSpPr>
        <p:spPr>
          <a:xfrm>
            <a:off x="5667374" y="3783132"/>
            <a:ext cx="56864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/>
              <a:t>Prosjektet:</a:t>
            </a:r>
          </a:p>
          <a:p>
            <a:r>
              <a:rPr lang="nb-NO" dirty="0"/>
              <a:t>Anskaffelse: løsning og partner</a:t>
            </a:r>
          </a:p>
          <a:p>
            <a:r>
              <a:rPr lang="nb-NO" dirty="0"/>
              <a:t>Implementering i universitetene, samarbeide mottak og felles forvaltning</a:t>
            </a:r>
          </a:p>
          <a:p>
            <a:r>
              <a:rPr lang="nb-NO" dirty="0"/>
              <a:t>Basisfunksjonalitet</a:t>
            </a:r>
          </a:p>
          <a:p>
            <a:r>
              <a:rPr lang="nb-NO" dirty="0"/>
              <a:t>Utvalgte eksempelprosesser</a:t>
            </a:r>
          </a:p>
          <a:p>
            <a:r>
              <a:rPr lang="nb-NO" dirty="0"/>
              <a:t>Arbeidsform for videre arbeide</a:t>
            </a:r>
          </a:p>
          <a:p>
            <a:endParaRPr lang="nb-NO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5203218-77D4-431A-8141-13FF9F83D006}"/>
              </a:ext>
            </a:extLst>
          </p:cNvPr>
          <p:cNvSpPr txBox="1"/>
          <p:nvPr/>
        </p:nvSpPr>
        <p:spPr>
          <a:xfrm>
            <a:off x="5946478" y="1907876"/>
            <a:ext cx="53125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/>
              <a:t>Videreutvikling i regi av felles forvaltning:</a:t>
            </a:r>
          </a:p>
          <a:p>
            <a:r>
              <a:rPr lang="nb-NO" dirty="0"/>
              <a:t>Standardisering av nye prosesser</a:t>
            </a:r>
          </a:p>
          <a:p>
            <a:r>
              <a:rPr lang="nb-NO" dirty="0"/>
              <a:t>Integrasjon med nye fagsystemer</a:t>
            </a:r>
          </a:p>
          <a:p>
            <a:r>
              <a:rPr lang="nb-NO" dirty="0"/>
              <a:t>Kost/nytte perspektiv avgjør prioritering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75874C1-64F1-4CC8-87F8-1C374A6F9313}"/>
              </a:ext>
            </a:extLst>
          </p:cNvPr>
          <p:cNvCxnSpPr>
            <a:cxnSpLocks/>
          </p:cNvCxnSpPr>
          <p:nvPr/>
        </p:nvCxnSpPr>
        <p:spPr>
          <a:xfrm>
            <a:off x="838200" y="5502396"/>
            <a:ext cx="482917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87829ABD-7AF2-40D9-A6C4-0F286416CB0E}"/>
              </a:ext>
            </a:extLst>
          </p:cNvPr>
          <p:cNvSpPr txBox="1"/>
          <p:nvPr/>
        </p:nvSpPr>
        <p:spPr>
          <a:xfrm>
            <a:off x="5133975" y="5598516"/>
            <a:ext cx="373820" cy="307777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nb-NO" sz="1400"/>
              <a:t>tid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1C961E-F984-4262-9459-37391F02841D}"/>
              </a:ext>
            </a:extLst>
          </p:cNvPr>
          <p:cNvSpPr txBox="1"/>
          <p:nvPr/>
        </p:nvSpPr>
        <p:spPr>
          <a:xfrm>
            <a:off x="9437451" y="4879371"/>
            <a:ext cx="2687874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nb-NO" i="1" dirty="0"/>
              <a:t>Felles forvaltning må være med når prosjektleveransen starter </a:t>
            </a:r>
            <a:br>
              <a:rPr lang="nb-NO" i="1" dirty="0"/>
            </a:br>
            <a:r>
              <a:rPr lang="nb-NO" i="1" dirty="0"/>
              <a:t>(årsskiftet 2019/2020?)</a:t>
            </a:r>
          </a:p>
        </p:txBody>
      </p: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A63168D1-50DC-4338-90CE-269B29D25494}"/>
              </a:ext>
            </a:extLst>
          </p:cNvPr>
          <p:cNvCxnSpPr>
            <a:cxnSpLocks/>
          </p:cNvCxnSpPr>
          <p:nvPr/>
        </p:nvCxnSpPr>
        <p:spPr>
          <a:xfrm flipV="1">
            <a:off x="3441550" y="3526261"/>
            <a:ext cx="206553" cy="96120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30CA5BE2-7F90-4DC3-B2BC-7B88624F30CF}"/>
              </a:ext>
            </a:extLst>
          </p:cNvPr>
          <p:cNvCxnSpPr>
            <a:cxnSpLocks/>
          </p:cNvCxnSpPr>
          <p:nvPr/>
        </p:nvCxnSpPr>
        <p:spPr>
          <a:xfrm flipV="1">
            <a:off x="3583754" y="3429000"/>
            <a:ext cx="206553" cy="96120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931519DB-2776-4A86-831D-F6F6095153ED}"/>
              </a:ext>
            </a:extLst>
          </p:cNvPr>
          <p:cNvCxnSpPr>
            <a:cxnSpLocks/>
          </p:cNvCxnSpPr>
          <p:nvPr/>
        </p:nvCxnSpPr>
        <p:spPr>
          <a:xfrm flipV="1">
            <a:off x="3687030" y="3326544"/>
            <a:ext cx="206553" cy="96120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037AEA32-A091-41A2-AA29-99F2E7C51B09}"/>
              </a:ext>
            </a:extLst>
          </p:cNvPr>
          <p:cNvCxnSpPr>
            <a:cxnSpLocks/>
          </p:cNvCxnSpPr>
          <p:nvPr/>
        </p:nvCxnSpPr>
        <p:spPr>
          <a:xfrm flipV="1">
            <a:off x="4214142" y="2876560"/>
            <a:ext cx="206553" cy="96120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98FC3EB0-FAF9-45F2-9A34-68BC1A82583D}"/>
              </a:ext>
            </a:extLst>
          </p:cNvPr>
          <p:cNvCxnSpPr>
            <a:cxnSpLocks/>
          </p:cNvCxnSpPr>
          <p:nvPr/>
        </p:nvCxnSpPr>
        <p:spPr>
          <a:xfrm flipV="1">
            <a:off x="4317418" y="2774104"/>
            <a:ext cx="206553" cy="96120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5141E81E-0FDD-4B3A-9700-6D48137AD1D5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488535" y="2432897"/>
            <a:ext cx="369516" cy="320607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ABBD07FC-376C-413F-AD55-AF0977E03590}"/>
              </a:ext>
            </a:extLst>
          </p:cNvPr>
          <p:cNvCxnSpPr>
            <a:cxnSpLocks/>
          </p:cNvCxnSpPr>
          <p:nvPr/>
        </p:nvCxnSpPr>
        <p:spPr>
          <a:xfrm flipV="1">
            <a:off x="4822119" y="2319697"/>
            <a:ext cx="206553" cy="96120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0E503182-AFA5-44CB-A8DC-89347A926DF3}"/>
              </a:ext>
            </a:extLst>
          </p:cNvPr>
          <p:cNvCxnSpPr>
            <a:cxnSpLocks/>
          </p:cNvCxnSpPr>
          <p:nvPr/>
        </p:nvCxnSpPr>
        <p:spPr>
          <a:xfrm flipV="1">
            <a:off x="4925395" y="2217241"/>
            <a:ext cx="206553" cy="96120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65D7125-759A-4A75-BA8E-784CBAD76A2E}"/>
              </a:ext>
            </a:extLst>
          </p:cNvPr>
          <p:cNvCxnSpPr/>
          <p:nvPr/>
        </p:nvCxnSpPr>
        <p:spPr>
          <a:xfrm flipH="1">
            <a:off x="4680705" y="2653678"/>
            <a:ext cx="13108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C277A23-FE8A-4180-B590-A8A096610391}"/>
              </a:ext>
            </a:extLst>
          </p:cNvPr>
          <p:cNvCxnSpPr/>
          <p:nvPr/>
        </p:nvCxnSpPr>
        <p:spPr>
          <a:xfrm flipH="1">
            <a:off x="4066842" y="2653678"/>
            <a:ext cx="1937505" cy="594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8910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0D076-C067-43C7-A4B4-144C81667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Hva ligger i de forskjellige leveransetrinnene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560C3-2024-4B94-B3B1-279EBF5D5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nb-NO" sz="2400" b="1" dirty="0">
                <a:cs typeface="Arial"/>
              </a:rPr>
              <a:t>Hva vil være på plass ved første implementering</a:t>
            </a:r>
          </a:p>
          <a:p>
            <a:r>
              <a:rPr lang="nb-NO" sz="1800" dirty="0">
                <a:cs typeface="Arial"/>
              </a:rPr>
              <a:t>Basisfunksjonalitet for å opprette og behandle saker</a:t>
            </a:r>
          </a:p>
          <a:p>
            <a:r>
              <a:rPr lang="nb-NO" sz="1800" dirty="0">
                <a:cs typeface="Arial"/>
              </a:rPr>
              <a:t>Integrasjon mot arkivkjerne, FS, HR/</a:t>
            </a:r>
            <a:r>
              <a:rPr lang="nb-NO" sz="1800" dirty="0" err="1">
                <a:cs typeface="Arial"/>
              </a:rPr>
              <a:t>lønnsystem</a:t>
            </a:r>
            <a:r>
              <a:rPr lang="nb-NO" sz="1800" dirty="0">
                <a:cs typeface="Arial"/>
              </a:rPr>
              <a:t> og nasjonale felleskomponenter</a:t>
            </a:r>
          </a:p>
          <a:p>
            <a:r>
              <a:rPr lang="nb-NO" sz="1800" dirty="0">
                <a:cs typeface="Arial"/>
              </a:rPr>
              <a:t>Arbeidsflate for brukerne med oversikt over oppgaver og tilgang til relevante fagsystemer</a:t>
            </a:r>
          </a:p>
          <a:p>
            <a:r>
              <a:rPr lang="nb-NO" sz="1800" dirty="0">
                <a:cs typeface="Arial"/>
              </a:rPr>
              <a:t>Hjelpetekster med forslag til hvordan en oppgave/aktivitet skal utføres</a:t>
            </a:r>
          </a:p>
          <a:p>
            <a:endParaRPr lang="nb-NO" sz="1800" dirty="0">
              <a:cs typeface="Arial"/>
            </a:endParaRPr>
          </a:p>
          <a:p>
            <a:pPr marL="0" indent="0">
              <a:buNone/>
            </a:pPr>
            <a:r>
              <a:rPr lang="nb-NO" sz="2400" b="1" dirty="0">
                <a:cs typeface="Arial"/>
              </a:rPr>
              <a:t>Hva får vi løst gjennom prosessutvikling</a:t>
            </a:r>
          </a:p>
          <a:p>
            <a:pPr marL="0" indent="0">
              <a:buNone/>
            </a:pPr>
            <a:r>
              <a:rPr lang="nb-NO" sz="1800" dirty="0">
                <a:cs typeface="Arial"/>
              </a:rPr>
              <a:t>Ved å arbeide med prosessutvikling, standardisering og integrasjoner kan BOTT:</a:t>
            </a:r>
            <a:endParaRPr lang="nb-NO" sz="1800" b="1" dirty="0">
              <a:cs typeface="Arial"/>
            </a:endParaRPr>
          </a:p>
          <a:p>
            <a:r>
              <a:rPr lang="nb-NO" sz="1800" dirty="0">
                <a:cs typeface="Arial"/>
              </a:rPr>
              <a:t>Automatisere "enkle" saker med klare regler </a:t>
            </a:r>
          </a:p>
          <a:p>
            <a:r>
              <a:rPr lang="nb-NO" sz="1800" dirty="0">
                <a:cs typeface="Arial"/>
              </a:rPr>
              <a:t>Bruke eksisterende saksprosesser som grunnlag for å utvikle nye (gjenbruk av delkomponenter)</a:t>
            </a:r>
          </a:p>
          <a:p>
            <a:r>
              <a:rPr lang="nb-NO" sz="1800" dirty="0">
                <a:cs typeface="Arial"/>
              </a:rPr>
              <a:t>Digitalisere kompliserte saksprosesser som ofte består av flere delprosesser, berører ulike saksfelt og som anvender flere fagsystem</a:t>
            </a:r>
          </a:p>
        </p:txBody>
      </p:sp>
    </p:spTree>
    <p:extLst>
      <p:ext uri="{BB962C8B-B14F-4D97-AF65-F5344CB8AC3E}">
        <p14:creationId xmlns:p14="http://schemas.microsoft.com/office/powerpoint/2010/main" val="1262162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0691A5-3DD5-4393-9F75-C09E60AA7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cs typeface="Arial"/>
              </a:rPr>
              <a:t>Hvordan får vi til smidig prosessutvikling, rask implementering?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494BFA8-C820-437E-8579-7FF62C85C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sz="2400" dirty="0">
                <a:cs typeface="Arial"/>
              </a:rPr>
              <a:t>Prosesser lages av standardiserte delkomponenter og kan gjenbrukes prosess for prosess: </a:t>
            </a:r>
            <a:r>
              <a:rPr lang="nb-NO" sz="2400" dirty="0" err="1">
                <a:cs typeface="Arial"/>
              </a:rPr>
              <a:t>APIer</a:t>
            </a:r>
            <a:r>
              <a:rPr lang="nb-NO" sz="2400" dirty="0">
                <a:cs typeface="Arial"/>
              </a:rPr>
              <a:t>, nasjonale felleskomponenter, godkjenningsflyt </a:t>
            </a:r>
            <a:r>
              <a:rPr lang="nb-NO" sz="2400" dirty="0" err="1">
                <a:cs typeface="Arial"/>
              </a:rPr>
              <a:t>osv</a:t>
            </a:r>
            <a:endParaRPr lang="nb-NO" sz="2400" dirty="0">
              <a:cs typeface="Arial"/>
            </a:endParaRPr>
          </a:p>
          <a:p>
            <a:r>
              <a:rPr lang="nb-NO" sz="2400" dirty="0">
                <a:cs typeface="Arial"/>
              </a:rPr>
              <a:t>Når en saksprosess produksjonsettes er det mulig å «arve» denne; produksjonssatte prosesser ved ett universitet kan deles og øke implementeringstakten</a:t>
            </a:r>
          </a:p>
          <a:p>
            <a:r>
              <a:rPr lang="nb-NO" sz="2400" dirty="0">
                <a:cs typeface="Arial"/>
              </a:rPr>
              <a:t>Pågående standardiserings og prosessforbedringsarbeid kan implementeres når løsningen er på plass</a:t>
            </a:r>
          </a:p>
          <a:p>
            <a:r>
              <a:rPr lang="nb-NO" sz="2400" dirty="0">
                <a:cs typeface="Arial"/>
              </a:rPr>
              <a:t>BOTT ØL samarbeider med DFØ med å utvikle prosesser som kan integreres med ny løsning i en tidlig fase</a:t>
            </a:r>
          </a:p>
        </p:txBody>
      </p:sp>
    </p:spTree>
    <p:extLst>
      <p:ext uri="{BB962C8B-B14F-4D97-AF65-F5344CB8AC3E}">
        <p14:creationId xmlns:p14="http://schemas.microsoft.com/office/powerpoint/2010/main" val="686282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219AB96-831B-4ECB-AD25-12CBF5702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Gevinst- og kostnadsbildet for BOTT SA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D1B107D-6424-4CFE-9112-275CD60D7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Grundig analyse foretatt senhøst 2018/vinter 2019 </a:t>
            </a:r>
          </a:p>
          <a:p>
            <a:r>
              <a:rPr lang="nb-NO" dirty="0"/>
              <a:t>Kvalitative og kvantitative nytteeffekter</a:t>
            </a:r>
          </a:p>
          <a:p>
            <a:r>
              <a:rPr lang="nb-NO" dirty="0"/>
              <a:t>Totale prosjektkostnader</a:t>
            </a:r>
          </a:p>
          <a:p>
            <a:pPr lvl="1"/>
            <a:r>
              <a:rPr lang="nb-NO" dirty="0"/>
              <a:t>Prosjektet</a:t>
            </a:r>
          </a:p>
          <a:p>
            <a:pPr lvl="1"/>
            <a:r>
              <a:rPr lang="nb-NO" dirty="0"/>
              <a:t>Leverandør</a:t>
            </a:r>
          </a:p>
          <a:p>
            <a:pPr lvl="1"/>
            <a:r>
              <a:rPr lang="nb-NO" dirty="0"/>
              <a:t>Mottak</a:t>
            </a:r>
          </a:p>
          <a:p>
            <a:r>
              <a:rPr lang="nb-NO" dirty="0"/>
              <a:t>Lisens, drifts- og forvaltningskostnader</a:t>
            </a:r>
          </a:p>
        </p:txBody>
      </p:sp>
    </p:spTree>
    <p:extLst>
      <p:ext uri="{BB962C8B-B14F-4D97-AF65-F5344CB8AC3E}">
        <p14:creationId xmlns:p14="http://schemas.microsoft.com/office/powerpoint/2010/main" val="2889163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C3D3E-FCA9-4225-8B5F-51D561BE1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7849"/>
          </a:xfrm>
        </p:spPr>
        <p:txBody>
          <a:bodyPr/>
          <a:lstStyle/>
          <a:p>
            <a:r>
              <a:rPr lang="nb-NO" dirty="0"/>
              <a:t>Kvalitative og kvantitative nytteeffekter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2173C-9D79-45F9-A85E-D79962172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2974"/>
            <a:ext cx="10515600" cy="481398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nb-NO" sz="2400" b="1" dirty="0">
                <a:cs typeface="Arial"/>
              </a:rPr>
              <a:t>Kvalitative nytteeffekter</a:t>
            </a:r>
          </a:p>
          <a:p>
            <a:r>
              <a:rPr lang="nb-NO" sz="2000" dirty="0">
                <a:cs typeface="Arial"/>
              </a:rPr>
              <a:t>Transparens - oversiktlige saksprosesser og lett tilgang til informasjon i "sanntid" for eksterne brukere</a:t>
            </a:r>
          </a:p>
          <a:p>
            <a:r>
              <a:rPr lang="nb-NO" sz="2000" dirty="0">
                <a:cs typeface="Arial"/>
              </a:rPr>
              <a:t>Likebehandling - standardiserte prosesser og lik anvendelse av regelverk</a:t>
            </a:r>
          </a:p>
          <a:p>
            <a:r>
              <a:rPr lang="nb-NO" sz="2000" dirty="0">
                <a:cs typeface="Arial"/>
              </a:rPr>
              <a:t>Bedre informasjonsgrunnlag og beslutningstøtte i saksprosesser</a:t>
            </a:r>
          </a:p>
          <a:p>
            <a:r>
              <a:rPr lang="nb-NO" sz="2000" dirty="0">
                <a:cs typeface="Arial"/>
              </a:rPr>
              <a:t>Økt kvalitet på arkiv – automatisk arkivering fra fagsystem </a:t>
            </a:r>
          </a:p>
          <a:p>
            <a:r>
              <a:rPr lang="nb-NO" sz="2000" dirty="0">
                <a:cs typeface="Arial"/>
              </a:rPr>
              <a:t>Bedret omdømme – konsekvens av overstående</a:t>
            </a:r>
            <a:endParaRPr lang="nb-NO" b="1" dirty="0"/>
          </a:p>
          <a:p>
            <a:pPr marL="0" indent="0">
              <a:buNone/>
            </a:pPr>
            <a:r>
              <a:rPr lang="nb-NO" sz="2400" b="1" dirty="0"/>
              <a:t>Kvantitative nytteeffekter</a:t>
            </a:r>
            <a:endParaRPr lang="nb-NO" sz="2400" b="1" dirty="0">
              <a:cs typeface="Arial"/>
            </a:endParaRPr>
          </a:p>
          <a:p>
            <a:r>
              <a:rPr lang="nb-NO" sz="2000" dirty="0">
                <a:cs typeface="Arial"/>
              </a:rPr>
              <a:t>Redusert tidsbruk per saksprosess</a:t>
            </a:r>
          </a:p>
          <a:p>
            <a:r>
              <a:rPr lang="nb-NO" sz="2000" dirty="0">
                <a:cs typeface="Arial"/>
              </a:rPr>
              <a:t>Redusert tidsbruk på planlegging og gjennomføring av møter i styrer, råd og utvalg</a:t>
            </a:r>
          </a:p>
          <a:p>
            <a:r>
              <a:rPr lang="nb-NO" sz="2000" dirty="0">
                <a:cs typeface="Arial"/>
              </a:rPr>
              <a:t>Flere automatiserte saksprosesser og derved færre saker til behandling og godkjenning</a:t>
            </a:r>
          </a:p>
          <a:p>
            <a:r>
              <a:rPr lang="nb-NO" sz="2000" dirty="0">
                <a:cs typeface="Arial"/>
              </a:rPr>
              <a:t>Raskere og enklere søk og gjenfinning av informasjon og dokumentasjon</a:t>
            </a:r>
          </a:p>
          <a:p>
            <a:r>
              <a:rPr lang="nb-NO" sz="2000" dirty="0">
                <a:cs typeface="Arial"/>
              </a:rPr>
              <a:t>Spare tid ved kun å registrere data en gang (ex. personinformasjon)</a:t>
            </a:r>
          </a:p>
          <a:p>
            <a:endParaRPr lang="nb-NO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49846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8451FD5-3C23-4E21-9056-EAC2B44E1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cs typeface="Arial"/>
              </a:rPr>
              <a:t>Kvantitative nytteeffekter: </a:t>
            </a:r>
            <a:br>
              <a:rPr lang="nb-NO" dirty="0">
                <a:cs typeface="Arial"/>
              </a:rPr>
            </a:br>
            <a:r>
              <a:rPr lang="nb-NO" dirty="0">
                <a:cs typeface="Arial"/>
              </a:rPr>
              <a:t>Frigjort tid / alternativ anvendelse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C26017F-F7D5-419C-8AA5-2BD5BC90D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3750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z="2400" dirty="0">
                <a:cs typeface="Arial"/>
              </a:rPr>
              <a:t>Prosjektet har foretatt et forsiktig estimat med tanke på potensiale for frigjort tid per uke, per målgruppe ved full effekt av ny løsning:</a:t>
            </a:r>
          </a:p>
          <a:p>
            <a:pPr lvl="1"/>
            <a:r>
              <a:rPr lang="nb-NO" dirty="0">
                <a:cs typeface="Arial"/>
              </a:rPr>
              <a:t>Saksbehandler og leder: netto ca. 4 timer per uke</a:t>
            </a:r>
          </a:p>
          <a:p>
            <a:pPr lvl="1"/>
            <a:r>
              <a:rPr lang="nb-NO" dirty="0">
                <a:cs typeface="Arial"/>
              </a:rPr>
              <a:t>Arkivar: netto ca. 10 timer per uke</a:t>
            </a:r>
          </a:p>
          <a:p>
            <a:pPr marL="0" indent="0">
              <a:buNone/>
            </a:pPr>
            <a:r>
              <a:rPr lang="nb-NO" sz="2000" dirty="0">
                <a:cs typeface="Arial"/>
              </a:rPr>
              <a:t>	Netto timeestimat tar inn ulike usikkerhetsfaktorer i tallgrunnlaget:</a:t>
            </a:r>
          </a:p>
          <a:p>
            <a:pPr marL="1609725" lvl="1" indent="-347663"/>
            <a:r>
              <a:rPr lang="nb-NO" sz="2000" dirty="0">
                <a:cs typeface="Arial"/>
              </a:rPr>
              <a:t>Treffsikkerhet i timeestimatet </a:t>
            </a:r>
          </a:p>
          <a:p>
            <a:pPr marL="1609725" lvl="1" indent="-347663"/>
            <a:r>
              <a:rPr lang="nb-NO" sz="2000" dirty="0">
                <a:cs typeface="Arial"/>
              </a:rPr>
              <a:t>Krysseffekter av andre digitaliseringstiltak </a:t>
            </a:r>
          </a:p>
          <a:p>
            <a:pPr marL="1609725" lvl="1" indent="-347663"/>
            <a:r>
              <a:rPr lang="nb-NO" sz="2000" dirty="0">
                <a:cs typeface="Arial"/>
              </a:rPr>
              <a:t>Ikke-realiserbare gevinster</a:t>
            </a:r>
            <a:endParaRPr lang="nb-NO" dirty="0">
              <a:cs typeface="Arial"/>
            </a:endParaRPr>
          </a:p>
          <a:p>
            <a:pPr lvl="1"/>
            <a:endParaRPr lang="nb-NO" dirty="0">
              <a:cs typeface="Arial"/>
            </a:endParaRPr>
          </a:p>
          <a:p>
            <a:pPr lvl="1"/>
            <a:endParaRPr lang="nb-NO" dirty="0">
              <a:cs typeface="Arial"/>
            </a:endParaRPr>
          </a:p>
          <a:p>
            <a:pPr lvl="1"/>
            <a:endParaRPr lang="nb-NO" dirty="0"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95E611-F6FC-4FD9-B581-29B48200792E}"/>
              </a:ext>
            </a:extLst>
          </p:cNvPr>
          <p:cNvSpPr txBox="1"/>
          <p:nvPr/>
        </p:nvSpPr>
        <p:spPr>
          <a:xfrm>
            <a:off x="1018903" y="5191217"/>
            <a:ext cx="10215154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2800" dirty="0"/>
              <a:t>Betydelig potensiale for frigjøring av tid og effektivisering</a:t>
            </a:r>
            <a:br>
              <a:rPr lang="nb-NO" sz="2800" dirty="0"/>
            </a:br>
            <a:r>
              <a:rPr lang="nb-NO" sz="2800" dirty="0"/>
              <a:t>BOTT SA er trolig en svært god investering </a:t>
            </a:r>
          </a:p>
        </p:txBody>
      </p:sp>
    </p:spTree>
    <p:extLst>
      <p:ext uri="{BB962C8B-B14F-4D97-AF65-F5344CB8AC3E}">
        <p14:creationId xmlns:p14="http://schemas.microsoft.com/office/powerpoint/2010/main" val="3639112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A1341-313F-4A7C-A35E-481EA5144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Videre arbeide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54B2B-7EE3-418C-AE35-14A05BC1B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0930"/>
            <a:ext cx="10515600" cy="479174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Lande anskaffelses- og implementeringsstrategi, håndtering av risiko</a:t>
            </a:r>
            <a:endParaRPr lang="nb-NO" dirty="0">
              <a:cs typeface="Arial"/>
            </a:endParaRPr>
          </a:p>
          <a:p>
            <a:pPr lvl="1"/>
            <a:r>
              <a:rPr lang="nb-NO" dirty="0"/>
              <a:t>Utprøving av tilbudte løsninger i forbindelse med anskaffelsen</a:t>
            </a:r>
            <a:endParaRPr lang="nb-NO" dirty="0">
              <a:cs typeface="Arial"/>
            </a:endParaRPr>
          </a:p>
          <a:p>
            <a:pPr lvl="1"/>
            <a:r>
              <a:rPr lang="nb-NO" dirty="0"/>
              <a:t>Sikre tid til å verifisere løsning og antatte gevinster i implementering og utrulling</a:t>
            </a:r>
            <a:endParaRPr lang="nb-NO" dirty="0">
              <a:cs typeface="Arial"/>
            </a:endParaRPr>
          </a:p>
          <a:p>
            <a:pPr lvl="1"/>
            <a:r>
              <a:rPr lang="nb-NO" dirty="0"/>
              <a:t>Koordinering med BOTT ØL, samt IAM, </a:t>
            </a:r>
            <a:r>
              <a:rPr lang="nb-NO" dirty="0" err="1"/>
              <a:t>IntArk</a:t>
            </a:r>
            <a:r>
              <a:rPr lang="nb-NO" dirty="0"/>
              <a:t> og Masterdata</a:t>
            </a:r>
          </a:p>
          <a:p>
            <a:r>
              <a:rPr lang="nb-NO" dirty="0">
                <a:cs typeface="Arial"/>
              </a:rPr>
              <a:t>Sak i universitetsstyrene om anskaffelsen og g</a:t>
            </a:r>
            <a:r>
              <a:rPr lang="nb-NO" dirty="0"/>
              <a:t>jøre ferdig anskaffelsesdokumentene </a:t>
            </a:r>
          </a:p>
          <a:p>
            <a:r>
              <a:rPr lang="nb-NO" dirty="0">
                <a:cs typeface="Arial"/>
              </a:rPr>
              <a:t>Gjennomføre konkurransen, kontrakt om mulig ila 2019</a:t>
            </a:r>
          </a:p>
          <a:p>
            <a:r>
              <a:rPr lang="nb-NO" dirty="0">
                <a:cs typeface="Arial"/>
              </a:rPr>
              <a:t>Implementering av løsning og mottak/innføring i 4 universiteter koordinert med BOTT ØL </a:t>
            </a:r>
          </a:p>
        </p:txBody>
      </p:sp>
    </p:spTree>
    <p:extLst>
      <p:ext uri="{BB962C8B-B14F-4D97-AF65-F5344CB8AC3E}">
        <p14:creationId xmlns:p14="http://schemas.microsoft.com/office/powerpoint/2010/main" val="1586823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2657-785D-4007-BFC4-F71A4B13A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Innhold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F276D-A9CA-4871-9EA8-E736837AA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Bakgrunn</a:t>
            </a:r>
          </a:p>
          <a:p>
            <a:r>
              <a:rPr lang="nb-NO" dirty="0"/>
              <a:t>Litt historikk</a:t>
            </a:r>
          </a:p>
          <a:p>
            <a:r>
              <a:rPr lang="nb-NO" dirty="0"/>
              <a:t>Hva skal prosjektet levere</a:t>
            </a:r>
          </a:p>
          <a:p>
            <a:pPr lvl="1"/>
            <a:r>
              <a:rPr lang="nb-NO" dirty="0" err="1"/>
              <a:t>Målbilde</a:t>
            </a:r>
            <a:r>
              <a:rPr lang="nb-NO" dirty="0"/>
              <a:t> og ambisjonsnivået</a:t>
            </a:r>
          </a:p>
          <a:p>
            <a:pPr lvl="1"/>
            <a:r>
              <a:rPr lang="nb-NO" dirty="0"/>
              <a:t>Sak/arkiv vs. tjenesteplattform</a:t>
            </a:r>
          </a:p>
          <a:p>
            <a:r>
              <a:rPr lang="nb-NO" dirty="0"/>
              <a:t>Litt om gevinstbilde per 2018</a:t>
            </a:r>
          </a:p>
          <a:p>
            <a:r>
              <a:rPr lang="nb-NO" dirty="0"/>
              <a:t>Veien videre</a:t>
            </a:r>
          </a:p>
        </p:txBody>
      </p:sp>
    </p:spTree>
    <p:extLst>
      <p:ext uri="{BB962C8B-B14F-4D97-AF65-F5344CB8AC3E}">
        <p14:creationId xmlns:p14="http://schemas.microsoft.com/office/powerpoint/2010/main" val="4212572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/>
              <a:t>Bakgrunn og begrunnelse for prosjektet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07755"/>
            <a:ext cx="10906125" cy="493589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nb-NO" sz="2400" u="sng" dirty="0">
                <a:cs typeface="Calibri" panose="020F0502020204030204"/>
              </a:rPr>
              <a:t>Eksterne</a:t>
            </a:r>
          </a:p>
          <a:p>
            <a:r>
              <a:rPr lang="nb-NO" sz="2400" dirty="0"/>
              <a:t>Statens effektiviseringsmål/«effektiviseringskuttet» driver</a:t>
            </a:r>
            <a:r>
              <a:rPr lang="nb-NO" sz="2400" dirty="0">
                <a:cs typeface="Calibri"/>
              </a:rPr>
              <a:t> d</a:t>
            </a:r>
            <a:r>
              <a:rPr lang="nb-NO" sz="2400" dirty="0"/>
              <a:t>igitaliseringen ved institusjonene  </a:t>
            </a:r>
          </a:p>
          <a:p>
            <a:r>
              <a:rPr lang="nb-NO" sz="2400" dirty="0"/>
              <a:t>KD har pekt på Unit og BOTT som drivere i UH-sektoren, ta sektoransvar i anskaffelser </a:t>
            </a:r>
            <a:endParaRPr lang="nb-NO" sz="2400" dirty="0">
              <a:cs typeface="Calibri"/>
            </a:endParaRPr>
          </a:p>
          <a:p>
            <a:pPr lvl="1"/>
            <a:r>
              <a:rPr lang="nb-NO" dirty="0"/>
              <a:t>BOTT SA må kunne levere en løsning som kan rulles ut i hele sektoren </a:t>
            </a:r>
            <a:br>
              <a:rPr lang="nb-NO" dirty="0"/>
            </a:br>
            <a:endParaRPr lang="nb-NO" dirty="0">
              <a:cs typeface="Calibri"/>
            </a:endParaRPr>
          </a:p>
          <a:p>
            <a:pPr marL="0" indent="0">
              <a:buNone/>
            </a:pPr>
            <a:r>
              <a:rPr lang="nb-NO" sz="2400" u="sng" dirty="0">
                <a:cs typeface="Calibri"/>
              </a:rPr>
              <a:t>Interne</a:t>
            </a:r>
          </a:p>
          <a:p>
            <a:r>
              <a:rPr lang="nb-NO" sz="2400" dirty="0" err="1"/>
              <a:t>ePhorte</a:t>
            </a:r>
            <a:r>
              <a:rPr lang="nb-NO" sz="2400" dirty="0"/>
              <a:t> </a:t>
            </a:r>
            <a:r>
              <a:rPr lang="nb-NO" sz="2400" b="1" dirty="0"/>
              <a:t>må</a:t>
            </a:r>
            <a:r>
              <a:rPr lang="nb-NO" sz="2400" dirty="0"/>
              <a:t> byttes ut og ny løsning må være bedre enn dagens løsning fra dag 1 </a:t>
            </a:r>
            <a:endParaRPr lang="nb-NO" sz="2400" dirty="0">
              <a:cs typeface="Calibri"/>
            </a:endParaRPr>
          </a:p>
          <a:p>
            <a:pPr lvl="1"/>
            <a:r>
              <a:rPr lang="nb-NO" dirty="0">
                <a:cs typeface="Calibri"/>
              </a:rPr>
              <a:t>Leveransen må inneholde arkivkjerne + saksbehandlingsplattform </a:t>
            </a:r>
          </a:p>
          <a:p>
            <a:r>
              <a:rPr lang="nb-NO" sz="2400" dirty="0"/>
              <a:t>Automatisk dokumentfangst/arkivering fra fagsystem </a:t>
            </a:r>
          </a:p>
          <a:p>
            <a:pPr lvl="1"/>
            <a:r>
              <a:rPr lang="nb-NO" dirty="0"/>
              <a:t>Sikre økt dokumentfangst og overholdelse av lovkrav</a:t>
            </a:r>
          </a:p>
          <a:p>
            <a:r>
              <a:rPr lang="nb-NO" sz="2400" dirty="0">
                <a:cs typeface="Calibri"/>
              </a:rPr>
              <a:t>Hvordan fjerne ulikheter, betydelige mengder </a:t>
            </a:r>
            <a:r>
              <a:rPr lang="nb-NO" sz="2400" dirty="0" err="1">
                <a:cs typeface="Calibri"/>
              </a:rPr>
              <a:t>dobbeltarbeide</a:t>
            </a:r>
            <a:r>
              <a:rPr lang="nb-NO" sz="2400" dirty="0">
                <a:cs typeface="Calibri"/>
              </a:rPr>
              <a:t> og manuelt arbeide i saksbehandling og dokumentasjonsforvaltning i dag</a:t>
            </a:r>
          </a:p>
          <a:p>
            <a:endParaRPr lang="nb-NO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4401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1E246-D423-4DA3-8F91-DBA119525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r>
              <a:rPr lang="nb-NO"/>
              <a:t>Historikk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BEB6D-DA44-4887-A60A-BADC46197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9369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nb-NO" dirty="0"/>
              <a:t>2014 forprosjekt </a:t>
            </a:r>
          </a:p>
          <a:p>
            <a:r>
              <a:rPr lang="nb-NO" dirty="0"/>
              <a:t>2016 planleggingsprosjekt </a:t>
            </a:r>
          </a:p>
          <a:p>
            <a:pPr lvl="1"/>
            <a:r>
              <a:rPr lang="nb-NO" dirty="0"/>
              <a:t>Anskaffe generisk saksbehandlersystem og </a:t>
            </a:r>
            <a:r>
              <a:rPr lang="nb-NO" dirty="0" err="1"/>
              <a:t>Noark</a:t>
            </a:r>
            <a:r>
              <a:rPr lang="nb-NO" dirty="0"/>
              <a:t> 5 arkivkjerne</a:t>
            </a:r>
          </a:p>
          <a:p>
            <a:pPr lvl="1"/>
            <a:r>
              <a:rPr lang="nb-NO" dirty="0"/>
              <a:t>Gjennom utvikling i fagsystemene: Automatiske løsninger for dokumentfangst, journalføring og arkivering for fire beskrevne prosesser.</a:t>
            </a:r>
          </a:p>
          <a:p>
            <a:r>
              <a:rPr lang="nb-NO" dirty="0"/>
              <a:t>2017 -&gt; 2018/2019:</a:t>
            </a:r>
          </a:p>
          <a:p>
            <a:pPr lvl="1"/>
            <a:r>
              <a:rPr lang="nb-NO" dirty="0"/>
              <a:t>Innsikt og modning – justert </a:t>
            </a:r>
            <a:r>
              <a:rPr lang="nb-NO" dirty="0" err="1"/>
              <a:t>målbilde</a:t>
            </a:r>
            <a:r>
              <a:rPr lang="nb-NO" dirty="0"/>
              <a:t> 2017/2018</a:t>
            </a:r>
          </a:p>
          <a:p>
            <a:pPr lvl="2"/>
            <a:r>
              <a:rPr lang="nb-NO" dirty="0"/>
              <a:t>Intervju med 350 saksbehandler og ledere 2017</a:t>
            </a:r>
          </a:p>
          <a:p>
            <a:pPr lvl="1"/>
            <a:r>
              <a:rPr lang="nb-NO" dirty="0"/>
              <a:t>Utvikling i leverandørmarkedet – flere muligheter 2017/2018</a:t>
            </a:r>
          </a:p>
          <a:p>
            <a:pPr lvl="1"/>
            <a:r>
              <a:rPr lang="nb-NO" dirty="0"/>
              <a:t>Gevinst og kostnadsanalyse 2018</a:t>
            </a:r>
          </a:p>
          <a:p>
            <a:pPr lvl="1"/>
            <a:r>
              <a:rPr lang="nb-NO" dirty="0"/>
              <a:t>Anskaffelsen gjøres ferdig 2018/2019</a:t>
            </a:r>
          </a:p>
          <a:p>
            <a:pPr lvl="1"/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47290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153AB-BFF2-4168-87D5-3064DC65E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Læring fra markedsdialogen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C1753-A4BF-4D08-9DC4-13D4BEFB7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684" y="1488741"/>
            <a:ext cx="11032231" cy="4351338"/>
          </a:xfrm>
        </p:spPr>
        <p:txBody>
          <a:bodyPr>
            <a:noAutofit/>
          </a:bodyPr>
          <a:lstStyle/>
          <a:p>
            <a:r>
              <a:rPr lang="nb-NO" sz="2400" dirty="0" err="1"/>
              <a:t>Markedstilfang</a:t>
            </a:r>
            <a:r>
              <a:rPr lang="nb-NO" sz="2400" dirty="0"/>
              <a:t> langt større enn antatt</a:t>
            </a:r>
          </a:p>
          <a:p>
            <a:pPr lvl="1"/>
            <a:r>
              <a:rPr lang="nb-NO" dirty="0" err="1"/>
              <a:t>Tjenesteplattform+arkivkjerne</a:t>
            </a:r>
            <a:r>
              <a:rPr lang="nb-NO" dirty="0"/>
              <a:t> i tillegg til tradisjonell sak/arkiv </a:t>
            </a:r>
          </a:p>
          <a:p>
            <a:endParaRPr lang="nb-NO" sz="2400" dirty="0"/>
          </a:p>
          <a:p>
            <a:r>
              <a:rPr lang="nb-NO" sz="2400" dirty="0"/>
              <a:t>Målbildet kan realiseres med hyllevare og skyløsning</a:t>
            </a:r>
          </a:p>
          <a:p>
            <a:endParaRPr lang="nb-NO" sz="2400" dirty="0"/>
          </a:p>
          <a:p>
            <a:r>
              <a:rPr lang="nb-NO" sz="2400" dirty="0"/>
              <a:t>Stegvis og smidig implementering – akselerasjon og fleksibilitet</a:t>
            </a:r>
          </a:p>
          <a:p>
            <a:endParaRPr lang="nb-NO" sz="2400" dirty="0"/>
          </a:p>
          <a:p>
            <a:r>
              <a:rPr lang="nb-NO" sz="2400" dirty="0"/>
              <a:t>Anskaffelsesstrategi – teste ut substans gjennom anskaffelsen</a:t>
            </a:r>
          </a:p>
          <a:p>
            <a:endParaRPr lang="nb-NO" sz="2400" dirty="0"/>
          </a:p>
          <a:p>
            <a:r>
              <a:rPr lang="nb-NO" sz="2400" dirty="0"/>
              <a:t>Utvikling og strategisk samarbeide – partner i 10 års perspektiv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A43B38-3037-4A87-9C63-5BE192280F57}"/>
              </a:ext>
            </a:extLst>
          </p:cNvPr>
          <p:cNvSpPr txBox="1"/>
          <p:nvPr/>
        </p:nvSpPr>
        <p:spPr>
          <a:xfrm>
            <a:off x="313599" y="6176963"/>
            <a:ext cx="11718657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 anchor="t">
            <a:spAutoFit/>
          </a:bodyPr>
          <a:lstStyle/>
          <a:p>
            <a:r>
              <a:rPr lang="nb-NO" sz="2400" dirty="0"/>
              <a:t>Tatt inn i anskaffelsesdokumentene – dekker både tradisjonelle og tjenesteplattform</a:t>
            </a:r>
          </a:p>
        </p:txBody>
      </p:sp>
    </p:spTree>
    <p:extLst>
      <p:ext uri="{BB962C8B-B14F-4D97-AF65-F5344CB8AC3E}">
        <p14:creationId xmlns:p14="http://schemas.microsoft.com/office/powerpoint/2010/main" val="3161383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217A21-92FA-42C0-9EA9-0281E5A10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8825"/>
          </a:xfrm>
        </p:spPr>
        <p:txBody>
          <a:bodyPr/>
          <a:lstStyle/>
          <a:p>
            <a:r>
              <a:rPr lang="nb-NO" dirty="0">
                <a:cs typeface="Calibri Light"/>
              </a:rPr>
              <a:t>Ambisjonsnivå 2016/2018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ADD0258-FCCB-421E-A01D-FE39AE377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086" y="1047750"/>
            <a:ext cx="10791825" cy="5734050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nb-NO" sz="3100" b="1" dirty="0">
                <a:cs typeface="Calibri" panose="020F0502020204030204"/>
              </a:rPr>
              <a:t>Overordnete mål ikke endret fra 2016 til 2018:</a:t>
            </a:r>
          </a:p>
          <a:p>
            <a:pPr lvl="1">
              <a:lnSpc>
                <a:spcPct val="120000"/>
              </a:lnSpc>
            </a:pPr>
            <a:r>
              <a:rPr lang="nb-NO" sz="3100" dirty="0">
                <a:cs typeface="Calibri" panose="020F0502020204030204"/>
              </a:rPr>
              <a:t>Standardisering og effektivisering av saksbehandlingsprosesser på tvers av BOTT.</a:t>
            </a:r>
          </a:p>
          <a:p>
            <a:pPr lvl="1">
              <a:lnSpc>
                <a:spcPct val="120000"/>
              </a:lnSpc>
            </a:pPr>
            <a:r>
              <a:rPr lang="nb-NO" sz="3100" dirty="0">
                <a:cs typeface="Calibri" panose="020F0502020204030204"/>
              </a:rPr>
              <a:t>Automatisk dokumentasjonsfangst til arkiv, også fra fagsystemer</a:t>
            </a:r>
          </a:p>
          <a:p>
            <a:pPr lvl="1">
              <a:lnSpc>
                <a:spcPct val="120000"/>
              </a:lnSpc>
            </a:pPr>
            <a:r>
              <a:rPr lang="en-US" sz="3100" dirty="0" err="1"/>
              <a:t>Høsting</a:t>
            </a:r>
            <a:r>
              <a:rPr lang="en-US" sz="3100" dirty="0"/>
              <a:t> </a:t>
            </a:r>
            <a:r>
              <a:rPr lang="en-US" sz="3100" dirty="0" err="1"/>
              <a:t>fra</a:t>
            </a:r>
            <a:r>
              <a:rPr lang="en-US" sz="3100" dirty="0"/>
              <a:t> </a:t>
            </a:r>
            <a:r>
              <a:rPr lang="en-US" sz="3100" dirty="0" err="1"/>
              <a:t>fagsystem</a:t>
            </a:r>
            <a:r>
              <a:rPr lang="en-US" sz="3100" dirty="0"/>
              <a:t> for å </a:t>
            </a:r>
            <a:r>
              <a:rPr lang="en-US" sz="3100" dirty="0" err="1"/>
              <a:t>oppnå</a:t>
            </a:r>
            <a:r>
              <a:rPr lang="en-US" sz="3100" dirty="0"/>
              <a:t> </a:t>
            </a:r>
            <a:r>
              <a:rPr lang="en-US" sz="3100" dirty="0" err="1"/>
              <a:t>bedre</a:t>
            </a:r>
            <a:r>
              <a:rPr lang="en-US" sz="3100" dirty="0"/>
              <a:t> </a:t>
            </a:r>
            <a:r>
              <a:rPr lang="en-US" sz="3100" dirty="0" err="1"/>
              <a:t>saksbehandling</a:t>
            </a:r>
            <a:r>
              <a:rPr lang="en-US" sz="3100" dirty="0"/>
              <a:t> </a:t>
            </a:r>
            <a:r>
              <a:rPr lang="en-US" sz="3100" dirty="0" err="1"/>
              <a:t>og</a:t>
            </a:r>
            <a:r>
              <a:rPr lang="en-US" sz="3100" dirty="0"/>
              <a:t> </a:t>
            </a:r>
            <a:r>
              <a:rPr lang="en-US" sz="3100" dirty="0" err="1"/>
              <a:t>overholdelse</a:t>
            </a:r>
            <a:r>
              <a:rPr lang="en-US" sz="3100" dirty="0"/>
              <a:t> av </a:t>
            </a:r>
            <a:r>
              <a:rPr lang="en-US" sz="3100" dirty="0" err="1"/>
              <a:t>lovkrav</a:t>
            </a:r>
            <a:r>
              <a:rPr lang="en-US" sz="3100" dirty="0"/>
              <a:t> </a:t>
            </a:r>
            <a:r>
              <a:rPr lang="en-US" sz="3100" dirty="0" err="1"/>
              <a:t>knyttet</a:t>
            </a:r>
            <a:r>
              <a:rPr lang="en-US" sz="3100" dirty="0"/>
              <a:t> </a:t>
            </a:r>
            <a:r>
              <a:rPr lang="en-US" sz="3100" dirty="0" err="1"/>
              <a:t>til</a:t>
            </a:r>
            <a:r>
              <a:rPr lang="en-US" sz="3100" dirty="0"/>
              <a:t> </a:t>
            </a:r>
            <a:r>
              <a:rPr lang="en-US" sz="3100" dirty="0" err="1"/>
              <a:t>arkiv</a:t>
            </a:r>
            <a:r>
              <a:rPr lang="en-US" sz="3100" dirty="0"/>
              <a:t>: </a:t>
            </a:r>
            <a:r>
              <a:rPr lang="en-US" sz="3100" b="1" i="1" dirty="0" err="1"/>
              <a:t>Nytt</a:t>
            </a:r>
            <a:r>
              <a:rPr lang="en-US" sz="3100" b="1" i="1" dirty="0"/>
              <a:t> </a:t>
            </a:r>
            <a:r>
              <a:rPr lang="en-US" sz="3100" b="1" i="1" dirty="0" err="1"/>
              <a:t>i</a:t>
            </a:r>
            <a:r>
              <a:rPr lang="en-US" sz="3100" b="1" i="1" dirty="0"/>
              <a:t> forhold </a:t>
            </a:r>
            <a:r>
              <a:rPr lang="en-US" sz="3100" b="1" i="1" dirty="0" err="1"/>
              <a:t>til</a:t>
            </a:r>
            <a:r>
              <a:rPr lang="en-US" sz="3100" b="1" i="1" dirty="0"/>
              <a:t> </a:t>
            </a:r>
            <a:r>
              <a:rPr lang="en-US" sz="3100" b="1" i="1" dirty="0" err="1"/>
              <a:t>dagens</a:t>
            </a:r>
            <a:r>
              <a:rPr lang="en-US" sz="3100" b="1" i="1" dirty="0"/>
              <a:t> </a:t>
            </a:r>
            <a:r>
              <a:rPr lang="en-US" sz="3100" b="1" i="1" dirty="0" err="1"/>
              <a:t>ePhorte</a:t>
            </a:r>
            <a:endParaRPr lang="nb-NO" sz="3100" dirty="0">
              <a:cs typeface="Calibri" panose="020F0502020204030204"/>
            </a:endParaRPr>
          </a:p>
          <a:p>
            <a:pPr>
              <a:lnSpc>
                <a:spcPct val="120000"/>
              </a:lnSpc>
            </a:pPr>
            <a:r>
              <a:rPr lang="nb-NO" sz="3100" dirty="0">
                <a:cs typeface="Calibri" panose="020F0502020204030204"/>
              </a:rPr>
              <a:t>Ulik tilnærming til måloppnåelse: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nb-NO" sz="3100" b="1" dirty="0">
                <a:cs typeface="Calibri" panose="020F0502020204030204"/>
              </a:rPr>
              <a:t>2016</a:t>
            </a:r>
            <a:r>
              <a:rPr lang="nb-NO" sz="3100" dirty="0">
                <a:cs typeface="Calibri" panose="020F0502020204030204"/>
              </a:rPr>
              <a:t>: </a:t>
            </a:r>
          </a:p>
          <a:p>
            <a:pPr lvl="1">
              <a:lnSpc>
                <a:spcPct val="120000"/>
              </a:lnSpc>
            </a:pPr>
            <a:r>
              <a:rPr lang="nb-NO" sz="3100" dirty="0">
                <a:cs typeface="Calibri" panose="020F0502020204030204"/>
              </a:rPr>
              <a:t>Saksbehandling i fagsystem primært </a:t>
            </a:r>
          </a:p>
          <a:p>
            <a:pPr lvl="1">
              <a:lnSpc>
                <a:spcPct val="120000"/>
              </a:lnSpc>
            </a:pPr>
            <a:r>
              <a:rPr lang="nb-NO" sz="3100" dirty="0">
                <a:cs typeface="Calibri" panose="020F0502020204030204"/>
              </a:rPr>
              <a:t>Standardisering og effektivisering hovedsakelig gjennom </a:t>
            </a:r>
            <a:r>
              <a:rPr lang="nb-NO" sz="3100" b="1" dirty="0">
                <a:cs typeface="Calibri" panose="020F0502020204030204"/>
              </a:rPr>
              <a:t>tilpasning i fagsystemene</a:t>
            </a:r>
            <a:r>
              <a:rPr lang="nb-NO" sz="3100" dirty="0">
                <a:cs typeface="Calibri" panose="020F0502020204030204"/>
              </a:rPr>
              <a:t> </a:t>
            </a:r>
            <a:br>
              <a:rPr lang="nb-NO" sz="3100" dirty="0">
                <a:cs typeface="Calibri" panose="020F0502020204030204"/>
              </a:rPr>
            </a:br>
            <a:r>
              <a:rPr lang="nb-NO" sz="3100" dirty="0">
                <a:cs typeface="Calibri" panose="020F0502020204030204"/>
              </a:rPr>
              <a:t>(forutsetter: fagsystemleverandør kan gjennomføre dette iht. universitetenes krav, kostnader uavklart)</a:t>
            </a:r>
          </a:p>
          <a:p>
            <a:pPr lvl="1">
              <a:lnSpc>
                <a:spcPct val="120000"/>
              </a:lnSpc>
            </a:pPr>
            <a:r>
              <a:rPr lang="nb-NO" sz="3100" dirty="0">
                <a:cs typeface="Calibri" panose="020F0502020204030204"/>
              </a:rPr>
              <a:t>Generell saksbehandlingsløsning for de behovene som ikke har god nok fagsystemløsning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nb-NO" sz="3100" b="1" dirty="0">
                <a:cs typeface="Calibri"/>
              </a:rPr>
              <a:t>2018</a:t>
            </a:r>
          </a:p>
          <a:p>
            <a:pPr lvl="1">
              <a:lnSpc>
                <a:spcPct val="120000"/>
              </a:lnSpc>
            </a:pPr>
            <a:r>
              <a:rPr lang="nb-NO" sz="3100" dirty="0">
                <a:cs typeface="Calibri"/>
              </a:rPr>
              <a:t>Saksbehandling i saksbehandlingsplattform eller fagsystem avhengig av type sak/tilgjengelig </a:t>
            </a:r>
            <a:r>
              <a:rPr lang="nb-NO" sz="3100" dirty="0" err="1">
                <a:cs typeface="Calibri"/>
              </a:rPr>
              <a:t>systemstøtte</a:t>
            </a:r>
            <a:endParaRPr lang="nb-NO" sz="3100" dirty="0">
              <a:cs typeface="Calibri"/>
            </a:endParaRPr>
          </a:p>
          <a:p>
            <a:pPr lvl="1">
              <a:lnSpc>
                <a:spcPct val="120000"/>
              </a:lnSpc>
            </a:pPr>
            <a:r>
              <a:rPr lang="nb-NO" sz="3100" dirty="0">
                <a:cs typeface="Calibri"/>
              </a:rPr>
              <a:t>Standardisering og effektivisering gjennom </a:t>
            </a:r>
            <a:r>
              <a:rPr lang="nb-NO" sz="3100" b="1" dirty="0">
                <a:cs typeface="Calibri"/>
              </a:rPr>
              <a:t>konfigurering av hyllevare og integrering av fagsystem </a:t>
            </a:r>
            <a:r>
              <a:rPr lang="nb-NO" sz="3100" dirty="0">
                <a:cs typeface="Calibri"/>
              </a:rPr>
              <a:t>gjennom standardiserte grensesnitt</a:t>
            </a:r>
            <a:endParaRPr lang="nb-NO" sz="3100" b="1" dirty="0">
              <a:cs typeface="Calibri"/>
            </a:endParaRPr>
          </a:p>
          <a:p>
            <a:pPr marL="0" indent="0">
              <a:buNone/>
            </a:pPr>
            <a:endParaRPr lang="nb-NO" dirty="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4D02D1-D95A-44B1-B655-3770E836234D}"/>
              </a:ext>
            </a:extLst>
          </p:cNvPr>
          <p:cNvSpPr txBox="1"/>
          <p:nvPr/>
        </p:nvSpPr>
        <p:spPr>
          <a:xfrm>
            <a:off x="138110" y="6135469"/>
            <a:ext cx="11915775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i="1" dirty="0">
                <a:cs typeface="Calibri"/>
              </a:rPr>
              <a:t>Samme løsningsambisjon i 2018 som i 2016 - løsningsmåten gir bedre kontroll og lavere risiko for universitetene</a:t>
            </a:r>
          </a:p>
          <a:p>
            <a:pPr algn="ctr"/>
            <a:r>
              <a:rPr lang="nb-NO" i="1" dirty="0">
                <a:cs typeface="Calibri"/>
              </a:rPr>
              <a:t>Ny teknologi gir nye muligheter – samtidig noe mer usikkerhet </a:t>
            </a:r>
            <a:r>
              <a:rPr lang="nb-NO" i="1" dirty="0" err="1">
                <a:cs typeface="Calibri"/>
              </a:rPr>
              <a:t>ift</a:t>
            </a:r>
            <a:r>
              <a:rPr lang="nb-NO" i="1" dirty="0">
                <a:cs typeface="Calibri"/>
              </a:rPr>
              <a:t>. kostnadsbildet både for etablering og årlig </a:t>
            </a:r>
          </a:p>
        </p:txBody>
      </p:sp>
    </p:spTree>
    <p:extLst>
      <p:ext uri="{BB962C8B-B14F-4D97-AF65-F5344CB8AC3E}">
        <p14:creationId xmlns:p14="http://schemas.microsoft.com/office/powerpoint/2010/main" val="2119425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51BF705-B585-4800-99B0-E4ACED73B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073638"/>
            <a:ext cx="10722885" cy="5688432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sz="2400" b="1">
                <a:cs typeface="Arial"/>
              </a:rPr>
              <a:t>Digitaliserte, enkle og effektive saksbehandlings- og arkivprosesser</a:t>
            </a:r>
            <a:endParaRPr lang="nb-NO" sz="2000">
              <a:cs typeface="Arial"/>
            </a:endParaRPr>
          </a:p>
          <a:p>
            <a:pPr marL="0" indent="0">
              <a:buNone/>
            </a:pPr>
            <a:endParaRPr lang="nb-NO" sz="2000" b="1">
              <a:cs typeface="Arial"/>
            </a:endParaRPr>
          </a:p>
          <a:p>
            <a:pPr marL="457200" indent="-457200"/>
            <a:r>
              <a:rPr lang="nb-NO" sz="2000" b="1">
                <a:cs typeface="Arial"/>
              </a:rPr>
              <a:t>En arbeidsflate:</a:t>
            </a:r>
            <a:r>
              <a:rPr lang="nb-NO" sz="2000">
                <a:cs typeface="Arial"/>
              </a:rPr>
              <a:t> En enkel, helhetlig digital brukertilpasset arbeidsflate </a:t>
            </a:r>
            <a:r>
              <a:rPr lang="nb-NO" sz="2000"/>
              <a:t>for saksbehandling og dokumentasjonsforvaltning som gir god oversikt over oppgaver og styringsinformasjon.</a:t>
            </a:r>
            <a:endParaRPr lang="nb-NO">
              <a:cs typeface="Arial"/>
            </a:endParaRPr>
          </a:p>
          <a:p>
            <a:pPr marL="0" indent="0">
              <a:buNone/>
            </a:pPr>
            <a:endParaRPr lang="en-US" sz="2000">
              <a:cs typeface="Arial"/>
            </a:endParaRP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C63D5-BC87-40ED-B99F-2B9AF958E8E5}"/>
              </a:ext>
            </a:extLst>
          </p:cNvPr>
          <p:cNvSpPr txBox="1"/>
          <p:nvPr/>
        </p:nvSpPr>
        <p:spPr>
          <a:xfrm>
            <a:off x="843642" y="288471"/>
            <a:ext cx="8819341" cy="58477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Dette ønsker vi å oppnå - resultatmål</a:t>
            </a:r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16B260DB-FE01-4AD6-86E4-C12FB3CC5F29}"/>
              </a:ext>
            </a:extLst>
          </p:cNvPr>
          <p:cNvSpPr txBox="1">
            <a:spLocks/>
          </p:cNvSpPr>
          <p:nvPr/>
        </p:nvSpPr>
        <p:spPr>
          <a:xfrm>
            <a:off x="838199" y="2440592"/>
            <a:ext cx="7039710" cy="3278915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nb-NO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Prosesstøtte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 </a:t>
            </a:r>
            <a:r>
              <a:rPr kumimoji="0" lang="nb-NO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Predefinerte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sjekkpunkter gjør at alle følger samme regler og gir økt standardisering, likebehandling og mindre behov for opplæring. 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Automatisk arkivering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gjennom hele prosessen gir bedre søk, gjenfinning og datafangst.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sz="2000" b="1" dirty="0">
                <a:solidFill>
                  <a:prstClr val="black"/>
                </a:solidFill>
                <a:latin typeface="Arial"/>
                <a:cs typeface="Arial"/>
              </a:rPr>
              <a:t>Automatisert saksflyt </a:t>
            </a:r>
            <a:r>
              <a:rPr lang="nb-NO" sz="2000" dirty="0">
                <a:solidFill>
                  <a:prstClr val="black"/>
                </a:solidFill>
                <a:latin typeface="Arial"/>
                <a:cs typeface="Arial"/>
              </a:rPr>
              <a:t>der mulig.</a:t>
            </a: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 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Større grad av 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selvbetjening for brukerne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 Både ansatte og studenter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1611" y="2763016"/>
            <a:ext cx="4720389" cy="2855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460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B0C92438-961A-4B61-A6E1-939F784EA444}"/>
              </a:ext>
            </a:extLst>
          </p:cNvPr>
          <p:cNvSpPr/>
          <p:nvPr/>
        </p:nvSpPr>
        <p:spPr>
          <a:xfrm>
            <a:off x="1434234" y="1392613"/>
            <a:ext cx="6438729" cy="368113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rtlCol="0" anchor="t"/>
          <a:lstStyle/>
          <a:p>
            <a:pPr algn="ctr"/>
            <a:r>
              <a:rPr lang="nb-NO" sz="1500"/>
              <a:t>Saksbehandlingsplattform</a:t>
            </a:r>
          </a:p>
        </p:txBody>
      </p:sp>
      <p:sp>
        <p:nvSpPr>
          <p:cNvPr id="2" name="Avrundet rektangel 1">
            <a:extLst>
              <a:ext uri="{FF2B5EF4-FFF2-40B4-BE49-F238E27FC236}">
                <a16:creationId xmlns:a16="http://schemas.microsoft.com/office/drawing/2014/main" id="{D8244C4F-53D1-4078-A94D-11CEA943857A}"/>
              </a:ext>
            </a:extLst>
          </p:cNvPr>
          <p:cNvSpPr/>
          <p:nvPr/>
        </p:nvSpPr>
        <p:spPr>
          <a:xfrm>
            <a:off x="2238920" y="4354524"/>
            <a:ext cx="5407487" cy="40367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350">
                <a:solidFill>
                  <a:schemeClr val="tx1"/>
                </a:solidFill>
              </a:rPr>
              <a:t>Dataintegrasjon</a:t>
            </a:r>
          </a:p>
        </p:txBody>
      </p:sp>
      <p:sp>
        <p:nvSpPr>
          <p:cNvPr id="4" name="Avrundet rektangel 7">
            <a:extLst>
              <a:ext uri="{FF2B5EF4-FFF2-40B4-BE49-F238E27FC236}">
                <a16:creationId xmlns:a16="http://schemas.microsoft.com/office/drawing/2014/main" id="{940D6C12-DE1B-46E3-935E-6B4D42A62A15}"/>
              </a:ext>
            </a:extLst>
          </p:cNvPr>
          <p:cNvSpPr/>
          <p:nvPr/>
        </p:nvSpPr>
        <p:spPr>
          <a:xfrm>
            <a:off x="2201496" y="2972398"/>
            <a:ext cx="5455439" cy="13255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/>
            <a:r>
              <a:rPr lang="nb-NO" sz="1400"/>
              <a:t>Prosess-støtte</a:t>
            </a:r>
          </a:p>
          <a:p>
            <a:pPr algn="ctr" defTabSz="342900"/>
            <a:r>
              <a:rPr lang="nb-NO" sz="1400"/>
              <a:t>Innhold-/dokumenthåndtering</a:t>
            </a:r>
          </a:p>
          <a:p>
            <a:pPr algn="ctr" defTabSz="342900"/>
            <a:r>
              <a:rPr lang="nb-NO" sz="1400"/>
              <a:t>Søk og gjenfinning</a:t>
            </a:r>
          </a:p>
          <a:p>
            <a:pPr algn="ctr" defTabSz="342900"/>
            <a:r>
              <a:rPr lang="nb-NO" sz="1400"/>
              <a:t>Automasjon</a:t>
            </a:r>
          </a:p>
        </p:txBody>
      </p:sp>
      <p:sp>
        <p:nvSpPr>
          <p:cNvPr id="11" name="Avrundet rektangel 17">
            <a:extLst>
              <a:ext uri="{FF2B5EF4-FFF2-40B4-BE49-F238E27FC236}">
                <a16:creationId xmlns:a16="http://schemas.microsoft.com/office/drawing/2014/main" id="{6CB1D1AB-E612-446D-9C9B-9D4D0E363A3B}"/>
              </a:ext>
            </a:extLst>
          </p:cNvPr>
          <p:cNvSpPr/>
          <p:nvPr/>
        </p:nvSpPr>
        <p:spPr>
          <a:xfrm>
            <a:off x="2184864" y="1964258"/>
            <a:ext cx="5455439" cy="4153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350"/>
              <a:t>Arbeidsflate og skjema</a:t>
            </a:r>
          </a:p>
        </p:txBody>
      </p:sp>
      <p:sp>
        <p:nvSpPr>
          <p:cNvPr id="18" name="Avrundet rektangel 14">
            <a:extLst>
              <a:ext uri="{FF2B5EF4-FFF2-40B4-BE49-F238E27FC236}">
                <a16:creationId xmlns:a16="http://schemas.microsoft.com/office/drawing/2014/main" id="{E3FA682E-EDD4-4162-98BE-190D25019EF9}"/>
              </a:ext>
            </a:extLst>
          </p:cNvPr>
          <p:cNvSpPr/>
          <p:nvPr/>
        </p:nvSpPr>
        <p:spPr>
          <a:xfrm>
            <a:off x="1674889" y="1946485"/>
            <a:ext cx="447640" cy="281171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rtlCol="0" anchor="t"/>
          <a:lstStyle/>
          <a:p>
            <a:pPr algn="ctr"/>
            <a:r>
              <a:rPr lang="nb-NO" sz="1350" dirty="0">
                <a:solidFill>
                  <a:schemeClr val="tx1"/>
                </a:solidFill>
              </a:rPr>
              <a:t>Modellering</a:t>
            </a:r>
          </a:p>
        </p:txBody>
      </p:sp>
      <p:sp>
        <p:nvSpPr>
          <p:cNvPr id="8" name="Arrow: Chevron 7">
            <a:extLst>
              <a:ext uri="{FF2B5EF4-FFF2-40B4-BE49-F238E27FC236}">
                <a16:creationId xmlns:a16="http://schemas.microsoft.com/office/drawing/2014/main" id="{24A2D6E5-0BC1-444A-8F56-D804CB59BAC2}"/>
              </a:ext>
            </a:extLst>
          </p:cNvPr>
          <p:cNvSpPr/>
          <p:nvPr/>
        </p:nvSpPr>
        <p:spPr>
          <a:xfrm>
            <a:off x="2387027" y="2484530"/>
            <a:ext cx="763436" cy="387099"/>
          </a:xfrm>
          <a:prstGeom prst="chevr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33" name="Arrow: Chevron 32">
            <a:extLst>
              <a:ext uri="{FF2B5EF4-FFF2-40B4-BE49-F238E27FC236}">
                <a16:creationId xmlns:a16="http://schemas.microsoft.com/office/drawing/2014/main" id="{49CC2C79-9310-4F08-BEBA-B86DB9F308E3}"/>
              </a:ext>
            </a:extLst>
          </p:cNvPr>
          <p:cNvSpPr/>
          <p:nvPr/>
        </p:nvSpPr>
        <p:spPr>
          <a:xfrm>
            <a:off x="3112846" y="2484530"/>
            <a:ext cx="763436" cy="387099"/>
          </a:xfrm>
          <a:prstGeom prst="chevr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34" name="Arrow: Chevron 33">
            <a:extLst>
              <a:ext uri="{FF2B5EF4-FFF2-40B4-BE49-F238E27FC236}">
                <a16:creationId xmlns:a16="http://schemas.microsoft.com/office/drawing/2014/main" id="{EF371588-2022-4B96-B766-9075CF30738E}"/>
              </a:ext>
            </a:extLst>
          </p:cNvPr>
          <p:cNvSpPr/>
          <p:nvPr/>
        </p:nvSpPr>
        <p:spPr>
          <a:xfrm>
            <a:off x="3854763" y="2484530"/>
            <a:ext cx="763436" cy="387099"/>
          </a:xfrm>
          <a:prstGeom prst="chevr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47" name="Arrow: Chevron 46">
            <a:extLst>
              <a:ext uri="{FF2B5EF4-FFF2-40B4-BE49-F238E27FC236}">
                <a16:creationId xmlns:a16="http://schemas.microsoft.com/office/drawing/2014/main" id="{32E7C678-FCB2-4F45-9F9A-AFAA5CA81AB2}"/>
              </a:ext>
            </a:extLst>
          </p:cNvPr>
          <p:cNvSpPr/>
          <p:nvPr/>
        </p:nvSpPr>
        <p:spPr>
          <a:xfrm>
            <a:off x="4579858" y="2484530"/>
            <a:ext cx="763436" cy="387099"/>
          </a:xfrm>
          <a:prstGeom prst="chevr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4484FC4C-7B6C-4759-8228-765A46F27CD2}"/>
              </a:ext>
            </a:extLst>
          </p:cNvPr>
          <p:cNvSpPr/>
          <p:nvPr/>
        </p:nvSpPr>
        <p:spPr>
          <a:xfrm>
            <a:off x="6851962" y="5301602"/>
            <a:ext cx="932074" cy="661282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400" err="1"/>
              <a:t>Noark</a:t>
            </a:r>
            <a:r>
              <a:rPr lang="nb-NO" sz="1400"/>
              <a:t> 5 Arkiv-kjerne</a:t>
            </a:r>
          </a:p>
        </p:txBody>
      </p:sp>
      <p:sp>
        <p:nvSpPr>
          <p:cNvPr id="25" name="Avrundet rektangel 14">
            <a:extLst>
              <a:ext uri="{FF2B5EF4-FFF2-40B4-BE49-F238E27FC236}">
                <a16:creationId xmlns:a16="http://schemas.microsoft.com/office/drawing/2014/main" id="{8F7E87E7-83FE-4232-B866-08858ECF1AE1}"/>
              </a:ext>
            </a:extLst>
          </p:cNvPr>
          <p:cNvSpPr/>
          <p:nvPr/>
        </p:nvSpPr>
        <p:spPr>
          <a:xfrm>
            <a:off x="8265723" y="1392613"/>
            <a:ext cx="1785046" cy="464653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b-NO" sz="1400">
                <a:solidFill>
                  <a:schemeClr val="tx1"/>
                </a:solidFill>
              </a:rPr>
              <a:t>Nasjonale fellestjenester</a:t>
            </a:r>
          </a:p>
        </p:txBody>
      </p:sp>
      <p:sp>
        <p:nvSpPr>
          <p:cNvPr id="26" name="Rektangel: avrundede hjørner 28">
            <a:extLst>
              <a:ext uri="{FF2B5EF4-FFF2-40B4-BE49-F238E27FC236}">
                <a16:creationId xmlns:a16="http://schemas.microsoft.com/office/drawing/2014/main" id="{9222C99A-71AE-4620-8BE0-0E8B65801A3A}"/>
              </a:ext>
            </a:extLst>
          </p:cNvPr>
          <p:cNvSpPr/>
          <p:nvPr/>
        </p:nvSpPr>
        <p:spPr>
          <a:xfrm>
            <a:off x="8332464" y="1997291"/>
            <a:ext cx="1651565" cy="2737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err="1"/>
              <a:t>eFormidling</a:t>
            </a:r>
            <a:endParaRPr lang="nb-NO" sz="1100"/>
          </a:p>
        </p:txBody>
      </p:sp>
      <p:sp>
        <p:nvSpPr>
          <p:cNvPr id="27" name="Rektangel: avrundede hjørner 30">
            <a:extLst>
              <a:ext uri="{FF2B5EF4-FFF2-40B4-BE49-F238E27FC236}">
                <a16:creationId xmlns:a16="http://schemas.microsoft.com/office/drawing/2014/main" id="{0AE5E558-4892-40D1-95B1-1D6DB6579543}"/>
              </a:ext>
            </a:extLst>
          </p:cNvPr>
          <p:cNvSpPr/>
          <p:nvPr/>
        </p:nvSpPr>
        <p:spPr>
          <a:xfrm>
            <a:off x="8336907" y="2338921"/>
            <a:ext cx="1651565" cy="2737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err="1"/>
              <a:t>eSignering</a:t>
            </a:r>
            <a:endParaRPr lang="nb-NO" sz="1100"/>
          </a:p>
        </p:txBody>
      </p:sp>
      <p:sp>
        <p:nvSpPr>
          <p:cNvPr id="28" name="Rektangel: avrundede hjørner 34">
            <a:extLst>
              <a:ext uri="{FF2B5EF4-FFF2-40B4-BE49-F238E27FC236}">
                <a16:creationId xmlns:a16="http://schemas.microsoft.com/office/drawing/2014/main" id="{EFBDBCE1-9F19-4CE9-B537-DD4630986577}"/>
              </a:ext>
            </a:extLst>
          </p:cNvPr>
          <p:cNvSpPr/>
          <p:nvPr/>
        </p:nvSpPr>
        <p:spPr>
          <a:xfrm>
            <a:off x="8347738" y="2685951"/>
            <a:ext cx="1651565" cy="2737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/>
              <a:t>Feide</a:t>
            </a:r>
          </a:p>
        </p:txBody>
      </p:sp>
      <p:sp>
        <p:nvSpPr>
          <p:cNvPr id="29" name="Rektangel: avrundede hjørner 34">
            <a:extLst>
              <a:ext uri="{FF2B5EF4-FFF2-40B4-BE49-F238E27FC236}">
                <a16:creationId xmlns:a16="http://schemas.microsoft.com/office/drawing/2014/main" id="{609376B9-3B4C-4492-8C54-B53F3D6A4272}"/>
              </a:ext>
            </a:extLst>
          </p:cNvPr>
          <p:cNvSpPr/>
          <p:nvPr/>
        </p:nvSpPr>
        <p:spPr>
          <a:xfrm>
            <a:off x="8354849" y="3029077"/>
            <a:ext cx="1651565" cy="2737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/>
              <a:t>ID-porten</a:t>
            </a:r>
          </a:p>
        </p:txBody>
      </p:sp>
      <p:sp>
        <p:nvSpPr>
          <p:cNvPr id="30" name="Rektangel: avrundede hjørner 34">
            <a:extLst>
              <a:ext uri="{FF2B5EF4-FFF2-40B4-BE49-F238E27FC236}">
                <a16:creationId xmlns:a16="http://schemas.microsoft.com/office/drawing/2014/main" id="{93DCDD53-AB43-49A7-90AF-23EE84DCB6A8}"/>
              </a:ext>
            </a:extLst>
          </p:cNvPr>
          <p:cNvSpPr/>
          <p:nvPr/>
        </p:nvSpPr>
        <p:spPr>
          <a:xfrm>
            <a:off x="8354849" y="4798212"/>
            <a:ext cx="1651565" cy="2737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err="1"/>
              <a:t>eInnsyn</a:t>
            </a:r>
            <a:endParaRPr lang="nb-NO" sz="1100"/>
          </a:p>
        </p:txBody>
      </p:sp>
      <p:sp>
        <p:nvSpPr>
          <p:cNvPr id="32" name="Rektangel: avrundede hjørner 34">
            <a:extLst>
              <a:ext uri="{FF2B5EF4-FFF2-40B4-BE49-F238E27FC236}">
                <a16:creationId xmlns:a16="http://schemas.microsoft.com/office/drawing/2014/main" id="{F668E671-5FBE-4D79-971A-E91E9FCD2DFC}"/>
              </a:ext>
            </a:extLst>
          </p:cNvPr>
          <p:cNvSpPr/>
          <p:nvPr/>
        </p:nvSpPr>
        <p:spPr>
          <a:xfrm>
            <a:off x="8354849" y="5265243"/>
            <a:ext cx="1651565" cy="27374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100"/>
              <a:t>Riksarkivet</a:t>
            </a:r>
          </a:p>
        </p:txBody>
      </p:sp>
      <p:sp>
        <p:nvSpPr>
          <p:cNvPr id="36" name="Cylinder 35">
            <a:extLst>
              <a:ext uri="{FF2B5EF4-FFF2-40B4-BE49-F238E27FC236}">
                <a16:creationId xmlns:a16="http://schemas.microsoft.com/office/drawing/2014/main" id="{3235092D-631E-4D12-BA9B-888FC9B7C490}"/>
              </a:ext>
            </a:extLst>
          </p:cNvPr>
          <p:cNvSpPr/>
          <p:nvPr/>
        </p:nvSpPr>
        <p:spPr>
          <a:xfrm>
            <a:off x="1954824" y="5265392"/>
            <a:ext cx="845660" cy="700187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350"/>
              <a:t>FS</a:t>
            </a:r>
          </a:p>
        </p:txBody>
      </p:sp>
      <p:sp>
        <p:nvSpPr>
          <p:cNvPr id="37" name="Cylinder 36">
            <a:extLst>
              <a:ext uri="{FF2B5EF4-FFF2-40B4-BE49-F238E27FC236}">
                <a16:creationId xmlns:a16="http://schemas.microsoft.com/office/drawing/2014/main" id="{E3CCBAB7-2E19-4908-A292-00216CB1078C}"/>
              </a:ext>
            </a:extLst>
          </p:cNvPr>
          <p:cNvSpPr/>
          <p:nvPr/>
        </p:nvSpPr>
        <p:spPr>
          <a:xfrm>
            <a:off x="2949082" y="5265394"/>
            <a:ext cx="878426" cy="700187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350"/>
              <a:t>Økonomi</a:t>
            </a:r>
          </a:p>
        </p:txBody>
      </p:sp>
      <p:sp>
        <p:nvSpPr>
          <p:cNvPr id="39" name="Cylinder 38">
            <a:extLst>
              <a:ext uri="{FF2B5EF4-FFF2-40B4-BE49-F238E27FC236}">
                <a16:creationId xmlns:a16="http://schemas.microsoft.com/office/drawing/2014/main" id="{1D6B7163-AEAB-4A61-97A7-70FC81F8FA0E}"/>
              </a:ext>
            </a:extLst>
          </p:cNvPr>
          <p:cNvSpPr/>
          <p:nvPr/>
        </p:nvSpPr>
        <p:spPr>
          <a:xfrm>
            <a:off x="3975046" y="5265393"/>
            <a:ext cx="845660" cy="700187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350"/>
              <a:t>Andre kilder</a:t>
            </a:r>
          </a:p>
        </p:txBody>
      </p:sp>
      <p:sp>
        <p:nvSpPr>
          <p:cNvPr id="40" name="Arrow: Chevron 39">
            <a:extLst>
              <a:ext uri="{FF2B5EF4-FFF2-40B4-BE49-F238E27FC236}">
                <a16:creationId xmlns:a16="http://schemas.microsoft.com/office/drawing/2014/main" id="{38205DD2-5197-4573-BDEE-6F040A3A6E81}"/>
              </a:ext>
            </a:extLst>
          </p:cNvPr>
          <p:cNvSpPr/>
          <p:nvPr/>
        </p:nvSpPr>
        <p:spPr>
          <a:xfrm>
            <a:off x="5320912" y="2484530"/>
            <a:ext cx="763436" cy="387099"/>
          </a:xfrm>
          <a:prstGeom prst="chevr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42" name="Arrow: Chevron 41">
            <a:extLst>
              <a:ext uri="{FF2B5EF4-FFF2-40B4-BE49-F238E27FC236}">
                <a16:creationId xmlns:a16="http://schemas.microsoft.com/office/drawing/2014/main" id="{7BDF0F01-DFD5-4524-BFC5-F13B38FBBF47}"/>
              </a:ext>
            </a:extLst>
          </p:cNvPr>
          <p:cNvSpPr/>
          <p:nvPr/>
        </p:nvSpPr>
        <p:spPr>
          <a:xfrm>
            <a:off x="6024624" y="2484530"/>
            <a:ext cx="763436" cy="387099"/>
          </a:xfrm>
          <a:prstGeom prst="chevr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43" name="Cylinder 42">
            <a:extLst>
              <a:ext uri="{FF2B5EF4-FFF2-40B4-BE49-F238E27FC236}">
                <a16:creationId xmlns:a16="http://schemas.microsoft.com/office/drawing/2014/main" id="{81106586-5013-4630-A917-B5D362287EF3}"/>
              </a:ext>
            </a:extLst>
          </p:cNvPr>
          <p:cNvSpPr/>
          <p:nvPr/>
        </p:nvSpPr>
        <p:spPr>
          <a:xfrm>
            <a:off x="5613541" y="5265243"/>
            <a:ext cx="845660" cy="700187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350" dirty="0"/>
              <a:t>Fag-</a:t>
            </a:r>
          </a:p>
          <a:p>
            <a:pPr algn="ctr"/>
            <a:r>
              <a:rPr lang="nb-NO" sz="1350" dirty="0"/>
              <a:t>system</a:t>
            </a:r>
          </a:p>
        </p:txBody>
      </p:sp>
      <p:sp>
        <p:nvSpPr>
          <p:cNvPr id="46" name="Arrow: Up-Down 45">
            <a:extLst>
              <a:ext uri="{FF2B5EF4-FFF2-40B4-BE49-F238E27FC236}">
                <a16:creationId xmlns:a16="http://schemas.microsoft.com/office/drawing/2014/main" id="{294E5033-3CAD-4CF3-BDE4-CF1E50B95E5A}"/>
              </a:ext>
            </a:extLst>
          </p:cNvPr>
          <p:cNvSpPr/>
          <p:nvPr/>
        </p:nvSpPr>
        <p:spPr>
          <a:xfrm rot="5400000">
            <a:off x="7907925" y="5288724"/>
            <a:ext cx="246411" cy="558310"/>
          </a:xfrm>
          <a:prstGeom prst="up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50" name="Arrow: Up-Down 49">
            <a:extLst>
              <a:ext uri="{FF2B5EF4-FFF2-40B4-BE49-F238E27FC236}">
                <a16:creationId xmlns:a16="http://schemas.microsoft.com/office/drawing/2014/main" id="{BD95B824-931F-4422-B79A-9DFC7457B631}"/>
              </a:ext>
            </a:extLst>
          </p:cNvPr>
          <p:cNvSpPr/>
          <p:nvPr/>
        </p:nvSpPr>
        <p:spPr>
          <a:xfrm rot="5400000">
            <a:off x="7946137" y="3018853"/>
            <a:ext cx="246411" cy="392760"/>
          </a:xfrm>
          <a:prstGeom prst="up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6DBDF9A1-BC8C-41D3-BDB1-A048E7D89AF5}"/>
              </a:ext>
            </a:extLst>
          </p:cNvPr>
          <p:cNvSpPr/>
          <p:nvPr/>
        </p:nvSpPr>
        <p:spPr>
          <a:xfrm>
            <a:off x="6518254" y="5526845"/>
            <a:ext cx="319811" cy="210795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1" name="Arrow: Chevron 50">
            <a:extLst>
              <a:ext uri="{FF2B5EF4-FFF2-40B4-BE49-F238E27FC236}">
                <a16:creationId xmlns:a16="http://schemas.microsoft.com/office/drawing/2014/main" id="{5310C27C-876B-4035-9AD4-701E665BB4C9}"/>
              </a:ext>
            </a:extLst>
          </p:cNvPr>
          <p:cNvSpPr/>
          <p:nvPr/>
        </p:nvSpPr>
        <p:spPr>
          <a:xfrm>
            <a:off x="6708849" y="2485463"/>
            <a:ext cx="763436" cy="387099"/>
          </a:xfrm>
          <a:prstGeom prst="chevr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38" name="Arrow: Up-Down 37">
            <a:extLst>
              <a:ext uri="{FF2B5EF4-FFF2-40B4-BE49-F238E27FC236}">
                <a16:creationId xmlns:a16="http://schemas.microsoft.com/office/drawing/2014/main" id="{45C2E9D4-61E3-450C-80A7-14CA8275AC8F}"/>
              </a:ext>
            </a:extLst>
          </p:cNvPr>
          <p:cNvSpPr/>
          <p:nvPr/>
        </p:nvSpPr>
        <p:spPr>
          <a:xfrm>
            <a:off x="2226544" y="4750931"/>
            <a:ext cx="246411" cy="558310"/>
          </a:xfrm>
          <a:prstGeom prst="up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49" name="Arrow: Up-Down 48">
            <a:extLst>
              <a:ext uri="{FF2B5EF4-FFF2-40B4-BE49-F238E27FC236}">
                <a16:creationId xmlns:a16="http://schemas.microsoft.com/office/drawing/2014/main" id="{AC1F780D-BDA3-4211-86BD-A3C0152F6A6F}"/>
              </a:ext>
            </a:extLst>
          </p:cNvPr>
          <p:cNvSpPr/>
          <p:nvPr/>
        </p:nvSpPr>
        <p:spPr>
          <a:xfrm>
            <a:off x="5892164" y="4743292"/>
            <a:ext cx="246411" cy="558310"/>
          </a:xfrm>
          <a:prstGeom prst="up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58" name="Arrow: Up-Down 57">
            <a:extLst>
              <a:ext uri="{FF2B5EF4-FFF2-40B4-BE49-F238E27FC236}">
                <a16:creationId xmlns:a16="http://schemas.microsoft.com/office/drawing/2014/main" id="{2344F295-3785-466A-B111-094C5932A091}"/>
              </a:ext>
            </a:extLst>
          </p:cNvPr>
          <p:cNvSpPr/>
          <p:nvPr/>
        </p:nvSpPr>
        <p:spPr>
          <a:xfrm>
            <a:off x="3297091" y="4735209"/>
            <a:ext cx="246411" cy="558310"/>
          </a:xfrm>
          <a:prstGeom prst="up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59" name="Arrow: Up-Down 58">
            <a:extLst>
              <a:ext uri="{FF2B5EF4-FFF2-40B4-BE49-F238E27FC236}">
                <a16:creationId xmlns:a16="http://schemas.microsoft.com/office/drawing/2014/main" id="{A7E5034F-1D80-4620-AD9F-B0321C0D7591}"/>
              </a:ext>
            </a:extLst>
          </p:cNvPr>
          <p:cNvSpPr/>
          <p:nvPr/>
        </p:nvSpPr>
        <p:spPr>
          <a:xfrm>
            <a:off x="4295891" y="4735209"/>
            <a:ext cx="246411" cy="558310"/>
          </a:xfrm>
          <a:prstGeom prst="up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45" name="Arrow: Up-Down 44">
            <a:extLst>
              <a:ext uri="{FF2B5EF4-FFF2-40B4-BE49-F238E27FC236}">
                <a16:creationId xmlns:a16="http://schemas.microsoft.com/office/drawing/2014/main" id="{2EA0B186-30E7-4B2E-8CF7-F85B5CD781BD}"/>
              </a:ext>
            </a:extLst>
          </p:cNvPr>
          <p:cNvSpPr/>
          <p:nvPr/>
        </p:nvSpPr>
        <p:spPr>
          <a:xfrm>
            <a:off x="7206570" y="4735209"/>
            <a:ext cx="246411" cy="558310"/>
          </a:xfrm>
          <a:prstGeom prst="up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A8DD73D-E2B6-4428-912F-F3C25DA38257}"/>
              </a:ext>
            </a:extLst>
          </p:cNvPr>
          <p:cNvSpPr txBox="1"/>
          <p:nvPr/>
        </p:nvSpPr>
        <p:spPr>
          <a:xfrm>
            <a:off x="3483295" y="2502954"/>
            <a:ext cx="25811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/>
              <a:t>Konfigurerte arbeidsprosesser</a:t>
            </a:r>
          </a:p>
        </p:txBody>
      </p:sp>
      <p:sp>
        <p:nvSpPr>
          <p:cNvPr id="60" name="Title 1">
            <a:extLst>
              <a:ext uri="{FF2B5EF4-FFF2-40B4-BE49-F238E27FC236}">
                <a16:creationId xmlns:a16="http://schemas.microsoft.com/office/drawing/2014/main" id="{1E9994DF-A1A3-44D9-B4B0-1893FEFF9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5327"/>
          </a:xfrm>
        </p:spPr>
        <p:txBody>
          <a:bodyPr/>
          <a:lstStyle/>
          <a:p>
            <a:r>
              <a:rPr lang="nb-NO" dirty="0"/>
              <a:t>Løsningsarkitektur</a:t>
            </a:r>
          </a:p>
        </p:txBody>
      </p:sp>
    </p:spTree>
    <p:extLst>
      <p:ext uri="{BB962C8B-B14F-4D97-AF65-F5344CB8AC3E}">
        <p14:creationId xmlns:p14="http://schemas.microsoft.com/office/powerpoint/2010/main" val="2322024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1">
            <a:extLst>
              <a:ext uri="{FF2B5EF4-FFF2-40B4-BE49-F238E27FC236}">
                <a16:creationId xmlns:a16="http://schemas.microsoft.com/office/drawing/2014/main" id="{1E9994DF-A1A3-44D9-B4B0-1893FEFF9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5327"/>
          </a:xfrm>
        </p:spPr>
        <p:txBody>
          <a:bodyPr/>
          <a:lstStyle/>
          <a:p>
            <a:r>
              <a:rPr lang="nb-NO"/>
              <a:t>Tjenesteplattform</a:t>
            </a:r>
          </a:p>
        </p:txBody>
      </p:sp>
      <p:pic>
        <p:nvPicPr>
          <p:cNvPr id="17410" name="Picture 2">
            <a:extLst>
              <a:ext uri="{FF2B5EF4-FFF2-40B4-BE49-F238E27FC236}">
                <a16:creationId xmlns:a16="http://schemas.microsoft.com/office/drawing/2014/main" id="{57780A41-C5C7-4D1D-84E1-4025892886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062" y="1236019"/>
            <a:ext cx="9184550" cy="4845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85207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osjektdokument" ma:contentTypeID="0x010100293FDE3FCADA480B9A77BBDAD7DFA28C0100C207DC12229E084AB8C3A39FD86603C8" ma:contentTypeVersion="48" ma:contentTypeDescription="Opprett et nytt dokument." ma:contentTypeScope="" ma:versionID="6bb4a132fb4aa04c395c2c7e40a5ee6b">
  <xsd:schema xmlns:xsd="http://www.w3.org/2001/XMLSchema" xmlns:xs="http://www.w3.org/2001/XMLSchema" xmlns:p="http://schemas.microsoft.com/office/2006/metadata/properties" xmlns:ns2="4a688d42-d923-4f06-9c11-bb83d725936f" xmlns:ns3="c1b19caf-4943-4bc8-91cf-3cb04349ec4c" xmlns:ns4="33938137-3741-4d97-b34f-ffba70f2f23a" targetNamespace="http://schemas.microsoft.com/office/2006/metadata/properties" ma:root="true" ma:fieldsID="b69c6512148f514e224560634756c96c" ns2:_="" ns3:_="" ns4:_="">
    <xsd:import namespace="4a688d42-d923-4f06-9c11-bb83d725936f"/>
    <xsd:import namespace="c1b19caf-4943-4bc8-91cf-3cb04349ec4c"/>
    <xsd:import namespace="33938137-3741-4d97-b34f-ffba70f2f23a"/>
    <xsd:element name="properties">
      <xsd:complexType>
        <xsd:sequence>
          <xsd:element name="documentManagement">
            <xsd:complexType>
              <xsd:all>
                <xsd:element ref="ns2:GtProjectFinanceName" minOccurs="0"/>
                <xsd:element ref="ns2:GtProjectNumber" minOccurs="0"/>
                <xsd:element ref="ns2:GtArchiveReference" minOccurs="0"/>
                <xsd:element ref="ns2:TaxCatchAllLabel" minOccurs="0"/>
                <xsd:element ref="ns2:j275d73afd4d48babcc131526460d57b" minOccurs="0"/>
                <xsd:element ref="ns2:j25543a5815d485da9a5e0773ad762e9" minOccurs="0"/>
                <xsd:element ref="ns2:ddb690447d2c486586ecb71413780409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688d42-d923-4f06-9c11-bb83d725936f" elementFormDefault="qualified">
    <xsd:import namespace="http://schemas.microsoft.com/office/2006/documentManagement/types"/>
    <xsd:import namespace="http://schemas.microsoft.com/office/infopath/2007/PartnerControls"/>
    <xsd:element name="GtProjectFinanceName" ma:index="5" nillable="true" ma:displayName="Prosjektnavn i økonomisystemet" ma:description="" ma:internalName="GtProjectFinanceName">
      <xsd:simpleType>
        <xsd:restriction base="dms:Text"/>
      </xsd:simpleType>
    </xsd:element>
    <xsd:element name="GtProjectNumber" ma:index="6" nillable="true" ma:displayName="Prosjektnummer" ma:description="" ma:internalName="GtProjectNumber">
      <xsd:simpleType>
        <xsd:restriction base="dms:Text"/>
      </xsd:simpleType>
    </xsd:element>
    <xsd:element name="GtArchiveReference" ma:index="7" nillable="true" ma:displayName="Sak-/arkivreferanse" ma:description="" ma:internalName="GtArchiveReference">
      <xsd:simpleType>
        <xsd:restriction base="dms:Text"/>
      </xsd:simpleType>
    </xsd:element>
    <xsd:element name="TaxCatchAllLabel" ma:index="14" nillable="true" ma:displayName="Taxonomy Catch All Column1" ma:hidden="true" ma:list="{e02e6b76-d6fa-4b9b-a3e9-54ad3d051efb}" ma:internalName="TaxCatchAllLabel" ma:readOnly="true" ma:showField="CatchAllDataLabel" ma:web="4a688d42-d923-4f06-9c11-bb83d72593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275d73afd4d48babcc131526460d57b" ma:index="15" nillable="true" ma:taxonomy="true" ma:internalName="j275d73afd4d48babcc131526460d57b" ma:taxonomyFieldName="GtProjectServiceArea" ma:displayName="Tjenesteområde" ma:default="" ma:fieldId="{3275d73a-fd4d-48ba-bcc1-31526460d57b}" ma:taxonomyMulti="true" ma:sspId="6e7bc199-5fe5-462f-a3d8-26f806c1f49a" ma:termSetId="7a5893e0-eab2-49fe-912c-d1e54332066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25543a5815d485da9a5e0773ad762e9" ma:index="16" nillable="true" ma:taxonomy="true" ma:internalName="j25543a5815d485da9a5e0773ad762e9" ma:taxonomyFieldName="GtProjectPhase" ma:displayName="Fase" ma:indexed="true" ma:fieldId="{325543a5-815d-485d-a9a5-e0773ad762e9}" ma:sspId="6e7bc199-5fe5-462f-a3d8-26f806c1f49a" ma:termSetId="abcfc9d9-a263-4abb-8234-be973c46258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db690447d2c486586ecb71413780409" ma:index="17" nillable="true" ma:taxonomy="true" ma:internalName="ddb690447d2c486586ecb71413780409" ma:taxonomyFieldName="GtProjectType" ma:displayName="Prosjekttype" ma:default="" ma:fieldId="{ddb69044-7d2c-4865-86ec-b71413780409}" ma:taxonomyMulti="true" ma:sspId="6e7bc199-5fe5-462f-a3d8-26f806c1f49a" ma:termSetId="8fc384dd-0b5f-48ea-9051-a1dd6aa6699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e02e6b76-d6fa-4b9b-a3e9-54ad3d051efb}" ma:internalName="TaxCatchAll" ma:showField="CatchAllData" ma:web="4a688d42-d923-4f06-9c11-bb83d72593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b19caf-4943-4bc8-91cf-3cb04349ec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2" nillable="true" ma:displayName="MediaServiceAutoTags" ma:internalName="MediaServiceAutoTags" ma:readOnly="true">
      <xsd:simpleType>
        <xsd:restriction base="dms:Text"/>
      </xsd:simpleType>
    </xsd:element>
    <xsd:element name="MediaServiceOCR" ma:index="2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4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938137-3741-4d97-b34f-ffba70f2f23a" elementFormDefault="qualified">
    <xsd:import namespace="http://schemas.microsoft.com/office/2006/documentManagement/types"/>
    <xsd:import namespace="http://schemas.microsoft.com/office/infopath/2007/PartnerControls"/>
    <xsd:element name="SharedWithUsers" ma:index="2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3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275d73afd4d48babcc131526460d57b xmlns="4a688d42-d923-4f06-9c11-bb83d725936f">
      <Terms xmlns="http://schemas.microsoft.com/office/infopath/2007/PartnerControls">
        <TermInfo xmlns="http://schemas.microsoft.com/office/infopath/2007/PartnerControls">
          <TermName xmlns="http://schemas.microsoft.com/office/infopath/2007/PartnerControls">Samhandling</TermName>
          <TermId xmlns="http://schemas.microsoft.com/office/infopath/2007/PartnerControls">05d2788c-d6e6-43b7-a85f-2b8602c0e144</TermId>
        </TermInfo>
      </Terms>
    </j275d73afd4d48babcc131526460d57b>
    <GtProjectFinanceName xmlns="4a688d42-d923-4f06-9c11-bb83d725936f">BOTT SA</GtProjectFinanceName>
    <ddb690447d2c486586ecb71413780409 xmlns="4a688d42-d923-4f06-9c11-bb83d725936f">
      <Terms xmlns="http://schemas.microsoft.com/office/infopath/2007/PartnerControls">
        <TermInfo xmlns="http://schemas.microsoft.com/office/infopath/2007/PartnerControls">
          <TermName xmlns="http://schemas.microsoft.com/office/infopath/2007/PartnerControls">Digitaliseringsprogram</TermName>
          <TermId xmlns="http://schemas.microsoft.com/office/infopath/2007/PartnerControls">79a265c0-2863-4d42-9bcd-b0da5d78c024</TermId>
        </TermInfo>
      </Terms>
    </ddb690447d2c486586ecb71413780409>
    <GtProjectNumber xmlns="4a688d42-d923-4f06-9c11-bb83d725936f">O10102/80420032</GtProjectNumber>
    <j25543a5815d485da9a5e0773ad762e9 xmlns="4a688d42-d923-4f06-9c11-bb83d725936f">
      <Terms xmlns="http://schemas.microsoft.com/office/infopath/2007/PartnerControls">
        <TermInfo xmlns="http://schemas.microsoft.com/office/infopath/2007/PartnerControls">
          <TermName xmlns="http://schemas.microsoft.com/office/infopath/2007/PartnerControls">Planlegge</TermName>
          <TermId xmlns="http://schemas.microsoft.com/office/infopath/2007/PartnerControls">cda4f1e1-3488-4e57-8a04-6973df239689</TermId>
        </TermInfo>
      </Terms>
    </j25543a5815d485da9a5e0773ad762e9>
    <GtArchiveReference xmlns="4a688d42-d923-4f06-9c11-bb83d725936f" xsi:nil="true"/>
    <TaxCatchAll xmlns="4a688d42-d923-4f06-9c11-bb83d725936f">
      <Value>12</Value>
      <Value>3</Value>
      <Value>15</Value>
    </TaxCatchAll>
    <SharedWithUsers xmlns="33938137-3741-4d97-b34f-ffba70f2f23a">
      <UserInfo>
        <DisplayName>Frode Stortiset</DisplayName>
        <AccountId>129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DC1CAE-C27F-4BE8-9950-EB6823728F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688d42-d923-4f06-9c11-bb83d725936f"/>
    <ds:schemaRef ds:uri="c1b19caf-4943-4bc8-91cf-3cb04349ec4c"/>
    <ds:schemaRef ds:uri="33938137-3741-4d97-b34f-ffba70f2f2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917B520-D8BA-419F-BED8-5AFD18710C41}">
  <ds:schemaRefs>
    <ds:schemaRef ds:uri="http://www.w3.org/XML/1998/namespace"/>
    <ds:schemaRef ds:uri="http://schemas.microsoft.com/office/infopath/2007/PartnerControls"/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c1b19caf-4943-4bc8-91cf-3cb04349ec4c"/>
    <ds:schemaRef ds:uri="http://purl.org/dc/elements/1.1/"/>
    <ds:schemaRef ds:uri="http://schemas.openxmlformats.org/package/2006/metadata/core-properties"/>
    <ds:schemaRef ds:uri="33938137-3741-4d97-b34f-ffba70f2f23a"/>
    <ds:schemaRef ds:uri="4a688d42-d923-4f06-9c11-bb83d725936f"/>
  </ds:schemaRefs>
</ds:datastoreItem>
</file>

<file path=customXml/itemProps3.xml><?xml version="1.0" encoding="utf-8"?>
<ds:datastoreItem xmlns:ds="http://schemas.openxmlformats.org/officeDocument/2006/customXml" ds:itemID="{608908FC-9F24-4026-8A5B-25C6F4014F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792</Words>
  <Application>Microsoft Office PowerPoint</Application>
  <PresentationFormat>Widescreen</PresentationFormat>
  <Paragraphs>291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1_Office-tema</vt:lpstr>
      <vt:lpstr>BOTT Bergen – Oslo – Tromsø – Trondheim   UiO 7.3.2019 - om BOTT SA         Vegard Stuan, prosjektleder </vt:lpstr>
      <vt:lpstr>Innhold</vt:lpstr>
      <vt:lpstr>Bakgrunn og begrunnelse for prosjektet</vt:lpstr>
      <vt:lpstr>Historikk</vt:lpstr>
      <vt:lpstr>Læring fra markedsdialogen 2018</vt:lpstr>
      <vt:lpstr>Ambisjonsnivå 2016/2018</vt:lpstr>
      <vt:lpstr>PowerPoint Presentation</vt:lpstr>
      <vt:lpstr>Løsningsarkitektur</vt:lpstr>
      <vt:lpstr>Tjenesteplattform</vt:lpstr>
      <vt:lpstr>Tradisjonell sak/arkiv vs. tjenesteplattform</vt:lpstr>
      <vt:lpstr>Trinnvis implementering: Hva skal prosjektet og felles forvaltning levere</vt:lpstr>
      <vt:lpstr>Hva ligger i de forskjellige leveransetrinnene</vt:lpstr>
      <vt:lpstr>Hvordan får vi til smidig prosessutvikling, rask implementering?</vt:lpstr>
      <vt:lpstr>Gevinst- og kostnadsbildet for BOTT SA</vt:lpstr>
      <vt:lpstr>Kvalitative og kvantitative nytteeffekter</vt:lpstr>
      <vt:lpstr>Kvantitative nytteeffekter:  Frigjort tid / alternativ anvendelse</vt:lpstr>
      <vt:lpstr>Videre arbeide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Vegard Stuan</dc:creator>
  <cp:lastModifiedBy> </cp:lastModifiedBy>
  <cp:revision>701</cp:revision>
  <cp:lastPrinted>2019-02-24T18:14:31Z</cp:lastPrinted>
  <dcterms:created xsi:type="dcterms:W3CDTF">2019-02-07T21:35:08Z</dcterms:created>
  <dcterms:modified xsi:type="dcterms:W3CDTF">2019-03-07T11:24:28Z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0x010100293FDE3FCADA480B9A77BBDAD7DFA28C0100C207DC12229E084AB8C3A39FD86603C8</vt:lpwstr>
  </property>
  <property fmtid="{D5CDD505-2E9C-101B-9397-08002B2CF9AE}" pid="3" name="AuthorIds_UIVersion_21">
    <vt:lpwstr>130</vt:lpwstr>
  </property>
  <property fmtid="{D5CDD505-2E9C-101B-9397-08002B2CF9AE}" pid="4" name="GtProjectServiceArea">
    <vt:lpwstr>12;#Samhandling|05d2788c-d6e6-43b7-a85f-2b8602c0e144</vt:lpwstr>
  </property>
  <property fmtid="{D5CDD505-2E9C-101B-9397-08002B2CF9AE}" pid="5" name="GtProjectPhase">
    <vt:lpwstr>3;#Planlegge|cda4f1e1-3488-4e57-8a04-6973df239689</vt:lpwstr>
  </property>
  <property fmtid="{D5CDD505-2E9C-101B-9397-08002B2CF9AE}" pid="6" name="GtProjectType">
    <vt:lpwstr>15;#Digitaliseringsprogram|79a265c0-2863-4d42-9bcd-b0da5d78c024</vt:lpwstr>
  </property>
  <property fmtid="{D5CDD505-2E9C-101B-9397-08002B2CF9AE}" pid="7" name="AuthorIds_UIVersion_22">
    <vt:lpwstr>241</vt:lpwstr>
  </property>
  <property fmtid="{D5CDD505-2E9C-101B-9397-08002B2CF9AE}" pid="8" name="AuthorIds_UIVersion_25">
    <vt:lpwstr>130</vt:lpwstr>
  </property>
  <property fmtid="{D5CDD505-2E9C-101B-9397-08002B2CF9AE}" pid="9" name="AuthorIds_UIVersion_28">
    <vt:lpwstr>241</vt:lpwstr>
  </property>
  <property fmtid="{D5CDD505-2E9C-101B-9397-08002B2CF9AE}" pid="10" name="AuthorIds_UIVersion_27">
    <vt:lpwstr>241</vt:lpwstr>
  </property>
  <property fmtid="{D5CDD505-2E9C-101B-9397-08002B2CF9AE}" pid="11" name="AuthorIds_UIVersion_40">
    <vt:lpwstr>130</vt:lpwstr>
  </property>
  <property fmtid="{D5CDD505-2E9C-101B-9397-08002B2CF9AE}" pid="12" name="AuthorIds_UIVersion_41">
    <vt:lpwstr>130</vt:lpwstr>
  </property>
  <property fmtid="{D5CDD505-2E9C-101B-9397-08002B2CF9AE}" pid="13" name="AuthorIds_UIVersion_43">
    <vt:lpwstr>130</vt:lpwstr>
  </property>
  <property fmtid="{D5CDD505-2E9C-101B-9397-08002B2CF9AE}" pid="14" name="AuthorIds_UIVersion_7">
    <vt:lpwstr>130</vt:lpwstr>
  </property>
  <property fmtid="{D5CDD505-2E9C-101B-9397-08002B2CF9AE}" pid="15" name="AuthorIds_UIVersion_15">
    <vt:lpwstr>388</vt:lpwstr>
  </property>
  <property fmtid="{D5CDD505-2E9C-101B-9397-08002B2CF9AE}" pid="16" name="AuthorIds_UIVersion_16">
    <vt:lpwstr>388</vt:lpwstr>
  </property>
  <property fmtid="{D5CDD505-2E9C-101B-9397-08002B2CF9AE}" pid="17" name="AuthorIds_UIVersion_17">
    <vt:lpwstr>388</vt:lpwstr>
  </property>
  <property fmtid="{D5CDD505-2E9C-101B-9397-08002B2CF9AE}" pid="18" name="AuthorIds_UIVersion_18">
    <vt:lpwstr>388</vt:lpwstr>
  </property>
  <property fmtid="{D5CDD505-2E9C-101B-9397-08002B2CF9AE}" pid="19" name="AuthorIds_UIVersion_29">
    <vt:lpwstr>388</vt:lpwstr>
  </property>
  <property fmtid="{D5CDD505-2E9C-101B-9397-08002B2CF9AE}" pid="20" name="AuthorIds_UIVersion_30">
    <vt:lpwstr>388</vt:lpwstr>
  </property>
  <property fmtid="{D5CDD505-2E9C-101B-9397-08002B2CF9AE}" pid="21" name="AuthorIds_UIVersion_34">
    <vt:lpwstr>129</vt:lpwstr>
  </property>
  <property fmtid="{D5CDD505-2E9C-101B-9397-08002B2CF9AE}" pid="22" name="AuthorIds_UIVersion_36">
    <vt:lpwstr>241</vt:lpwstr>
  </property>
  <property fmtid="{D5CDD505-2E9C-101B-9397-08002B2CF9AE}" pid="23" name="AuthorIds_UIVersion_37">
    <vt:lpwstr>241</vt:lpwstr>
  </property>
  <property fmtid="{D5CDD505-2E9C-101B-9397-08002B2CF9AE}" pid="24" name="AuthorIds_UIVersion_39">
    <vt:lpwstr>3313</vt:lpwstr>
  </property>
  <property fmtid="{D5CDD505-2E9C-101B-9397-08002B2CF9AE}" pid="25" name="AuthorIds_UIVersion_44">
    <vt:lpwstr>3313</vt:lpwstr>
  </property>
  <property fmtid="{D5CDD505-2E9C-101B-9397-08002B2CF9AE}" pid="26" name="AuthorIds_UIVersion_45">
    <vt:lpwstr>3313</vt:lpwstr>
  </property>
  <property fmtid="{D5CDD505-2E9C-101B-9397-08002B2CF9AE}" pid="27" name="AuthorIds_UIVersion_52">
    <vt:lpwstr>241</vt:lpwstr>
  </property>
  <property fmtid="{D5CDD505-2E9C-101B-9397-08002B2CF9AE}" pid="28" name="AuthorIds_UIVersion_53">
    <vt:lpwstr>241</vt:lpwstr>
  </property>
  <property fmtid="{D5CDD505-2E9C-101B-9397-08002B2CF9AE}" pid="29" name="AuthorIds_UIVersion_55">
    <vt:lpwstr>241</vt:lpwstr>
  </property>
  <property fmtid="{D5CDD505-2E9C-101B-9397-08002B2CF9AE}" pid="30" name="AuthorIds_UIVersion_67">
    <vt:lpwstr>241</vt:lpwstr>
  </property>
  <property fmtid="{D5CDD505-2E9C-101B-9397-08002B2CF9AE}" pid="31" name="AuthorIds_UIVersion_69">
    <vt:lpwstr>129</vt:lpwstr>
  </property>
  <property fmtid="{D5CDD505-2E9C-101B-9397-08002B2CF9AE}" pid="32" name="AuthorIds_UIVersion_70">
    <vt:lpwstr>241</vt:lpwstr>
  </property>
  <property fmtid="{D5CDD505-2E9C-101B-9397-08002B2CF9AE}" pid="33" name="AuthorIds_UIVersion_71">
    <vt:lpwstr>241</vt:lpwstr>
  </property>
  <property fmtid="{D5CDD505-2E9C-101B-9397-08002B2CF9AE}" pid="34" name="AuthorIds_UIVersion_73">
    <vt:lpwstr>129</vt:lpwstr>
  </property>
  <property fmtid="{D5CDD505-2E9C-101B-9397-08002B2CF9AE}" pid="35" name="AuthorIds_UIVersion_74">
    <vt:lpwstr>241</vt:lpwstr>
  </property>
  <property fmtid="{D5CDD505-2E9C-101B-9397-08002B2CF9AE}" pid="36" name="AuthorIds_UIVersion_75">
    <vt:lpwstr>241</vt:lpwstr>
  </property>
  <property fmtid="{D5CDD505-2E9C-101B-9397-08002B2CF9AE}" pid="37" name="AuthorIds_UIVersion_76">
    <vt:lpwstr>241</vt:lpwstr>
  </property>
  <property fmtid="{D5CDD505-2E9C-101B-9397-08002B2CF9AE}" pid="38" name="AuthorIds_UIVersion_77">
    <vt:lpwstr>241</vt:lpwstr>
  </property>
  <property fmtid="{D5CDD505-2E9C-101B-9397-08002B2CF9AE}" pid="39" name="AuthorIds_UIVersion_78">
    <vt:lpwstr>241</vt:lpwstr>
  </property>
  <property fmtid="{D5CDD505-2E9C-101B-9397-08002B2CF9AE}" pid="40" name="AuthorIds_UIVersion_79">
    <vt:lpwstr>241</vt:lpwstr>
  </property>
  <property fmtid="{D5CDD505-2E9C-101B-9397-08002B2CF9AE}" pid="41" name="AuthorIds_UIVersion_80">
    <vt:lpwstr>241</vt:lpwstr>
  </property>
  <property fmtid="{D5CDD505-2E9C-101B-9397-08002B2CF9AE}" pid="42" name="AuthorIds_UIVersion_81">
    <vt:lpwstr>241</vt:lpwstr>
  </property>
  <property fmtid="{D5CDD505-2E9C-101B-9397-08002B2CF9AE}" pid="43" name="AuthorIds_UIVersion_82">
    <vt:lpwstr>241</vt:lpwstr>
  </property>
  <property fmtid="{D5CDD505-2E9C-101B-9397-08002B2CF9AE}" pid="44" name="AuthorIds_UIVersion_83">
    <vt:lpwstr>241</vt:lpwstr>
  </property>
  <property fmtid="{D5CDD505-2E9C-101B-9397-08002B2CF9AE}" pid="45" name="AuthorIds_UIVersion_84">
    <vt:lpwstr>241</vt:lpwstr>
  </property>
  <property fmtid="{D5CDD505-2E9C-101B-9397-08002B2CF9AE}" pid="46" name="AuthorIds_UIVersion_85">
    <vt:lpwstr>241</vt:lpwstr>
  </property>
  <property fmtid="{D5CDD505-2E9C-101B-9397-08002B2CF9AE}" pid="47" name="AuthorIds_UIVersion_86">
    <vt:lpwstr>241</vt:lpwstr>
  </property>
  <property fmtid="{D5CDD505-2E9C-101B-9397-08002B2CF9AE}" pid="48" name="AuthorIds_UIVersion_87">
    <vt:lpwstr>241</vt:lpwstr>
  </property>
  <property fmtid="{D5CDD505-2E9C-101B-9397-08002B2CF9AE}" pid="49" name="AuthorIds_UIVersion_88">
    <vt:lpwstr>241</vt:lpwstr>
  </property>
  <property fmtid="{D5CDD505-2E9C-101B-9397-08002B2CF9AE}" pid="50" name="AuthorIds_UIVersion_2">
    <vt:lpwstr>130</vt:lpwstr>
  </property>
  <property fmtid="{D5CDD505-2E9C-101B-9397-08002B2CF9AE}" pid="51" name="AuthorIds_UIVersion_3">
    <vt:lpwstr>130</vt:lpwstr>
  </property>
  <property fmtid="{D5CDD505-2E9C-101B-9397-08002B2CF9AE}" pid="52" name="AuthorIds_UIVersion_1">
    <vt:lpwstr>130</vt:lpwstr>
  </property>
  <property fmtid="{D5CDD505-2E9C-101B-9397-08002B2CF9AE}" pid="53" name="AuthorIds_UIVersion_11">
    <vt:lpwstr>130</vt:lpwstr>
  </property>
</Properties>
</file>