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9" r:id="rId7"/>
    <p:sldId id="266" r:id="rId8"/>
    <p:sldId id="260" r:id="rId9"/>
    <p:sldId id="262" r:id="rId10"/>
    <p:sldId id="263" r:id="rId11"/>
    <p:sldId id="264" r:id="rId12"/>
    <p:sldId id="265" r:id="rId13"/>
    <p:sldId id="26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CD2CA2-2D21-4B04-B2DF-9CEC526B3B16}" type="datetimeFigureOut">
              <a:rPr lang="nb-NO" smtClean="0"/>
              <a:t>24.10.2019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300350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CD2CA2-2D21-4B04-B2DF-9CEC526B3B16}" type="datetimeFigureOut">
              <a:rPr lang="nb-NO" smtClean="0"/>
              <a:t>24.10.2019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54213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CD2CA2-2D21-4B04-B2DF-9CEC526B3B16}" type="datetimeFigureOut">
              <a:rPr lang="nb-NO" smtClean="0"/>
              <a:t>24.10.2019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F965B2E-2427-4D8D-9C42-AE1FDF96FC4E}" type="slidenum">
              <a:rPr lang="nb-NO" smtClean="0"/>
              <a:t>‹#›</a:t>
            </a:fld>
            <a:endParaRPr lang="nb-N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74477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CD2CA2-2D21-4B04-B2DF-9CEC526B3B16}" type="datetimeFigureOut">
              <a:rPr lang="nb-NO" smtClean="0"/>
              <a:t>24.10.2019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4003473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CD2CA2-2D21-4B04-B2DF-9CEC526B3B16}" type="datetimeFigureOut">
              <a:rPr lang="nb-NO" smtClean="0"/>
              <a:t>24.10.2019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F965B2E-2427-4D8D-9C42-AE1FDF96FC4E}" type="slidenum">
              <a:rPr lang="nb-NO" smtClean="0"/>
              <a:t>‹#›</a:t>
            </a:fld>
            <a:endParaRPr lang="nb-N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8875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CD2CA2-2D21-4B04-B2DF-9CEC526B3B16}" type="datetimeFigureOut">
              <a:rPr lang="nb-NO" smtClean="0"/>
              <a:t>24.10.2019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4012851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CD2CA2-2D21-4B04-B2DF-9CEC526B3B16}" type="datetimeFigureOut">
              <a:rPr lang="nb-NO" smtClean="0"/>
              <a:t>24.10.2019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1529396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CD2CA2-2D21-4B04-B2DF-9CEC526B3B16}" type="datetimeFigureOut">
              <a:rPr lang="nb-NO" smtClean="0"/>
              <a:t>24.10.2019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393263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CD2CA2-2D21-4B04-B2DF-9CEC526B3B16}" type="datetimeFigureOut">
              <a:rPr lang="nb-NO" smtClean="0"/>
              <a:t>24.10.2019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2048308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CD2CA2-2D21-4B04-B2DF-9CEC526B3B16}" type="datetimeFigureOut">
              <a:rPr lang="nb-NO" smtClean="0"/>
              <a:t>24.10.2019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107777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CD2CA2-2D21-4B04-B2DF-9CEC526B3B16}" type="datetimeFigureOut">
              <a:rPr lang="nb-NO" smtClean="0"/>
              <a:t>24.10.2019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953698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CD2CA2-2D21-4B04-B2DF-9CEC526B3B16}" type="datetimeFigureOut">
              <a:rPr lang="nb-NO" smtClean="0"/>
              <a:t>24.10.2019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274391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CD2CA2-2D21-4B04-B2DF-9CEC526B3B16}" type="datetimeFigureOut">
              <a:rPr lang="nb-NO" smtClean="0"/>
              <a:t>24.10.2019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223516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D2CA2-2D21-4B04-B2DF-9CEC526B3B16}" type="datetimeFigureOut">
              <a:rPr lang="nb-NO" smtClean="0"/>
              <a:t>24.10.2019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373352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CD2CA2-2D21-4B04-B2DF-9CEC526B3B16}" type="datetimeFigureOut">
              <a:rPr lang="nb-NO" smtClean="0"/>
              <a:t>24.10.2019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1062308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8CD2CA2-2D21-4B04-B2DF-9CEC526B3B16}" type="datetimeFigureOut">
              <a:rPr lang="nb-NO" smtClean="0"/>
              <a:t>24.10.2019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F965B2E-2427-4D8D-9C42-AE1FDF96FC4E}" type="slidenum">
              <a:rPr lang="nb-NO" smtClean="0"/>
              <a:t>‹#›</a:t>
            </a:fld>
            <a:endParaRPr lang="nb-NO"/>
          </a:p>
        </p:txBody>
      </p:sp>
    </p:spTree>
    <p:extLst>
      <p:ext uri="{BB962C8B-B14F-4D97-AF65-F5344CB8AC3E}">
        <p14:creationId xmlns:p14="http://schemas.microsoft.com/office/powerpoint/2010/main" val="1517074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CD2CA2-2D21-4B04-B2DF-9CEC526B3B16}" type="datetimeFigureOut">
              <a:rPr lang="nb-NO" smtClean="0"/>
              <a:t>24.10.2019</a:t>
            </a:fld>
            <a:endParaRPr lang="nb-N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F965B2E-2427-4D8D-9C42-AE1FDF96FC4E}" type="slidenum">
              <a:rPr lang="nb-NO" smtClean="0"/>
              <a:t>‹#›</a:t>
            </a:fld>
            <a:endParaRPr lang="nb-NO"/>
          </a:p>
        </p:txBody>
      </p:sp>
    </p:spTree>
    <p:extLst>
      <p:ext uri="{BB962C8B-B14F-4D97-AF65-F5344CB8AC3E}">
        <p14:creationId xmlns:p14="http://schemas.microsoft.com/office/powerpoint/2010/main" val="2765415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io.instructure.com/courses/20308/external_tools/339" TargetMode="External"/><Relationship Id="rId2" Type="http://schemas.openxmlformats.org/officeDocument/2006/relationships/hyperlink" Target="https://bibsys-k.alma.exlibrisgroup.com/leganto/login?institute=47BIBSYS_UBO&amp;auth=local%2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io.no/for-ansatte/arbeidsstotte/prosjekter/digitalt-pensu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nettskjema.uio.no/a/12249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digitalt-pensum-uio@admin.uio.no" TargetMode="External"/><Relationship Id="rId2" Type="http://schemas.openxmlformats.org/officeDocument/2006/relationships/hyperlink" Target="mailto:koordpensum@admin.uio.no" TargetMode="External"/><Relationship Id="rId1" Type="http://schemas.openxmlformats.org/officeDocument/2006/relationships/slideLayout" Target="../slideLayouts/slideLayout2.xml"/><Relationship Id="rId4" Type="http://schemas.openxmlformats.org/officeDocument/2006/relationships/hyperlink" Target="https://www.uio.no/for-ansatte/arbeidsstotte/prosjekter/digitalt-pensu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smtClean="0"/>
              <a:t>Koordinatormøte for pilotering av Leganto</a:t>
            </a:r>
            <a:endParaRPr lang="nb-NO" dirty="0"/>
          </a:p>
        </p:txBody>
      </p:sp>
      <p:sp>
        <p:nvSpPr>
          <p:cNvPr id="3" name="Subtitle 2"/>
          <p:cNvSpPr>
            <a:spLocks noGrp="1"/>
          </p:cNvSpPr>
          <p:nvPr>
            <p:ph type="subTitle" idx="1"/>
          </p:nvPr>
        </p:nvSpPr>
        <p:spPr/>
        <p:txBody>
          <a:bodyPr/>
          <a:lstStyle/>
          <a:p>
            <a:r>
              <a:rPr lang="nb-NO" dirty="0" smtClean="0"/>
              <a:t>Torsdag 28.august</a:t>
            </a:r>
            <a:endParaRPr lang="nb-NO" dirty="0"/>
          </a:p>
        </p:txBody>
      </p:sp>
    </p:spTree>
    <p:extLst>
      <p:ext uri="{BB962C8B-B14F-4D97-AF65-F5344CB8AC3E}">
        <p14:creationId xmlns:p14="http://schemas.microsoft.com/office/powerpoint/2010/main" val="311426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8C42C-D68A-42FD-8123-566B3CBE32AC}"/>
              </a:ext>
            </a:extLst>
          </p:cNvPr>
          <p:cNvSpPr>
            <a:spLocks noGrp="1"/>
          </p:cNvSpPr>
          <p:nvPr>
            <p:ph type="title"/>
          </p:nvPr>
        </p:nvSpPr>
        <p:spPr/>
        <p:txBody>
          <a:bodyPr/>
          <a:lstStyle/>
          <a:p>
            <a:r>
              <a:rPr lang="en-US" dirty="0" err="1"/>
              <a:t>Presentasjon</a:t>
            </a:r>
            <a:r>
              <a:rPr lang="en-US" dirty="0"/>
              <a:t> </a:t>
            </a:r>
            <a:r>
              <a:rPr lang="en-US" dirty="0" err="1"/>
              <a:t>av</a:t>
            </a:r>
            <a:r>
              <a:rPr lang="en-US" dirty="0"/>
              <a:t> </a:t>
            </a:r>
            <a:r>
              <a:rPr lang="en-US" dirty="0" err="1"/>
              <a:t>systemet</a:t>
            </a:r>
            <a:endParaRPr lang="en-US" dirty="0"/>
          </a:p>
        </p:txBody>
      </p:sp>
      <p:sp>
        <p:nvSpPr>
          <p:cNvPr id="3" name="Content Placeholder 2">
            <a:extLst>
              <a:ext uri="{FF2B5EF4-FFF2-40B4-BE49-F238E27FC236}">
                <a16:creationId xmlns:a16="http://schemas.microsoft.com/office/drawing/2014/main" id="{E106AE7F-34F7-4CED-B457-B5417C54596D}"/>
              </a:ext>
            </a:extLst>
          </p:cNvPr>
          <p:cNvSpPr>
            <a:spLocks noGrp="1"/>
          </p:cNvSpPr>
          <p:nvPr>
            <p:ph idx="1"/>
          </p:nvPr>
        </p:nvSpPr>
        <p:spPr/>
        <p:txBody>
          <a:bodyPr vert="horz" lIns="91440" tIns="45720" rIns="91440" bIns="45720" rtlCol="0" anchor="t">
            <a:normAutofit/>
          </a:bodyPr>
          <a:lstStyle/>
          <a:p>
            <a:r>
              <a:rPr lang="nb-NO" u="sng" dirty="0">
                <a:hlinkClick r:id="rId2"/>
              </a:rPr>
              <a:t>https://bibsys-k.alma.exlibrisgroup.com/leganto/login?institute=47BIBSYS_UBO&amp;auth=local </a:t>
            </a:r>
            <a:r>
              <a:rPr lang="nb-NO" dirty="0"/>
              <a:t/>
            </a:r>
            <a:br>
              <a:rPr lang="nb-NO" dirty="0"/>
            </a:br>
            <a:r>
              <a:rPr lang="nb-NO" dirty="0"/>
              <a:t> </a:t>
            </a:r>
            <a:endParaRPr lang="nb-NO" dirty="0" smtClean="0"/>
          </a:p>
          <a:p>
            <a:r>
              <a:rPr lang="nb-NO" dirty="0" smtClean="0"/>
              <a:t>Testbrukere:</a:t>
            </a:r>
            <a:endParaRPr lang="nb-NO" dirty="0"/>
          </a:p>
          <a:p>
            <a:pPr lvl="1"/>
            <a:r>
              <a:rPr lang="nb-NO" dirty="0" smtClean="0"/>
              <a:t>Bibliotek</a:t>
            </a:r>
          </a:p>
          <a:p>
            <a:pPr lvl="1"/>
            <a:r>
              <a:rPr lang="nb-NO" dirty="0" smtClean="0"/>
              <a:t>Foreleser</a:t>
            </a:r>
          </a:p>
          <a:p>
            <a:pPr lvl="1"/>
            <a:r>
              <a:rPr lang="nb-NO" dirty="0" smtClean="0"/>
              <a:t>Student</a:t>
            </a:r>
            <a:endParaRPr lang="en-US" dirty="0">
              <a:hlinkClick r:id="rId3"/>
            </a:endParaRPr>
          </a:p>
          <a:p>
            <a:pPr marL="0" indent="0">
              <a:buNone/>
            </a:pPr>
            <a:endParaRPr lang="en-US" dirty="0">
              <a:hlinkClick r:id="rId3"/>
            </a:endParaRPr>
          </a:p>
          <a:p>
            <a:pPr marL="0" indent="0">
              <a:buNone/>
            </a:pPr>
            <a:endParaRPr lang="en-US" dirty="0" smtClean="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483620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Dagsorden</a:t>
            </a:r>
            <a:endParaRPr lang="nb-NO" dirty="0"/>
          </a:p>
        </p:txBody>
      </p:sp>
      <p:sp>
        <p:nvSpPr>
          <p:cNvPr id="3" name="Content Placeholder 2"/>
          <p:cNvSpPr>
            <a:spLocks noGrp="1"/>
          </p:cNvSpPr>
          <p:nvPr>
            <p:ph idx="1"/>
          </p:nvPr>
        </p:nvSpPr>
        <p:spPr/>
        <p:txBody>
          <a:bodyPr/>
          <a:lstStyle/>
          <a:p>
            <a:r>
              <a:rPr lang="nb-NO" dirty="0" smtClean="0"/>
              <a:t>Presentasjonsrunde</a:t>
            </a:r>
          </a:p>
          <a:p>
            <a:r>
              <a:rPr lang="nb-NO" dirty="0" smtClean="0"/>
              <a:t>Introduksjon av prosjektet i korte trekk og prosjektgruppa</a:t>
            </a:r>
          </a:p>
          <a:p>
            <a:r>
              <a:rPr lang="nb-NO" dirty="0" smtClean="0"/>
              <a:t>Om forventninger til koordinatorrollen og etablering av et møtepunktsystem</a:t>
            </a:r>
          </a:p>
          <a:p>
            <a:r>
              <a:rPr lang="nb-NO" dirty="0" smtClean="0"/>
              <a:t>Diskusjon om opplæringsopplegg</a:t>
            </a:r>
          </a:p>
          <a:p>
            <a:r>
              <a:rPr lang="nb-NO" dirty="0" smtClean="0"/>
              <a:t>Hvis behov; demonstrasjon av Leganto</a:t>
            </a:r>
          </a:p>
          <a:p>
            <a:endParaRPr lang="nb-NO" dirty="0"/>
          </a:p>
          <a:p>
            <a:r>
              <a:rPr lang="nb-NO" smtClean="0"/>
              <a:t>Prosjektets nettside; </a:t>
            </a:r>
            <a:r>
              <a:rPr lang="nb-NO">
                <a:hlinkClick r:id="rId2"/>
              </a:rPr>
              <a:t>https://www.uio.no/for-ansatte/arbeidsstotte/prosjekter/digitalt-pensum</a:t>
            </a:r>
            <a:r>
              <a:rPr lang="nb-NO" smtClean="0">
                <a:hlinkClick r:id="rId2"/>
              </a:rPr>
              <a:t>/</a:t>
            </a:r>
            <a:r>
              <a:rPr lang="nb-NO" smtClean="0"/>
              <a:t> </a:t>
            </a:r>
            <a:endParaRPr lang="nb-NO" dirty="0" smtClean="0"/>
          </a:p>
          <a:p>
            <a:endParaRPr lang="nb-NO" dirty="0"/>
          </a:p>
        </p:txBody>
      </p:sp>
    </p:spTree>
    <p:extLst>
      <p:ext uri="{BB962C8B-B14F-4D97-AF65-F5344CB8AC3E}">
        <p14:creationId xmlns:p14="http://schemas.microsoft.com/office/powerpoint/2010/main" val="1741945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6515"/>
          </a:xfrm>
        </p:spPr>
        <p:txBody>
          <a:bodyPr/>
          <a:lstStyle/>
          <a:p>
            <a:r>
              <a:rPr lang="nb-NO" dirty="0" smtClean="0"/>
              <a:t>Milepælsplan for prosjektet</a:t>
            </a:r>
            <a:endParaRPr lang="nb-NO" dirty="0"/>
          </a:p>
        </p:txBody>
      </p:sp>
      <p:sp>
        <p:nvSpPr>
          <p:cNvPr id="3" name="Content Placeholder 2"/>
          <p:cNvSpPr>
            <a:spLocks noGrp="1"/>
          </p:cNvSpPr>
          <p:nvPr>
            <p:ph idx="1"/>
          </p:nvPr>
        </p:nvSpPr>
        <p:spPr>
          <a:xfrm>
            <a:off x="677334" y="1703755"/>
            <a:ext cx="8596668" cy="4337608"/>
          </a:xfrm>
        </p:spPr>
        <p:txBody>
          <a:bodyPr vert="horz" lIns="91440" tIns="45720" rIns="91440" bIns="45720" rtlCol="0" anchor="t">
            <a:normAutofit fontScale="85000" lnSpcReduction="20000"/>
          </a:bodyPr>
          <a:lstStyle/>
          <a:p>
            <a:r>
              <a:rPr lang="nb-NO" dirty="0" smtClean="0"/>
              <a:t>Høst </a:t>
            </a:r>
            <a:r>
              <a:rPr lang="nb-NO" dirty="0"/>
              <a:t>2019</a:t>
            </a:r>
          </a:p>
          <a:p>
            <a:r>
              <a:rPr lang="nb-NO" dirty="0" smtClean="0"/>
              <a:t>Kick-</a:t>
            </a:r>
            <a:r>
              <a:rPr lang="nb-NO" dirty="0" err="1" smtClean="0"/>
              <a:t>Off</a:t>
            </a:r>
            <a:r>
              <a:rPr lang="nb-NO" dirty="0" smtClean="0"/>
              <a:t> 17. september </a:t>
            </a:r>
            <a:r>
              <a:rPr lang="nb-NO" dirty="0" err="1" smtClean="0"/>
              <a:t>kl</a:t>
            </a:r>
            <a:r>
              <a:rPr lang="nb-NO" dirty="0" smtClean="0"/>
              <a:t> 09.30-11.30. Påmelding: </a:t>
            </a:r>
            <a:r>
              <a:rPr lang="nb-NO" dirty="0">
                <a:hlinkClick r:id="rId2"/>
              </a:rPr>
              <a:t>https://nettskjema.uio.no/a/122499</a:t>
            </a:r>
            <a:endParaRPr lang="nb-NO" dirty="0"/>
          </a:p>
          <a:p>
            <a:pPr lvl="1"/>
            <a:r>
              <a:rPr lang="nb-NO" dirty="0" smtClean="0"/>
              <a:t>Pilotering </a:t>
            </a:r>
            <a:r>
              <a:rPr lang="nb-NO" dirty="0"/>
              <a:t>for vår </a:t>
            </a:r>
            <a:r>
              <a:rPr lang="nb-NO" dirty="0" smtClean="0"/>
              <a:t>2020-emner: opplæring for de som er med i pilot, lage pensumlister i Leganto innen frist for publisering 25. november</a:t>
            </a:r>
            <a:endParaRPr lang="nb-NO" dirty="0"/>
          </a:p>
          <a:p>
            <a:pPr lvl="1"/>
            <a:r>
              <a:rPr lang="nb-NO" dirty="0"/>
              <a:t>Oppfølging av </a:t>
            </a:r>
            <a:r>
              <a:rPr lang="nb-NO" dirty="0" smtClean="0"/>
              <a:t>pilot: piloteringsnettverk, kartlegging, oppfølging og justeringer, sluttrapport</a:t>
            </a:r>
          </a:p>
          <a:p>
            <a:pPr lvl="1"/>
            <a:r>
              <a:rPr lang="nb-NO" dirty="0" smtClean="0"/>
              <a:t>Starte planlegging av driftregime- </a:t>
            </a:r>
            <a:r>
              <a:rPr lang="nb-NO" dirty="0" err="1" smtClean="0"/>
              <a:t>dvs</a:t>
            </a:r>
            <a:r>
              <a:rPr lang="nb-NO" dirty="0" smtClean="0"/>
              <a:t> hvilken linjeorganisasjon vi skal rigge til for overføring av prosjekt til drift og forvaltning av Leganto</a:t>
            </a:r>
          </a:p>
          <a:p>
            <a:r>
              <a:rPr lang="nb-NO" dirty="0" smtClean="0"/>
              <a:t>Vår 2020</a:t>
            </a:r>
          </a:p>
          <a:p>
            <a:pPr lvl="1"/>
            <a:r>
              <a:rPr lang="nb-NO" dirty="0" smtClean="0"/>
              <a:t>Fortsatt oppfølging av pilot: brukerundersøkelser, hvordan fungerer bruken av </a:t>
            </a:r>
            <a:r>
              <a:rPr lang="nb-NO" dirty="0" err="1" smtClean="0"/>
              <a:t>leganto</a:t>
            </a:r>
            <a:r>
              <a:rPr lang="nb-NO" dirty="0" smtClean="0"/>
              <a:t> etter publisering</a:t>
            </a:r>
          </a:p>
          <a:p>
            <a:pPr lvl="1"/>
            <a:r>
              <a:rPr lang="nb-NO" dirty="0" smtClean="0"/>
              <a:t>Planlegging full utrulling: opplæringsplan for full utrulling, start våren 2020 i begynnelsen av april</a:t>
            </a:r>
          </a:p>
          <a:p>
            <a:pPr lvl="1"/>
            <a:r>
              <a:rPr lang="nb-NO" dirty="0" smtClean="0"/>
              <a:t>Ny driftsorganisering: alle ansvarsplasseringer skal være avklart og driftsstruktur på plass</a:t>
            </a:r>
          </a:p>
          <a:p>
            <a:r>
              <a:rPr lang="nb-NO" dirty="0" smtClean="0"/>
              <a:t>Høst 2020</a:t>
            </a:r>
          </a:p>
          <a:p>
            <a:pPr lvl="1"/>
            <a:r>
              <a:rPr lang="nb-NO" dirty="0" smtClean="0"/>
              <a:t>Full drift: overføring til linja (foreløpig ikke avgjort linjeorganisasjon for Leganto, testes i pilot) </a:t>
            </a:r>
          </a:p>
        </p:txBody>
      </p:sp>
    </p:spTree>
    <p:extLst>
      <p:ext uri="{BB962C8B-B14F-4D97-AF65-F5344CB8AC3E}">
        <p14:creationId xmlns:p14="http://schemas.microsoft.com/office/powerpoint/2010/main" val="484171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311B5-09D9-46C8-8FCF-26420040E0FB}"/>
              </a:ext>
            </a:extLst>
          </p:cNvPr>
          <p:cNvSpPr>
            <a:spLocks noGrp="1"/>
          </p:cNvSpPr>
          <p:nvPr>
            <p:ph type="title"/>
          </p:nvPr>
        </p:nvSpPr>
        <p:spPr/>
        <p:txBody>
          <a:bodyPr/>
          <a:lstStyle/>
          <a:p>
            <a:r>
              <a:rPr lang="en-US" dirty="0" err="1" smtClean="0"/>
              <a:t>Prosjektgruppe</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9916" y="1675287"/>
            <a:ext cx="873640" cy="1152000"/>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7379" y="1674174"/>
            <a:ext cx="852222" cy="1152000"/>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3892" y="4055750"/>
            <a:ext cx="809308" cy="1080000"/>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77379" y="4037750"/>
            <a:ext cx="844106" cy="1116000"/>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1877" y="1688029"/>
            <a:ext cx="842834" cy="1152000"/>
          </a:xfrm>
          <a:prstGeom prst="rect">
            <a:avLst/>
          </a:prstGeom>
        </p:spPr>
      </p:pic>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81877" y="3998055"/>
            <a:ext cx="831692" cy="1116000"/>
          </a:xfrm>
          <a:prstGeom prst="rect">
            <a:avLst/>
          </a:prstGeom>
        </p:spPr>
      </p:pic>
      <p:sp>
        <p:nvSpPr>
          <p:cNvPr id="23" name="TextBox 22"/>
          <p:cNvSpPr txBox="1"/>
          <p:nvPr/>
        </p:nvSpPr>
        <p:spPr>
          <a:xfrm>
            <a:off x="1163892" y="2994792"/>
            <a:ext cx="1269899" cy="369332"/>
          </a:xfrm>
          <a:prstGeom prst="rect">
            <a:avLst/>
          </a:prstGeom>
          <a:noFill/>
        </p:spPr>
        <p:txBody>
          <a:bodyPr wrap="none" rtlCol="0">
            <a:spAutoFit/>
          </a:bodyPr>
          <a:lstStyle/>
          <a:p>
            <a:r>
              <a:rPr lang="nb-NO" sz="900" dirty="0" smtClean="0"/>
              <a:t>Christine Rostgaard, </a:t>
            </a:r>
          </a:p>
          <a:p>
            <a:r>
              <a:rPr lang="nb-NO" sz="900" dirty="0" smtClean="0"/>
              <a:t>UB digitale tjenester</a:t>
            </a:r>
            <a:endParaRPr lang="nb-NO" sz="900" dirty="0"/>
          </a:p>
        </p:txBody>
      </p:sp>
      <p:sp>
        <p:nvSpPr>
          <p:cNvPr id="24" name="TextBox 23"/>
          <p:cNvSpPr txBox="1"/>
          <p:nvPr/>
        </p:nvSpPr>
        <p:spPr>
          <a:xfrm>
            <a:off x="3809604" y="2970729"/>
            <a:ext cx="987771" cy="507831"/>
          </a:xfrm>
          <a:prstGeom prst="rect">
            <a:avLst/>
          </a:prstGeom>
          <a:noFill/>
        </p:spPr>
        <p:txBody>
          <a:bodyPr wrap="none" rtlCol="0">
            <a:spAutoFit/>
          </a:bodyPr>
          <a:lstStyle/>
          <a:p>
            <a:r>
              <a:rPr lang="nb-NO" sz="900" dirty="0" smtClean="0"/>
              <a:t>Dina Norborg, </a:t>
            </a:r>
          </a:p>
          <a:p>
            <a:r>
              <a:rPr lang="nb-NO" sz="900" dirty="0" smtClean="0"/>
              <a:t>Seksjon for </a:t>
            </a:r>
          </a:p>
          <a:p>
            <a:r>
              <a:rPr lang="nb-NO" sz="900" dirty="0" smtClean="0"/>
              <a:t>kommunikasjon</a:t>
            </a:r>
            <a:endParaRPr lang="nb-NO" sz="900" dirty="0"/>
          </a:p>
        </p:txBody>
      </p:sp>
      <p:sp>
        <p:nvSpPr>
          <p:cNvPr id="25" name="TextBox 24"/>
          <p:cNvSpPr txBox="1"/>
          <p:nvPr/>
        </p:nvSpPr>
        <p:spPr>
          <a:xfrm>
            <a:off x="1113809" y="5320516"/>
            <a:ext cx="1245854" cy="646331"/>
          </a:xfrm>
          <a:prstGeom prst="rect">
            <a:avLst/>
          </a:prstGeom>
          <a:noFill/>
        </p:spPr>
        <p:txBody>
          <a:bodyPr wrap="none" rtlCol="0">
            <a:spAutoFit/>
          </a:bodyPr>
          <a:lstStyle/>
          <a:p>
            <a:r>
              <a:rPr lang="nb-NO" sz="900" dirty="0" smtClean="0"/>
              <a:t>Darrin Joseph(</a:t>
            </a:r>
            <a:r>
              <a:rPr lang="nb-NO" sz="900" dirty="0" err="1" smtClean="0"/>
              <a:t>Joey</a:t>
            </a:r>
            <a:r>
              <a:rPr lang="nb-NO" sz="900" dirty="0" smtClean="0"/>
              <a:t>)</a:t>
            </a:r>
          </a:p>
          <a:p>
            <a:r>
              <a:rPr lang="nb-NO" sz="900" dirty="0" smtClean="0"/>
              <a:t>Corbin, </a:t>
            </a:r>
          </a:p>
          <a:p>
            <a:r>
              <a:rPr lang="nb-NO" sz="900" dirty="0" smtClean="0"/>
              <a:t>Seksjon for </a:t>
            </a:r>
          </a:p>
          <a:p>
            <a:r>
              <a:rPr lang="nb-NO" sz="900" dirty="0" smtClean="0"/>
              <a:t>Digitale tjenester</a:t>
            </a:r>
            <a:endParaRPr lang="nb-NO" sz="900" dirty="0"/>
          </a:p>
        </p:txBody>
      </p:sp>
      <p:sp>
        <p:nvSpPr>
          <p:cNvPr id="26" name="TextBox 25"/>
          <p:cNvSpPr txBox="1"/>
          <p:nvPr/>
        </p:nvSpPr>
        <p:spPr>
          <a:xfrm>
            <a:off x="3750243" y="5246743"/>
            <a:ext cx="1098378" cy="646331"/>
          </a:xfrm>
          <a:prstGeom prst="rect">
            <a:avLst/>
          </a:prstGeom>
          <a:noFill/>
        </p:spPr>
        <p:txBody>
          <a:bodyPr wrap="none" rtlCol="0">
            <a:spAutoFit/>
          </a:bodyPr>
          <a:lstStyle/>
          <a:p>
            <a:r>
              <a:rPr lang="nb-NO" sz="900" dirty="0" smtClean="0"/>
              <a:t>Petter Jørgensen </a:t>
            </a:r>
          </a:p>
          <a:p>
            <a:r>
              <a:rPr lang="nb-NO" sz="900" dirty="0" smtClean="0"/>
              <a:t>Thorshaug, </a:t>
            </a:r>
          </a:p>
          <a:p>
            <a:r>
              <a:rPr lang="nb-NO" sz="900" dirty="0" smtClean="0"/>
              <a:t>Seksjon for </a:t>
            </a:r>
          </a:p>
          <a:p>
            <a:r>
              <a:rPr lang="nb-NO" sz="900" dirty="0" smtClean="0"/>
              <a:t>studiekvalitet</a:t>
            </a:r>
            <a:endParaRPr lang="nb-NO" sz="900" dirty="0"/>
          </a:p>
        </p:txBody>
      </p:sp>
      <p:sp>
        <p:nvSpPr>
          <p:cNvPr id="27" name="TextBox 26"/>
          <p:cNvSpPr txBox="1"/>
          <p:nvPr/>
        </p:nvSpPr>
        <p:spPr>
          <a:xfrm>
            <a:off x="6834225" y="2989312"/>
            <a:ext cx="1069524" cy="507831"/>
          </a:xfrm>
          <a:prstGeom prst="rect">
            <a:avLst/>
          </a:prstGeom>
          <a:noFill/>
        </p:spPr>
        <p:txBody>
          <a:bodyPr wrap="none" rtlCol="0">
            <a:spAutoFit/>
          </a:bodyPr>
          <a:lstStyle/>
          <a:p>
            <a:r>
              <a:rPr lang="nb-NO" sz="900" dirty="0" smtClean="0"/>
              <a:t>Sven Høgdahl, </a:t>
            </a:r>
          </a:p>
          <a:p>
            <a:r>
              <a:rPr lang="nb-NO" sz="900" dirty="0" smtClean="0"/>
              <a:t>USIT gruppe for </a:t>
            </a:r>
          </a:p>
          <a:p>
            <a:r>
              <a:rPr lang="nb-NO" sz="900" dirty="0" smtClean="0"/>
              <a:t>brukeropplevelse</a:t>
            </a:r>
            <a:endParaRPr lang="nb-NO" sz="900" dirty="0"/>
          </a:p>
        </p:txBody>
      </p:sp>
      <p:sp>
        <p:nvSpPr>
          <p:cNvPr id="28" name="TextBox 27"/>
          <p:cNvSpPr txBox="1"/>
          <p:nvPr/>
        </p:nvSpPr>
        <p:spPr>
          <a:xfrm>
            <a:off x="6748721" y="5375689"/>
            <a:ext cx="898003" cy="646331"/>
          </a:xfrm>
          <a:prstGeom prst="rect">
            <a:avLst/>
          </a:prstGeom>
          <a:noFill/>
        </p:spPr>
        <p:txBody>
          <a:bodyPr wrap="none" rtlCol="0">
            <a:spAutoFit/>
          </a:bodyPr>
          <a:lstStyle/>
          <a:p>
            <a:r>
              <a:rPr lang="nb-NO" sz="900" dirty="0" smtClean="0"/>
              <a:t>Mette T </a:t>
            </a:r>
          </a:p>
          <a:p>
            <a:r>
              <a:rPr lang="nb-NO" sz="900" dirty="0" smtClean="0"/>
              <a:t>Christensen, </a:t>
            </a:r>
          </a:p>
          <a:p>
            <a:r>
              <a:rPr lang="nb-NO" sz="900" dirty="0" smtClean="0"/>
              <a:t>Seksjon for </a:t>
            </a:r>
          </a:p>
          <a:p>
            <a:r>
              <a:rPr lang="nb-NO" sz="900" dirty="0" smtClean="0"/>
              <a:t>studiekvalitet</a:t>
            </a:r>
            <a:endParaRPr lang="nb-NO" sz="900" dirty="0"/>
          </a:p>
        </p:txBody>
      </p:sp>
    </p:spTree>
    <p:extLst>
      <p:ext uri="{BB962C8B-B14F-4D97-AF65-F5344CB8AC3E}">
        <p14:creationId xmlns:p14="http://schemas.microsoft.com/office/powerpoint/2010/main" val="2679913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Styringsgruppe</a:t>
            </a:r>
            <a:endParaRPr lang="nb-NO"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4905" y="1930400"/>
            <a:ext cx="1089146" cy="1440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7514" y="1930400"/>
            <a:ext cx="940800" cy="14400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9581" y="4498122"/>
            <a:ext cx="1058821" cy="14400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73059" y="4498122"/>
            <a:ext cx="952834" cy="1440000"/>
          </a:xfrm>
          <a:prstGeom prst="rect">
            <a:avLst/>
          </a:prstGeom>
        </p:spPr>
      </p:pic>
      <p:pic>
        <p:nvPicPr>
          <p:cNvPr id="9" name="Picture 8"/>
          <p:cNvPicPr>
            <a:picLocks noChangeAspect="1"/>
          </p:cNvPicPr>
          <p:nvPr/>
        </p:nvPicPr>
        <p:blipFill>
          <a:blip r:embed="rId6"/>
          <a:stretch>
            <a:fillRect/>
          </a:stretch>
        </p:blipFill>
        <p:spPr>
          <a:xfrm>
            <a:off x="5220550" y="4498122"/>
            <a:ext cx="1072800" cy="1440000"/>
          </a:xfrm>
          <a:prstGeom prst="rect">
            <a:avLst/>
          </a:prstGeom>
        </p:spPr>
      </p:pic>
      <p:sp>
        <p:nvSpPr>
          <p:cNvPr id="10" name="TextBox 9"/>
          <p:cNvSpPr txBox="1"/>
          <p:nvPr/>
        </p:nvSpPr>
        <p:spPr>
          <a:xfrm>
            <a:off x="1019581" y="3639128"/>
            <a:ext cx="1183337" cy="400110"/>
          </a:xfrm>
          <a:prstGeom prst="rect">
            <a:avLst/>
          </a:prstGeom>
          <a:noFill/>
        </p:spPr>
        <p:txBody>
          <a:bodyPr wrap="none" rtlCol="0">
            <a:spAutoFit/>
          </a:bodyPr>
          <a:lstStyle/>
          <a:p>
            <a:r>
              <a:rPr lang="nb-NO" sz="1000" dirty="0" smtClean="0"/>
              <a:t>Hanna Ekeli, </a:t>
            </a:r>
          </a:p>
          <a:p>
            <a:r>
              <a:rPr lang="nb-NO" sz="1000" dirty="0" smtClean="0"/>
              <a:t>avdelingsdirektør</a:t>
            </a:r>
            <a:endParaRPr lang="nb-NO" sz="1000" dirty="0"/>
          </a:p>
        </p:txBody>
      </p:sp>
      <p:sp>
        <p:nvSpPr>
          <p:cNvPr id="11" name="TextBox 10"/>
          <p:cNvSpPr txBox="1"/>
          <p:nvPr/>
        </p:nvSpPr>
        <p:spPr>
          <a:xfrm>
            <a:off x="3010714" y="3663030"/>
            <a:ext cx="1938351" cy="553998"/>
          </a:xfrm>
          <a:prstGeom prst="rect">
            <a:avLst/>
          </a:prstGeom>
          <a:noFill/>
        </p:spPr>
        <p:txBody>
          <a:bodyPr wrap="none" rtlCol="0">
            <a:spAutoFit/>
          </a:bodyPr>
          <a:lstStyle/>
          <a:p>
            <a:r>
              <a:rPr lang="nb-NO" sz="1000" dirty="0" smtClean="0"/>
              <a:t>Anne Gunn Thyrum Nilsen, </a:t>
            </a:r>
          </a:p>
          <a:p>
            <a:r>
              <a:rPr lang="nb-NO" sz="1000" dirty="0" err="1" smtClean="0"/>
              <a:t>Seksjonsjef</a:t>
            </a:r>
            <a:r>
              <a:rPr lang="nb-NO" sz="1000" dirty="0" smtClean="0"/>
              <a:t> seksjon for studie-</a:t>
            </a:r>
          </a:p>
          <a:p>
            <a:r>
              <a:rPr lang="nb-NO" sz="1000" dirty="0" smtClean="0"/>
              <a:t>administrasjon </a:t>
            </a:r>
            <a:r>
              <a:rPr lang="nb-NO" sz="1000" dirty="0" err="1" smtClean="0"/>
              <a:t>helsam</a:t>
            </a:r>
            <a:endParaRPr lang="nb-NO" sz="1000" dirty="0"/>
          </a:p>
        </p:txBody>
      </p:sp>
      <p:sp>
        <p:nvSpPr>
          <p:cNvPr id="12" name="TextBox 11"/>
          <p:cNvSpPr txBox="1"/>
          <p:nvPr/>
        </p:nvSpPr>
        <p:spPr>
          <a:xfrm>
            <a:off x="5015747" y="3677696"/>
            <a:ext cx="1239442" cy="400110"/>
          </a:xfrm>
          <a:prstGeom prst="rect">
            <a:avLst/>
          </a:prstGeom>
          <a:noFill/>
        </p:spPr>
        <p:txBody>
          <a:bodyPr wrap="none" rtlCol="0">
            <a:spAutoFit/>
          </a:bodyPr>
          <a:lstStyle/>
          <a:p>
            <a:r>
              <a:rPr lang="nb-NO" sz="1000" dirty="0" smtClean="0"/>
              <a:t>Håvard Kolle Riis, </a:t>
            </a:r>
          </a:p>
          <a:p>
            <a:r>
              <a:rPr lang="nb-NO" sz="1000" dirty="0" smtClean="0"/>
              <a:t>Underdirektør UB </a:t>
            </a:r>
            <a:endParaRPr lang="nb-NO" sz="1000" dirty="0"/>
          </a:p>
        </p:txBody>
      </p:sp>
      <p:sp>
        <p:nvSpPr>
          <p:cNvPr id="13" name="TextBox 12"/>
          <p:cNvSpPr txBox="1"/>
          <p:nvPr/>
        </p:nvSpPr>
        <p:spPr>
          <a:xfrm>
            <a:off x="957322" y="6011562"/>
            <a:ext cx="1415772" cy="400110"/>
          </a:xfrm>
          <a:prstGeom prst="rect">
            <a:avLst/>
          </a:prstGeom>
          <a:noFill/>
        </p:spPr>
        <p:txBody>
          <a:bodyPr wrap="none" rtlCol="0">
            <a:spAutoFit/>
          </a:bodyPr>
          <a:lstStyle/>
          <a:p>
            <a:r>
              <a:rPr lang="nb-NO" sz="1000" dirty="0" smtClean="0"/>
              <a:t>Knut Martin Mørken, </a:t>
            </a:r>
          </a:p>
          <a:p>
            <a:r>
              <a:rPr lang="nb-NO" sz="1000" dirty="0" smtClean="0"/>
              <a:t>Visedekan studier MN</a:t>
            </a:r>
            <a:endParaRPr lang="nb-NO" sz="1000" dirty="0"/>
          </a:p>
        </p:txBody>
      </p:sp>
      <p:sp>
        <p:nvSpPr>
          <p:cNvPr id="14" name="TextBox 13"/>
          <p:cNvSpPr txBox="1"/>
          <p:nvPr/>
        </p:nvSpPr>
        <p:spPr>
          <a:xfrm>
            <a:off x="3057807" y="6035464"/>
            <a:ext cx="1992853" cy="553998"/>
          </a:xfrm>
          <a:prstGeom prst="rect">
            <a:avLst/>
          </a:prstGeom>
          <a:noFill/>
        </p:spPr>
        <p:txBody>
          <a:bodyPr wrap="none" rtlCol="0">
            <a:spAutoFit/>
          </a:bodyPr>
          <a:lstStyle/>
          <a:p>
            <a:r>
              <a:rPr lang="nb-NO" sz="1000" dirty="0" smtClean="0"/>
              <a:t>Tone Vold-Sarnes, </a:t>
            </a:r>
          </a:p>
          <a:p>
            <a:r>
              <a:rPr lang="nb-NO" sz="1000" dirty="0"/>
              <a:t>Assisterende fakultetsdirektør </a:t>
            </a:r>
            <a:endParaRPr lang="nb-NO" sz="1000" dirty="0" smtClean="0"/>
          </a:p>
          <a:p>
            <a:r>
              <a:rPr lang="nb-NO" sz="1000" dirty="0" smtClean="0"/>
              <a:t>og </a:t>
            </a:r>
            <a:r>
              <a:rPr lang="nb-NO" sz="1000" dirty="0"/>
              <a:t>leder for studieseksjonen SV</a:t>
            </a:r>
          </a:p>
        </p:txBody>
      </p:sp>
      <p:sp>
        <p:nvSpPr>
          <p:cNvPr id="15" name="TextBox 14"/>
          <p:cNvSpPr txBox="1"/>
          <p:nvPr/>
        </p:nvSpPr>
        <p:spPr>
          <a:xfrm>
            <a:off x="5126308" y="6158383"/>
            <a:ext cx="2013693" cy="400110"/>
          </a:xfrm>
          <a:prstGeom prst="rect">
            <a:avLst/>
          </a:prstGeom>
          <a:noFill/>
        </p:spPr>
        <p:txBody>
          <a:bodyPr wrap="none" rtlCol="0">
            <a:spAutoFit/>
          </a:bodyPr>
          <a:lstStyle/>
          <a:p>
            <a:r>
              <a:rPr lang="nb-NO" sz="1000" dirty="0" smtClean="0"/>
              <a:t>Magnus Korvald, </a:t>
            </a:r>
          </a:p>
          <a:p>
            <a:r>
              <a:rPr lang="nb-NO" sz="1000" dirty="0" err="1" smtClean="0"/>
              <a:t>Seksjonsjef</a:t>
            </a:r>
            <a:r>
              <a:rPr lang="nb-NO" sz="1000" dirty="0" smtClean="0"/>
              <a:t> USIT, </a:t>
            </a:r>
            <a:r>
              <a:rPr lang="nb-NO" sz="1000" dirty="0" err="1" smtClean="0"/>
              <a:t>Webseksjonen</a:t>
            </a:r>
            <a:endParaRPr lang="nb-NO" sz="1000" dirty="0"/>
          </a:p>
        </p:txBody>
      </p:sp>
      <p:pic>
        <p:nvPicPr>
          <p:cNvPr id="16" name="Content Placeholder 15"/>
          <p:cNvPicPr>
            <a:picLocks noGrp="1" noChangeAspect="1"/>
          </p:cNvPicPr>
          <p:nvPr>
            <p:ph idx="1"/>
          </p:nvPr>
        </p:nvPicPr>
        <p:blipFill>
          <a:blip r:embed="rId7"/>
          <a:stretch>
            <a:fillRect/>
          </a:stretch>
        </p:blipFill>
        <p:spPr>
          <a:xfrm>
            <a:off x="1019583" y="1930400"/>
            <a:ext cx="1081860" cy="1440000"/>
          </a:xfrm>
          <a:prstGeom prst="rect">
            <a:avLst/>
          </a:prstGeom>
        </p:spPr>
      </p:pic>
    </p:spTree>
    <p:extLst>
      <p:ext uri="{BB962C8B-B14F-4D97-AF65-F5344CB8AC3E}">
        <p14:creationId xmlns:p14="http://schemas.microsoft.com/office/powerpoint/2010/main" val="1875209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Forventninger til koordinatorrollen</a:t>
            </a:r>
            <a:endParaRPr lang="nb-NO" dirty="0"/>
          </a:p>
        </p:txBody>
      </p:sp>
      <p:sp>
        <p:nvSpPr>
          <p:cNvPr id="3" name="Content Placeholder 2"/>
          <p:cNvSpPr>
            <a:spLocks noGrp="1"/>
          </p:cNvSpPr>
          <p:nvPr>
            <p:ph idx="1"/>
          </p:nvPr>
        </p:nvSpPr>
        <p:spPr>
          <a:xfrm>
            <a:off x="677334" y="1491917"/>
            <a:ext cx="8596668" cy="5265722"/>
          </a:xfrm>
        </p:spPr>
        <p:txBody>
          <a:bodyPr>
            <a:normAutofit fontScale="85000" lnSpcReduction="20000"/>
          </a:bodyPr>
          <a:lstStyle/>
          <a:p>
            <a:pPr marL="0" indent="0" fontAlgn="base">
              <a:buNone/>
            </a:pPr>
            <a:r>
              <a:rPr lang="nb-NO" b="1" dirty="0" smtClean="0"/>
              <a:t>Kontakt </a:t>
            </a:r>
            <a:r>
              <a:rPr lang="nb-NO" b="1" dirty="0"/>
              <a:t>mellom prosjekt og deltagere</a:t>
            </a:r>
          </a:p>
          <a:p>
            <a:pPr fontAlgn="base"/>
            <a:r>
              <a:rPr lang="nb-NO" dirty="0"/>
              <a:t>Ansvar for koordinering av kontakten mellom prosjektet og de personene på fakultetet som er deltakere i pilot.</a:t>
            </a:r>
          </a:p>
          <a:p>
            <a:pPr fontAlgn="base"/>
            <a:r>
              <a:rPr lang="nb-NO" dirty="0"/>
              <a:t>Ta imot og videresende løpende spørsmål og feilmeldinger fra pilotenhetene ved sitt fakultet til prosjektet på en egen fakultetskoordinator-epostliste.</a:t>
            </a:r>
          </a:p>
          <a:p>
            <a:pPr fontAlgn="base"/>
            <a:r>
              <a:rPr lang="nb-NO" dirty="0"/>
              <a:t>Sende inn navn og brukernavn på andre ansatte som trenger tilgang til fakultetets pensumliste(r) i </a:t>
            </a:r>
            <a:r>
              <a:rPr lang="nb-NO" dirty="0" smtClean="0"/>
              <a:t>piloten når det trengs (</a:t>
            </a:r>
            <a:r>
              <a:rPr lang="nb-NO" dirty="0" err="1" smtClean="0"/>
              <a:t>dvs</a:t>
            </a:r>
            <a:r>
              <a:rPr lang="nb-NO" dirty="0" smtClean="0"/>
              <a:t> hvis det er ansatte som skal jobbe med </a:t>
            </a:r>
            <a:r>
              <a:rPr lang="nb-NO" dirty="0" err="1" smtClean="0"/>
              <a:t>leganto</a:t>
            </a:r>
            <a:r>
              <a:rPr lang="nb-NO" dirty="0" smtClean="0"/>
              <a:t> som ikke er </a:t>
            </a:r>
            <a:r>
              <a:rPr lang="nb-NO" dirty="0" err="1" smtClean="0"/>
              <a:t>registert</a:t>
            </a:r>
            <a:r>
              <a:rPr lang="nb-NO" dirty="0" smtClean="0"/>
              <a:t> bruker i </a:t>
            </a:r>
            <a:r>
              <a:rPr lang="nb-NO" dirty="0" err="1" smtClean="0"/>
              <a:t>bibliotekssystemet</a:t>
            </a:r>
            <a:r>
              <a:rPr lang="nb-NO" dirty="0" smtClean="0"/>
              <a:t> Alma (som Leganto er en del av).</a:t>
            </a:r>
          </a:p>
          <a:p>
            <a:pPr marL="0" indent="0" fontAlgn="base">
              <a:buNone/>
            </a:pPr>
            <a:r>
              <a:rPr lang="nb-NO" b="1" dirty="0"/>
              <a:t>Bistå med å lage opplæringstilbud</a:t>
            </a:r>
          </a:p>
          <a:p>
            <a:pPr fontAlgn="base"/>
            <a:r>
              <a:rPr lang="nb-NO" dirty="0"/>
              <a:t>I samarbeid med prosjektet, lage et opplegg som er tilpasset fakultetets behov når det gjelder opplæring og bistå prosjektet med å anskaffe rom/lokaler til opplæringsformål (eksempelvis til arbeidsstuer</a:t>
            </a:r>
            <a:r>
              <a:rPr lang="nb-NO" dirty="0" smtClean="0"/>
              <a:t>).</a:t>
            </a:r>
          </a:p>
          <a:p>
            <a:pPr lvl="1" fontAlgn="base"/>
            <a:r>
              <a:rPr lang="nb-NO" dirty="0" smtClean="0"/>
              <a:t>Kommentar: Det ble på møtet bestemt at prosjektet i størst mulig grad arrangere felles opplæringskurs for alle som deltar i pilot, så kan fakultetene videre vurdere om det vil være behov for lokale opplæringer. </a:t>
            </a:r>
          </a:p>
          <a:p>
            <a:pPr marL="0" indent="0" fontAlgn="base">
              <a:buNone/>
            </a:pPr>
            <a:r>
              <a:rPr lang="nb-NO" b="1" dirty="0"/>
              <a:t>Oppfølging med prosjektgruppen under piloten</a:t>
            </a:r>
          </a:p>
          <a:p>
            <a:pPr fontAlgn="base"/>
            <a:r>
              <a:rPr lang="nb-NO" dirty="0"/>
              <a:t>Fakultetskoordinatorene inngår i et fakultetskoordinator-nettverk med jevnlige møter (hvor ofte vil bli fastsatt på første nettverksmøte). </a:t>
            </a:r>
          </a:p>
          <a:p>
            <a:pPr fontAlgn="base"/>
            <a:r>
              <a:rPr lang="nb-NO" dirty="0"/>
              <a:t>Fakultetsvise statusmøter ved behov</a:t>
            </a:r>
            <a:r>
              <a:rPr lang="nb-NO" dirty="0" smtClean="0"/>
              <a:t>.</a:t>
            </a:r>
          </a:p>
          <a:p>
            <a:pPr lvl="1" fontAlgn="base"/>
            <a:r>
              <a:rPr lang="nb-NO" dirty="0" smtClean="0"/>
              <a:t>Kommentar: Det ble enighet om at prosjektet fastsetter jevnlige møter med koordinatornettverket utover høsten og ellers har møter ved behov.</a:t>
            </a:r>
            <a:endParaRPr lang="nb-NO" dirty="0"/>
          </a:p>
          <a:p>
            <a:pPr marL="0" indent="0" fontAlgn="base">
              <a:buNone/>
            </a:pPr>
            <a:endParaRPr lang="nb-NO" dirty="0"/>
          </a:p>
          <a:p>
            <a:pPr fontAlgn="base"/>
            <a:endParaRPr lang="nb-NO" dirty="0"/>
          </a:p>
          <a:p>
            <a:endParaRPr lang="nb-NO" dirty="0"/>
          </a:p>
        </p:txBody>
      </p:sp>
    </p:spTree>
    <p:extLst>
      <p:ext uri="{BB962C8B-B14F-4D97-AF65-F5344CB8AC3E}">
        <p14:creationId xmlns:p14="http://schemas.microsoft.com/office/powerpoint/2010/main" val="2895471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smtClean="0"/>
              <a:t>Opplæring- hvem har ansvar for å lære opp lærere og studieadministrativt ansatte?</a:t>
            </a:r>
            <a:endParaRPr lang="nb-NO" dirty="0"/>
          </a:p>
        </p:txBody>
      </p:sp>
      <p:sp>
        <p:nvSpPr>
          <p:cNvPr id="3" name="Content Placeholder 2"/>
          <p:cNvSpPr>
            <a:spLocks noGrp="1"/>
          </p:cNvSpPr>
          <p:nvPr>
            <p:ph idx="1"/>
          </p:nvPr>
        </p:nvSpPr>
        <p:spPr/>
        <p:txBody>
          <a:bodyPr>
            <a:normAutofit fontScale="85000" lnSpcReduction="20000"/>
          </a:bodyPr>
          <a:lstStyle/>
          <a:p>
            <a:pPr fontAlgn="base"/>
            <a:r>
              <a:rPr lang="nb-NO" dirty="0" smtClean="0"/>
              <a:t>Under </a:t>
            </a:r>
            <a:r>
              <a:rPr lang="nb-NO" dirty="0"/>
              <a:t>piloten vil prosjektet tilby </a:t>
            </a:r>
            <a:r>
              <a:rPr lang="nb-NO" dirty="0" err="1"/>
              <a:t>gruppevise</a:t>
            </a:r>
            <a:r>
              <a:rPr lang="nb-NO" dirty="0"/>
              <a:t> opplæringer primært, hvor prosjektet har ansvar for opplæringen. Fakultetets koordinatorer og prosjektgruppen blir enige om hensiktsmessige inndeling av grupper i opplæringen</a:t>
            </a:r>
            <a:r>
              <a:rPr lang="nb-NO" dirty="0" smtClean="0"/>
              <a:t>.</a:t>
            </a:r>
          </a:p>
          <a:p>
            <a:pPr lvl="1" fontAlgn="base"/>
            <a:r>
              <a:rPr lang="nb-NO" dirty="0" smtClean="0"/>
              <a:t>Kommentar: se forrige foil, prosjektet arrangerer i stedet felles opplæringsmøter og eventuelle lokale opplæringsmøter ved behov.</a:t>
            </a:r>
            <a:endParaRPr lang="nb-NO" dirty="0"/>
          </a:p>
          <a:p>
            <a:pPr fontAlgn="base"/>
            <a:r>
              <a:rPr lang="nb-NO" dirty="0"/>
              <a:t>Er det behov for én-til-én opplæring må dette vurderes i hvert enkelt tilfelle ut i fra kapasitetshensyn.</a:t>
            </a:r>
          </a:p>
          <a:p>
            <a:pPr fontAlgn="base"/>
            <a:r>
              <a:rPr lang="nb-NO" dirty="0"/>
              <a:t>Prosjektet vil lage opplæringsmateriale som vil være tilgjengelig på pilotnettsidene</a:t>
            </a:r>
            <a:r>
              <a:rPr lang="nb-NO" dirty="0" smtClean="0"/>
              <a:t>.</a:t>
            </a:r>
          </a:p>
          <a:p>
            <a:pPr marL="0" indent="0" fontAlgn="base">
              <a:buNone/>
            </a:pPr>
            <a:r>
              <a:rPr lang="nb-NO" b="1" dirty="0" smtClean="0"/>
              <a:t>Din </a:t>
            </a:r>
            <a:r>
              <a:rPr lang="nb-NO" b="1" dirty="0"/>
              <a:t>tilgang til pensumlister</a:t>
            </a:r>
          </a:p>
          <a:p>
            <a:pPr fontAlgn="base"/>
            <a:r>
              <a:rPr lang="nb-NO" dirty="0"/>
              <a:t>Fakultetskoordinatorene får ingen egen "superbruker" rolle i Leganto, men vil få tilgang til alle lister på fakultetets emner som er med i piloten. Rollen i Leganto er på lik linje med </a:t>
            </a:r>
            <a:r>
              <a:rPr lang="nb-NO" dirty="0" err="1"/>
              <a:t>med</a:t>
            </a:r>
            <a:r>
              <a:rPr lang="nb-NO" dirty="0"/>
              <a:t> lærerne og studiekonsulenter på emnet</a:t>
            </a:r>
            <a:r>
              <a:rPr lang="nb-NO" dirty="0" smtClean="0"/>
              <a:t>.</a:t>
            </a:r>
          </a:p>
          <a:p>
            <a:pPr lvl="1" fontAlgn="base"/>
            <a:r>
              <a:rPr lang="nb-NO" dirty="0" smtClean="0"/>
              <a:t>Kommentar: Det ble kommentert på møtet at selv om koordinatorene ikke skal være superbrukere og kunne systemet inngående er det allikevel behov for at koordinatorene vet nok om systemet til at de kan bistå med noe hjelp og veiledning. Derfor ble det bestemt at koordinatorene skal få opplæring i Leganto. Slike opplæringer vil bli lagt til nettverksmøtene ved behov ut over høsten. Første møte er fastsatt til 11. september- se innkalling i </a:t>
            </a:r>
            <a:r>
              <a:rPr lang="nb-NO" dirty="0" err="1" smtClean="0"/>
              <a:t>outlook</a:t>
            </a:r>
            <a:endParaRPr lang="nb-NO" dirty="0"/>
          </a:p>
          <a:p>
            <a:pPr marL="0" indent="0" fontAlgn="base">
              <a:buNone/>
            </a:pPr>
            <a:endParaRPr lang="nb-NO" dirty="0"/>
          </a:p>
          <a:p>
            <a:endParaRPr lang="nb-NO" dirty="0"/>
          </a:p>
        </p:txBody>
      </p:sp>
    </p:spTree>
    <p:extLst>
      <p:ext uri="{BB962C8B-B14F-4D97-AF65-F5344CB8AC3E}">
        <p14:creationId xmlns:p14="http://schemas.microsoft.com/office/powerpoint/2010/main" val="221664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Kommunikasjon med prosjektgruppen</a:t>
            </a:r>
            <a:br>
              <a:rPr lang="nb-NO" dirty="0"/>
            </a:br>
            <a:endParaRPr lang="nb-NO" dirty="0"/>
          </a:p>
        </p:txBody>
      </p:sp>
      <p:sp>
        <p:nvSpPr>
          <p:cNvPr id="3" name="Content Placeholder 2"/>
          <p:cNvSpPr>
            <a:spLocks noGrp="1"/>
          </p:cNvSpPr>
          <p:nvPr>
            <p:ph idx="1"/>
          </p:nvPr>
        </p:nvSpPr>
        <p:spPr>
          <a:xfrm>
            <a:off x="677334" y="1538869"/>
            <a:ext cx="8596668" cy="4502494"/>
          </a:xfrm>
        </p:spPr>
        <p:txBody>
          <a:bodyPr/>
          <a:lstStyle/>
          <a:p>
            <a:pPr fontAlgn="base"/>
            <a:r>
              <a:rPr lang="nb-NO" dirty="0" err="1"/>
              <a:t>Mailingliste</a:t>
            </a:r>
            <a:r>
              <a:rPr lang="nb-NO" dirty="0"/>
              <a:t> for koordinatorer (inkl. prosjektgruppemedlemmer) - </a:t>
            </a:r>
            <a:r>
              <a:rPr lang="nb-NO" u="sng" dirty="0" smtClean="0">
                <a:hlinkClick r:id="rId2"/>
              </a:rPr>
              <a:t>koordpensum@admin.uio.no</a:t>
            </a:r>
            <a:endParaRPr lang="nb-NO" u="sng" dirty="0" smtClean="0"/>
          </a:p>
          <a:p>
            <a:pPr lvl="1" fontAlgn="base"/>
            <a:r>
              <a:rPr lang="nb-NO" u="sng" dirty="0" smtClean="0"/>
              <a:t>Kommentar: alle koordinatorene er medlem av listen og kan motta informasjon fra prosjektet og selv også sende e-post til </a:t>
            </a:r>
            <a:r>
              <a:rPr lang="nb-NO" u="sng" dirty="0" err="1" smtClean="0"/>
              <a:t>mailinglista</a:t>
            </a:r>
            <a:endParaRPr lang="nb-NO" dirty="0"/>
          </a:p>
          <a:p>
            <a:pPr fontAlgn="base"/>
            <a:r>
              <a:rPr lang="nb-NO" dirty="0"/>
              <a:t>Epostadresse for </a:t>
            </a:r>
            <a:r>
              <a:rPr lang="nb-NO" dirty="0" smtClean="0"/>
              <a:t>alle brukere  </a:t>
            </a:r>
            <a:r>
              <a:rPr lang="nb-NO" dirty="0" smtClean="0">
                <a:hlinkClick r:id="rId3"/>
              </a:rPr>
              <a:t>digitalt-pensum-uio@admin.uio.no</a:t>
            </a:r>
            <a:r>
              <a:rPr lang="nb-NO" dirty="0" smtClean="0"/>
              <a:t>,</a:t>
            </a:r>
          </a:p>
          <a:p>
            <a:pPr lvl="1" fontAlgn="base"/>
            <a:r>
              <a:rPr lang="nb-NO" dirty="0" smtClean="0"/>
              <a:t>Kommentar: </a:t>
            </a:r>
            <a:r>
              <a:rPr lang="nb-NO" dirty="0" err="1" smtClean="0"/>
              <a:t>Mailinglista</a:t>
            </a:r>
            <a:r>
              <a:rPr lang="nb-NO" dirty="0" smtClean="0"/>
              <a:t> vil bli et kontaktpunkt for alle som jobber med Leganto i en eller annen rolle, og er lansert på </a:t>
            </a:r>
            <a:r>
              <a:rPr lang="nb-NO" dirty="0" smtClean="0">
                <a:hlinkClick r:id="rId4"/>
              </a:rPr>
              <a:t>nettsidene til prosjektet</a:t>
            </a:r>
            <a:endParaRPr lang="nb-NO" dirty="0"/>
          </a:p>
          <a:p>
            <a:pPr fontAlgn="base"/>
            <a:r>
              <a:rPr lang="nb-NO" dirty="0"/>
              <a:t>Det vil bli en kontaktveileder i pilotnettsider, også med kontaktpunkt på hvert fakultet. Prosjektet trenger å oppgi en person/en epostadresse/et kontaktpunkt ved sitt fakultet som kan besvare spørsmål fra egne Leganto-brukere.</a:t>
            </a:r>
          </a:p>
          <a:p>
            <a:pPr marL="0" indent="0">
              <a:buNone/>
            </a:pPr>
            <a:endParaRPr lang="nb-NO" dirty="0"/>
          </a:p>
        </p:txBody>
      </p:sp>
    </p:spTree>
    <p:extLst>
      <p:ext uri="{BB962C8B-B14F-4D97-AF65-F5344CB8AC3E}">
        <p14:creationId xmlns:p14="http://schemas.microsoft.com/office/powerpoint/2010/main" val="1155400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Hva er det vi ønsker å </a:t>
            </a:r>
            <a:r>
              <a:rPr lang="nb-NO" dirty="0" smtClean="0"/>
              <a:t>teste, evaluere </a:t>
            </a:r>
            <a:r>
              <a:rPr lang="nb-NO" dirty="0"/>
              <a:t>og oppnå i piloten</a:t>
            </a:r>
            <a:r>
              <a:rPr lang="nb-NO" dirty="0" smtClean="0"/>
              <a:t>? Blant annet: </a:t>
            </a:r>
            <a:r>
              <a:rPr lang="nb-NO" dirty="0"/>
              <a:t/>
            </a:r>
            <a:br>
              <a:rPr lang="nb-NO" dirty="0"/>
            </a:br>
            <a:endParaRPr lang="nb-NO" dirty="0"/>
          </a:p>
        </p:txBody>
      </p:sp>
      <p:sp>
        <p:nvSpPr>
          <p:cNvPr id="3" name="Content Placeholder 2"/>
          <p:cNvSpPr>
            <a:spLocks noGrp="1"/>
          </p:cNvSpPr>
          <p:nvPr>
            <p:ph idx="1"/>
          </p:nvPr>
        </p:nvSpPr>
        <p:spPr/>
        <p:txBody>
          <a:bodyPr>
            <a:normAutofit fontScale="85000" lnSpcReduction="20000"/>
          </a:bodyPr>
          <a:lstStyle/>
          <a:p>
            <a:pPr fontAlgn="base"/>
            <a:r>
              <a:rPr lang="nb-NO" dirty="0" smtClean="0"/>
              <a:t>Lage og teste veiledninger for opplæring i innlegging i </a:t>
            </a:r>
            <a:r>
              <a:rPr lang="nb-NO" dirty="0" err="1" smtClean="0"/>
              <a:t>leganto</a:t>
            </a:r>
            <a:endParaRPr lang="nb-NO" dirty="0" smtClean="0"/>
          </a:p>
          <a:p>
            <a:pPr fontAlgn="base"/>
            <a:r>
              <a:rPr lang="nb-NO" dirty="0" smtClean="0"/>
              <a:t>Kartlegge </a:t>
            </a:r>
            <a:r>
              <a:rPr lang="nb-NO" dirty="0"/>
              <a:t>arbeidsflyt mellom forelesere- studieadministrasjon-bibliotek, og hvordan få den til å fungere med bruk av det digitale verktøyet. </a:t>
            </a:r>
            <a:endParaRPr lang="nb-NO" dirty="0" smtClean="0"/>
          </a:p>
          <a:p>
            <a:pPr fontAlgn="base"/>
            <a:r>
              <a:rPr lang="nb-NO" dirty="0" smtClean="0"/>
              <a:t>Definere hvordan rollefordelingen i Leganto kan gjøres på en best mulig hensiktsmessig måte. </a:t>
            </a:r>
          </a:p>
          <a:p>
            <a:pPr fontAlgn="base"/>
            <a:r>
              <a:rPr lang="nb-NO" dirty="0" smtClean="0"/>
              <a:t>Teste ut hvor stor kapasitet UB trenger for å gi support i Leganto.</a:t>
            </a:r>
          </a:p>
          <a:p>
            <a:pPr fontAlgn="base"/>
            <a:r>
              <a:rPr lang="nb-NO" dirty="0" smtClean="0"/>
              <a:t>På bakgrunn </a:t>
            </a:r>
            <a:r>
              <a:rPr lang="nb-NO" dirty="0"/>
              <a:t>av dette: lage anbefalte </a:t>
            </a:r>
            <a:r>
              <a:rPr lang="nb-NO" dirty="0" smtClean="0"/>
              <a:t>arbeidsflytprosesser, og sammen med fakultet og prosjektet bli enige om en god organisasjonsstruktur når full utrulling skal skje: arbeidsdeling i linja når prosjektet er over. </a:t>
            </a:r>
            <a:endParaRPr lang="nb-NO" dirty="0"/>
          </a:p>
          <a:p>
            <a:pPr fontAlgn="base"/>
            <a:r>
              <a:rPr lang="nb-NO" dirty="0" smtClean="0"/>
              <a:t>Kartlegge </a:t>
            </a:r>
            <a:r>
              <a:rPr lang="nb-NO" dirty="0"/>
              <a:t>behov for support, og hvordan UiO skal organisere support </a:t>
            </a:r>
            <a:r>
              <a:rPr lang="nb-NO" dirty="0" smtClean="0"/>
              <a:t>(henger sammen med hvilken linjeorganisering vi ønsker å gå for).</a:t>
            </a:r>
          </a:p>
          <a:p>
            <a:pPr fontAlgn="base"/>
            <a:r>
              <a:rPr lang="nb-NO" dirty="0" smtClean="0"/>
              <a:t>Parallelt med piloten: </a:t>
            </a:r>
          </a:p>
          <a:p>
            <a:pPr lvl="1" fontAlgn="base"/>
            <a:r>
              <a:rPr lang="nb-NO" dirty="0" smtClean="0"/>
              <a:t>Gjøre brukerundersøkelser og avklare overgang/integrasjon med semestersidene i vortex (herunder avgjøre hvordan vi håndterer arkiveringsløsning for gamle pensumlister)</a:t>
            </a:r>
          </a:p>
          <a:p>
            <a:pPr lvl="1" fontAlgn="base"/>
            <a:r>
              <a:rPr lang="nb-NO" dirty="0" smtClean="0"/>
              <a:t>Lage gode integrasjonsløsninger for dataflyt mellom FS</a:t>
            </a:r>
            <a:r>
              <a:rPr lang="nb-NO" smtClean="0"/>
              <a:t>, ansatte-database og Alma/Leganto</a:t>
            </a:r>
            <a:endParaRPr lang="nb-NO" dirty="0" smtClean="0"/>
          </a:p>
          <a:p>
            <a:pPr lvl="1" fontAlgn="base"/>
            <a:endParaRPr lang="nb-NO" dirty="0" smtClean="0"/>
          </a:p>
          <a:p>
            <a:pPr fontAlgn="base"/>
            <a:endParaRPr lang="nb-NO" dirty="0"/>
          </a:p>
          <a:p>
            <a:endParaRPr lang="nb-NO" dirty="0"/>
          </a:p>
        </p:txBody>
      </p:sp>
    </p:spTree>
    <p:extLst>
      <p:ext uri="{BB962C8B-B14F-4D97-AF65-F5344CB8AC3E}">
        <p14:creationId xmlns:p14="http://schemas.microsoft.com/office/powerpoint/2010/main" val="12413195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DD451E6A0009C418BC8BC6FD9B72F97" ma:contentTypeVersion="9" ma:contentTypeDescription="Opprett et nytt dokument." ma:contentTypeScope="" ma:versionID="c0d8256e55c721af7c8b92da86a76cbd">
  <xsd:schema xmlns:xsd="http://www.w3.org/2001/XMLSchema" xmlns:xs="http://www.w3.org/2001/XMLSchema" xmlns:p="http://schemas.microsoft.com/office/2006/metadata/properties" xmlns:ns3="30e7da48-dd40-41b3-a437-378e1eefd714" xmlns:ns4="b06c6f03-c155-4e07-84b1-a83d26e103c1" targetNamespace="http://schemas.microsoft.com/office/2006/metadata/properties" ma:root="true" ma:fieldsID="c54cbc0f6fb6e7c8376e3ce366148092" ns3:_="" ns4:_="">
    <xsd:import namespace="30e7da48-dd40-41b3-a437-378e1eefd714"/>
    <xsd:import namespace="b06c6f03-c155-4e07-84b1-a83d26e103c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e7da48-dd40-41b3-a437-378e1eefd7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06c6f03-c155-4e07-84b1-a83d26e103c1"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element name="SharingHintHash" ma:index="12" nillable="true" ma:displayName="Hash for deling av tip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91E57F-BF1B-4F5D-ABAA-E73C5447ED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e7da48-dd40-41b3-a437-378e1eefd714"/>
    <ds:schemaRef ds:uri="b06c6f03-c155-4e07-84b1-a83d26e103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3B1AB5-07C7-4333-BEC9-BFC34EA8C4EA}">
  <ds:schemaRefs>
    <ds:schemaRef ds:uri="http://purl.org/dc/terms/"/>
    <ds:schemaRef ds:uri="30e7da48-dd40-41b3-a437-378e1eefd714"/>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b06c6f03-c155-4e07-84b1-a83d26e103c1"/>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BBADE42-C63E-4437-A033-3E365329C4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67</TotalTime>
  <Words>734</Words>
  <Application>Microsoft Office PowerPoint</Application>
  <PresentationFormat>Widescreen</PresentationFormat>
  <Paragraphs>105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Koordinatormøte for pilotering av Leganto</vt:lpstr>
      <vt:lpstr>Dagsorden</vt:lpstr>
      <vt:lpstr>Milepælsplan for prosjektet</vt:lpstr>
      <vt:lpstr>Prosjektgruppe</vt:lpstr>
      <vt:lpstr>Styringsgruppe</vt:lpstr>
      <vt:lpstr>Forventninger til koordinatorrollen</vt:lpstr>
      <vt:lpstr>Opplæring- hvem har ansvar for å lære opp lærere og studieadministrativt ansatte?</vt:lpstr>
      <vt:lpstr>Kommunikasjon med prosjektgruppen </vt:lpstr>
      <vt:lpstr>Hva er det vi ønsker å teste, evaluere og oppnå i piloten? Blant annet:  </vt:lpstr>
      <vt:lpstr>Presentasjon av systemet</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Koordinatormøte for pilotering av Leganto</dc:title>
  <dc:creator>Mette Torp Christensen</dc:creator>
  <cp:lastModifiedBy>Darrin Joseph Corbin</cp:lastModifiedBy>
  <cp:revision>12</cp:revision>
  <dcterms:created xsi:type="dcterms:W3CDTF">2019-08-28T15:38:58Z</dcterms:created>
  <dcterms:modified xsi:type="dcterms:W3CDTF">2019-10-24T06:18:43Z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0x0101005DD451E6A0009C418BC8BC6FD9B72F97</vt:lpwstr>
  </property>
</Properties>
</file>