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4"/>
    <p:sldMasterId id="2147483761" r:id="rId5"/>
    <p:sldMasterId id="2147483774" r:id="rId6"/>
    <p:sldMasterId id="2147483738" r:id="rId7"/>
  </p:sldMasterIdLst>
  <p:notesMasterIdLst>
    <p:notesMasterId r:id="rId30"/>
  </p:notesMasterIdLst>
  <p:handoutMasterIdLst>
    <p:handoutMasterId r:id="rId31"/>
  </p:handoutMasterIdLst>
  <p:sldIdLst>
    <p:sldId id="256" r:id="rId8"/>
    <p:sldId id="271" r:id="rId9"/>
    <p:sldId id="289" r:id="rId10"/>
    <p:sldId id="264" r:id="rId11"/>
    <p:sldId id="297" r:id="rId12"/>
    <p:sldId id="265" r:id="rId13"/>
    <p:sldId id="288" r:id="rId14"/>
    <p:sldId id="261" r:id="rId15"/>
    <p:sldId id="310" r:id="rId16"/>
    <p:sldId id="260" r:id="rId17"/>
    <p:sldId id="298" r:id="rId18"/>
    <p:sldId id="307" r:id="rId19"/>
    <p:sldId id="268" r:id="rId20"/>
    <p:sldId id="290" r:id="rId21"/>
    <p:sldId id="302" r:id="rId22"/>
    <p:sldId id="309" r:id="rId23"/>
    <p:sldId id="291" r:id="rId24"/>
    <p:sldId id="305" r:id="rId25"/>
    <p:sldId id="311" r:id="rId26"/>
    <p:sldId id="312" r:id="rId27"/>
    <p:sldId id="301" r:id="rId28"/>
    <p:sldId id="294" r:id="rId29"/>
  </p:sldIdLst>
  <p:sldSz cx="9144000" cy="6858000" type="screen4x3"/>
  <p:notesSz cx="6858000" cy="10668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e Renneflott" initials="LR" lastIdx="3" clrIdx="0"/>
  <p:cmAuthor id="1" name="Hanna Ekeli" initials="HE" lastIdx="2" clrIdx="1">
    <p:extLst>
      <p:ext uri="{19B8F6BF-5375-455C-9EA6-DF929625EA0E}">
        <p15:presenceInfo xmlns:p15="http://schemas.microsoft.com/office/powerpoint/2012/main" userId="S-1-5-21-1927809936-1189766144-1318725885-152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CED"/>
    <a:srgbClr val="CCCCFF"/>
    <a:srgbClr val="D2E7F8"/>
    <a:srgbClr val="43A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5D8CB1-7F63-446C-92C9-B400A8000142}" v="152" dt="2019-12-10T13:02:09.101"/>
    <p1510:client id="{6CB2CEAD-5CEC-4A10-AEC7-556E424AB1FD}" v="2646" dt="2019-12-10T14:33:19.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7959" autoAdjust="0"/>
  </p:normalViewPr>
  <p:slideViewPr>
    <p:cSldViewPr snapToGrid="0">
      <p:cViewPr varScale="1">
        <p:scale>
          <a:sx n="102" d="100"/>
          <a:sy n="102" d="100"/>
        </p:scale>
        <p:origin x="2598" y="108"/>
      </p:cViewPr>
      <p:guideLst>
        <p:guide orient="horz" pos="2160"/>
        <p:guide pos="672"/>
        <p:guide pos="5472"/>
        <p:guide pos="1008"/>
        <p:guide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te Torp Christensen" userId="S::mtorp@uio.no::c1754f02-9551-43a0-bccf-0caae27d2ae9" providerId="AD" clId="Web-{F251E20A-E7E5-4F3A-B070-0A997DD4E16C}"/>
    <pc:docChg chg="delSld modSld">
      <pc:chgData name="Mette Torp Christensen" userId="S::mtorp@uio.no::c1754f02-9551-43a0-bccf-0caae27d2ae9" providerId="AD" clId="Web-{F251E20A-E7E5-4F3A-B070-0A997DD4E16C}" dt="2019-03-29T11:51:56.800" v="146"/>
      <pc:docMkLst>
        <pc:docMk/>
      </pc:docMkLst>
      <pc:sldChg chg="del">
        <pc:chgData name="Mette Torp Christensen" userId="S::mtorp@uio.no::c1754f02-9551-43a0-bccf-0caae27d2ae9" providerId="AD" clId="Web-{F251E20A-E7E5-4F3A-B070-0A997DD4E16C}" dt="2019-03-29T11:51:56.800" v="146"/>
        <pc:sldMkLst>
          <pc:docMk/>
          <pc:sldMk cId="2730608746" sldId="259"/>
        </pc:sldMkLst>
      </pc:sldChg>
      <pc:sldChg chg="modSp">
        <pc:chgData name="Mette Torp Christensen" userId="S::mtorp@uio.no::c1754f02-9551-43a0-bccf-0caae27d2ae9" providerId="AD" clId="Web-{F251E20A-E7E5-4F3A-B070-0A997DD4E16C}" dt="2019-03-29T11:40:52.250" v="10" actId="1076"/>
        <pc:sldMkLst>
          <pc:docMk/>
          <pc:sldMk cId="1081019394" sldId="260"/>
        </pc:sldMkLst>
        <pc:spChg chg="mod">
          <ac:chgData name="Mette Torp Christensen" userId="S::mtorp@uio.no::c1754f02-9551-43a0-bccf-0caae27d2ae9" providerId="AD" clId="Web-{F251E20A-E7E5-4F3A-B070-0A997DD4E16C}" dt="2019-03-29T11:40:52.250" v="10" actId="1076"/>
          <ac:spMkLst>
            <pc:docMk/>
            <pc:sldMk cId="1081019394" sldId="260"/>
            <ac:spMk id="2" creationId="{00000000-0000-0000-0000-000000000000}"/>
          </ac:spMkLst>
        </pc:spChg>
      </pc:sldChg>
      <pc:sldChg chg="modSp">
        <pc:chgData name="Mette Torp Christensen" userId="S::mtorp@uio.no::c1754f02-9551-43a0-bccf-0caae27d2ae9" providerId="AD" clId="Web-{F251E20A-E7E5-4F3A-B070-0A997DD4E16C}" dt="2019-03-29T11:40:31.015" v="9" actId="1076"/>
        <pc:sldMkLst>
          <pc:docMk/>
          <pc:sldMk cId="4241104725" sldId="261"/>
        </pc:sldMkLst>
        <pc:grpChg chg="mod">
          <ac:chgData name="Mette Torp Christensen" userId="S::mtorp@uio.no::c1754f02-9551-43a0-bccf-0caae27d2ae9" providerId="AD" clId="Web-{F251E20A-E7E5-4F3A-B070-0A997DD4E16C}" dt="2019-03-29T11:40:31.015" v="9" actId="1076"/>
          <ac:grpSpMkLst>
            <pc:docMk/>
            <pc:sldMk cId="4241104725" sldId="261"/>
            <ac:grpSpMk id="2" creationId="{00000000-0000-0000-0000-000000000000}"/>
          </ac:grpSpMkLst>
        </pc:grpChg>
      </pc:sldChg>
      <pc:sldChg chg="addSp delSp modSp">
        <pc:chgData name="Mette Torp Christensen" userId="S::mtorp@uio.no::c1754f02-9551-43a0-bccf-0caae27d2ae9" providerId="AD" clId="Web-{F251E20A-E7E5-4F3A-B070-0A997DD4E16C}" dt="2019-03-29T11:40:03.155" v="8" actId="1076"/>
        <pc:sldMkLst>
          <pc:docMk/>
          <pc:sldMk cId="3204596670" sldId="288"/>
        </pc:sldMkLst>
        <pc:graphicFrameChg chg="add del mod">
          <ac:chgData name="Mette Torp Christensen" userId="S::mtorp@uio.no::c1754f02-9551-43a0-bccf-0caae27d2ae9" providerId="AD" clId="Web-{F251E20A-E7E5-4F3A-B070-0A997DD4E16C}" dt="2019-03-29T11:39:23.513" v="2"/>
          <ac:graphicFrameMkLst>
            <pc:docMk/>
            <pc:sldMk cId="3204596670" sldId="288"/>
            <ac:graphicFrameMk id="5" creationId="{5F763E7C-12C4-4081-9A9C-5B99C12B5CF1}"/>
          </ac:graphicFrameMkLst>
        </pc:graphicFrameChg>
        <pc:picChg chg="del">
          <ac:chgData name="Mette Torp Christensen" userId="S::mtorp@uio.no::c1754f02-9551-43a0-bccf-0caae27d2ae9" providerId="AD" clId="Web-{F251E20A-E7E5-4F3A-B070-0A997DD4E16C}" dt="2019-03-29T11:38:50.653" v="0"/>
          <ac:picMkLst>
            <pc:docMk/>
            <pc:sldMk cId="3204596670" sldId="288"/>
            <ac:picMk id="7" creationId="{00000000-0000-0000-0000-000000000000}"/>
          </ac:picMkLst>
        </pc:picChg>
        <pc:picChg chg="add mod">
          <ac:chgData name="Mette Torp Christensen" userId="S::mtorp@uio.no::c1754f02-9551-43a0-bccf-0caae27d2ae9" providerId="AD" clId="Web-{F251E20A-E7E5-4F3A-B070-0A997DD4E16C}" dt="2019-03-29T11:40:03.155" v="8" actId="1076"/>
          <ac:picMkLst>
            <pc:docMk/>
            <pc:sldMk cId="3204596670" sldId="288"/>
            <ac:picMk id="8" creationId="{A40EFC9E-EF20-4E69-B2E0-CF16CEEEA1CF}"/>
          </ac:picMkLst>
        </pc:picChg>
      </pc:sldChg>
      <pc:sldChg chg="modSp">
        <pc:chgData name="Mette Torp Christensen" userId="S::mtorp@uio.no::c1754f02-9551-43a0-bccf-0caae27d2ae9" providerId="AD" clId="Web-{F251E20A-E7E5-4F3A-B070-0A997DD4E16C}" dt="2019-03-29T11:50:23.141" v="127" actId="20577"/>
        <pc:sldMkLst>
          <pc:docMk/>
          <pc:sldMk cId="317247481" sldId="290"/>
        </pc:sldMkLst>
        <pc:spChg chg="mod">
          <ac:chgData name="Mette Torp Christensen" userId="S::mtorp@uio.no::c1754f02-9551-43a0-bccf-0caae27d2ae9" providerId="AD" clId="Web-{F251E20A-E7E5-4F3A-B070-0A997DD4E16C}" dt="2019-03-29T11:50:23.141" v="127" actId="20577"/>
          <ac:spMkLst>
            <pc:docMk/>
            <pc:sldMk cId="317247481" sldId="290"/>
            <ac:spMk id="3" creationId="{00000000-0000-0000-0000-000000000000}"/>
          </ac:spMkLst>
        </pc:spChg>
      </pc:sldChg>
      <pc:sldChg chg="modSp">
        <pc:chgData name="Mette Torp Christensen" userId="S::mtorp@uio.no::c1754f02-9551-43a0-bccf-0caae27d2ae9" providerId="AD" clId="Web-{F251E20A-E7E5-4F3A-B070-0A997DD4E16C}" dt="2019-03-29T11:50:41.923" v="129" actId="20577"/>
        <pc:sldMkLst>
          <pc:docMk/>
          <pc:sldMk cId="2260872776" sldId="292"/>
        </pc:sldMkLst>
        <pc:spChg chg="mod">
          <ac:chgData name="Mette Torp Christensen" userId="S::mtorp@uio.no::c1754f02-9551-43a0-bccf-0caae27d2ae9" providerId="AD" clId="Web-{F251E20A-E7E5-4F3A-B070-0A997DD4E16C}" dt="2019-03-29T11:50:41.923" v="129" actId="20577"/>
          <ac:spMkLst>
            <pc:docMk/>
            <pc:sldMk cId="2260872776" sldId="292"/>
            <ac:spMk id="3" creationId="{00000000-0000-0000-0000-000000000000}"/>
          </ac:spMkLst>
        </pc:spChg>
      </pc:sldChg>
      <pc:sldChg chg="modSp">
        <pc:chgData name="Mette Torp Christensen" userId="S::mtorp@uio.no::c1754f02-9551-43a0-bccf-0caae27d2ae9" providerId="AD" clId="Web-{F251E20A-E7E5-4F3A-B070-0A997DD4E16C}" dt="2019-03-29T11:51:18.314" v="143" actId="20577"/>
        <pc:sldMkLst>
          <pc:docMk/>
          <pc:sldMk cId="1601716693" sldId="293"/>
        </pc:sldMkLst>
        <pc:spChg chg="mod">
          <ac:chgData name="Mette Torp Christensen" userId="S::mtorp@uio.no::c1754f02-9551-43a0-bccf-0caae27d2ae9" providerId="AD" clId="Web-{F251E20A-E7E5-4F3A-B070-0A997DD4E16C}" dt="2019-03-29T11:51:18.314" v="143" actId="20577"/>
          <ac:spMkLst>
            <pc:docMk/>
            <pc:sldMk cId="1601716693" sldId="293"/>
            <ac:spMk id="3" creationId="{00000000-0000-0000-0000-000000000000}"/>
          </ac:spMkLst>
        </pc:spChg>
      </pc:sldChg>
      <pc:sldChg chg="modSp">
        <pc:chgData name="Mette Torp Christensen" userId="S::mtorp@uio.no::c1754f02-9551-43a0-bccf-0caae27d2ae9" providerId="AD" clId="Web-{F251E20A-E7E5-4F3A-B070-0A997DD4E16C}" dt="2019-03-29T11:51:43.596" v="145" actId="1076"/>
        <pc:sldMkLst>
          <pc:docMk/>
          <pc:sldMk cId="1142542932" sldId="294"/>
        </pc:sldMkLst>
        <pc:spChg chg="mod">
          <ac:chgData name="Mette Torp Christensen" userId="S::mtorp@uio.no::c1754f02-9551-43a0-bccf-0caae27d2ae9" providerId="AD" clId="Web-{F251E20A-E7E5-4F3A-B070-0A997DD4E16C}" dt="2019-03-29T11:51:38.221" v="144" actId="20577"/>
          <ac:spMkLst>
            <pc:docMk/>
            <pc:sldMk cId="1142542932" sldId="294"/>
            <ac:spMk id="3" creationId="{00000000-0000-0000-0000-000000000000}"/>
          </ac:spMkLst>
        </pc:spChg>
        <pc:picChg chg="mod">
          <ac:chgData name="Mette Torp Christensen" userId="S::mtorp@uio.no::c1754f02-9551-43a0-bccf-0caae27d2ae9" providerId="AD" clId="Web-{F251E20A-E7E5-4F3A-B070-0A997DD4E16C}" dt="2019-03-29T11:51:43.596" v="145" actId="1076"/>
          <ac:picMkLst>
            <pc:docMk/>
            <pc:sldMk cId="1142542932" sldId="294"/>
            <ac:picMk id="8" creationId="{00000000-0000-0000-0000-000000000000}"/>
          </ac:picMkLst>
        </pc:picChg>
      </pc:sldChg>
      <pc:sldChg chg="delSp modSp">
        <pc:chgData name="Mette Torp Christensen" userId="S::mtorp@uio.no::c1754f02-9551-43a0-bccf-0caae27d2ae9" providerId="AD" clId="Web-{F251E20A-E7E5-4F3A-B070-0A997DD4E16C}" dt="2019-03-29T11:44:59.648" v="58" actId="20577"/>
        <pc:sldMkLst>
          <pc:docMk/>
          <pc:sldMk cId="2332948014" sldId="296"/>
        </pc:sldMkLst>
        <pc:spChg chg="mod">
          <ac:chgData name="Mette Torp Christensen" userId="S::mtorp@uio.no::c1754f02-9551-43a0-bccf-0caae27d2ae9" providerId="AD" clId="Web-{F251E20A-E7E5-4F3A-B070-0A997DD4E16C}" dt="2019-03-29T11:43:00.316" v="33" actId="20577"/>
          <ac:spMkLst>
            <pc:docMk/>
            <pc:sldMk cId="2332948014" sldId="296"/>
            <ac:spMk id="34" creationId="{00000000-0000-0000-0000-000000000000}"/>
          </ac:spMkLst>
        </pc:spChg>
        <pc:spChg chg="mod">
          <ac:chgData name="Mette Torp Christensen" userId="S::mtorp@uio.no::c1754f02-9551-43a0-bccf-0caae27d2ae9" providerId="AD" clId="Web-{F251E20A-E7E5-4F3A-B070-0A997DD4E16C}" dt="2019-03-29T11:43:15.067" v="36" actId="20577"/>
          <ac:spMkLst>
            <pc:docMk/>
            <pc:sldMk cId="2332948014" sldId="296"/>
            <ac:spMk id="35" creationId="{00000000-0000-0000-0000-000000000000}"/>
          </ac:spMkLst>
        </pc:spChg>
        <pc:spChg chg="del">
          <ac:chgData name="Mette Torp Christensen" userId="S::mtorp@uio.no::c1754f02-9551-43a0-bccf-0caae27d2ae9" providerId="AD" clId="Web-{F251E20A-E7E5-4F3A-B070-0A997DD4E16C}" dt="2019-03-29T11:42:00.268" v="26"/>
          <ac:spMkLst>
            <pc:docMk/>
            <pc:sldMk cId="2332948014" sldId="296"/>
            <ac:spMk id="36" creationId="{00000000-0000-0000-0000-000000000000}"/>
          </ac:spMkLst>
        </pc:spChg>
        <pc:spChg chg="del">
          <ac:chgData name="Mette Torp Christensen" userId="S::mtorp@uio.no::c1754f02-9551-43a0-bccf-0caae27d2ae9" providerId="AD" clId="Web-{F251E20A-E7E5-4F3A-B070-0A997DD4E16C}" dt="2019-03-29T11:42:14.440" v="27"/>
          <ac:spMkLst>
            <pc:docMk/>
            <pc:sldMk cId="2332948014" sldId="296"/>
            <ac:spMk id="38" creationId="{00000000-0000-0000-0000-000000000000}"/>
          </ac:spMkLst>
        </pc:spChg>
        <pc:spChg chg="mod">
          <ac:chgData name="Mette Torp Christensen" userId="S::mtorp@uio.no::c1754f02-9551-43a0-bccf-0caae27d2ae9" providerId="AD" clId="Web-{F251E20A-E7E5-4F3A-B070-0A997DD4E16C}" dt="2019-03-29T11:43:12.285" v="35" actId="20577"/>
          <ac:spMkLst>
            <pc:docMk/>
            <pc:sldMk cId="2332948014" sldId="296"/>
            <ac:spMk id="8201" creationId="{00000000-0000-0000-0000-000000000000}"/>
          </ac:spMkLst>
        </pc:spChg>
        <pc:spChg chg="mod">
          <ac:chgData name="Mette Torp Christensen" userId="S::mtorp@uio.no::c1754f02-9551-43a0-bccf-0caae27d2ae9" providerId="AD" clId="Web-{F251E20A-E7E5-4F3A-B070-0A997DD4E16C}" dt="2019-03-29T11:44:59.648" v="58" actId="20577"/>
          <ac:spMkLst>
            <pc:docMk/>
            <pc:sldMk cId="2332948014" sldId="296"/>
            <ac:spMk id="8207" creationId="{00000000-0000-0000-0000-000000000000}"/>
          </ac:spMkLst>
        </pc:spChg>
      </pc:sldChg>
      <pc:sldChg chg="addSp delSp modSp">
        <pc:chgData name="Mette Torp Christensen" userId="S::mtorp@uio.no::c1754f02-9551-43a0-bccf-0caae27d2ae9" providerId="AD" clId="Web-{F251E20A-E7E5-4F3A-B070-0A997DD4E16C}" dt="2019-03-29T11:49:50.609" v="122" actId="20577"/>
        <pc:sldMkLst>
          <pc:docMk/>
          <pc:sldMk cId="2800370641" sldId="298"/>
        </pc:sldMkLst>
        <pc:spChg chg="mod">
          <ac:chgData name="Mette Torp Christensen" userId="S::mtorp@uio.no::c1754f02-9551-43a0-bccf-0caae27d2ae9" providerId="AD" clId="Web-{F251E20A-E7E5-4F3A-B070-0A997DD4E16C}" dt="2019-03-29T11:49:50.609" v="122" actId="20577"/>
          <ac:spMkLst>
            <pc:docMk/>
            <pc:sldMk cId="2800370641" sldId="298"/>
            <ac:spMk id="32" creationId="{00000000-0000-0000-0000-000000000000}"/>
          </ac:spMkLst>
        </pc:spChg>
        <pc:spChg chg="del mod">
          <ac:chgData name="Mette Torp Christensen" userId="S::mtorp@uio.no::c1754f02-9551-43a0-bccf-0caae27d2ae9" providerId="AD" clId="Web-{F251E20A-E7E5-4F3A-B070-0A997DD4E16C}" dt="2019-03-29T11:43:54.771" v="52"/>
          <ac:spMkLst>
            <pc:docMk/>
            <pc:sldMk cId="2800370641" sldId="298"/>
            <ac:spMk id="33" creationId="{00000000-0000-0000-0000-000000000000}"/>
          </ac:spMkLst>
        </pc:spChg>
        <pc:spChg chg="mod">
          <ac:chgData name="Mette Torp Christensen" userId="S::mtorp@uio.no::c1754f02-9551-43a0-bccf-0caae27d2ae9" providerId="AD" clId="Web-{F251E20A-E7E5-4F3A-B070-0A997DD4E16C}" dt="2019-03-29T11:49:46.077" v="121" actId="20577"/>
          <ac:spMkLst>
            <pc:docMk/>
            <pc:sldMk cId="2800370641" sldId="298"/>
            <ac:spMk id="34" creationId="{00000000-0000-0000-0000-000000000000}"/>
          </ac:spMkLst>
        </pc:spChg>
        <pc:spChg chg="mod">
          <ac:chgData name="Mette Torp Christensen" userId="S::mtorp@uio.no::c1754f02-9551-43a0-bccf-0caae27d2ae9" providerId="AD" clId="Web-{F251E20A-E7E5-4F3A-B070-0A997DD4E16C}" dt="2019-03-29T11:49:22.030" v="117" actId="1076"/>
          <ac:spMkLst>
            <pc:docMk/>
            <pc:sldMk cId="2800370641" sldId="298"/>
            <ac:spMk id="35" creationId="{00000000-0000-0000-0000-000000000000}"/>
          </ac:spMkLst>
        </pc:spChg>
        <pc:spChg chg="add mod">
          <ac:chgData name="Mette Torp Christensen" userId="S::mtorp@uio.no::c1754f02-9551-43a0-bccf-0caae27d2ae9" providerId="AD" clId="Web-{F251E20A-E7E5-4F3A-B070-0A997DD4E16C}" dt="2019-03-29T11:49:14.467" v="115" actId="1076"/>
          <ac:spMkLst>
            <pc:docMk/>
            <pc:sldMk cId="2800370641" sldId="298"/>
            <ac:spMk id="36" creationId="{753DDC74-61DB-41F6-BF35-7FA5A9783FC5}"/>
          </ac:spMkLst>
        </pc:spChg>
        <pc:spChg chg="mod">
          <ac:chgData name="Mette Torp Christensen" userId="S::mtorp@uio.no::c1754f02-9551-43a0-bccf-0caae27d2ae9" providerId="AD" clId="Web-{F251E20A-E7E5-4F3A-B070-0A997DD4E16C}" dt="2019-03-29T11:43:44.693" v="49" actId="20577"/>
          <ac:spMkLst>
            <pc:docMk/>
            <pc:sldMk cId="2800370641" sldId="298"/>
            <ac:spMk id="8196" creationId="{00000000-0000-0000-0000-000000000000}"/>
          </ac:spMkLst>
        </pc:spChg>
        <pc:spChg chg="mod">
          <ac:chgData name="Mette Torp Christensen" userId="S::mtorp@uio.no::c1754f02-9551-43a0-bccf-0caae27d2ae9" providerId="AD" clId="Web-{F251E20A-E7E5-4F3A-B070-0A997DD4E16C}" dt="2019-03-29T11:45:42.836" v="67" actId="20577"/>
          <ac:spMkLst>
            <pc:docMk/>
            <pc:sldMk cId="2800370641" sldId="298"/>
            <ac:spMk id="8207" creationId="{00000000-0000-0000-0000-000000000000}"/>
          </ac:spMkLst>
        </pc:spChg>
      </pc:sldChg>
    </pc:docChg>
  </pc:docChgLst>
  <pc:docChgLst>
    <pc:chgData name="Mette Torp Christensen" userId="S::mtorp@uio.no::c1754f02-9551-43a0-bccf-0caae27d2ae9" providerId="AD" clId="Web-{6CB2CEAD-5CEC-4A10-AEC7-556E424AB1FD}"/>
    <pc:docChg chg="modSld">
      <pc:chgData name="Mette Torp Christensen" userId="S::mtorp@uio.no::c1754f02-9551-43a0-bccf-0caae27d2ae9" providerId="AD" clId="Web-{6CB2CEAD-5CEC-4A10-AEC7-556E424AB1FD}" dt="2019-12-10T14:33:19.377" v="2628"/>
      <pc:docMkLst>
        <pc:docMk/>
      </pc:docMkLst>
      <pc:sldChg chg="modSp">
        <pc:chgData name="Mette Torp Christensen" userId="S::mtorp@uio.no::c1754f02-9551-43a0-bccf-0caae27d2ae9" providerId="AD" clId="Web-{6CB2CEAD-5CEC-4A10-AEC7-556E424AB1FD}" dt="2019-12-10T14:29:52.813" v="2328"/>
        <pc:sldMkLst>
          <pc:docMk/>
          <pc:sldMk cId="1333427484" sldId="291"/>
        </pc:sldMkLst>
        <pc:graphicFrameChg chg="mod modGraphic">
          <ac:chgData name="Mette Torp Christensen" userId="S::mtorp@uio.no::c1754f02-9551-43a0-bccf-0caae27d2ae9" providerId="AD" clId="Web-{6CB2CEAD-5CEC-4A10-AEC7-556E424AB1FD}" dt="2019-12-10T14:29:52.813" v="2328"/>
          <ac:graphicFrameMkLst>
            <pc:docMk/>
            <pc:sldMk cId="1333427484" sldId="291"/>
            <ac:graphicFrameMk id="4" creationId="{00000000-0000-0000-0000-000000000000}"/>
          </ac:graphicFrameMkLst>
        </pc:graphicFrameChg>
      </pc:sldChg>
      <pc:sldChg chg="modSp modNotes">
        <pc:chgData name="Mette Torp Christensen" userId="S::mtorp@uio.no::c1754f02-9551-43a0-bccf-0caae27d2ae9" providerId="AD" clId="Web-{6CB2CEAD-5CEC-4A10-AEC7-556E424AB1FD}" dt="2019-12-10T14:33:19.377" v="2628"/>
        <pc:sldMkLst>
          <pc:docMk/>
          <pc:sldMk cId="1601716693" sldId="293"/>
        </pc:sldMkLst>
        <pc:spChg chg="mod">
          <ac:chgData name="Mette Torp Christensen" userId="S::mtorp@uio.no::c1754f02-9551-43a0-bccf-0caae27d2ae9" providerId="AD" clId="Web-{6CB2CEAD-5CEC-4A10-AEC7-556E424AB1FD}" dt="2019-12-10T14:07:34.432" v="30" actId="20577"/>
          <ac:spMkLst>
            <pc:docMk/>
            <pc:sldMk cId="1601716693" sldId="293"/>
            <ac:spMk id="2" creationId="{00000000-0000-0000-0000-000000000000}"/>
          </ac:spMkLst>
        </pc:spChg>
        <pc:spChg chg="mod">
          <ac:chgData name="Mette Torp Christensen" userId="S::mtorp@uio.no::c1754f02-9551-43a0-bccf-0caae27d2ae9" providerId="AD" clId="Web-{6CB2CEAD-5CEC-4A10-AEC7-556E424AB1FD}" dt="2019-12-10T14:31:18.408" v="2388" actId="20577"/>
          <ac:spMkLst>
            <pc:docMk/>
            <pc:sldMk cId="1601716693" sldId="293"/>
            <ac:spMk id="3" creationId="{00000000-0000-0000-0000-000000000000}"/>
          </ac:spMkLst>
        </pc:spChg>
      </pc:sldChg>
    </pc:docChg>
  </pc:docChgLst>
  <pc:docChgLst>
    <pc:chgData name="Mette Torp Christensen" userId="S::mtorp@uio.no::c1754f02-9551-43a0-bccf-0caae27d2ae9" providerId="AD" clId="Web-{2CB4FD52-6505-45BB-8061-E5B439C3FB2E}"/>
    <pc:docChg chg="delSld modSld">
      <pc:chgData name="Mette Torp Christensen" userId="S::mtorp@uio.no::c1754f02-9551-43a0-bccf-0caae27d2ae9" providerId="AD" clId="Web-{2CB4FD52-6505-45BB-8061-E5B439C3FB2E}" dt="2019-03-29T11:59:19.544" v="124" actId="20577"/>
      <pc:docMkLst>
        <pc:docMk/>
      </pc:docMkLst>
      <pc:sldChg chg="modSp">
        <pc:chgData name="Mette Torp Christensen" userId="S::mtorp@uio.no::c1754f02-9551-43a0-bccf-0caae27d2ae9" providerId="AD" clId="Web-{2CB4FD52-6505-45BB-8061-E5B439C3FB2E}" dt="2019-03-29T11:53:59.355" v="1" actId="20577"/>
        <pc:sldMkLst>
          <pc:docMk/>
          <pc:sldMk cId="0" sldId="256"/>
        </pc:sldMkLst>
        <pc:spChg chg="mod">
          <ac:chgData name="Mette Torp Christensen" userId="S::mtorp@uio.no::c1754f02-9551-43a0-bccf-0caae27d2ae9" providerId="AD" clId="Web-{2CB4FD52-6505-45BB-8061-E5B439C3FB2E}" dt="2019-03-29T11:53:59.355" v="1" actId="20577"/>
          <ac:spMkLst>
            <pc:docMk/>
            <pc:sldMk cId="0" sldId="256"/>
            <ac:spMk id="15363" creationId="{00000000-0000-0000-0000-000000000000}"/>
          </ac:spMkLst>
        </pc:spChg>
      </pc:sldChg>
      <pc:sldChg chg="modSp">
        <pc:chgData name="Mette Torp Christensen" userId="S::mtorp@uio.no::c1754f02-9551-43a0-bccf-0caae27d2ae9" providerId="AD" clId="Web-{2CB4FD52-6505-45BB-8061-E5B439C3FB2E}" dt="2019-03-29T11:54:28.886" v="5"/>
        <pc:sldMkLst>
          <pc:docMk/>
          <pc:sldMk cId="83931982" sldId="289"/>
        </pc:sldMkLst>
        <pc:graphicFrameChg chg="mod modGraphic">
          <ac:chgData name="Mette Torp Christensen" userId="S::mtorp@uio.no::c1754f02-9551-43a0-bccf-0caae27d2ae9" providerId="AD" clId="Web-{2CB4FD52-6505-45BB-8061-E5B439C3FB2E}" dt="2019-03-29T11:54:28.886" v="5"/>
          <ac:graphicFrameMkLst>
            <pc:docMk/>
            <pc:sldMk cId="83931982" sldId="289"/>
            <ac:graphicFrameMk id="5" creationId="{00000000-0000-0000-0000-000000000000}"/>
          </ac:graphicFrameMkLst>
        </pc:graphicFrameChg>
      </pc:sldChg>
      <pc:sldChg chg="del">
        <pc:chgData name="Mette Torp Christensen" userId="S::mtorp@uio.no::c1754f02-9551-43a0-bccf-0caae27d2ae9" providerId="AD" clId="Web-{2CB4FD52-6505-45BB-8061-E5B439C3FB2E}" dt="2019-03-29T11:58:53.434" v="114"/>
        <pc:sldMkLst>
          <pc:docMk/>
          <pc:sldMk cId="2260872776" sldId="292"/>
        </pc:sldMkLst>
      </pc:sldChg>
      <pc:sldChg chg="modSp">
        <pc:chgData name="Mette Torp Christensen" userId="S::mtorp@uio.no::c1754f02-9551-43a0-bccf-0caae27d2ae9" providerId="AD" clId="Web-{2CB4FD52-6505-45BB-8061-E5B439C3FB2E}" dt="2019-03-29T11:59:19.544" v="124" actId="20577"/>
        <pc:sldMkLst>
          <pc:docMk/>
          <pc:sldMk cId="1601716693" sldId="293"/>
        </pc:sldMkLst>
        <pc:spChg chg="mod">
          <ac:chgData name="Mette Torp Christensen" userId="S::mtorp@uio.no::c1754f02-9551-43a0-bccf-0caae27d2ae9" providerId="AD" clId="Web-{2CB4FD52-6505-45BB-8061-E5B439C3FB2E}" dt="2019-03-29T11:59:19.544" v="124" actId="20577"/>
          <ac:spMkLst>
            <pc:docMk/>
            <pc:sldMk cId="1601716693" sldId="293"/>
            <ac:spMk id="3" creationId="{00000000-0000-0000-0000-000000000000}"/>
          </ac:spMkLst>
        </pc:spChg>
      </pc:sldChg>
      <pc:sldChg chg="modSp">
        <pc:chgData name="Mette Torp Christensen" userId="S::mtorp@uio.no::c1754f02-9551-43a0-bccf-0caae27d2ae9" providerId="AD" clId="Web-{2CB4FD52-6505-45BB-8061-E5B439C3FB2E}" dt="2019-03-29T11:56:54.277" v="104" actId="20577"/>
        <pc:sldMkLst>
          <pc:docMk/>
          <pc:sldMk cId="761641024" sldId="297"/>
        </pc:sldMkLst>
        <pc:spChg chg="mod">
          <ac:chgData name="Mette Torp Christensen" userId="S::mtorp@uio.no::c1754f02-9551-43a0-bccf-0caae27d2ae9" providerId="AD" clId="Web-{2CB4FD52-6505-45BB-8061-E5B439C3FB2E}" dt="2019-03-29T11:56:54.277" v="104" actId="20577"/>
          <ac:spMkLst>
            <pc:docMk/>
            <pc:sldMk cId="761641024" sldId="297"/>
            <ac:spMk id="3" creationId="{00000000-0000-0000-0000-000000000000}"/>
          </ac:spMkLst>
        </pc:spChg>
      </pc:sldChg>
      <pc:sldChg chg="del">
        <pc:chgData name="Mette Torp Christensen" userId="S::mtorp@uio.no::c1754f02-9551-43a0-bccf-0caae27d2ae9" providerId="AD" clId="Web-{2CB4FD52-6505-45BB-8061-E5B439C3FB2E}" dt="2019-03-29T11:58:08.043" v="113"/>
        <pc:sldMkLst>
          <pc:docMk/>
          <pc:sldMk cId="3209265887" sldId="299"/>
        </pc:sldMkLst>
      </pc:sldChg>
      <pc:sldChg chg="modSp">
        <pc:chgData name="Mette Torp Christensen" userId="S::mtorp@uio.no::c1754f02-9551-43a0-bccf-0caae27d2ae9" providerId="AD" clId="Web-{2CB4FD52-6505-45BB-8061-E5B439C3FB2E}" dt="2019-03-29T11:57:41.981" v="112" actId="20577"/>
        <pc:sldMkLst>
          <pc:docMk/>
          <pc:sldMk cId="44876194" sldId="300"/>
        </pc:sldMkLst>
        <pc:spChg chg="mod">
          <ac:chgData name="Mette Torp Christensen" userId="S::mtorp@uio.no::c1754f02-9551-43a0-bccf-0caae27d2ae9" providerId="AD" clId="Web-{2CB4FD52-6505-45BB-8061-E5B439C3FB2E}" dt="2019-03-29T11:57:41.981" v="112" actId="20577"/>
          <ac:spMkLst>
            <pc:docMk/>
            <pc:sldMk cId="44876194" sldId="300"/>
            <ac:spMk id="2" creationId="{8B8F5D64-87AB-48DA-BA01-055D1D1213EE}"/>
          </ac:spMkLst>
        </pc:spChg>
      </pc:sldChg>
    </pc:docChg>
  </pc:docChgLst>
  <pc:docChgLst>
    <pc:chgData name="Mette Torp Christensen" userId="S::mtorp@uio.no::c1754f02-9551-43a0-bccf-0caae27d2ae9" providerId="AD" clId="Web-{6C5D8CB1-7F63-446C-92C9-B400A8000142}"/>
    <pc:docChg chg="modSld">
      <pc:chgData name="Mette Torp Christensen" userId="S::mtorp@uio.no::c1754f02-9551-43a0-bccf-0caae27d2ae9" providerId="AD" clId="Web-{6C5D8CB1-7F63-446C-92C9-B400A8000142}" dt="2019-12-10T13:02:09.101" v="151"/>
      <pc:docMkLst>
        <pc:docMk/>
      </pc:docMkLst>
      <pc:sldChg chg="modSp modNotes">
        <pc:chgData name="Mette Torp Christensen" userId="S::mtorp@uio.no::c1754f02-9551-43a0-bccf-0caae27d2ae9" providerId="AD" clId="Web-{6C5D8CB1-7F63-446C-92C9-B400A8000142}" dt="2019-12-10T13:02:09.101" v="151"/>
        <pc:sldMkLst>
          <pc:docMk/>
          <pc:sldMk cId="1601716693" sldId="293"/>
        </pc:sldMkLst>
        <pc:spChg chg="mod">
          <ac:chgData name="Mette Torp Christensen" userId="S::mtorp@uio.no::c1754f02-9551-43a0-bccf-0caae27d2ae9" providerId="AD" clId="Web-{6C5D8CB1-7F63-446C-92C9-B400A8000142}" dt="2019-12-10T12:56:33.834" v="67" actId="20577"/>
          <ac:spMkLst>
            <pc:docMk/>
            <pc:sldMk cId="1601716693" sldId="293"/>
            <ac:spMk id="3" creationId="{00000000-0000-0000-0000-000000000000}"/>
          </ac:spMkLst>
        </pc:spChg>
      </pc:sldChg>
      <pc:sldChg chg="modSp">
        <pc:chgData name="Mette Torp Christensen" userId="S::mtorp@uio.no::c1754f02-9551-43a0-bccf-0caae27d2ae9" providerId="AD" clId="Web-{6C5D8CB1-7F63-446C-92C9-B400A8000142}" dt="2019-12-10T13:01:03.085" v="135" actId="20577"/>
        <pc:sldMkLst>
          <pc:docMk/>
          <pc:sldMk cId="836888372" sldId="301"/>
        </pc:sldMkLst>
        <pc:spChg chg="mod">
          <ac:chgData name="Mette Torp Christensen" userId="S::mtorp@uio.no::c1754f02-9551-43a0-bccf-0caae27d2ae9" providerId="AD" clId="Web-{6C5D8CB1-7F63-446C-92C9-B400A8000142}" dt="2019-12-10T13:01:03.085" v="135" actId="20577"/>
          <ac:spMkLst>
            <pc:docMk/>
            <pc:sldMk cId="836888372" sldId="301"/>
            <ac:spMk id="3" creationId="{00000000-0000-0000-0000-000000000000}"/>
          </ac:spMkLst>
        </pc:spChg>
      </pc:sldChg>
      <pc:sldChg chg="modNotes">
        <pc:chgData name="Mette Torp Christensen" userId="S::mtorp@uio.no::c1754f02-9551-43a0-bccf-0caae27d2ae9" providerId="AD" clId="Web-{6C5D8CB1-7F63-446C-92C9-B400A8000142}" dt="2019-12-10T12:35:01.502" v="14"/>
        <pc:sldMkLst>
          <pc:docMk/>
          <pc:sldMk cId="616813215" sldId="3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pPr>
              <a:defRPr/>
            </a:pPr>
            <a:fld id="{FA90F70F-F073-5E45-93D9-D311F88BF605}" type="datetime1">
              <a:rPr lang="nb-NO"/>
              <a:pPr>
                <a:defRPr/>
              </a:pPr>
              <a:t>15.12.2020</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40" tIns="45720" rIns="91440" bIns="45720" rtlCol="0" anchor="b"/>
          <a:lstStyle>
            <a:lvl1pPr algn="r">
              <a:defRPr sz="1200"/>
            </a:lvl1pPr>
          </a:lstStyle>
          <a:p>
            <a:pPr>
              <a:defRPr/>
            </a:pPr>
            <a:fld id="{AC069810-1276-FE4C-9C13-496BA63787E8}" type="slidenum">
              <a:rPr lang="nb-NO"/>
              <a:pPr>
                <a:defRPr/>
              </a:pPr>
              <a:t>‹#›</a:t>
            </a:fld>
            <a:endParaRPr lang="nb-NO"/>
          </a:p>
        </p:txBody>
      </p:sp>
    </p:spTree>
    <p:extLst>
      <p:ext uri="{BB962C8B-B14F-4D97-AF65-F5344CB8AC3E}">
        <p14:creationId xmlns:p14="http://schemas.microsoft.com/office/powerpoint/2010/main" val="255773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1"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1"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1"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FCB4F33-0A36-4A46-968A-02FC27E43280}" type="slidenum">
              <a:rPr lang="en-US"/>
              <a:pPr>
                <a:defRPr/>
              </a:pPr>
              <a:t>‹#›</a:t>
            </a:fld>
            <a:endParaRPr lang="en-US"/>
          </a:p>
        </p:txBody>
      </p:sp>
    </p:spTree>
    <p:extLst>
      <p:ext uri="{BB962C8B-B14F-4D97-AF65-F5344CB8AC3E}">
        <p14:creationId xmlns:p14="http://schemas.microsoft.com/office/powerpoint/2010/main" val="357165730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2</a:t>
            </a:fld>
            <a:endParaRPr lang="en-US"/>
          </a:p>
        </p:txBody>
      </p:sp>
    </p:spTree>
    <p:extLst>
      <p:ext uri="{BB962C8B-B14F-4D97-AF65-F5344CB8AC3E}">
        <p14:creationId xmlns:p14="http://schemas.microsoft.com/office/powerpoint/2010/main" val="45928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1" kern="1200">
                <a:solidFill>
                  <a:schemeClr val="tx1"/>
                </a:solidFill>
                <a:effectLst/>
                <a:latin typeface="Arial" charset="0"/>
                <a:ea typeface="ヒラギノ角ゴ Pro W3" charset="-128"/>
              </a:rPr>
              <a:t>Bruk denne foilen til å framheve/informere/minne om</a:t>
            </a:r>
            <a:r>
              <a:rPr lang="nb-NO" sz="1200" b="0" i="1" kern="1200" baseline="0">
                <a:solidFill>
                  <a:schemeClr val="tx1"/>
                </a:solidFill>
                <a:effectLst/>
                <a:latin typeface="Arial" charset="0"/>
                <a:ea typeface="ヒラギノ角ゴ Pro W3" charset="-128"/>
              </a:rPr>
              <a:t> hvilken prosjektmodell  UiO bruker, hvilken fase prosjektet er i NÅ, og hva som dermed er viktigste fokus, aktiviteter, dokumenter og beslutninger.</a:t>
            </a:r>
            <a:endParaRPr lang="en-US" b="0" i="1"/>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11</a:t>
            </a:fld>
            <a:endParaRPr lang="en-US"/>
          </a:p>
        </p:txBody>
      </p:sp>
    </p:spTree>
    <p:extLst>
      <p:ext uri="{BB962C8B-B14F-4D97-AF65-F5344CB8AC3E}">
        <p14:creationId xmlns:p14="http://schemas.microsoft.com/office/powerpoint/2010/main" val="3367607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dirty="0"/>
              <a:t>Milepælsplan</a:t>
            </a:r>
            <a:r>
              <a:rPr lang="nb-NO" i="1" baseline="0" dirty="0"/>
              <a:t> 3</a:t>
            </a:r>
          </a:p>
          <a:p>
            <a:endParaRPr lang="nb-NO" i="1" dirty="0"/>
          </a:p>
          <a:p>
            <a:endParaRPr lang="nb-NO" i="1" dirty="0"/>
          </a:p>
          <a:p>
            <a:endParaRPr lang="nb-NO" i="1" dirty="0"/>
          </a:p>
          <a:p>
            <a:r>
              <a:rPr lang="nb-NO" i="1" dirty="0"/>
              <a:t>Jamfør tidsplan i prosjektbeskrivelsen og definerte milepeler.</a:t>
            </a:r>
            <a:r>
              <a:rPr lang="nb-NO" i="1" baseline="0" dirty="0"/>
              <a:t> Det er mange varianter av en slik tidsplan, om du lager den i </a:t>
            </a:r>
            <a:r>
              <a:rPr lang="nb-NO" i="1" baseline="0" dirty="0" err="1"/>
              <a:t>power</a:t>
            </a:r>
            <a:r>
              <a:rPr lang="nb-NO" i="1" baseline="0" dirty="0"/>
              <a:t> </a:t>
            </a:r>
            <a:r>
              <a:rPr lang="nb-NO" i="1" baseline="0" dirty="0" err="1"/>
              <a:t>point</a:t>
            </a:r>
            <a:r>
              <a:rPr lang="nb-NO" i="1" baseline="0" dirty="0"/>
              <a:t> eller klipper inn et bilde fra et annet dokument eller fra et IT-verktøy som MS-</a:t>
            </a:r>
            <a:r>
              <a:rPr lang="nb-NO" i="1" baseline="0" dirty="0" err="1"/>
              <a:t>project</a:t>
            </a:r>
            <a:r>
              <a:rPr lang="nb-NO" i="1" baseline="0" dirty="0"/>
              <a:t> e.l. er opp til prosjektleder og prosjekteier med tanke på hva som er mest hensiktsmessig.</a:t>
            </a:r>
            <a:endParaRPr lang="nb-NO" i="1"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12</a:t>
            </a:fld>
            <a:endParaRPr lang="en-US"/>
          </a:p>
        </p:txBody>
      </p:sp>
    </p:spTree>
    <p:extLst>
      <p:ext uri="{BB962C8B-B14F-4D97-AF65-F5344CB8AC3E}">
        <p14:creationId xmlns:p14="http://schemas.microsoft.com/office/powerpoint/2010/main" val="310605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a:t>Milepælsplan</a:t>
            </a:r>
            <a:r>
              <a:rPr lang="nb-NO" i="1" baseline="0"/>
              <a:t> 3</a:t>
            </a:r>
          </a:p>
          <a:p>
            <a:endParaRPr lang="nb-NO" i="1"/>
          </a:p>
          <a:p>
            <a:endParaRPr lang="nb-NO" i="1"/>
          </a:p>
          <a:p>
            <a:endParaRPr lang="nb-NO" i="1"/>
          </a:p>
          <a:p>
            <a:r>
              <a:rPr lang="nb-NO" i="1"/>
              <a:t>Jamfør tidsplan i prosjektbeskrivelsen og definerte milepeler.</a:t>
            </a:r>
            <a:r>
              <a:rPr lang="nb-NO" i="1" baseline="0"/>
              <a:t> Det er mange varianter av en slik tidsplan, om du lager den i </a:t>
            </a:r>
            <a:r>
              <a:rPr lang="nb-NO" i="1" baseline="0" err="1"/>
              <a:t>power</a:t>
            </a:r>
            <a:r>
              <a:rPr lang="nb-NO" i="1" baseline="0"/>
              <a:t> </a:t>
            </a:r>
            <a:r>
              <a:rPr lang="nb-NO" i="1" baseline="0" err="1"/>
              <a:t>point</a:t>
            </a:r>
            <a:r>
              <a:rPr lang="nb-NO" i="1" baseline="0"/>
              <a:t> eller klipper inn et bilde fra et annet dokument eller fra et IT-verktøy som MS-</a:t>
            </a:r>
            <a:r>
              <a:rPr lang="nb-NO" i="1" baseline="0" err="1"/>
              <a:t>project</a:t>
            </a:r>
            <a:r>
              <a:rPr lang="nb-NO" i="1" baseline="0"/>
              <a:t> e.l. er opp til prosjektleder og prosjekteier med tanke på hva som er mest hensiktsmessig.</a:t>
            </a:r>
            <a:endParaRPr lang="nb-NO" i="1"/>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CB4F33-0A36-4A46-968A-02FC27E43280}"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ヒラギノ角ゴ Pro W3" charset="-128"/>
            </a:endParaRPr>
          </a:p>
        </p:txBody>
      </p:sp>
    </p:spTree>
    <p:extLst>
      <p:ext uri="{BB962C8B-B14F-4D97-AF65-F5344CB8AC3E}">
        <p14:creationId xmlns:p14="http://schemas.microsoft.com/office/powerpoint/2010/main" val="1283887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FCB4F33-0A36-4A46-968A-02FC27E43280}" type="slidenum">
              <a:rPr lang="en-US"/>
              <a:pPr>
                <a:defRPr/>
              </a:pPr>
              <a:t>14</a:t>
            </a:fld>
            <a:endParaRPr lang="en-US"/>
          </a:p>
        </p:txBody>
      </p:sp>
    </p:spTree>
    <p:extLst>
      <p:ext uri="{BB962C8B-B14F-4D97-AF65-F5344CB8AC3E}">
        <p14:creationId xmlns:p14="http://schemas.microsoft.com/office/powerpoint/2010/main" val="1318349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i="1"/>
              <a:t>Beskriv hva som har skjedd i prosjektet siden sist. Med ref. til milepel- og aktivitetsplaner: Hva er produsert/levert, hva er man særlig fornøyd med, er det avvik fra planen, er det endringer i risikobildet, uforutsette hendelser/særlige utfordringer man ønsker å gjøre styringsgruppen oppmerksom på, andre relevante informasjonspunkter?</a:t>
            </a:r>
          </a:p>
          <a:p>
            <a:endParaRPr lang="nb-NO"/>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15</a:t>
            </a:fld>
            <a:endParaRPr lang="en-US"/>
          </a:p>
        </p:txBody>
      </p:sp>
    </p:spTree>
    <p:extLst>
      <p:ext uri="{BB962C8B-B14F-4D97-AF65-F5344CB8AC3E}">
        <p14:creationId xmlns:p14="http://schemas.microsoft.com/office/powerpoint/2010/main" val="1115673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dirty="0"/>
          </a:p>
          <a:p>
            <a:endParaRPr lang="nb-NO"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18</a:t>
            </a:fld>
            <a:endParaRPr lang="en-US"/>
          </a:p>
        </p:txBody>
      </p:sp>
    </p:spTree>
    <p:extLst>
      <p:ext uri="{BB962C8B-B14F-4D97-AF65-F5344CB8AC3E}">
        <p14:creationId xmlns:p14="http://schemas.microsoft.com/office/powerpoint/2010/main" val="197773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a:t>Tenk på prosjektbeskrivelsen</a:t>
            </a:r>
            <a:r>
              <a:rPr lang="nb-NO" i="1" baseline="0"/>
              <a:t> og nyeste versjon av styringsdokumentet som kontrakten mellom linjen, prosjekteier og prosjektleder.</a:t>
            </a:r>
            <a:endParaRPr lang="nb-NO" i="1"/>
          </a:p>
        </p:txBody>
      </p:sp>
      <p:sp>
        <p:nvSpPr>
          <p:cNvPr id="4" name="Plassholder for lysbildenummer 3"/>
          <p:cNvSpPr>
            <a:spLocks noGrp="1"/>
          </p:cNvSpPr>
          <p:nvPr>
            <p:ph type="sldNum" sz="quarter" idx="10"/>
          </p:nvPr>
        </p:nvSpPr>
        <p:spPr/>
        <p:txBody>
          <a:bodyPr/>
          <a:lstStyle/>
          <a:p>
            <a:pPr>
              <a:defRPr/>
            </a:pPr>
            <a:fld id="{2FCB4F33-0A36-4A46-968A-02FC27E43280}" type="slidenum">
              <a:rPr lang="en-US" smtClean="0"/>
              <a:pPr>
                <a:defRPr/>
              </a:pPr>
              <a:t>3</a:t>
            </a:fld>
            <a:endParaRPr lang="en-US"/>
          </a:p>
        </p:txBody>
      </p:sp>
    </p:spTree>
    <p:extLst>
      <p:ext uri="{BB962C8B-B14F-4D97-AF65-F5344CB8AC3E}">
        <p14:creationId xmlns:p14="http://schemas.microsoft.com/office/powerpoint/2010/main" val="105249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a:t>Sidetall og</a:t>
            </a:r>
            <a:r>
              <a:rPr lang="nb-NO" i="1" baseline="0"/>
              <a:t> innhold t</a:t>
            </a:r>
            <a:r>
              <a:rPr lang="nb-NO" i="1"/>
              <a:t>ilpasses oppdatert versjon av foilsettet.</a:t>
            </a:r>
          </a:p>
        </p:txBody>
      </p:sp>
      <p:sp>
        <p:nvSpPr>
          <p:cNvPr id="4" name="Plassholder for lysbildenummer 3"/>
          <p:cNvSpPr>
            <a:spLocks noGrp="1"/>
          </p:cNvSpPr>
          <p:nvPr>
            <p:ph type="sldNum" sz="quarter" idx="10"/>
          </p:nvPr>
        </p:nvSpPr>
        <p:spPr/>
        <p:txBody>
          <a:bodyPr/>
          <a:lstStyle/>
          <a:p>
            <a:pPr>
              <a:defRPr/>
            </a:pPr>
            <a:fld id="{0C23A53D-41A6-47F3-998F-54CF086AFD8C}" type="slidenum">
              <a:rPr lang="nb-NO" smtClean="0"/>
              <a:pPr>
                <a:defRPr/>
              </a:pPr>
              <a:t>4</a:t>
            </a:fld>
            <a:endParaRPr lang="nb-NO"/>
          </a:p>
        </p:txBody>
      </p:sp>
    </p:spTree>
    <p:extLst>
      <p:ext uri="{BB962C8B-B14F-4D97-AF65-F5344CB8AC3E}">
        <p14:creationId xmlns:p14="http://schemas.microsoft.com/office/powerpoint/2010/main" val="58754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5</a:t>
            </a:fld>
            <a:endParaRPr lang="en-US"/>
          </a:p>
        </p:txBody>
      </p:sp>
    </p:spTree>
    <p:extLst>
      <p:ext uri="{BB962C8B-B14F-4D97-AF65-F5344CB8AC3E}">
        <p14:creationId xmlns:p14="http://schemas.microsoft.com/office/powerpoint/2010/main" val="82132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n-NO" sz="1200" b="0" i="0" kern="1200" dirty="0" smtClean="0">
                <a:solidFill>
                  <a:schemeClr val="tx1"/>
                </a:solidFill>
                <a:effectLst/>
                <a:latin typeface="Arial" charset="0"/>
                <a:ea typeface="ヒラギノ角ゴ Pro W3" charset="-128"/>
                <a:cs typeface="ヒラギノ角ゴ Pro W3" charset="-128"/>
              </a:rPr>
              <a:t>Arkitektur- og </a:t>
            </a:r>
            <a:r>
              <a:rPr lang="nn-NO" sz="1200" b="0" i="0" kern="1200" dirty="0" err="1" smtClean="0">
                <a:solidFill>
                  <a:schemeClr val="tx1"/>
                </a:solidFill>
                <a:effectLst/>
                <a:latin typeface="Arial" charset="0"/>
                <a:ea typeface="ヒラギノ角ゴ Pro W3" charset="-128"/>
                <a:cs typeface="ヒラギノ角ゴ Pro W3" charset="-128"/>
              </a:rPr>
              <a:t>designhøgskolen</a:t>
            </a:r>
            <a:r>
              <a:rPr lang="nn-NO" sz="1200" b="0" i="0" kern="1200" dirty="0" smtClean="0">
                <a:solidFill>
                  <a:schemeClr val="tx1"/>
                </a:solidFill>
                <a:effectLst/>
                <a:latin typeface="Arial" charset="0"/>
                <a:ea typeface="ヒラギノ角ゴ Pro W3" charset="-128"/>
                <a:cs typeface="ヒラギノ角ゴ Pro W3" charset="-128"/>
              </a:rPr>
              <a:t> i Oslo</a:t>
            </a:r>
          </a:p>
          <a:p>
            <a:pPr fontAlgn="base"/>
            <a:r>
              <a:rPr lang="nn-NO" sz="1200" b="0" i="0" kern="1200" dirty="0" smtClean="0">
                <a:solidFill>
                  <a:schemeClr val="tx1"/>
                </a:solidFill>
                <a:effectLst/>
                <a:latin typeface="Arial" charset="0"/>
                <a:ea typeface="ヒラギノ角ゴ Pro W3" charset="-128"/>
                <a:cs typeface="ヒラギノ角ゴ Pro W3" charset="-128"/>
              </a:rPr>
              <a:t>Dronning Mauds Minne </a:t>
            </a:r>
            <a:r>
              <a:rPr lang="nn-NO" sz="1200" b="0" i="0" kern="1200" dirty="0" err="1" smtClean="0">
                <a:solidFill>
                  <a:schemeClr val="tx1"/>
                </a:solidFill>
                <a:effectLst/>
                <a:latin typeface="Arial" charset="0"/>
                <a:ea typeface="ヒラギノ角ゴ Pro W3" charset="-128"/>
                <a:cs typeface="ヒラギノ角ゴ Pro W3" charset="-128"/>
              </a:rPr>
              <a:t>Høgskole</a:t>
            </a:r>
            <a:endParaRPr lang="nn-NO" sz="1200" b="0" i="0" kern="1200" dirty="0" smtClean="0">
              <a:solidFill>
                <a:schemeClr val="tx1"/>
              </a:solidFill>
              <a:effectLst/>
              <a:latin typeface="Arial" charset="0"/>
              <a:ea typeface="ヒラギノ角ゴ Pro W3" charset="-128"/>
              <a:cs typeface="ヒラギノ角ゴ Pro W3" charset="-128"/>
            </a:endParaRPr>
          </a:p>
          <a:p>
            <a:pPr fontAlgn="base"/>
            <a:r>
              <a:rPr lang="nn-NO" sz="1200" b="0" i="0" kern="1200" dirty="0" err="1" smtClean="0">
                <a:solidFill>
                  <a:schemeClr val="tx1"/>
                </a:solidFill>
                <a:effectLst/>
                <a:latin typeface="Arial" charset="0"/>
                <a:ea typeface="ヒラギノ角ゴ Pro W3" charset="-128"/>
                <a:cs typeface="ヒラギノ角ゴ Pro W3" charset="-128"/>
              </a:rPr>
              <a:t>Høgskolen</a:t>
            </a:r>
            <a:r>
              <a:rPr lang="nn-NO" sz="1200" b="0" i="0" kern="1200" dirty="0" smtClean="0">
                <a:solidFill>
                  <a:schemeClr val="tx1"/>
                </a:solidFill>
                <a:effectLst/>
                <a:latin typeface="Arial" charset="0"/>
                <a:ea typeface="ヒラギノ角ゴ Pro W3" charset="-128"/>
                <a:cs typeface="ヒラギノ角ゴ Pro W3" charset="-128"/>
              </a:rPr>
              <a:t> i Innlandet</a:t>
            </a:r>
          </a:p>
          <a:p>
            <a:pPr fontAlgn="base"/>
            <a:r>
              <a:rPr lang="nn-NO" sz="1200" b="0" i="0" kern="1200" dirty="0" err="1" smtClean="0">
                <a:solidFill>
                  <a:schemeClr val="tx1"/>
                </a:solidFill>
                <a:effectLst/>
                <a:latin typeface="Arial" charset="0"/>
                <a:ea typeface="ヒラギノ角ゴ Pro W3" charset="-128"/>
                <a:cs typeface="ヒラギノ角ゴ Pro W3" charset="-128"/>
              </a:rPr>
              <a:t>Høgskolen</a:t>
            </a:r>
            <a:r>
              <a:rPr lang="nn-NO" sz="1200" b="0" i="0" kern="1200" dirty="0" smtClean="0">
                <a:solidFill>
                  <a:schemeClr val="tx1"/>
                </a:solidFill>
                <a:effectLst/>
                <a:latin typeface="Arial" charset="0"/>
                <a:ea typeface="ヒラギノ角ゴ Pro W3" charset="-128"/>
                <a:cs typeface="ヒラギノ角ゴ Pro W3" charset="-128"/>
              </a:rPr>
              <a:t> i Molde</a:t>
            </a:r>
          </a:p>
          <a:p>
            <a:pPr fontAlgn="base"/>
            <a:r>
              <a:rPr lang="nn-NO" sz="1200" b="0" i="0" kern="1200" dirty="0" smtClean="0">
                <a:solidFill>
                  <a:schemeClr val="tx1"/>
                </a:solidFill>
                <a:effectLst/>
                <a:latin typeface="Arial" charset="0"/>
                <a:ea typeface="ヒラギノ角ゴ Pro W3" charset="-128"/>
                <a:cs typeface="ヒラギノ角ゴ Pro W3" charset="-128"/>
              </a:rPr>
              <a:t>Høgskulen på Vestlandet</a:t>
            </a:r>
          </a:p>
          <a:p>
            <a:pPr fontAlgn="base"/>
            <a:r>
              <a:rPr lang="nn-NO" sz="1200" b="0" i="0" kern="1200" dirty="0" err="1" smtClean="0">
                <a:solidFill>
                  <a:schemeClr val="tx1"/>
                </a:solidFill>
                <a:effectLst/>
                <a:latin typeface="Arial" charset="0"/>
                <a:ea typeface="ヒラギノ角ゴ Pro W3" charset="-128"/>
                <a:cs typeface="ヒラギノ角ゴ Pro W3" charset="-128"/>
              </a:rPr>
              <a:t>Høgskolen</a:t>
            </a:r>
            <a:r>
              <a:rPr lang="nn-NO" sz="1200" b="0" i="0" kern="1200" dirty="0" smtClean="0">
                <a:solidFill>
                  <a:schemeClr val="tx1"/>
                </a:solidFill>
                <a:effectLst/>
                <a:latin typeface="Arial" charset="0"/>
                <a:ea typeface="ヒラギノ角ゴ Pro W3" charset="-128"/>
                <a:cs typeface="ヒラギノ角ゴ Pro W3" charset="-128"/>
              </a:rPr>
              <a:t> i Østfold</a:t>
            </a:r>
          </a:p>
          <a:p>
            <a:pPr fontAlgn="base"/>
            <a:r>
              <a:rPr lang="nn-NO" sz="1200" b="0" i="0" kern="1200" dirty="0" smtClean="0">
                <a:solidFill>
                  <a:schemeClr val="tx1"/>
                </a:solidFill>
                <a:effectLst/>
                <a:latin typeface="Arial" charset="0"/>
                <a:ea typeface="ヒラギノ角ゴ Pro W3" charset="-128"/>
                <a:cs typeface="ヒラギノ角ゴ Pro W3" charset="-128"/>
              </a:rPr>
              <a:t>Høgskulen i Volda</a:t>
            </a:r>
          </a:p>
          <a:p>
            <a:pPr fontAlgn="base"/>
            <a:r>
              <a:rPr lang="nn-NO" sz="1200" b="0" i="0" kern="1200" dirty="0" err="1" smtClean="0">
                <a:solidFill>
                  <a:schemeClr val="tx1"/>
                </a:solidFill>
                <a:effectLst/>
                <a:latin typeface="Arial" charset="0"/>
                <a:ea typeface="ヒラギノ角ゴ Pro W3" charset="-128"/>
                <a:cs typeface="ヒラギノ角ゴ Pro W3" charset="-128"/>
              </a:rPr>
              <a:t>Høyskolen</a:t>
            </a:r>
            <a:r>
              <a:rPr lang="nn-NO" sz="1200" b="0" i="0" kern="1200" dirty="0" smtClean="0">
                <a:solidFill>
                  <a:schemeClr val="tx1"/>
                </a:solidFill>
                <a:effectLst/>
                <a:latin typeface="Arial" charset="0"/>
                <a:ea typeface="ヒラギノ角ゴ Pro W3" charset="-128"/>
                <a:cs typeface="ヒラギノ角ゴ Pro W3" charset="-128"/>
              </a:rPr>
              <a:t> Kristiania</a:t>
            </a:r>
          </a:p>
          <a:p>
            <a:pPr fontAlgn="base"/>
            <a:r>
              <a:rPr lang="nn-NO" sz="1200" b="0" i="0" kern="1200" dirty="0" smtClean="0">
                <a:solidFill>
                  <a:schemeClr val="tx1"/>
                </a:solidFill>
                <a:effectLst/>
                <a:latin typeface="Arial" charset="0"/>
                <a:ea typeface="ヒラギノ角ゴ Pro W3" charset="-128"/>
                <a:cs typeface="ヒラギノ角ゴ Pro W3" charset="-128"/>
              </a:rPr>
              <a:t>Lovisenberg Diakonale </a:t>
            </a:r>
            <a:r>
              <a:rPr lang="nn-NO" sz="1200" b="0" i="0" kern="1200" dirty="0" err="1" smtClean="0">
                <a:solidFill>
                  <a:schemeClr val="tx1"/>
                </a:solidFill>
                <a:effectLst/>
                <a:latin typeface="Arial" charset="0"/>
                <a:ea typeface="ヒラギノ角ゴ Pro W3" charset="-128"/>
                <a:cs typeface="ヒラギノ角ゴ Pro W3" charset="-128"/>
              </a:rPr>
              <a:t>Høgskole</a:t>
            </a:r>
            <a:endParaRPr lang="nn-NO" sz="1200" b="0" i="0" kern="1200" dirty="0" smtClean="0">
              <a:solidFill>
                <a:schemeClr val="tx1"/>
              </a:solidFill>
              <a:effectLst/>
              <a:latin typeface="Arial" charset="0"/>
              <a:ea typeface="ヒラギノ角ゴ Pro W3" charset="-128"/>
              <a:cs typeface="ヒラギノ角ゴ Pro W3" charset="-128"/>
            </a:endParaRPr>
          </a:p>
          <a:p>
            <a:pPr fontAlgn="base"/>
            <a:r>
              <a:rPr lang="nn-NO" sz="1200" b="0" i="0" kern="1200" dirty="0" smtClean="0">
                <a:solidFill>
                  <a:schemeClr val="tx1"/>
                </a:solidFill>
                <a:effectLst/>
                <a:latin typeface="Arial" charset="0"/>
                <a:ea typeface="ヒラギノ角ゴ Pro W3" charset="-128"/>
                <a:cs typeface="ヒラギノ角ゴ Pro W3" charset="-128"/>
              </a:rPr>
              <a:t>Nord universitet</a:t>
            </a:r>
          </a:p>
          <a:p>
            <a:pPr fontAlgn="base"/>
            <a:r>
              <a:rPr lang="nn-NO" sz="1200" b="0" i="0" kern="1200" dirty="0" smtClean="0">
                <a:solidFill>
                  <a:schemeClr val="tx1"/>
                </a:solidFill>
                <a:effectLst/>
                <a:latin typeface="Arial" charset="0"/>
                <a:ea typeface="ヒラギノ角ゴ Pro W3" charset="-128"/>
                <a:cs typeface="ヒラギノ角ゴ Pro W3" charset="-128"/>
              </a:rPr>
              <a:t>Norges miljø- og </a:t>
            </a:r>
            <a:r>
              <a:rPr lang="nn-NO" sz="1200" b="0" i="0" kern="1200" dirty="0" err="1" smtClean="0">
                <a:solidFill>
                  <a:schemeClr val="tx1"/>
                </a:solidFill>
                <a:effectLst/>
                <a:latin typeface="Arial" charset="0"/>
                <a:ea typeface="ヒラギノ角ゴ Pro W3" charset="-128"/>
                <a:cs typeface="ヒラギノ角ゴ Pro W3" charset="-128"/>
              </a:rPr>
              <a:t>biovitenskaplige</a:t>
            </a:r>
            <a:r>
              <a:rPr lang="nn-NO" sz="1200" b="0" i="0" kern="1200" dirty="0" smtClean="0">
                <a:solidFill>
                  <a:schemeClr val="tx1"/>
                </a:solidFill>
                <a:effectLst/>
                <a:latin typeface="Arial" charset="0"/>
                <a:ea typeface="ヒラギノ角ゴ Pro W3" charset="-128"/>
                <a:cs typeface="ヒラギノ角ゴ Pro W3" charset="-128"/>
              </a:rPr>
              <a:t> universitet</a:t>
            </a:r>
          </a:p>
          <a:p>
            <a:pPr fontAlgn="base"/>
            <a:r>
              <a:rPr lang="nn-NO" sz="1200" b="0" i="0" kern="1200" dirty="0" smtClean="0">
                <a:solidFill>
                  <a:schemeClr val="tx1"/>
                </a:solidFill>
                <a:effectLst/>
                <a:latin typeface="Arial" charset="0"/>
                <a:ea typeface="ヒラギノ角ゴ Pro W3" charset="-128"/>
                <a:cs typeface="ヒラギノ角ゴ Pro W3" charset="-128"/>
              </a:rPr>
              <a:t>Norges teknisk- og </a:t>
            </a:r>
            <a:r>
              <a:rPr lang="nn-NO" sz="1200" b="0" i="0" kern="1200" dirty="0" err="1" smtClean="0">
                <a:solidFill>
                  <a:schemeClr val="tx1"/>
                </a:solidFill>
                <a:effectLst/>
                <a:latin typeface="Arial" charset="0"/>
                <a:ea typeface="ヒラギノ角ゴ Pro W3" charset="-128"/>
                <a:cs typeface="ヒラギノ角ゴ Pro W3" charset="-128"/>
              </a:rPr>
              <a:t>naturvitenskaplige</a:t>
            </a:r>
            <a:r>
              <a:rPr lang="nn-NO" sz="1200" b="0" i="0" kern="1200" dirty="0" smtClean="0">
                <a:solidFill>
                  <a:schemeClr val="tx1"/>
                </a:solidFill>
                <a:effectLst/>
                <a:latin typeface="Arial" charset="0"/>
                <a:ea typeface="ヒラギノ角ゴ Pro W3" charset="-128"/>
                <a:cs typeface="ヒラギノ角ゴ Pro W3" charset="-128"/>
              </a:rPr>
              <a:t> universitet</a:t>
            </a:r>
          </a:p>
          <a:p>
            <a:pPr fontAlgn="base"/>
            <a:r>
              <a:rPr lang="nn-NO" sz="1200" b="0" i="0" kern="1200" dirty="0" err="1" smtClean="0">
                <a:solidFill>
                  <a:schemeClr val="tx1"/>
                </a:solidFill>
                <a:effectLst/>
                <a:latin typeface="Arial" charset="0"/>
                <a:ea typeface="ヒラギノ角ゴ Pro W3" charset="-128"/>
                <a:cs typeface="ヒラギノ角ゴ Pro W3" charset="-128"/>
              </a:rPr>
              <a:t>OsloMet</a:t>
            </a:r>
            <a:endParaRPr lang="nn-NO" sz="1200" b="0" i="0" kern="1200" dirty="0" smtClean="0">
              <a:solidFill>
                <a:schemeClr val="tx1"/>
              </a:solidFill>
              <a:effectLst/>
              <a:latin typeface="Arial" charset="0"/>
              <a:ea typeface="ヒラギノ角ゴ Pro W3" charset="-128"/>
              <a:cs typeface="ヒラギノ角ゴ Pro W3" charset="-128"/>
            </a:endParaRPr>
          </a:p>
          <a:p>
            <a:pPr fontAlgn="base"/>
            <a:r>
              <a:rPr lang="nn-NO" sz="1200" b="0" i="0" kern="1200" dirty="0" smtClean="0">
                <a:solidFill>
                  <a:schemeClr val="tx1"/>
                </a:solidFill>
                <a:effectLst/>
                <a:latin typeface="Arial" charset="0"/>
                <a:ea typeface="ヒラギノ角ゴ Pro W3" charset="-128"/>
                <a:cs typeface="ヒラギノ角ゴ Pro W3" charset="-128"/>
              </a:rPr>
              <a:t>Universitetet i Agder</a:t>
            </a:r>
          </a:p>
          <a:p>
            <a:pPr fontAlgn="base"/>
            <a:r>
              <a:rPr lang="nn-NO" sz="1200" b="0" i="0" kern="1200" dirty="0" smtClean="0">
                <a:solidFill>
                  <a:schemeClr val="tx1"/>
                </a:solidFill>
                <a:effectLst/>
                <a:latin typeface="Arial" charset="0"/>
                <a:ea typeface="ヒラギノ角ゴ Pro W3" charset="-128"/>
                <a:cs typeface="ヒラギノ角ゴ Pro W3" charset="-128"/>
              </a:rPr>
              <a:t>Universitetet i Oslo</a:t>
            </a:r>
          </a:p>
          <a:p>
            <a:pPr fontAlgn="base"/>
            <a:r>
              <a:rPr lang="nn-NO" sz="1200" b="0" i="0" kern="1200" dirty="0" smtClean="0">
                <a:solidFill>
                  <a:schemeClr val="tx1"/>
                </a:solidFill>
                <a:effectLst/>
                <a:latin typeface="Arial" charset="0"/>
                <a:ea typeface="ヒラギノ角ゴ Pro W3" charset="-128"/>
                <a:cs typeface="ヒラギノ角ゴ Pro W3" charset="-128"/>
              </a:rPr>
              <a:t>Universitetet i Stavanger</a:t>
            </a:r>
          </a:p>
          <a:p>
            <a:pPr fontAlgn="base"/>
            <a:r>
              <a:rPr lang="nn-NO" sz="1200" b="0" i="0" kern="1200" dirty="0" smtClean="0">
                <a:solidFill>
                  <a:schemeClr val="tx1"/>
                </a:solidFill>
                <a:effectLst/>
                <a:latin typeface="Arial" charset="0"/>
                <a:ea typeface="ヒラギノ角ゴ Pro W3" charset="-128"/>
                <a:cs typeface="ヒラギノ角ゴ Pro W3" charset="-128"/>
              </a:rPr>
              <a:t>Universitetet i Sørøst-Norge</a:t>
            </a:r>
          </a:p>
          <a:p>
            <a:pPr fontAlgn="base"/>
            <a:r>
              <a:rPr lang="nn-NO" sz="1200" b="0" i="0" kern="1200" dirty="0" smtClean="0">
                <a:solidFill>
                  <a:schemeClr val="tx1"/>
                </a:solidFill>
                <a:effectLst/>
                <a:latin typeface="Arial" charset="0"/>
                <a:ea typeface="ヒラギノ角ゴ Pro W3" charset="-128"/>
                <a:cs typeface="ヒラギノ角ゴ Pro W3" charset="-128"/>
              </a:rPr>
              <a:t>VID </a:t>
            </a:r>
            <a:r>
              <a:rPr lang="nn-NO" sz="1200" b="0" i="0" kern="1200" dirty="0" err="1" smtClean="0">
                <a:solidFill>
                  <a:schemeClr val="tx1"/>
                </a:solidFill>
                <a:effectLst/>
                <a:latin typeface="Arial" charset="0"/>
                <a:ea typeface="ヒラギノ角ゴ Pro W3" charset="-128"/>
                <a:cs typeface="ヒラギノ角ゴ Pro W3" charset="-128"/>
              </a:rPr>
              <a:t>vitenskaplige</a:t>
            </a:r>
            <a:r>
              <a:rPr lang="nn-NO" sz="1200" b="0" i="0" kern="1200" dirty="0" smtClean="0">
                <a:solidFill>
                  <a:schemeClr val="tx1"/>
                </a:solidFill>
                <a:effectLst/>
                <a:latin typeface="Arial" charset="0"/>
                <a:ea typeface="ヒラギノ角ゴ Pro W3" charset="-128"/>
                <a:cs typeface="ヒラギノ角ゴ Pro W3" charset="-128"/>
              </a:rPr>
              <a:t> </a:t>
            </a:r>
            <a:r>
              <a:rPr lang="nn-NO" sz="1200" b="0" i="0" kern="1200" dirty="0" err="1" smtClean="0">
                <a:solidFill>
                  <a:schemeClr val="tx1"/>
                </a:solidFill>
                <a:effectLst/>
                <a:latin typeface="Arial" charset="0"/>
                <a:ea typeface="ヒラギノ角ゴ Pro W3" charset="-128"/>
                <a:cs typeface="ヒラギノ角ゴ Pro W3" charset="-128"/>
              </a:rPr>
              <a:t>høgskole</a:t>
            </a:r>
            <a:endParaRPr lang="nn-NO" sz="1200" b="0" i="0" kern="1200" dirty="0" smtClean="0">
              <a:solidFill>
                <a:schemeClr val="tx1"/>
              </a:solidFill>
              <a:effectLst/>
              <a:latin typeface="Arial" charset="0"/>
              <a:ea typeface="ヒラギノ角ゴ Pro W3" charset="-128"/>
              <a:cs typeface="ヒラギノ角ゴ Pro W3" charset="-128"/>
            </a:endParaRPr>
          </a:p>
          <a:p>
            <a:endParaRPr lang="nb-NO" dirty="0"/>
          </a:p>
        </p:txBody>
      </p:sp>
      <p:sp>
        <p:nvSpPr>
          <p:cNvPr id="4" name="Plassholder for lysbildenummer 3"/>
          <p:cNvSpPr>
            <a:spLocks noGrp="1"/>
          </p:cNvSpPr>
          <p:nvPr>
            <p:ph type="sldNum" sz="quarter" idx="10"/>
          </p:nvPr>
        </p:nvSpPr>
        <p:spPr/>
        <p:txBody>
          <a:bodyPr/>
          <a:lstStyle/>
          <a:p>
            <a:pPr>
              <a:defRPr/>
            </a:pPr>
            <a:fld id="{2FCB4F33-0A36-4A46-968A-02FC27E43280}" type="slidenum">
              <a:rPr lang="en-US" smtClean="0"/>
              <a:pPr>
                <a:defRPr/>
              </a:pPr>
              <a:t>6</a:t>
            </a:fld>
            <a:endParaRPr lang="en-US"/>
          </a:p>
        </p:txBody>
      </p:sp>
    </p:spTree>
    <p:extLst>
      <p:ext uri="{BB962C8B-B14F-4D97-AF65-F5344CB8AC3E}">
        <p14:creationId xmlns:p14="http://schemas.microsoft.com/office/powerpoint/2010/main" val="15693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i="1"/>
              <a:t>Hentes fra prosjektbeskrivelsen</a:t>
            </a:r>
            <a:r>
              <a:rPr lang="nb-NO" i="1" baseline="0"/>
              <a:t>. H</a:t>
            </a:r>
            <a:r>
              <a:rPr lang="nb-NO" sz="1200" b="0" i="1"/>
              <a:t>vis det er mye tekst</a:t>
            </a:r>
            <a:r>
              <a:rPr lang="nb-NO" sz="1200" b="0" i="1" baseline="0"/>
              <a:t> her så er det bedre å splitte tabellen  og fordele de ulike målnivåene på flere foiler enn å ha bitteliten uleselig skrift. </a:t>
            </a:r>
            <a:r>
              <a:rPr lang="nb-NO" sz="1200" b="0" i="1" baseline="0">
                <a:sym typeface="Wingdings" panose="05000000000000000000" pitchFamily="2" charset="2"/>
              </a:rPr>
              <a:t></a:t>
            </a:r>
            <a:endParaRPr lang="nb-NO" sz="1200" b="0" i="1"/>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b="1" i="1"/>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b="0" i="1"/>
              <a:t>Formål:</a:t>
            </a:r>
            <a:r>
              <a:rPr lang="nb-NO" sz="1200" b="1" i="1"/>
              <a:t> </a:t>
            </a:r>
            <a:r>
              <a:rPr lang="nb-NO" sz="1200" i="1">
                <a:effectLst/>
              </a:rPr>
              <a:t>Mål for UiO som dette prosjektet bidrar til oppfyllelsen av. Hvorfor</a:t>
            </a:r>
            <a:r>
              <a:rPr lang="nb-NO" sz="1200" i="1" baseline="0">
                <a:effectLst/>
              </a:rPr>
              <a:t> gjør vi dette?</a:t>
            </a:r>
            <a:endParaRPr lang="nb-NO" sz="1200" i="1">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i="1">
                <a:effectLst/>
              </a:rPr>
              <a:t>Effektmål:</a:t>
            </a:r>
            <a:r>
              <a:rPr lang="nb-NO" sz="1200" i="1" baseline="0">
                <a:effectLst/>
              </a:rPr>
              <a:t> L</a:t>
            </a:r>
            <a:r>
              <a:rPr lang="nb-NO" sz="1200" i="1">
                <a:effectLst/>
              </a:rPr>
              <a:t>angsiktige positive gevinster. Merk at disse kan være både «harde»/kvantitative og «myke»/kvalitative</a:t>
            </a: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i="1">
                <a:effectLst/>
              </a:rPr>
              <a:t>Resultatmål:</a:t>
            </a:r>
            <a:r>
              <a:rPr lang="nb-NO" sz="1200" i="1" baseline="0">
                <a:effectLst/>
              </a:rPr>
              <a:t> </a:t>
            </a:r>
            <a:r>
              <a:rPr lang="nb-NO" sz="1200" i="1">
                <a:effectLst/>
              </a:rPr>
              <a:t>De målene som prosjektet skal oppnå i prosjektets levetid; </a:t>
            </a:r>
            <a:r>
              <a:rPr lang="nb-NO" sz="1200" i="1" err="1">
                <a:effectLst/>
              </a:rPr>
              <a:t>feks</a:t>
            </a:r>
            <a:r>
              <a:rPr lang="nb-NO" sz="1200" i="1">
                <a:effectLst/>
              </a:rPr>
              <a:t>. målt i tid, kostnad, kvalitet</a:t>
            </a: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b="0" i="1">
                <a:solidFill>
                  <a:srgbClr val="C00000"/>
                </a:solidFill>
              </a:rPr>
              <a:t>Suksesskriterier:</a:t>
            </a:r>
            <a:r>
              <a:rPr lang="nb-NO" sz="1200" b="0" i="1" baseline="0">
                <a:solidFill>
                  <a:srgbClr val="C00000"/>
                </a:solidFill>
              </a:rPr>
              <a:t> Hvilke forutsetninger/premisser må være tilstede for at målet kan oppnås?</a:t>
            </a:r>
            <a:endParaRPr lang="nb-NO" b="0" i="1">
              <a:solidFill>
                <a:srgbClr val="C00000"/>
              </a:solidFill>
            </a:endParaRPr>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7</a:t>
            </a:fld>
            <a:endParaRPr lang="en-US"/>
          </a:p>
        </p:txBody>
      </p:sp>
    </p:spTree>
    <p:extLst>
      <p:ext uri="{BB962C8B-B14F-4D97-AF65-F5344CB8AC3E}">
        <p14:creationId xmlns:p14="http://schemas.microsoft.com/office/powerpoint/2010/main" val="362790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a:t>Hentes fra prosjektbeskrivelsen.</a:t>
            </a:r>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8</a:t>
            </a:fld>
            <a:endParaRPr lang="en-US"/>
          </a:p>
        </p:txBody>
      </p:sp>
    </p:spTree>
    <p:extLst>
      <p:ext uri="{BB962C8B-B14F-4D97-AF65-F5344CB8AC3E}">
        <p14:creationId xmlns:p14="http://schemas.microsoft.com/office/powerpoint/2010/main" val="725018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i="1"/>
              <a:t>Hentes fra prosjektbeskrivelsen. </a:t>
            </a:r>
            <a:r>
              <a:rPr lang="nb-NO" sz="1200" i="1" kern="1200">
                <a:solidFill>
                  <a:schemeClr val="tx1"/>
                </a:solidFill>
                <a:effectLst/>
                <a:latin typeface="Arial" charset="0"/>
                <a:ea typeface="ヒラギノ角ゴ Pro W3" charset="-128"/>
                <a:cs typeface="ヒラギノ角ゴ Pro W3" charset="-128"/>
              </a:rPr>
              <a:t>Gjerne figur og/eller</a:t>
            </a:r>
            <a:r>
              <a:rPr lang="nb-NO" sz="1200" i="1" kern="1200" baseline="0">
                <a:solidFill>
                  <a:schemeClr val="tx1"/>
                </a:solidFill>
                <a:effectLst/>
                <a:latin typeface="Arial" charset="0"/>
                <a:ea typeface="ヒラギノ角ゴ Pro W3" charset="-128"/>
                <a:cs typeface="ヒラギノ角ゴ Pro W3" charset="-128"/>
              </a:rPr>
              <a:t> tekst: </a:t>
            </a:r>
            <a:r>
              <a:rPr lang="nb-NO" sz="1200" i="1" kern="1200">
                <a:solidFill>
                  <a:schemeClr val="tx1"/>
                </a:solidFill>
                <a:effectLst/>
                <a:latin typeface="Arial" charset="0"/>
                <a:ea typeface="ヒラギノ角ゴ Pro W3" charset="-128"/>
                <a:cs typeface="ヒラギノ角ゴ Pro W3" charset="-128"/>
              </a:rPr>
              <a:t>Angi hvem som er prosjekteier/organisatorisk forankring for prosjektet. Beskriv størrelse og sammensetning av prosjektgruppen. Beskriv de ulike rollene med tilhørende ansvar.</a:t>
            </a:r>
            <a:endParaRPr lang="nb-NO" sz="1200" kern="1200">
              <a:solidFill>
                <a:schemeClr val="tx1"/>
              </a:solidFill>
              <a:effectLst/>
              <a:latin typeface="Arial" charset="0"/>
              <a:ea typeface="ヒラギノ角ゴ Pro W3" charset="-128"/>
              <a:cs typeface="ヒラギノ角ゴ Pro W3" charset="-128"/>
            </a:endParaRPr>
          </a:p>
          <a:p>
            <a:endParaRPr lang="en-US"/>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9</a:t>
            </a:fld>
            <a:endParaRPr lang="en-US"/>
          </a:p>
        </p:txBody>
      </p:sp>
    </p:spTree>
    <p:extLst>
      <p:ext uri="{BB962C8B-B14F-4D97-AF65-F5344CB8AC3E}">
        <p14:creationId xmlns:p14="http://schemas.microsoft.com/office/powerpoint/2010/main" val="288174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i="1"/>
              <a:t>Hentes fra prosjektbeskrivelsen. </a:t>
            </a:r>
            <a:r>
              <a:rPr lang="nb-NO" sz="1200" i="1" kern="1200">
                <a:solidFill>
                  <a:schemeClr val="tx1"/>
                </a:solidFill>
                <a:effectLst/>
                <a:latin typeface="Arial" charset="0"/>
                <a:ea typeface="ヒラギノ角ゴ Pro W3" charset="-128"/>
                <a:cs typeface="ヒラギノ角ゴ Pro W3" charset="-128"/>
              </a:rPr>
              <a:t>Gjerne figur og/eller</a:t>
            </a:r>
            <a:r>
              <a:rPr lang="nb-NO" sz="1200" i="1" kern="1200" baseline="0">
                <a:solidFill>
                  <a:schemeClr val="tx1"/>
                </a:solidFill>
                <a:effectLst/>
                <a:latin typeface="Arial" charset="0"/>
                <a:ea typeface="ヒラギノ角ゴ Pro W3" charset="-128"/>
                <a:cs typeface="ヒラギノ角ゴ Pro W3" charset="-128"/>
              </a:rPr>
              <a:t> tekst: </a:t>
            </a:r>
            <a:r>
              <a:rPr lang="nb-NO" sz="1200" i="1" kern="1200">
                <a:solidFill>
                  <a:schemeClr val="tx1"/>
                </a:solidFill>
                <a:effectLst/>
                <a:latin typeface="Arial" charset="0"/>
                <a:ea typeface="ヒラギノ角ゴ Pro W3" charset="-128"/>
                <a:cs typeface="ヒラギノ角ゴ Pro W3" charset="-128"/>
              </a:rPr>
              <a:t>Angi hvem som er prosjekteier/organisatorisk forankring for prosjektet. Beskriv størrelse og sammensetning av prosjektgruppen. Beskriv de ulike rollene med tilhørende ansvar.</a:t>
            </a:r>
            <a:endParaRPr lang="nb-NO" sz="1200" kern="1200">
              <a:solidFill>
                <a:schemeClr val="tx1"/>
              </a:solidFill>
              <a:effectLst/>
              <a:latin typeface="Arial" charset="0"/>
              <a:ea typeface="ヒラギノ角ゴ Pro W3" charset="-128"/>
              <a:cs typeface="ヒラギノ角ゴ Pro W3" charset="-128"/>
            </a:endParaRPr>
          </a:p>
          <a:p>
            <a:endParaRPr lang="en-US"/>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10</a:t>
            </a:fld>
            <a:endParaRPr lang="en-US"/>
          </a:p>
        </p:txBody>
      </p:sp>
    </p:spTree>
    <p:extLst>
      <p:ext uri="{BB962C8B-B14F-4D97-AF65-F5344CB8AC3E}">
        <p14:creationId xmlns:p14="http://schemas.microsoft.com/office/powerpoint/2010/main" val="1632882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a:t>Click to edit Master title style</a:t>
            </a:r>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6" name="Rectangle 12"/>
          <p:cNvSpPr>
            <a:spLocks noGrp="1" noChangeArrowheads="1"/>
          </p:cNvSpPr>
          <p:nvPr>
            <p:ph type="sldNum" sz="quarter" idx="12"/>
          </p:nvPr>
        </p:nvSpPr>
        <p:spPr/>
        <p:txBody>
          <a:bodyPr/>
          <a:lstStyle>
            <a:lvl1pPr>
              <a:defRPr/>
            </a:lvl1pPr>
          </a:lstStyle>
          <a:p>
            <a:pPr>
              <a:defRPr/>
            </a:pPr>
            <a:fld id="{C5F2DFC7-E4AE-DA4A-A28F-D90A23F0EC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6" name="Rectangle 12"/>
          <p:cNvSpPr>
            <a:spLocks noGrp="1" noChangeArrowheads="1"/>
          </p:cNvSpPr>
          <p:nvPr>
            <p:ph type="sldNum" sz="quarter" idx="12"/>
          </p:nvPr>
        </p:nvSpPr>
        <p:spPr/>
        <p:txBody>
          <a:bodyPr/>
          <a:lstStyle>
            <a:lvl1pPr>
              <a:defRPr/>
            </a:lvl1pPr>
          </a:lstStyle>
          <a:p>
            <a:pPr>
              <a:defRPr/>
            </a:pPr>
            <a:fld id="{C48F2305-88D2-2F4A-9F64-C9284E824C1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15.12.2020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20923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15.12.2020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18976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AC6341-7E07-4D25-823D-56B55E4595E5}" type="datetimeFigureOut">
              <a:rPr lang="nb-NO" smtClean="0"/>
              <a:t>15.12.2020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873293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37AC6341-7E07-4D25-823D-56B55E4595E5}" type="datetimeFigureOut">
              <a:rPr lang="nb-NO" smtClean="0"/>
              <a:t>15.12.2020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09654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37AC6341-7E07-4D25-823D-56B55E4595E5}" type="datetimeFigureOut">
              <a:rPr lang="nb-NO" smtClean="0"/>
              <a:t>15.12.2020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440953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37AC6341-7E07-4D25-823D-56B55E4595E5}" type="datetimeFigureOut">
              <a:rPr lang="nb-NO" smtClean="0"/>
              <a:t>15.12.2020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94779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C6341-7E07-4D25-823D-56B55E4595E5}" type="datetimeFigureOut">
              <a:rPr lang="nb-NO" smtClean="0"/>
              <a:t>15.12.2020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255942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AC6341-7E07-4D25-823D-56B55E4595E5}" type="datetimeFigureOut">
              <a:rPr lang="nb-NO" smtClean="0"/>
              <a:t>15.12.2020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47650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3.9.2015</a:t>
            </a:r>
          </a:p>
        </p:txBody>
      </p:sp>
      <p:sp>
        <p:nvSpPr>
          <p:cNvPr id="5" name="Rectangle 11"/>
          <p:cNvSpPr>
            <a:spLocks noGrp="1" noChangeArrowheads="1"/>
          </p:cNvSpPr>
          <p:nvPr>
            <p:ph type="ftr" sz="quarter" idx="11"/>
          </p:nvPr>
        </p:nvSpPr>
        <p:spPr/>
        <p:txBody>
          <a:bodyPr/>
          <a:lstStyle>
            <a:lvl1pPr>
              <a:defRPr/>
            </a:lvl1pPr>
          </a:lstStyle>
          <a:p>
            <a:pPr>
              <a:defRPr/>
            </a:pPr>
            <a:r>
              <a:rPr lang="en-US"/>
              <a:t>Mal for </a:t>
            </a:r>
            <a:r>
              <a:rPr lang="en-US" err="1"/>
              <a:t>styringsdokument</a:t>
            </a:r>
            <a:r>
              <a:rPr lang="en-US"/>
              <a:t>  </a:t>
            </a:r>
            <a:r>
              <a:rPr lang="en-US" err="1"/>
              <a:t>september</a:t>
            </a:r>
            <a:r>
              <a:rPr lang="en-US"/>
              <a:t> 2015</a:t>
            </a:r>
          </a:p>
        </p:txBody>
      </p:sp>
      <p:sp>
        <p:nvSpPr>
          <p:cNvPr id="6" name="Rectangle 12"/>
          <p:cNvSpPr>
            <a:spLocks noGrp="1" noChangeArrowheads="1"/>
          </p:cNvSpPr>
          <p:nvPr>
            <p:ph type="sldNum" sz="quarter" idx="12"/>
          </p:nvPr>
        </p:nvSpPr>
        <p:spPr/>
        <p:txBody>
          <a:bodyPr/>
          <a:lstStyle>
            <a:lvl1pPr>
              <a:defRPr/>
            </a:lvl1pPr>
          </a:lstStyle>
          <a:p>
            <a:pPr>
              <a:defRPr/>
            </a:pPr>
            <a:fld id="{3272E124-581F-5C46-A44F-4620125B4F2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AC6341-7E07-4D25-823D-56B55E4595E5}" type="datetimeFigureOut">
              <a:rPr lang="nb-NO" smtClean="0"/>
              <a:t>15.12.2020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288354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15.12.2020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400688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15.12.2020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528136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37AC6341-7E07-4D25-823D-56B55E4595E5}" type="datetimeFigureOut">
              <a:rPr lang="nb-NO" smtClean="0"/>
              <a:t>15.12.2020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54918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15.12.2020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750871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15.12.2020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649911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86FB00-ABE1-4363-AF93-9FDD6D80F486}" type="datetimeFigureOut">
              <a:rPr lang="nb-NO" smtClean="0"/>
              <a:t>15.12.2020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307664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7A86FB00-ABE1-4363-AF93-9FDD6D80F486}" type="datetimeFigureOut">
              <a:rPr lang="nb-NO" smtClean="0"/>
              <a:t>15.12.2020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107155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7A86FB00-ABE1-4363-AF93-9FDD6D80F486}" type="datetimeFigureOut">
              <a:rPr lang="nb-NO" smtClean="0"/>
              <a:t>15.12.2020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655184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7A86FB00-ABE1-4363-AF93-9FDD6D80F486}" type="datetimeFigureOut">
              <a:rPr lang="nb-NO" smtClean="0"/>
              <a:t>15.12.2020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33241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a:t>Mal for </a:t>
            </a:r>
            <a:r>
              <a:rPr lang="en-US" err="1"/>
              <a:t>styringsdokument</a:t>
            </a:r>
            <a:r>
              <a:rPr lang="en-US"/>
              <a:t>  </a:t>
            </a:r>
            <a:r>
              <a:rPr lang="en-US" err="1"/>
              <a:t>september</a:t>
            </a:r>
            <a:r>
              <a:rPr lang="en-US"/>
              <a:t> 2015</a:t>
            </a:r>
          </a:p>
        </p:txBody>
      </p:sp>
      <p:sp>
        <p:nvSpPr>
          <p:cNvPr id="6" name="Rectangle 12"/>
          <p:cNvSpPr>
            <a:spLocks noGrp="1" noChangeArrowheads="1"/>
          </p:cNvSpPr>
          <p:nvPr>
            <p:ph type="sldNum" sz="quarter" idx="12"/>
          </p:nvPr>
        </p:nvSpPr>
        <p:spPr/>
        <p:txBody>
          <a:bodyPr/>
          <a:lstStyle>
            <a:lvl1pPr>
              <a:defRPr/>
            </a:lvl1pPr>
          </a:lstStyle>
          <a:p>
            <a:pPr>
              <a:defRPr/>
            </a:pPr>
            <a:fld id="{CE0A39E4-BABD-9A42-969D-B4518A7A39D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6FB00-ABE1-4363-AF93-9FDD6D80F486}" type="datetimeFigureOut">
              <a:rPr lang="nb-NO" smtClean="0"/>
              <a:t>15.12.2020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20039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6FB00-ABE1-4363-AF93-9FDD6D80F486}" type="datetimeFigureOut">
              <a:rPr lang="nb-NO" smtClean="0"/>
              <a:t>15.12.2020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852779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6FB00-ABE1-4363-AF93-9FDD6D80F486}" type="datetimeFigureOut">
              <a:rPr lang="nb-NO" smtClean="0"/>
              <a:t>15.12.2020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931479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15.12.2020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197406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15.12.2020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1353806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goslide">
    <p:spTree>
      <p:nvGrpSpPr>
        <p:cNvPr id="1" name=""/>
        <p:cNvGrpSpPr/>
        <p:nvPr/>
      </p:nvGrpSpPr>
      <p:grpSpPr>
        <a:xfrm>
          <a:off x="0" y="0"/>
          <a:ext cx="0" cy="0"/>
          <a:chOff x="0" y="0"/>
          <a:chExt cx="0" cy="0"/>
        </a:xfrm>
      </p:grpSpPr>
      <p:sp>
        <p:nvSpPr>
          <p:cNvPr id="2" name="Rectangle 1"/>
          <p:cNvSpPr/>
          <p:nvPr userDrawn="1"/>
        </p:nvSpPr>
        <p:spPr>
          <a:xfrm>
            <a:off x="0" y="-14288"/>
            <a:ext cx="9144000" cy="68722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a:lstStyle/>
          <a:p>
            <a:pPr algn="ctr" eaLnBrk="1" hangingPunct="1">
              <a:defRPr/>
            </a:pPr>
            <a:endParaRPr lang="en-GB" sz="1800" err="1">
              <a:solidFill>
                <a:srgbClr val="FFFFFF"/>
              </a:solidFill>
              <a:latin typeface="Arial"/>
            </a:endParaRPr>
          </a:p>
        </p:txBody>
      </p:sp>
      <p:pic>
        <p:nvPicPr>
          <p:cNvPr id="3"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763713" y="130175"/>
            <a:ext cx="7223125" cy="6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003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_blac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3252788"/>
            <a:ext cx="6337300"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
          </p:nvPr>
        </p:nvSpPr>
        <p:spPr>
          <a:xfrm>
            <a:off x="395288" y="3392489"/>
            <a:ext cx="6264276" cy="307777"/>
          </a:xfrm>
        </p:spPr>
        <p:txBody>
          <a:bodyPr>
            <a:spAutoFit/>
          </a:bodyPr>
          <a:lstStyle>
            <a:lvl1pPr marL="0" indent="0">
              <a:buNone/>
              <a:defRPr sz="2000">
                <a:solidFill>
                  <a:schemeClr val="accent5">
                    <a:lumMod val="60000"/>
                    <a:lumOff val="40000"/>
                  </a:schemeClr>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a:t>Click to edit Master text styles</a:t>
            </a:r>
          </a:p>
        </p:txBody>
      </p:sp>
      <p:sp>
        <p:nvSpPr>
          <p:cNvPr id="7" name="Title 1"/>
          <p:cNvSpPr>
            <a:spLocks noGrp="1"/>
          </p:cNvSpPr>
          <p:nvPr>
            <p:ph type="ctrTitle"/>
          </p:nvPr>
        </p:nvSpPr>
        <p:spPr>
          <a:xfrm>
            <a:off x="395288" y="1557338"/>
            <a:ext cx="6337300" cy="1455103"/>
          </a:xfrm>
        </p:spPr>
        <p:txBody>
          <a:bodyPr anchor="b">
            <a:normAutofit/>
          </a:bodyPr>
          <a:lstStyle>
            <a:lvl1pPr>
              <a:defRPr sz="4800" b="1" i="1" baseline="0">
                <a:solidFill>
                  <a:schemeClr val="bg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3709684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page (white)">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8353425" cy="865188"/>
          </a:xfrm>
        </p:spPr>
        <p:txBody>
          <a:bodyPr>
            <a:normAutofit/>
          </a:bodyPr>
          <a:lstStyle>
            <a:lvl1pPr algn="l">
              <a:lnSpc>
                <a:spcPct val="100000"/>
              </a:lnSpc>
              <a:defRPr sz="3600" b="1" i="1" cap="none" baseline="0">
                <a:solidFill>
                  <a:schemeClr val="accent3"/>
                </a:solidFill>
                <a:latin typeface="Georgia" pitchFamily="18" charset="0"/>
              </a:defRPr>
            </a:lvl1pPr>
          </a:lstStyle>
          <a:p>
            <a:r>
              <a:rPr lang="nb-NO"/>
              <a:t>Click to edit Master title style</a:t>
            </a:r>
            <a:endParaRPr lang="en-US"/>
          </a:p>
        </p:txBody>
      </p:sp>
      <p:sp>
        <p:nvSpPr>
          <p:cNvPr id="6" name="Text Placeholder 5"/>
          <p:cNvSpPr>
            <a:spLocks noGrp="1"/>
          </p:cNvSpPr>
          <p:nvPr>
            <p:ph type="body" sz="quarter" idx="11"/>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9" name="Content Placeholder 8"/>
          <p:cNvSpPr>
            <a:spLocks noGrp="1"/>
          </p:cNvSpPr>
          <p:nvPr>
            <p:ph sz="quarter" idx="12"/>
          </p:nvPr>
        </p:nvSpPr>
        <p:spPr>
          <a:xfrm>
            <a:off x="395288" y="1844675"/>
            <a:ext cx="8353425" cy="3960813"/>
          </a:xfrm>
        </p:spPr>
        <p:txBody>
          <a:bodyPr>
            <a:normAutofit/>
          </a:bodyPr>
          <a:lstStyle>
            <a:lvl1pPr>
              <a:defRPr sz="2000"/>
            </a:lvl1pPr>
            <a:lvl2pPr>
              <a:defRPr sz="2000"/>
            </a:lvl2pPr>
            <a:lvl3pPr>
              <a:defRPr sz="2000"/>
            </a:lvl3pPr>
            <a:lvl4pPr>
              <a:defRPr sz="2000"/>
            </a:lvl4pPr>
            <a:lvl5pPr>
              <a:defRPr sz="2000"/>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1931747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page 2 column (white)">
    <p:spTree>
      <p:nvGrpSpPr>
        <p:cNvPr id="1" name=""/>
        <p:cNvGrpSpPr/>
        <p:nvPr/>
      </p:nvGrpSpPr>
      <p:grpSpPr>
        <a:xfrm>
          <a:off x="0" y="0"/>
          <a:ext cx="0" cy="0"/>
          <a:chOff x="0" y="0"/>
          <a:chExt cx="0" cy="0"/>
        </a:xfrm>
      </p:grpSpPr>
      <p:sp>
        <p:nvSpPr>
          <p:cNvPr id="2" name="Title 1"/>
          <p:cNvSpPr>
            <a:spLocks noGrp="1"/>
          </p:cNvSpPr>
          <p:nvPr>
            <p:ph type="title"/>
          </p:nvPr>
        </p:nvSpPr>
        <p:spPr>
          <a:xfrm>
            <a:off x="395289" y="476251"/>
            <a:ext cx="8353424" cy="865188"/>
          </a:xfrm>
        </p:spPr>
        <p:txBody>
          <a:bodyPr>
            <a:normAutofit/>
          </a:bodyPr>
          <a:lstStyle>
            <a:lvl1pPr algn="l">
              <a:lnSpc>
                <a:spcPct val="100000"/>
              </a:lnSpc>
              <a:defRPr sz="3600" b="1" i="1" cap="none" baseline="0">
                <a:solidFill>
                  <a:schemeClr val="accent3"/>
                </a:solidFill>
                <a:latin typeface="Georgia" pitchFamily="18" charset="0"/>
              </a:defRPr>
            </a:lvl1pPr>
          </a:lstStyle>
          <a:p>
            <a:r>
              <a:rPr lang="nb-NO"/>
              <a:t>Click to edit Master title style</a:t>
            </a:r>
            <a:endParaRPr lang="en-US"/>
          </a:p>
        </p:txBody>
      </p:sp>
      <p:sp>
        <p:nvSpPr>
          <p:cNvPr id="6" name="Text Placeholder 5"/>
          <p:cNvSpPr>
            <a:spLocks noGrp="1"/>
          </p:cNvSpPr>
          <p:nvPr>
            <p:ph type="body" sz="quarter" idx="12"/>
          </p:nvPr>
        </p:nvSpPr>
        <p:spPr>
          <a:xfrm>
            <a:off x="395288" y="188641"/>
            <a:ext cx="8353425" cy="287610"/>
          </a:xfrm>
        </p:spPr>
        <p:txBody>
          <a:bodyPr>
            <a:normAutofit/>
          </a:bodyPr>
          <a:lstStyle>
            <a:lvl1pPr marL="0" indent="0">
              <a:buFontTx/>
              <a:buNone/>
              <a:defRPr sz="1800"/>
            </a:lvl1pPr>
          </a:lstStyle>
          <a:p>
            <a:pPr lvl="0"/>
            <a:r>
              <a:rPr lang="nb-NO"/>
              <a:t>Click to edit Master text styles</a:t>
            </a:r>
          </a:p>
        </p:txBody>
      </p:sp>
      <p:sp>
        <p:nvSpPr>
          <p:cNvPr id="11" name="Text Placeholder 10"/>
          <p:cNvSpPr>
            <a:spLocks noGrp="1"/>
          </p:cNvSpPr>
          <p:nvPr>
            <p:ph type="body" sz="quarter" idx="13"/>
          </p:nvPr>
        </p:nvSpPr>
        <p:spPr>
          <a:xfrm>
            <a:off x="395288" y="1844675"/>
            <a:ext cx="4032250" cy="3960813"/>
          </a:xfrm>
        </p:spPr>
        <p:txBody>
          <a:bodyPr>
            <a:normAutofit/>
          </a:bodyPr>
          <a:lstStyle>
            <a:lvl1pPr>
              <a:defRPr sz="2000"/>
            </a:lvl1pPr>
            <a:lvl2pPr>
              <a:defRPr sz="2000"/>
            </a:lvl2pPr>
            <a:lvl3pPr>
              <a:defRPr sz="2000"/>
            </a:lvl3pPr>
            <a:lvl4pPr>
              <a:defRPr sz="2000"/>
            </a:lvl4pPr>
            <a:lvl5pPr>
              <a:defRPr sz="2000"/>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5" name="Content Placeholder 14"/>
          <p:cNvSpPr>
            <a:spLocks noGrp="1"/>
          </p:cNvSpPr>
          <p:nvPr>
            <p:ph sz="quarter" idx="14"/>
          </p:nvPr>
        </p:nvSpPr>
        <p:spPr>
          <a:xfrm>
            <a:off x="4716463" y="1844675"/>
            <a:ext cx="4032250" cy="3960813"/>
          </a:xfrm>
        </p:spPr>
        <p:txBody>
          <a:bodyPr>
            <a:normAutofit/>
          </a:bodyPr>
          <a:lstStyle>
            <a:lvl1pPr>
              <a:defRPr sz="2000"/>
            </a:lvl1pPr>
            <a:lvl2pPr>
              <a:defRPr sz="2000"/>
            </a:lvl2pPr>
            <a:lvl3pPr>
              <a:defRPr sz="2000"/>
            </a:lvl3pPr>
            <a:lvl4pPr>
              <a:defRPr sz="2000"/>
            </a:lvl4pPr>
            <a:lvl5pPr>
              <a:defRPr sz="2000"/>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281476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llustration (white)">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6"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29820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Mal for </a:t>
            </a:r>
            <a:r>
              <a:rPr lang="en-US" err="1"/>
              <a:t>styringsdokument</a:t>
            </a:r>
            <a:r>
              <a:rPr lang="en-US"/>
              <a:t> </a:t>
            </a:r>
            <a:r>
              <a:rPr lang="en-US" err="1"/>
              <a:t>sep</a:t>
            </a:r>
            <a:r>
              <a:rPr lang="en-US"/>
              <a:t> 2015</a:t>
            </a:r>
          </a:p>
        </p:txBody>
      </p:sp>
      <p:sp>
        <p:nvSpPr>
          <p:cNvPr id="7" name="Rectangle 12"/>
          <p:cNvSpPr>
            <a:spLocks noGrp="1" noChangeArrowheads="1"/>
          </p:cNvSpPr>
          <p:nvPr>
            <p:ph type="sldNum" sz="quarter" idx="12"/>
          </p:nvPr>
        </p:nvSpPr>
        <p:spPr/>
        <p:txBody>
          <a:bodyPr/>
          <a:lstStyle>
            <a:lvl1pPr>
              <a:defRPr/>
            </a:lvl1pPr>
          </a:lstStyle>
          <a:p>
            <a:pPr>
              <a:defRPr/>
            </a:pPr>
            <a:fld id="{DADA7560-D567-954F-82D9-BB1E4970CB0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_hvit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2924175"/>
            <a:ext cx="6408737"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p:nvPr>
        </p:nvSpPr>
        <p:spPr>
          <a:xfrm>
            <a:off x="395287" y="1557338"/>
            <a:ext cx="6408737" cy="1211977"/>
          </a:xfrm>
        </p:spPr>
        <p:txBody>
          <a:bodyPr anchor="b">
            <a:normAutofit/>
          </a:bodyPr>
          <a:lstStyle>
            <a:lvl1pPr>
              <a:defRPr sz="4000" b="1" i="1">
                <a:solidFill>
                  <a:schemeClr val="tx1"/>
                </a:solidFill>
                <a:latin typeface="Georgia" pitchFamily="18" charset="0"/>
              </a:defRPr>
            </a:lvl1pPr>
          </a:lstStyle>
          <a:p>
            <a:r>
              <a:rPr lang="nb-NO"/>
              <a:t>Click to edit Master title style</a:t>
            </a:r>
            <a:endParaRPr lang="en-US"/>
          </a:p>
        </p:txBody>
      </p:sp>
      <p:sp>
        <p:nvSpPr>
          <p:cNvPr id="14" name="Text Placeholder 2"/>
          <p:cNvSpPr>
            <a:spLocks noGrp="1"/>
          </p:cNvSpPr>
          <p:nvPr>
            <p:ph type="body" idx="1"/>
          </p:nvPr>
        </p:nvSpPr>
        <p:spPr>
          <a:xfrm>
            <a:off x="395288" y="3068638"/>
            <a:ext cx="6264276" cy="307777"/>
          </a:xfrm>
        </p:spPr>
        <p:txBody>
          <a:bodyPr>
            <a:spAutoFit/>
          </a:bodyPr>
          <a:lstStyle>
            <a:lvl1pPr marL="0" indent="0">
              <a:buNone/>
              <a:defRPr sz="2000">
                <a:solidFill>
                  <a:schemeClr val="accent3"/>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a:t>Click to edit Master text styles</a:t>
            </a:r>
          </a:p>
        </p:txBody>
      </p:sp>
    </p:spTree>
    <p:extLst>
      <p:ext uri="{BB962C8B-B14F-4D97-AF65-F5344CB8AC3E}">
        <p14:creationId xmlns:p14="http://schemas.microsoft.com/office/powerpoint/2010/main" val="3762120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_blac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2924175"/>
            <a:ext cx="6408737"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ctrTitle"/>
          </p:nvPr>
        </p:nvSpPr>
        <p:spPr>
          <a:xfrm>
            <a:off x="395287" y="1557339"/>
            <a:ext cx="6408737" cy="1223962"/>
          </a:xfrm>
        </p:spPr>
        <p:txBody>
          <a:bodyPr anchor="b">
            <a:normAutofit/>
          </a:bodyPr>
          <a:lstStyle>
            <a:lvl1pPr>
              <a:defRPr sz="4000" b="1" i="1">
                <a:solidFill>
                  <a:schemeClr val="bg1"/>
                </a:solidFill>
                <a:latin typeface="Georgia" pitchFamily="18" charset="0"/>
              </a:defRPr>
            </a:lvl1pPr>
          </a:lstStyle>
          <a:p>
            <a:r>
              <a:rPr lang="nb-NO"/>
              <a:t>Click to edit Master title style</a:t>
            </a:r>
            <a:endParaRPr lang="en-US"/>
          </a:p>
        </p:txBody>
      </p:sp>
      <p:sp>
        <p:nvSpPr>
          <p:cNvPr id="15" name="Text Placeholder 2"/>
          <p:cNvSpPr>
            <a:spLocks noGrp="1"/>
          </p:cNvSpPr>
          <p:nvPr>
            <p:ph type="body" idx="1"/>
          </p:nvPr>
        </p:nvSpPr>
        <p:spPr>
          <a:xfrm>
            <a:off x="395288" y="3068638"/>
            <a:ext cx="6264276" cy="307777"/>
          </a:xfrm>
        </p:spPr>
        <p:txBody>
          <a:bodyPr>
            <a:spAutoFit/>
          </a:bodyPr>
          <a:lstStyle>
            <a:lvl1pPr marL="0" indent="0">
              <a:buNone/>
              <a:defRPr sz="2000">
                <a:solidFill>
                  <a:schemeClr val="accent5">
                    <a:lumMod val="60000"/>
                    <a:lumOff val="40000"/>
                  </a:schemeClr>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a:t>Click to edit Master text styles</a:t>
            </a:r>
          </a:p>
        </p:txBody>
      </p:sp>
    </p:spTree>
    <p:extLst>
      <p:ext uri="{BB962C8B-B14F-4D97-AF65-F5344CB8AC3E}">
        <p14:creationId xmlns:p14="http://schemas.microsoft.com/office/powerpoint/2010/main" val="3737423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llustration (grey)">
    <p:bg>
      <p:bgRef idx="1001">
        <a:schemeClr val="bg2"/>
      </p:bgRef>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9" name="Title 1"/>
          <p:cNvSpPr>
            <a:spLocks noGrp="1"/>
          </p:cNvSpPr>
          <p:nvPr>
            <p:ph type="title"/>
          </p:nvPr>
        </p:nvSpPr>
        <p:spPr>
          <a:xfrm>
            <a:off x="395288" y="475200"/>
            <a:ext cx="8353425" cy="648000"/>
          </a:xfrm>
        </p:spPr>
        <p:txBody>
          <a:bodyPr>
            <a:normAutofit/>
          </a:bodyPr>
          <a:lstStyle>
            <a:lvl1pPr algn="l">
              <a:lnSpc>
                <a:spcPct val="100000"/>
              </a:lnSpc>
              <a:defRPr sz="3600" b="1" i="1" cap="none" baseline="0">
                <a:solidFill>
                  <a:schemeClr val="tx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177339103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llustration (sand)">
    <p:bg>
      <p:bgPr>
        <a:solidFill>
          <a:srgbClr val="F6ECE2"/>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9"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265709055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Illustration (light green)">
    <p:bg>
      <p:bgPr>
        <a:solidFill>
          <a:srgbClr val="DBF1ED"/>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5"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354274177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grey)">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l="1962" t="2754" r="1962" b="2754"/>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684212" y="476250"/>
            <a:ext cx="7775575" cy="5329237"/>
          </a:xfrm>
        </p:spPr>
        <p:txBody>
          <a:bodyPr anchor="ctr">
            <a:normAutofit/>
          </a:bodyPr>
          <a:lstStyle>
            <a:lvl1pPr marL="0" indent="0" algn="ctr">
              <a:lnSpc>
                <a:spcPct val="110000"/>
              </a:lnSpc>
              <a:spcBef>
                <a:spcPts val="0"/>
              </a:spcBef>
              <a:spcAft>
                <a:spcPts val="0"/>
              </a:spcAft>
              <a:buNone/>
              <a:defRPr sz="2400">
                <a:solidFill>
                  <a:schemeClr val="bg1"/>
                </a:solidFill>
              </a:defRPr>
            </a:lvl1pPr>
          </a:lstStyle>
          <a:p>
            <a:pPr lvl="0"/>
            <a:r>
              <a:rPr lang="nb-NO"/>
              <a:t>Click to edit Master text styles</a:t>
            </a:r>
          </a:p>
        </p:txBody>
      </p:sp>
    </p:spTree>
    <p:extLst>
      <p:ext uri="{BB962C8B-B14F-4D97-AF65-F5344CB8AC3E}">
        <p14:creationId xmlns:p14="http://schemas.microsoft.com/office/powerpoint/2010/main" val="129425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Quote (black)">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screen">
            <a:extLst>
              <a:ext uri="{28A0092B-C50C-407E-A947-70E740481C1C}">
                <a14:useLocalDpi xmlns:a14="http://schemas.microsoft.com/office/drawing/2010/main"/>
              </a:ext>
            </a:extLst>
          </a:blip>
          <a:srcRect l="1962" t="2754" r="1962" b="2754"/>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0"/>
          </p:nvPr>
        </p:nvSpPr>
        <p:spPr>
          <a:xfrm>
            <a:off x="684212" y="476250"/>
            <a:ext cx="7775575" cy="5329237"/>
          </a:xfrm>
        </p:spPr>
        <p:txBody>
          <a:bodyPr anchor="ctr">
            <a:normAutofit/>
          </a:bodyPr>
          <a:lstStyle>
            <a:lvl1pPr marL="0" indent="0" algn="ctr">
              <a:lnSpc>
                <a:spcPct val="110000"/>
              </a:lnSpc>
              <a:spcBef>
                <a:spcPts val="0"/>
              </a:spcBef>
              <a:spcAft>
                <a:spcPts val="0"/>
              </a:spcAft>
              <a:buNone/>
              <a:defRPr sz="2400">
                <a:solidFill>
                  <a:schemeClr val="bg1"/>
                </a:solidFill>
              </a:defRPr>
            </a:lvl1pPr>
          </a:lstStyle>
          <a:p>
            <a:pPr lvl="0"/>
            <a:r>
              <a:rPr lang="nb-NO"/>
              <a:t>Click to edit Master text styles</a:t>
            </a:r>
          </a:p>
        </p:txBody>
      </p:sp>
    </p:spTree>
    <p:extLst>
      <p:ext uri="{BB962C8B-B14F-4D97-AF65-F5344CB8AC3E}">
        <p14:creationId xmlns:p14="http://schemas.microsoft.com/office/powerpoint/2010/main" val="314255712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clusion (white)">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tx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
        <p:nvSpPr>
          <p:cNvPr id="10"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tx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4162545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clusion (bordeaux)">
    <p:bg>
      <p:bgPr>
        <a:solidFill>
          <a:schemeClr val="accent3"/>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
        <p:nvSpPr>
          <p:cNvPr id="5"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2749805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clusion (green)">
    <p:bg>
      <p:bgPr>
        <a:solidFill>
          <a:schemeClr val="accent4"/>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
        <p:nvSpPr>
          <p:cNvPr id="5"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318815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r>
              <a:rPr lang="nb-NO"/>
              <a:t>11. april 2011</a:t>
            </a:r>
          </a:p>
        </p:txBody>
      </p:sp>
      <p:sp>
        <p:nvSpPr>
          <p:cNvPr id="8"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9" name="Rectangle 12"/>
          <p:cNvSpPr>
            <a:spLocks noGrp="1" noChangeArrowheads="1"/>
          </p:cNvSpPr>
          <p:nvPr>
            <p:ph type="sldNum" sz="quarter" idx="12"/>
          </p:nvPr>
        </p:nvSpPr>
        <p:spPr/>
        <p:txBody>
          <a:bodyPr/>
          <a:lstStyle>
            <a:lvl1pPr>
              <a:defRPr/>
            </a:lvl1pPr>
          </a:lstStyle>
          <a:p>
            <a:pPr>
              <a:defRPr/>
            </a:pPr>
            <a:fld id="{D17EC2BD-4BA6-B24A-A2C4-893A6966CF8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clusion (black pattern)">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80400" y="6223000"/>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a:t>Click to edit Master title style</a:t>
            </a:r>
            <a:endParaRPr lang="en-US"/>
          </a:p>
        </p:txBody>
      </p:sp>
      <p:sp>
        <p:nvSpPr>
          <p:cNvPr id="10"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Tree>
    <p:extLst>
      <p:ext uri="{BB962C8B-B14F-4D97-AF65-F5344CB8AC3E}">
        <p14:creationId xmlns:p14="http://schemas.microsoft.com/office/powerpoint/2010/main" val="3769633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with logo (black)">
    <p:bg>
      <p:bgPr>
        <a:solidFill>
          <a:schemeClr val="accent1">
            <a:lumMod val="85000"/>
            <a:lumOff val="15000"/>
          </a:schemeClr>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33434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with logo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481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Quote_pri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nb-NO" sz="1800" err="1">
              <a:solidFill>
                <a:srgbClr val="FFFFFF"/>
              </a:solidFill>
              <a:latin typeface="Arial"/>
            </a:endParaRPr>
          </a:p>
        </p:txBody>
      </p:sp>
      <p:cxnSp>
        <p:nvCxnSpPr>
          <p:cNvPr id="5" name="Rett linje 10"/>
          <p:cNvCxnSpPr/>
          <p:nvPr userDrawn="1"/>
        </p:nvCxnSpPr>
        <p:spPr>
          <a:xfrm rot="5400000" flipH="1" flipV="1">
            <a:off x="-366712" y="4090987"/>
            <a:ext cx="3124200" cy="131127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43863" y="6100763"/>
            <a:ext cx="5572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750" y="549275"/>
            <a:ext cx="7524750" cy="4751933"/>
          </a:xfrm>
        </p:spPr>
        <p:txBody>
          <a:bodyPr anchor="ctr">
            <a:normAutofit/>
          </a:bodyPr>
          <a:lstStyle>
            <a:lvl1pPr algn="l">
              <a:lnSpc>
                <a:spcPct val="150000"/>
              </a:lnSpc>
              <a:defRPr sz="7200" b="0" cap="none" baseline="0">
                <a:solidFill>
                  <a:schemeClr val="tx2">
                    <a:lumMod val="50000"/>
                  </a:schemeClr>
                </a:solidFill>
                <a:latin typeface="Georgia" pitchFamily="18" charset="0"/>
              </a:defRPr>
            </a:lvl1pPr>
          </a:lstStyle>
          <a:p>
            <a:r>
              <a:rPr lang="nb-NO"/>
              <a:t>Click to edit Master title style</a:t>
            </a:r>
            <a:endParaRPr lang="en-US"/>
          </a:p>
        </p:txBody>
      </p:sp>
      <p:sp>
        <p:nvSpPr>
          <p:cNvPr id="9" name="Content Placeholder 14"/>
          <p:cNvSpPr>
            <a:spLocks noGrp="1"/>
          </p:cNvSpPr>
          <p:nvPr>
            <p:ph sz="quarter" idx="11"/>
          </p:nvPr>
        </p:nvSpPr>
        <p:spPr>
          <a:xfrm>
            <a:off x="719138" y="6111065"/>
            <a:ext cx="7201234" cy="287338"/>
          </a:xfrm>
        </p:spPr>
        <p:txBody>
          <a:bodyPr>
            <a:noAutofit/>
          </a:bodyPr>
          <a:lstStyle>
            <a:lvl1pPr>
              <a:buNone/>
              <a:defRPr sz="1600" b="1">
                <a:solidFill>
                  <a:schemeClr val="accent3"/>
                </a:solidFill>
                <a:latin typeface="+mn-lt"/>
              </a:defRPr>
            </a:lvl1pPr>
            <a:lvl2pPr>
              <a:buNone/>
              <a:defRPr sz="1600" b="1">
                <a:solidFill>
                  <a:schemeClr val="accent3"/>
                </a:solidFill>
                <a:latin typeface="+mn-lt"/>
              </a:defRPr>
            </a:lvl2pPr>
            <a:lvl3pPr>
              <a:buNone/>
              <a:defRPr sz="1600" b="1">
                <a:solidFill>
                  <a:schemeClr val="accent3"/>
                </a:solidFill>
                <a:latin typeface="+mn-lt"/>
              </a:defRPr>
            </a:lvl3pPr>
            <a:lvl4pPr>
              <a:buNone/>
              <a:defRPr sz="1600" b="1">
                <a:solidFill>
                  <a:schemeClr val="accent3"/>
                </a:solidFill>
                <a:latin typeface="+mn-lt"/>
              </a:defRPr>
            </a:lvl4pPr>
            <a:lvl5pPr>
              <a:buNone/>
              <a:defRPr sz="1600" b="1">
                <a:solidFill>
                  <a:schemeClr val="accent3"/>
                </a:solidFill>
                <a:latin typeface="+mn-lt"/>
              </a:defRPr>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17323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p:spTree>
      <p:nvGrpSpPr>
        <p:cNvPr id="1" name=""/>
        <p:cNvGrpSpPr/>
        <p:nvPr/>
      </p:nvGrpSpPr>
      <p:grpSpPr>
        <a:xfrm>
          <a:off x="0" y="0"/>
          <a:ext cx="0" cy="0"/>
          <a:chOff x="0" y="0"/>
          <a:chExt cx="0" cy="0"/>
        </a:xfrm>
      </p:grpSpPr>
      <p:sp>
        <p:nvSpPr>
          <p:cNvPr id="7" name="Rektangel 6"/>
          <p:cNvSpPr/>
          <p:nvPr userDrawn="1"/>
        </p:nvSpPr>
        <p:spPr>
          <a:xfrm>
            <a:off x="1"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lstStyle/>
          <a:p>
            <a:pPr algn="ctr" eaLnBrk="1" hangingPunct="1"/>
            <a:endParaRPr lang="nb-NO" sz="2400" err="1">
              <a:solidFill>
                <a:srgbClr val="FFFFFF"/>
              </a:solidFill>
              <a:latin typeface="Arial"/>
            </a:endParaRPr>
          </a:p>
        </p:txBody>
      </p:sp>
      <p:pic>
        <p:nvPicPr>
          <p:cNvPr id="3"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12833" y="6109832"/>
            <a:ext cx="645392" cy="633869"/>
          </a:xfrm>
          <a:prstGeom prst="rect">
            <a:avLst/>
          </a:prstGeom>
          <a:noFill/>
          <a:ln w="9525">
            <a:noFill/>
            <a:miter lim="800000"/>
            <a:headEnd/>
            <a:tailEnd/>
          </a:ln>
        </p:spPr>
      </p:pic>
    </p:spTree>
    <p:extLst>
      <p:ext uri="{BB962C8B-B14F-4D97-AF65-F5344CB8AC3E}">
        <p14:creationId xmlns:p14="http://schemas.microsoft.com/office/powerpoint/2010/main" val="928322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lank with logo (grey)">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t"/>
          <a:lstStyle/>
          <a:p>
            <a:pPr algn="ctr" eaLnBrk="1" hangingPunct="1"/>
            <a:endParaRPr lang="en-GB" sz="2400" err="1">
              <a:solidFill>
                <a:srgbClr val="FFFFFF"/>
              </a:solidFill>
              <a:latin typeface="Aria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8467" y="6219566"/>
            <a:ext cx="516952" cy="468000"/>
          </a:xfrm>
          <a:prstGeom prst="rect">
            <a:avLst/>
          </a:prstGeom>
        </p:spPr>
      </p:pic>
    </p:spTree>
    <p:extLst>
      <p:ext uri="{BB962C8B-B14F-4D97-AF65-F5344CB8AC3E}">
        <p14:creationId xmlns:p14="http://schemas.microsoft.com/office/powerpoint/2010/main" val="4117056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3659" y="-27384"/>
            <a:ext cx="9223127" cy="698477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38467" y="6219566"/>
            <a:ext cx="516952" cy="468000"/>
          </a:xfrm>
          <a:prstGeom prst="rect">
            <a:avLst/>
          </a:prstGeom>
        </p:spPr>
      </p:pic>
    </p:spTree>
    <p:extLst>
      <p:ext uri="{BB962C8B-B14F-4D97-AF65-F5344CB8AC3E}">
        <p14:creationId xmlns:p14="http://schemas.microsoft.com/office/powerpoint/2010/main" val="33222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pPr>
              <a:defRPr/>
            </a:pPr>
            <a:r>
              <a:rPr lang="nb-NO"/>
              <a:t>11. april 2011</a:t>
            </a:r>
          </a:p>
        </p:txBody>
      </p:sp>
      <p:sp>
        <p:nvSpPr>
          <p:cNvPr id="4"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5" name="Rectangle 12"/>
          <p:cNvSpPr>
            <a:spLocks noGrp="1" noChangeArrowheads="1"/>
          </p:cNvSpPr>
          <p:nvPr>
            <p:ph type="sldNum" sz="quarter" idx="12"/>
          </p:nvPr>
        </p:nvSpPr>
        <p:spPr/>
        <p:txBody>
          <a:bodyPr/>
          <a:lstStyle>
            <a:lvl1pPr>
              <a:defRPr/>
            </a:lvl1pPr>
          </a:lstStyle>
          <a:p>
            <a:pPr>
              <a:defRPr/>
            </a:pPr>
            <a:fld id="{07C975BE-194E-0D4B-8A8D-7A3924C9CA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r>
              <a:rPr lang="nb-NO"/>
              <a:t>11. april 2011</a:t>
            </a:r>
          </a:p>
        </p:txBody>
      </p:sp>
      <p:sp>
        <p:nvSpPr>
          <p:cNvPr id="3"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4" name="Rectangle 12"/>
          <p:cNvSpPr>
            <a:spLocks noGrp="1" noChangeArrowheads="1"/>
          </p:cNvSpPr>
          <p:nvPr>
            <p:ph type="sldNum" sz="quarter" idx="12"/>
          </p:nvPr>
        </p:nvSpPr>
        <p:spPr/>
        <p:txBody>
          <a:bodyPr/>
          <a:lstStyle>
            <a:lvl1pPr>
              <a:defRPr/>
            </a:lvl1pPr>
          </a:lstStyle>
          <a:p>
            <a:pPr>
              <a:defRPr/>
            </a:pPr>
            <a:fld id="{CA695648-21E9-4045-A53E-31B6D20C9C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7" name="Rectangle 12"/>
          <p:cNvSpPr>
            <a:spLocks noGrp="1" noChangeArrowheads="1"/>
          </p:cNvSpPr>
          <p:nvPr>
            <p:ph type="sldNum" sz="quarter" idx="12"/>
          </p:nvPr>
        </p:nvSpPr>
        <p:spPr/>
        <p:txBody>
          <a:bodyPr/>
          <a:lstStyle>
            <a:lvl1pPr>
              <a:defRPr/>
            </a:lvl1pPr>
          </a:lstStyle>
          <a:p>
            <a:pPr>
              <a:defRPr/>
            </a:pPr>
            <a:fld id="{4AD72F49-CC1A-6D40-AD19-21EFC6D2BB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7" name="Rectangle 12"/>
          <p:cNvSpPr>
            <a:spLocks noGrp="1" noChangeArrowheads="1"/>
          </p:cNvSpPr>
          <p:nvPr>
            <p:ph type="sldNum" sz="quarter" idx="12"/>
          </p:nvPr>
        </p:nvSpPr>
        <p:spPr/>
        <p:txBody>
          <a:bodyPr/>
          <a:lstStyle>
            <a:lvl1pPr>
              <a:defRPr/>
            </a:lvl1pPr>
          </a:lstStyle>
          <a:p>
            <a:pPr>
              <a:defRPr/>
            </a:pPr>
            <a:fld id="{0E73D237-50B1-A542-816F-BE831EA1DF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3.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4.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nb-NO"/>
              <a:t>11. april 2011</a:t>
            </a:r>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en-US"/>
              <a:t>Mal for styringsdokument mars 2015</a:t>
            </a:r>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45701889-BFCA-DD44-9982-59E386C3FCF5}" type="slidenum">
              <a:rPr lang="en-US"/>
              <a:pPr>
                <a:defRPr/>
              </a:pPr>
              <a:t>‹#›</a:t>
            </a:fld>
            <a:endParaRPr lang="en-US"/>
          </a:p>
        </p:txBody>
      </p:sp>
      <p:pic>
        <p:nvPicPr>
          <p:cNvPr id="1031" name="Picture 6" descr="UiO_A.png"/>
          <p:cNvPicPr>
            <a:picLocks noChangeAspect="1"/>
          </p:cNvPicPr>
          <p:nvPr/>
        </p:nvPicPr>
        <p:blipFill>
          <a:blip r:embed="rId13"/>
          <a:srcRect/>
          <a:stretch>
            <a:fillRect/>
          </a:stretch>
        </p:blipFill>
        <p:spPr bwMode="auto">
          <a:xfrm>
            <a:off x="304800" y="228600"/>
            <a:ext cx="2300288"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C6341-7E07-4D25-823D-56B55E4595E5}" type="datetimeFigureOut">
              <a:rPr lang="nb-NO" smtClean="0"/>
              <a:t>15.12.2020</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CDB91-49ED-4007-B6E9-FBBAEB1A5654}" type="slidenum">
              <a:rPr lang="nb-NO" smtClean="0"/>
              <a:t>‹#›</a:t>
            </a:fld>
            <a:endParaRPr lang="nb-NO"/>
          </a:p>
        </p:txBody>
      </p:sp>
    </p:spTree>
    <p:extLst>
      <p:ext uri="{BB962C8B-B14F-4D97-AF65-F5344CB8AC3E}">
        <p14:creationId xmlns:p14="http://schemas.microsoft.com/office/powerpoint/2010/main" val="22327153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6FB00-ABE1-4363-AF93-9FDD6D80F486}" type="datetimeFigureOut">
              <a:rPr lang="nb-NO" smtClean="0"/>
              <a:t>15.12.2020</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EBB9C-99D2-4E4B-98D1-224508236009}" type="slidenum">
              <a:rPr lang="nb-NO" smtClean="0"/>
              <a:t>‹#›</a:t>
            </a:fld>
            <a:endParaRPr lang="nb-NO"/>
          </a:p>
        </p:txBody>
      </p:sp>
    </p:spTree>
    <p:extLst>
      <p:ext uri="{BB962C8B-B14F-4D97-AF65-F5344CB8AC3E}">
        <p14:creationId xmlns:p14="http://schemas.microsoft.com/office/powerpoint/2010/main" val="82454936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95288" y="474663"/>
            <a:ext cx="83518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b-NO"/>
              <a:t>Click to edit Master title style</a:t>
            </a:r>
            <a:endParaRPr lang="en-US"/>
          </a:p>
        </p:txBody>
      </p:sp>
      <p:sp>
        <p:nvSpPr>
          <p:cNvPr id="1027" name="Rectangle 4"/>
          <p:cNvSpPr>
            <a:spLocks noGrp="1" noChangeArrowheads="1"/>
          </p:cNvSpPr>
          <p:nvPr>
            <p:ph type="body" idx="1"/>
          </p:nvPr>
        </p:nvSpPr>
        <p:spPr bwMode="auto">
          <a:xfrm>
            <a:off x="395288" y="1843088"/>
            <a:ext cx="83518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pic>
        <p:nvPicPr>
          <p:cNvPr id="1028" name="Picture 4"/>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70910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Lst>
  <p:hf hdr="0" dt="0"/>
  <p:txStyles>
    <p:titleStyle>
      <a:lvl1pPr algn="l" rtl="0" eaLnBrk="1" fontAlgn="base" hangingPunct="1">
        <a:spcBef>
          <a:spcPct val="0"/>
        </a:spcBef>
        <a:spcAft>
          <a:spcPct val="0"/>
        </a:spcAft>
        <a:defRPr sz="3600" b="1" i="1">
          <a:solidFill>
            <a:srgbClr val="5D0749"/>
          </a:solidFill>
          <a:latin typeface="+mj-lt"/>
          <a:ea typeface="ＭＳ Ｐゴシック" charset="0"/>
          <a:cs typeface="Times New Roman" pitchFamily="18" charset="0"/>
        </a:defRPr>
      </a:lvl1pPr>
      <a:lvl2pPr algn="l" rtl="0" eaLnBrk="1" fontAlgn="base" hangingPunct="1">
        <a:spcBef>
          <a:spcPct val="0"/>
        </a:spcBef>
        <a:spcAft>
          <a:spcPct val="0"/>
        </a:spcAft>
        <a:defRPr sz="3600" b="1" i="1">
          <a:solidFill>
            <a:srgbClr val="5D0749"/>
          </a:solidFill>
          <a:latin typeface="Georgia" charset="0"/>
          <a:ea typeface="ＭＳ Ｐゴシック" charset="0"/>
        </a:defRPr>
      </a:lvl2pPr>
      <a:lvl3pPr algn="l" rtl="0" eaLnBrk="1" fontAlgn="base" hangingPunct="1">
        <a:spcBef>
          <a:spcPct val="0"/>
        </a:spcBef>
        <a:spcAft>
          <a:spcPct val="0"/>
        </a:spcAft>
        <a:defRPr sz="3600" b="1" i="1">
          <a:solidFill>
            <a:srgbClr val="5D0749"/>
          </a:solidFill>
          <a:latin typeface="Georgia" charset="0"/>
          <a:ea typeface="ＭＳ Ｐゴシック" charset="0"/>
        </a:defRPr>
      </a:lvl3pPr>
      <a:lvl4pPr algn="l" rtl="0" eaLnBrk="1" fontAlgn="base" hangingPunct="1">
        <a:spcBef>
          <a:spcPct val="0"/>
        </a:spcBef>
        <a:spcAft>
          <a:spcPct val="0"/>
        </a:spcAft>
        <a:defRPr sz="3600" b="1" i="1">
          <a:solidFill>
            <a:srgbClr val="5D0749"/>
          </a:solidFill>
          <a:latin typeface="Georgia" charset="0"/>
          <a:ea typeface="ＭＳ Ｐゴシック" charset="0"/>
        </a:defRPr>
      </a:lvl4pPr>
      <a:lvl5pPr algn="l" rtl="0" eaLnBrk="1" fontAlgn="base" hangingPunct="1">
        <a:spcBef>
          <a:spcPct val="0"/>
        </a:spcBef>
        <a:spcAft>
          <a:spcPct val="0"/>
        </a:spcAft>
        <a:defRPr sz="3600" b="1" i="1">
          <a:solidFill>
            <a:srgbClr val="5D0749"/>
          </a:solidFill>
          <a:latin typeface="Georgia" charset="0"/>
          <a:ea typeface="ＭＳ Ｐゴシック" charset="0"/>
        </a:defRPr>
      </a:lvl5pPr>
      <a:lvl6pPr marL="511980" algn="l" rtl="0" eaLnBrk="1" fontAlgn="base" hangingPunct="1">
        <a:spcBef>
          <a:spcPct val="0"/>
        </a:spcBef>
        <a:spcAft>
          <a:spcPct val="0"/>
        </a:spcAft>
        <a:defRPr sz="4000">
          <a:solidFill>
            <a:srgbClr val="333333"/>
          </a:solidFill>
          <a:latin typeface="Helvetica 65 Medium" pitchFamily="34" charset="0"/>
        </a:defRPr>
      </a:lvl6pPr>
      <a:lvl7pPr marL="1023960" algn="l" rtl="0" eaLnBrk="1" fontAlgn="base" hangingPunct="1">
        <a:spcBef>
          <a:spcPct val="0"/>
        </a:spcBef>
        <a:spcAft>
          <a:spcPct val="0"/>
        </a:spcAft>
        <a:defRPr sz="4000">
          <a:solidFill>
            <a:srgbClr val="333333"/>
          </a:solidFill>
          <a:latin typeface="Helvetica 65 Medium" pitchFamily="34" charset="0"/>
        </a:defRPr>
      </a:lvl7pPr>
      <a:lvl8pPr marL="1535940" algn="l" rtl="0" eaLnBrk="1" fontAlgn="base" hangingPunct="1">
        <a:spcBef>
          <a:spcPct val="0"/>
        </a:spcBef>
        <a:spcAft>
          <a:spcPct val="0"/>
        </a:spcAft>
        <a:defRPr sz="4000">
          <a:solidFill>
            <a:srgbClr val="333333"/>
          </a:solidFill>
          <a:latin typeface="Helvetica 65 Medium" pitchFamily="34" charset="0"/>
        </a:defRPr>
      </a:lvl8pPr>
      <a:lvl9pPr marL="2047920" algn="l" rtl="0" eaLnBrk="1" fontAlgn="base" hangingPunct="1">
        <a:spcBef>
          <a:spcPct val="0"/>
        </a:spcBef>
        <a:spcAft>
          <a:spcPct val="0"/>
        </a:spcAft>
        <a:defRPr sz="4000">
          <a:solidFill>
            <a:srgbClr val="333333"/>
          </a:solidFill>
          <a:latin typeface="Helvetica 65 Medium" pitchFamily="34" charset="0"/>
        </a:defRPr>
      </a:lvl9pPr>
    </p:titleStyle>
    <p:bodyStyle>
      <a:lvl1pPr marL="266700" indent="-266700" algn="l" rtl="0" eaLnBrk="1" fontAlgn="base" hangingPunct="1">
        <a:spcBef>
          <a:spcPts val="338"/>
        </a:spcBef>
        <a:spcAft>
          <a:spcPts val="338"/>
        </a:spcAft>
        <a:buFont typeface="Arial" charset="0"/>
        <a:buChar char="•"/>
        <a:defRPr sz="2000">
          <a:solidFill>
            <a:srgbClr val="080808"/>
          </a:solidFill>
          <a:latin typeface="+mn-lt"/>
          <a:ea typeface="ＭＳ Ｐゴシック" charset="0"/>
          <a:cs typeface="Arial" pitchFamily="34" charset="0"/>
        </a:defRPr>
      </a:lvl1pPr>
      <a:lvl2pPr marL="542925" indent="-276225" algn="l" rtl="0" eaLnBrk="1" fontAlgn="base" hangingPunct="1">
        <a:spcBef>
          <a:spcPts val="450"/>
        </a:spcBef>
        <a:spcAft>
          <a:spcPts val="450"/>
        </a:spcAft>
        <a:buChar char="–"/>
        <a:defRPr sz="2000">
          <a:solidFill>
            <a:srgbClr val="080808"/>
          </a:solidFill>
          <a:latin typeface="+mn-lt"/>
          <a:ea typeface="ＭＳ Ｐゴシック" charset="0"/>
          <a:cs typeface="Arial" pitchFamily="34" charset="0"/>
        </a:defRPr>
      </a:lvl2pPr>
      <a:lvl3pPr marL="903288" indent="-296863"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3pPr>
      <a:lvl4pPr marL="1309688" indent="-307975"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4pPr>
      <a:lvl5pPr marL="1701800" indent="-298450"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5pPr>
      <a:lvl6pPr marL="2815890" indent="-255990" algn="l" rtl="0" eaLnBrk="1" fontAlgn="base" hangingPunct="1">
        <a:spcBef>
          <a:spcPct val="20000"/>
        </a:spcBef>
        <a:spcAft>
          <a:spcPct val="0"/>
        </a:spcAft>
        <a:buChar char="»"/>
        <a:defRPr sz="2300">
          <a:solidFill>
            <a:srgbClr val="333333"/>
          </a:solidFill>
          <a:latin typeface="+mn-lt"/>
        </a:defRPr>
      </a:lvl6pPr>
      <a:lvl7pPr marL="3327871" indent="-255990" algn="l" rtl="0" eaLnBrk="1" fontAlgn="base" hangingPunct="1">
        <a:spcBef>
          <a:spcPct val="20000"/>
        </a:spcBef>
        <a:spcAft>
          <a:spcPct val="0"/>
        </a:spcAft>
        <a:buChar char="»"/>
        <a:defRPr sz="2300">
          <a:solidFill>
            <a:srgbClr val="333333"/>
          </a:solidFill>
          <a:latin typeface="+mn-lt"/>
        </a:defRPr>
      </a:lvl7pPr>
      <a:lvl8pPr marL="3839850" indent="-255990" algn="l" rtl="0" eaLnBrk="1" fontAlgn="base" hangingPunct="1">
        <a:spcBef>
          <a:spcPct val="20000"/>
        </a:spcBef>
        <a:spcAft>
          <a:spcPct val="0"/>
        </a:spcAft>
        <a:buChar char="»"/>
        <a:defRPr sz="2300">
          <a:solidFill>
            <a:srgbClr val="333333"/>
          </a:solidFill>
          <a:latin typeface="+mn-lt"/>
        </a:defRPr>
      </a:lvl8pPr>
      <a:lvl9pPr marL="4351830" indent="-255990" algn="l" rtl="0" eaLnBrk="1" fontAlgn="base" hangingPunct="1">
        <a:spcBef>
          <a:spcPct val="20000"/>
        </a:spcBef>
        <a:spcAft>
          <a:spcPct val="0"/>
        </a:spcAft>
        <a:buChar char="»"/>
        <a:defRPr sz="2300">
          <a:solidFill>
            <a:srgbClr val="333333"/>
          </a:solidFill>
          <a:latin typeface="+mn-lt"/>
        </a:defRPr>
      </a:lvl9pPr>
    </p:bodyStyle>
    <p:otherStyle>
      <a:defPPr>
        <a:defRPr lang="en-US"/>
      </a:defPPr>
      <a:lvl1pPr marL="0" algn="l" defTabSz="1023960" rtl="0" eaLnBrk="1" latinLnBrk="0" hangingPunct="1">
        <a:defRPr sz="2000" kern="1200">
          <a:solidFill>
            <a:schemeClr val="tx1"/>
          </a:solidFill>
          <a:latin typeface="+mn-lt"/>
          <a:ea typeface="+mn-ea"/>
          <a:cs typeface="+mn-cs"/>
        </a:defRPr>
      </a:lvl1pPr>
      <a:lvl2pPr marL="511980" algn="l" defTabSz="1023960" rtl="0" eaLnBrk="1" latinLnBrk="0" hangingPunct="1">
        <a:defRPr sz="2000" kern="1200">
          <a:solidFill>
            <a:schemeClr val="tx1"/>
          </a:solidFill>
          <a:latin typeface="+mn-lt"/>
          <a:ea typeface="+mn-ea"/>
          <a:cs typeface="+mn-cs"/>
        </a:defRPr>
      </a:lvl2pPr>
      <a:lvl3pPr marL="1023960" algn="l" defTabSz="1023960" rtl="0" eaLnBrk="1" latinLnBrk="0" hangingPunct="1">
        <a:defRPr sz="2000" kern="1200">
          <a:solidFill>
            <a:schemeClr val="tx1"/>
          </a:solidFill>
          <a:latin typeface="+mn-lt"/>
          <a:ea typeface="+mn-ea"/>
          <a:cs typeface="+mn-cs"/>
        </a:defRPr>
      </a:lvl3pPr>
      <a:lvl4pPr marL="1535940" algn="l" defTabSz="1023960" rtl="0" eaLnBrk="1" latinLnBrk="0" hangingPunct="1">
        <a:defRPr sz="2000" kern="1200">
          <a:solidFill>
            <a:schemeClr val="tx1"/>
          </a:solidFill>
          <a:latin typeface="+mn-lt"/>
          <a:ea typeface="+mn-ea"/>
          <a:cs typeface="+mn-cs"/>
        </a:defRPr>
      </a:lvl4pPr>
      <a:lvl5pPr marL="2047920" algn="l" defTabSz="1023960" rtl="0" eaLnBrk="1" latinLnBrk="0" hangingPunct="1">
        <a:defRPr sz="2000" kern="1200">
          <a:solidFill>
            <a:schemeClr val="tx1"/>
          </a:solidFill>
          <a:latin typeface="+mn-lt"/>
          <a:ea typeface="+mn-ea"/>
          <a:cs typeface="+mn-cs"/>
        </a:defRPr>
      </a:lvl5pPr>
      <a:lvl6pPr marL="2559901" algn="l" defTabSz="1023960" rtl="0" eaLnBrk="1" latinLnBrk="0" hangingPunct="1">
        <a:defRPr sz="2000" kern="1200">
          <a:solidFill>
            <a:schemeClr val="tx1"/>
          </a:solidFill>
          <a:latin typeface="+mn-lt"/>
          <a:ea typeface="+mn-ea"/>
          <a:cs typeface="+mn-cs"/>
        </a:defRPr>
      </a:lvl6pPr>
      <a:lvl7pPr marL="3071880" algn="l" defTabSz="1023960" rtl="0" eaLnBrk="1" latinLnBrk="0" hangingPunct="1">
        <a:defRPr sz="2000" kern="1200">
          <a:solidFill>
            <a:schemeClr val="tx1"/>
          </a:solidFill>
          <a:latin typeface="+mn-lt"/>
          <a:ea typeface="+mn-ea"/>
          <a:cs typeface="+mn-cs"/>
        </a:defRPr>
      </a:lvl7pPr>
      <a:lvl8pPr marL="3583860" algn="l" defTabSz="1023960" rtl="0" eaLnBrk="1" latinLnBrk="0" hangingPunct="1">
        <a:defRPr sz="2000" kern="1200">
          <a:solidFill>
            <a:schemeClr val="tx1"/>
          </a:solidFill>
          <a:latin typeface="+mn-lt"/>
          <a:ea typeface="+mn-ea"/>
          <a:cs typeface="+mn-cs"/>
        </a:defRPr>
      </a:lvl8pPr>
      <a:lvl9pPr marL="4095841" algn="l" defTabSz="102396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io.no/tjenester/it/utdanning/leganto/" TargetMode="External"/><Relationship Id="rId2" Type="http://schemas.openxmlformats.org/officeDocument/2006/relationships/hyperlink" Target="https://www.uio.no/for-ansatte/arbeidsstotte/sta/pensum/leganto/veiledninger/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io.no/for-ansatte/arbeidsstotte/sta/pensum/leganto/veiledninger/retningslinjer-for-arbeid-med-pensum-litteraturlis.html" TargetMode="External"/><Relationship Id="rId2" Type="http://schemas.openxmlformats.org/officeDocument/2006/relationships/hyperlink" Target="https://www.uio.no/for-ansatte/arbeidsstotte/sta/pensum/leganto/veiledninger/roller-og-oppgavefordeling.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pensumliste-hjelp@admin.uio.n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p:txBody>
          <a:bodyPr/>
          <a:lstStyle/>
          <a:p>
            <a:pPr eaLnBrk="1" hangingPunct="1"/>
            <a:r>
              <a:rPr lang="nb-NO" sz="3200" b="1" dirty="0"/>
              <a:t>Styringsdokument</a:t>
            </a:r>
          </a:p>
          <a:p>
            <a:pPr eaLnBrk="1" hangingPunct="1"/>
            <a:r>
              <a:rPr lang="nb-NO" sz="3200" b="1" dirty="0"/>
              <a:t>Prosjekt digitalt pensumlistesystem</a:t>
            </a:r>
          </a:p>
          <a:p>
            <a:pPr eaLnBrk="1" hangingPunct="1"/>
            <a:r>
              <a:rPr lang="nb-NO" sz="3200" b="1" i="1" dirty="0"/>
              <a:t>						</a:t>
            </a:r>
            <a:r>
              <a:rPr lang="nb-NO" sz="3200" b="1" i="1" dirty="0" smtClean="0"/>
              <a:t>12.12.2020</a:t>
            </a:r>
            <a:endParaRPr lang="nb-NO"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a:extLst>
              <a:ext uri="{28A0092B-C50C-407E-A947-70E740481C1C}">
                <a14:useLocalDpi xmlns:a14="http://schemas.microsoft.com/office/drawing/2010/main" val="0"/>
              </a:ext>
            </a:extLst>
          </a:blip>
          <a:srcRect t="22136" b="12839"/>
          <a:stretch/>
        </p:blipFill>
        <p:spPr bwMode="auto">
          <a:xfrm>
            <a:off x="-214322" y="972444"/>
            <a:ext cx="8388657" cy="2238375"/>
          </a:xfrm>
          <a:prstGeom prst="rect">
            <a:avLst/>
          </a:prstGeom>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11</a:t>
            </a:fld>
            <a:endParaRPr lang="en-US"/>
          </a:p>
        </p:txBody>
      </p:sp>
      <p:sp>
        <p:nvSpPr>
          <p:cNvPr id="30" name="Rectangle 29"/>
          <p:cNvSpPr/>
          <p:nvPr/>
        </p:nvSpPr>
        <p:spPr>
          <a:xfrm>
            <a:off x="469479" y="2644205"/>
            <a:ext cx="1368152"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eaLnBrk="1" fontAlgn="auto" hangingPunct="1">
              <a:spcBef>
                <a:spcPts val="0"/>
              </a:spcBef>
              <a:spcAft>
                <a:spcPts val="0"/>
              </a:spcAft>
              <a:defRPr/>
            </a:pPr>
            <a:r>
              <a:rPr lang="nb-NO" sz="1200" kern="0">
                <a:solidFill>
                  <a:srgbClr val="FFFFFF">
                    <a:lumMod val="10000"/>
                  </a:srgbClr>
                </a:solidFill>
              </a:rPr>
              <a:t>Konseptutvikling: </a:t>
            </a: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rPr>
              <a:t>Idé, behov, målstruktur</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FFFFFF">
                  <a:lumMod val="10000"/>
                </a:srgb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Utarbeide </a:t>
            </a:r>
            <a:r>
              <a:rPr lang="nb-NO" sz="1200" kern="0">
                <a:solidFill>
                  <a:srgbClr val="FFFFFF">
                    <a:lumMod val="10000"/>
                  </a:srgbClr>
                </a:solidFill>
                <a:latin typeface="Arial"/>
                <a:ea typeface="+mn-ea"/>
                <a:cs typeface="+mn-cs"/>
              </a:rPr>
              <a:t>prosjekt-beskrivelse</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ea typeface="+mn-ea"/>
                <a:cs typeface="+mn-cs"/>
              </a:rPr>
              <a:t>Roller og ansvar,</a:t>
            </a:r>
            <a:endParaRPr lang="nb-NO" sz="1200" kern="0">
              <a:solidFill>
                <a:srgbClr val="FFFFFF">
                  <a:lumMod val="10000"/>
                </a:srgbClr>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ea typeface="+mn-ea"/>
                <a:cs typeface="+mn-cs"/>
              </a:rPr>
              <a:t>interessenter</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FFFFFF">
                  <a:lumMod val="10000"/>
                </a:srgbClr>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FFFFFF">
                  <a:lumMod val="10000"/>
                </a:srgbClr>
              </a:solidFill>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ea typeface="+mn-ea"/>
                <a:cs typeface="+mn-cs"/>
              </a:rPr>
              <a:t>FORANKRING</a:t>
            </a:r>
          </a:p>
        </p:txBody>
      </p:sp>
      <p:sp>
        <p:nvSpPr>
          <p:cNvPr id="31" name="Rectangle 30"/>
          <p:cNvSpPr/>
          <p:nvPr/>
        </p:nvSpPr>
        <p:spPr>
          <a:xfrm>
            <a:off x="1981647" y="2644205"/>
            <a:ext cx="1368152"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Styringsunderlag</a:t>
            </a: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 </a:t>
            </a:r>
          </a:p>
          <a:p>
            <a:pPr eaLnBrk="1" fontAlgn="auto" hangingPunct="1">
              <a:spcBef>
                <a:spcPts val="0"/>
              </a:spcBef>
              <a:spcAft>
                <a:spcPts val="0"/>
              </a:spcAft>
              <a:defRPr/>
            </a:pPr>
            <a:r>
              <a:rPr lang="nb-NO" sz="1200" kern="0">
                <a:solidFill>
                  <a:srgbClr val="FFFFFF">
                    <a:lumMod val="10000"/>
                  </a:srgbClr>
                </a:solidFill>
                <a:latin typeface="Arial"/>
              </a:rPr>
              <a:t>Styrings-dokument</a:t>
            </a:r>
          </a:p>
          <a:p>
            <a:pPr eaLnBrk="1" fontAlgn="auto" hangingPunct="1">
              <a:spcBef>
                <a:spcPts val="0"/>
              </a:spcBef>
              <a:spcAft>
                <a:spcPts val="0"/>
              </a:spcAft>
              <a:defRPr/>
            </a:pPr>
            <a:endParaRPr lang="nb-NO" sz="1200" kern="0">
              <a:solidFill>
                <a:srgbClr val="FFFFFF">
                  <a:lumMod val="10000"/>
                </a:srgbClr>
              </a:solidFill>
              <a:latin typeface="Arial"/>
            </a:endParaRPr>
          </a:p>
          <a:p>
            <a:pPr eaLnBrk="1" fontAlgn="auto" hangingPunct="1">
              <a:spcBef>
                <a:spcPts val="0"/>
              </a:spcBef>
              <a:spcAft>
                <a:spcPts val="0"/>
              </a:spcAft>
              <a:defRPr/>
            </a:pPr>
            <a:r>
              <a:rPr lang="nb-NO" sz="1200" kern="0">
                <a:solidFill>
                  <a:srgbClr val="FFFFFF">
                    <a:lumMod val="10000"/>
                  </a:srgbClr>
                </a:solidFill>
                <a:latin typeface="Arial"/>
              </a:rPr>
              <a:t>Milepel- og aktivitetsplan m. risikovurdering</a:t>
            </a:r>
          </a:p>
          <a:p>
            <a:pPr eaLnBrk="1" fontAlgn="auto" hangingPunct="1">
              <a:spcBef>
                <a:spcPts val="0"/>
              </a:spcBef>
              <a:spcAft>
                <a:spcPts val="0"/>
              </a:spcAft>
              <a:defRPr/>
            </a:pPr>
            <a:endParaRPr lang="nb-NO" sz="1200" kern="0">
              <a:solidFill>
                <a:srgbClr val="FFFFFF">
                  <a:lumMod val="10000"/>
                </a:srgbClr>
              </a:solidFill>
              <a:latin typeface="Arial"/>
            </a:endParaRPr>
          </a:p>
          <a:p>
            <a:pPr eaLnBrk="1" fontAlgn="auto" hangingPunct="1">
              <a:spcBef>
                <a:spcPts val="0"/>
              </a:spcBef>
              <a:spcAft>
                <a:spcPts val="0"/>
              </a:spcAft>
              <a:defRPr/>
            </a:pPr>
            <a:r>
              <a:rPr lang="nb-NO" sz="1200" kern="0">
                <a:solidFill>
                  <a:srgbClr val="FFFFFF">
                    <a:lumMod val="10000"/>
                  </a:srgbClr>
                </a:solidFill>
                <a:latin typeface="Arial"/>
              </a:rPr>
              <a:t>Plan for gevinster</a:t>
            </a:r>
          </a:p>
          <a:p>
            <a:pPr eaLnBrk="1" fontAlgn="auto" hangingPunct="1">
              <a:spcBef>
                <a:spcPts val="0"/>
              </a:spcBef>
              <a:spcAft>
                <a:spcPts val="0"/>
              </a:spcAft>
              <a:defRPr/>
            </a:pPr>
            <a:endParaRPr lang="nb-NO" sz="1200" kern="0">
              <a:solidFill>
                <a:srgbClr val="FFFFFF">
                  <a:lumMod val="10000"/>
                </a:srgbClr>
              </a:solidFill>
              <a:latin typeface="Arial"/>
            </a:endParaRPr>
          </a:p>
          <a:p>
            <a:pPr eaLnBrk="1" fontAlgn="auto" hangingPunct="1">
              <a:spcBef>
                <a:spcPts val="0"/>
              </a:spcBef>
              <a:spcAft>
                <a:spcPts val="0"/>
              </a:spcAft>
              <a:defRPr/>
            </a:pPr>
            <a:endParaRPr lang="nb-NO" sz="1200" kern="0">
              <a:solidFill>
                <a:srgbClr val="FFFFFF">
                  <a:lumMod val="10000"/>
                </a:srgbClr>
              </a:solidFill>
              <a:latin typeface="Arial"/>
            </a:endParaRPr>
          </a:p>
          <a:p>
            <a:pPr eaLnBrk="1" fontAlgn="auto" hangingPunct="1">
              <a:spcBef>
                <a:spcPts val="0"/>
              </a:spcBef>
              <a:spcAft>
                <a:spcPts val="0"/>
              </a:spcAft>
              <a:defRPr/>
            </a:pPr>
            <a:r>
              <a:rPr lang="nb-NO" sz="1200" kern="0">
                <a:solidFill>
                  <a:srgbClr val="FFFFFF">
                    <a:lumMod val="10000"/>
                  </a:srgbClr>
                </a:solidFill>
                <a:latin typeface="Arial"/>
              </a:rPr>
              <a:t>INVOLVERING</a:t>
            </a:r>
          </a:p>
          <a:p>
            <a:pPr eaLnBrk="1" fontAlgn="auto" hangingPunct="1">
              <a:spcBef>
                <a:spcPts val="0"/>
              </a:spcBef>
              <a:spcAft>
                <a:spcPts val="0"/>
              </a:spcAft>
              <a:defRPr/>
            </a:pPr>
            <a:endParaRPr lang="nb-NO" sz="1200" kern="0">
              <a:solidFill>
                <a:srgbClr val="FFFFFF">
                  <a:lumMod val="10000"/>
                </a:srgbClr>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FFFFFF">
                  <a:lumMod val="10000"/>
                </a:srgbClr>
              </a:solidFill>
              <a:latin typeface="Arial"/>
            </a:endParaRPr>
          </a:p>
        </p:txBody>
      </p:sp>
      <p:sp>
        <p:nvSpPr>
          <p:cNvPr id="32" name="Rectangle 31"/>
          <p:cNvSpPr/>
          <p:nvPr/>
        </p:nvSpPr>
        <p:spPr>
          <a:xfrm>
            <a:off x="3493815" y="2644205"/>
            <a:ext cx="1368152"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a:ln>
                  <a:noFill/>
                </a:ln>
                <a:solidFill>
                  <a:srgbClr val="FFFFFF">
                    <a:lumMod val="10000"/>
                  </a:srgbClr>
                </a:solidFill>
                <a:effectLst/>
                <a:uLnTx/>
                <a:uFillTx/>
                <a:latin typeface="Arial"/>
                <a:ea typeface="+mn-ea"/>
                <a:cs typeface="+mn-cs"/>
              </a:rPr>
              <a:t>Gjennomføring i en eller</a:t>
            </a:r>
            <a:r>
              <a:rPr kumimoji="0" lang="nb-NO" sz="1200" b="0" i="0" u="none" strike="noStrike" kern="0" cap="none" spc="0" normalizeH="0">
                <a:ln>
                  <a:noFill/>
                </a:ln>
                <a:solidFill>
                  <a:srgbClr val="FFFFFF">
                    <a:lumMod val="10000"/>
                  </a:srgbClr>
                </a:solidFill>
                <a:effectLst/>
                <a:uLnTx/>
                <a:uFillTx/>
                <a:latin typeface="Arial"/>
                <a:ea typeface="+mn-ea"/>
                <a:cs typeface="+mn-cs"/>
              </a:rPr>
              <a:t> flere faser.</a:t>
            </a: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Styrings-dokument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Rapportering på framdrift, veivalg, uforutsette hendelser</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INVOLVERING</a:t>
            </a: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noProof="0">
              <a:solidFill>
                <a:srgbClr val="FFFFFF">
                  <a:lumMod val="10000"/>
                </a:srgbClr>
              </a:solidFill>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FFFFFF">
                  <a:lumMod val="10000"/>
                </a:srgbClr>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000000"/>
              </a:solidFill>
              <a:effectLst/>
              <a:uLnTx/>
              <a:uFillTx/>
              <a:latin typeface="Arial"/>
              <a:ea typeface="+mn-ea"/>
              <a:cs typeface="+mn-cs"/>
            </a:endParaRPr>
          </a:p>
        </p:txBody>
      </p:sp>
      <p:sp>
        <p:nvSpPr>
          <p:cNvPr id="33" name="Rectangle 32"/>
          <p:cNvSpPr/>
          <p:nvPr/>
        </p:nvSpPr>
        <p:spPr>
          <a:xfrm>
            <a:off x="5005983" y="2644205"/>
            <a:ext cx="1368152"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a:ln>
                  <a:noFill/>
                </a:ln>
                <a:solidFill>
                  <a:srgbClr val="000000"/>
                </a:solidFill>
                <a:effectLst/>
                <a:uLnTx/>
                <a:uFillTx/>
                <a:latin typeface="Arial"/>
                <a:ea typeface="+mn-ea"/>
                <a:cs typeface="+mn-cs"/>
              </a:rPr>
              <a:t>Overlevering</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a:ln>
                  <a:noFill/>
                </a:ln>
                <a:solidFill>
                  <a:srgbClr val="000000"/>
                </a:solidFill>
                <a:effectLst/>
                <a:uLnTx/>
                <a:uFillTx/>
                <a:latin typeface="Arial"/>
                <a:ea typeface="+mn-ea"/>
                <a:cs typeface="+mn-cs"/>
              </a:rPr>
              <a:t>Sluttrapport</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000000"/>
                </a:solidFill>
                <a:latin typeface="Arial"/>
              </a:rPr>
              <a:t>Avsluttende e</a:t>
            </a:r>
            <a:r>
              <a:rPr kumimoji="0" lang="nb-NO" sz="1200" b="0" i="0" u="none" strike="noStrike" kern="0" cap="none" spc="0" normalizeH="0" baseline="0" noProof="0">
                <a:ln>
                  <a:noFill/>
                </a:ln>
                <a:solidFill>
                  <a:srgbClr val="000000"/>
                </a:solidFill>
                <a:effectLst/>
                <a:uLnTx/>
                <a:uFillTx/>
                <a:latin typeface="Arial"/>
                <a:ea typeface="+mn-ea"/>
                <a:cs typeface="+mn-cs"/>
              </a:rPr>
              <a:t>valuering, læringspunkter</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a:ln>
                  <a:noFill/>
                </a:ln>
                <a:solidFill>
                  <a:srgbClr val="000000"/>
                </a:solidFill>
                <a:effectLst/>
                <a:uLnTx/>
                <a:uFillTx/>
                <a:latin typeface="Arial"/>
                <a:ea typeface="+mn-ea"/>
                <a:cs typeface="+mn-cs"/>
              </a:rPr>
              <a:t>FORANKRING</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Arial"/>
              <a:ea typeface="+mn-ea"/>
              <a:cs typeface="+mn-cs"/>
            </a:endParaRPr>
          </a:p>
        </p:txBody>
      </p:sp>
      <p:sp>
        <p:nvSpPr>
          <p:cNvPr id="34" name="Rectangle 33"/>
          <p:cNvSpPr/>
          <p:nvPr/>
        </p:nvSpPr>
        <p:spPr>
          <a:xfrm>
            <a:off x="6518151" y="2644205"/>
            <a:ext cx="1584176"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000000"/>
                </a:solidFill>
                <a:latin typeface="Arial"/>
              </a:rPr>
              <a:t>Gevinstrealisering</a:t>
            </a: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kern="0" err="1">
                <a:solidFill>
                  <a:srgbClr val="000000"/>
                </a:solidFill>
                <a:latin typeface="Arial"/>
              </a:rPr>
              <a:t>Gevinstrealiserings</a:t>
            </a:r>
            <a:r>
              <a:rPr lang="en-US" sz="1200" kern="0">
                <a:solidFill>
                  <a:srgbClr val="000000"/>
                </a:solidFill>
                <a:latin typeface="Arial"/>
              </a:rPr>
              <a:t>-plan </a:t>
            </a:r>
            <a:r>
              <a:rPr lang="en-US" sz="1200" kern="0" err="1">
                <a:solidFill>
                  <a:srgbClr val="000000"/>
                </a:solidFill>
                <a:latin typeface="Arial"/>
              </a:rPr>
              <a:t>oppdatert</a:t>
            </a: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kern="0" err="1">
                <a:solidFill>
                  <a:srgbClr val="000000"/>
                </a:solidFill>
                <a:latin typeface="Arial"/>
              </a:rPr>
              <a:t>Støtte</a:t>
            </a:r>
            <a:r>
              <a:rPr lang="en-US" sz="1200" kern="0">
                <a:solidFill>
                  <a:srgbClr val="000000"/>
                </a:solidFill>
                <a:latin typeface="Arial"/>
              </a:rPr>
              <a:t> </a:t>
            </a:r>
            <a:r>
              <a:rPr lang="en-US" sz="1200" kern="0" err="1">
                <a:solidFill>
                  <a:srgbClr val="000000"/>
                </a:solidFill>
                <a:latin typeface="Arial"/>
              </a:rPr>
              <a:t>linjen</a:t>
            </a:r>
            <a:r>
              <a:rPr lang="en-US" sz="1200" kern="0">
                <a:solidFill>
                  <a:srgbClr val="000000"/>
                </a:solidFill>
                <a:latin typeface="Arial"/>
              </a:rPr>
              <a:t> </a:t>
            </a:r>
            <a:r>
              <a:rPr lang="en-US" sz="1200" kern="0" err="1">
                <a:solidFill>
                  <a:srgbClr val="000000"/>
                </a:solidFill>
                <a:latin typeface="Arial"/>
              </a:rPr>
              <a:t>i</a:t>
            </a:r>
            <a:r>
              <a:rPr lang="en-US" sz="1200" kern="0">
                <a:solidFill>
                  <a:srgbClr val="000000"/>
                </a:solidFill>
                <a:latin typeface="Arial"/>
              </a:rPr>
              <a:t> </a:t>
            </a:r>
            <a:r>
              <a:rPr lang="en-US" sz="1200" kern="0" err="1">
                <a:solidFill>
                  <a:srgbClr val="000000"/>
                </a:solidFill>
                <a:latin typeface="Arial"/>
              </a:rPr>
              <a:t>gjennomføring</a:t>
            </a: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kern="0" err="1">
                <a:solidFill>
                  <a:srgbClr val="000000"/>
                </a:solidFill>
                <a:latin typeface="Arial"/>
              </a:rPr>
              <a:t>Vedlikehold</a:t>
            </a:r>
            <a:r>
              <a:rPr lang="en-US" sz="1200" kern="0">
                <a:solidFill>
                  <a:srgbClr val="000000"/>
                </a:solidFill>
                <a:latin typeface="Arial"/>
              </a:rPr>
              <a:t>,</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err="1">
                <a:solidFill>
                  <a:srgbClr val="000000"/>
                </a:solidFill>
                <a:latin typeface="Arial"/>
              </a:rPr>
              <a:t>evaluering</a:t>
            </a:r>
            <a:r>
              <a:rPr lang="en-US" sz="1200" kern="0">
                <a:solidFill>
                  <a:srgbClr val="000000"/>
                </a:solidFill>
                <a:latin typeface="Arial"/>
              </a:rPr>
              <a:t> </a:t>
            </a:r>
            <a:r>
              <a:rPr lang="en-US" sz="1200" kern="0" err="1">
                <a:solidFill>
                  <a:srgbClr val="000000"/>
                </a:solidFill>
                <a:latin typeface="Arial"/>
              </a:rPr>
              <a:t>og</a:t>
            </a:r>
            <a:r>
              <a:rPr lang="en-US" sz="1200" kern="0">
                <a:solidFill>
                  <a:srgbClr val="000000"/>
                </a:solidFill>
                <a:latin typeface="Arial"/>
              </a:rPr>
              <a:t> </a:t>
            </a:r>
            <a:r>
              <a:rPr lang="en-US" sz="1200" kern="0" err="1">
                <a:solidFill>
                  <a:srgbClr val="000000"/>
                </a:solidFill>
                <a:latin typeface="Arial"/>
              </a:rPr>
              <a:t>justering</a:t>
            </a: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ea typeface="+mn-ea"/>
                <a:cs typeface="+mn-cs"/>
              </a:rPr>
              <a:t>IMPLEMENTERING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n-ea"/>
              <a:cs typeface="+mn-cs"/>
            </a:endParaRPr>
          </a:p>
        </p:txBody>
      </p:sp>
      <p:sp>
        <p:nvSpPr>
          <p:cNvPr id="35" name="Down Arrow 34"/>
          <p:cNvSpPr/>
          <p:nvPr/>
        </p:nvSpPr>
        <p:spPr>
          <a:xfrm>
            <a:off x="685503"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36" name="Down Arrow 35"/>
          <p:cNvSpPr/>
          <p:nvPr/>
        </p:nvSpPr>
        <p:spPr>
          <a:xfrm>
            <a:off x="2197671"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37" name="Down Arrow 36"/>
          <p:cNvSpPr/>
          <p:nvPr/>
        </p:nvSpPr>
        <p:spPr>
          <a:xfrm>
            <a:off x="3709839"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38" name="Down Arrow 37"/>
          <p:cNvSpPr/>
          <p:nvPr/>
        </p:nvSpPr>
        <p:spPr>
          <a:xfrm>
            <a:off x="5222007"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39" name="Down Arrow 38"/>
          <p:cNvSpPr/>
          <p:nvPr/>
        </p:nvSpPr>
        <p:spPr>
          <a:xfrm>
            <a:off x="6734175"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40" name="Pentagon 39"/>
          <p:cNvSpPr/>
          <p:nvPr/>
        </p:nvSpPr>
        <p:spPr>
          <a:xfrm>
            <a:off x="469479" y="5630466"/>
            <a:ext cx="7704856" cy="496763"/>
          </a:xfrm>
          <a:prstGeom prst="homePlate">
            <a:avLst/>
          </a:prstGeom>
          <a:solidFill>
            <a:srgbClr val="D2E7F8"/>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eaLnBrk="1" fontAlgn="auto" hangingPunct="1">
              <a:spcBef>
                <a:spcPts val="0"/>
              </a:spcBef>
              <a:spcAft>
                <a:spcPts val="0"/>
              </a:spcAft>
            </a:pPr>
            <a:endParaRPr lang="en-US" sz="1100" kern="0">
              <a:solidFill>
                <a:srgbClr val="FF0000"/>
              </a:solidFill>
              <a:latin typeface="Arial"/>
            </a:endParaRPr>
          </a:p>
          <a:p>
            <a:pPr algn="ctr" eaLnBrk="1" fontAlgn="auto" hangingPunct="1">
              <a:spcBef>
                <a:spcPts val="0"/>
              </a:spcBef>
              <a:spcAft>
                <a:spcPts val="0"/>
              </a:spcAft>
            </a:pPr>
            <a:r>
              <a:rPr lang="en-US" sz="1100" kern="0" err="1">
                <a:solidFill>
                  <a:schemeClr val="tx2"/>
                </a:solidFill>
              </a:rPr>
              <a:t>Forankringsarbeid</a:t>
            </a:r>
            <a:r>
              <a:rPr lang="en-US" sz="1100" kern="0">
                <a:solidFill>
                  <a:schemeClr val="tx2"/>
                </a:solidFill>
              </a:rPr>
              <a:t>. </a:t>
            </a:r>
            <a:r>
              <a:rPr lang="en-US" sz="1100" kern="0" err="1">
                <a:solidFill>
                  <a:schemeClr val="tx2"/>
                </a:solidFill>
              </a:rPr>
              <a:t>Løpende</a:t>
            </a:r>
            <a:r>
              <a:rPr lang="en-US" sz="1100" kern="0">
                <a:solidFill>
                  <a:schemeClr val="tx2"/>
                </a:solidFill>
              </a:rPr>
              <a:t> </a:t>
            </a:r>
            <a:r>
              <a:rPr lang="en-US" sz="1100" kern="0" err="1">
                <a:solidFill>
                  <a:schemeClr val="tx2"/>
                </a:solidFill>
                <a:latin typeface="Arial"/>
                <a:ea typeface="+mn-ea"/>
                <a:cs typeface="+mn-cs"/>
              </a:rPr>
              <a:t>evaluering</a:t>
            </a:r>
            <a:r>
              <a:rPr lang="en-US" sz="1100" kern="0">
                <a:solidFill>
                  <a:schemeClr val="tx2"/>
                </a:solidFill>
                <a:latin typeface="Arial"/>
                <a:ea typeface="+mn-ea"/>
                <a:cs typeface="+mn-cs"/>
              </a:rPr>
              <a:t> </a:t>
            </a:r>
            <a:r>
              <a:rPr lang="en-US" sz="1100" kern="0" err="1">
                <a:solidFill>
                  <a:schemeClr val="tx2"/>
                </a:solidFill>
                <a:latin typeface="Arial"/>
                <a:ea typeface="+mn-ea"/>
                <a:cs typeface="+mn-cs"/>
              </a:rPr>
              <a:t>av</a:t>
            </a:r>
            <a:r>
              <a:rPr lang="en-US" sz="1100" kern="0">
                <a:solidFill>
                  <a:schemeClr val="tx2"/>
                </a:solidFill>
                <a:latin typeface="Arial"/>
                <a:ea typeface="+mn-ea"/>
                <a:cs typeface="+mn-cs"/>
              </a:rPr>
              <a:t> </a:t>
            </a:r>
            <a:r>
              <a:rPr lang="en-US" sz="1100" kern="0" err="1">
                <a:solidFill>
                  <a:schemeClr val="tx2"/>
                </a:solidFill>
                <a:latin typeface="Arial"/>
                <a:ea typeface="+mn-ea"/>
                <a:cs typeface="+mn-cs"/>
              </a:rPr>
              <a:t>prosjektet</a:t>
            </a:r>
            <a:r>
              <a:rPr lang="en-US" sz="1100" kern="0">
                <a:solidFill>
                  <a:schemeClr val="tx2"/>
                </a:solidFill>
                <a:latin typeface="Arial"/>
                <a:ea typeface="+mn-ea"/>
                <a:cs typeface="+mn-cs"/>
              </a:rPr>
              <a:t>. </a:t>
            </a:r>
            <a:endParaRPr kumimoji="0" lang="en-US" sz="1100" b="0" i="0" u="none" strike="noStrike" kern="0" cap="none" spc="0" normalizeH="0" baseline="0" noProof="0">
              <a:ln>
                <a:noFill/>
              </a:ln>
              <a:solidFill>
                <a:schemeClr val="tx2"/>
              </a:solidFill>
              <a:effectLst/>
              <a:uLnTx/>
              <a:uFillTx/>
              <a:latin typeface="Arial"/>
              <a:ea typeface="+mn-ea"/>
              <a:cs typeface="+mn-cs"/>
            </a:endParaRPr>
          </a:p>
        </p:txBody>
      </p:sp>
      <p:sp>
        <p:nvSpPr>
          <p:cNvPr id="24" name="Title 2"/>
          <p:cNvSpPr txBox="1">
            <a:spLocks/>
          </p:cNvSpPr>
          <p:nvPr/>
        </p:nvSpPr>
        <p:spPr bwMode="auto">
          <a:xfrm>
            <a:off x="829270" y="405594"/>
            <a:ext cx="83534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1" fontAlgn="base" hangingPunct="1">
              <a:lnSpc>
                <a:spcPct val="100000"/>
              </a:lnSpc>
              <a:spcBef>
                <a:spcPct val="0"/>
              </a:spcBef>
              <a:spcAft>
                <a:spcPct val="0"/>
              </a:spcAft>
              <a:defRPr sz="3600" b="1" i="1" cap="none" baseline="0">
                <a:solidFill>
                  <a:srgbClr val="080808"/>
                </a:solidFill>
                <a:latin typeface="Georgia" pitchFamily="18" charset="0"/>
                <a:ea typeface="ＭＳ Ｐゴシック" charset="0"/>
                <a:cs typeface="Times New Roman" pitchFamily="18" charset="0"/>
              </a:defRPr>
            </a:lvl1pPr>
            <a:lvl2pPr algn="l" rtl="0" eaLnBrk="1" fontAlgn="base" hangingPunct="1">
              <a:spcBef>
                <a:spcPct val="0"/>
              </a:spcBef>
              <a:spcAft>
                <a:spcPct val="0"/>
              </a:spcAft>
              <a:defRPr sz="3600" b="1" i="1">
                <a:solidFill>
                  <a:srgbClr val="5D0749"/>
                </a:solidFill>
                <a:latin typeface="Georgia" charset="0"/>
                <a:ea typeface="ＭＳ Ｐゴシック" charset="0"/>
              </a:defRPr>
            </a:lvl2pPr>
            <a:lvl3pPr algn="l" rtl="0" eaLnBrk="1" fontAlgn="base" hangingPunct="1">
              <a:spcBef>
                <a:spcPct val="0"/>
              </a:spcBef>
              <a:spcAft>
                <a:spcPct val="0"/>
              </a:spcAft>
              <a:defRPr sz="3600" b="1" i="1">
                <a:solidFill>
                  <a:srgbClr val="5D0749"/>
                </a:solidFill>
                <a:latin typeface="Georgia" charset="0"/>
                <a:ea typeface="ＭＳ Ｐゴシック" charset="0"/>
              </a:defRPr>
            </a:lvl3pPr>
            <a:lvl4pPr algn="l" rtl="0" eaLnBrk="1" fontAlgn="base" hangingPunct="1">
              <a:spcBef>
                <a:spcPct val="0"/>
              </a:spcBef>
              <a:spcAft>
                <a:spcPct val="0"/>
              </a:spcAft>
              <a:defRPr sz="3600" b="1" i="1">
                <a:solidFill>
                  <a:srgbClr val="5D0749"/>
                </a:solidFill>
                <a:latin typeface="Georgia" charset="0"/>
                <a:ea typeface="ＭＳ Ｐゴシック" charset="0"/>
              </a:defRPr>
            </a:lvl4pPr>
            <a:lvl5pPr algn="l" rtl="0" eaLnBrk="1" fontAlgn="base" hangingPunct="1">
              <a:spcBef>
                <a:spcPct val="0"/>
              </a:spcBef>
              <a:spcAft>
                <a:spcPct val="0"/>
              </a:spcAft>
              <a:defRPr sz="3600" b="1" i="1">
                <a:solidFill>
                  <a:srgbClr val="5D0749"/>
                </a:solidFill>
                <a:latin typeface="Georgia" charset="0"/>
                <a:ea typeface="ＭＳ Ｐゴシック" charset="0"/>
              </a:defRPr>
            </a:lvl5pPr>
            <a:lvl6pPr marL="511980" algn="l" rtl="0" eaLnBrk="1" fontAlgn="base" hangingPunct="1">
              <a:spcBef>
                <a:spcPct val="0"/>
              </a:spcBef>
              <a:spcAft>
                <a:spcPct val="0"/>
              </a:spcAft>
              <a:defRPr sz="4000">
                <a:solidFill>
                  <a:srgbClr val="333333"/>
                </a:solidFill>
                <a:latin typeface="Helvetica 65 Medium" pitchFamily="34" charset="0"/>
              </a:defRPr>
            </a:lvl6pPr>
            <a:lvl7pPr marL="1023960" algn="l" rtl="0" eaLnBrk="1" fontAlgn="base" hangingPunct="1">
              <a:spcBef>
                <a:spcPct val="0"/>
              </a:spcBef>
              <a:spcAft>
                <a:spcPct val="0"/>
              </a:spcAft>
              <a:defRPr sz="4000">
                <a:solidFill>
                  <a:srgbClr val="333333"/>
                </a:solidFill>
                <a:latin typeface="Helvetica 65 Medium" pitchFamily="34" charset="0"/>
              </a:defRPr>
            </a:lvl7pPr>
            <a:lvl8pPr marL="1535940" algn="l" rtl="0" eaLnBrk="1" fontAlgn="base" hangingPunct="1">
              <a:spcBef>
                <a:spcPct val="0"/>
              </a:spcBef>
              <a:spcAft>
                <a:spcPct val="0"/>
              </a:spcAft>
              <a:defRPr sz="4000">
                <a:solidFill>
                  <a:srgbClr val="333333"/>
                </a:solidFill>
                <a:latin typeface="Helvetica 65 Medium" pitchFamily="34" charset="0"/>
              </a:defRPr>
            </a:lvl8pPr>
            <a:lvl9pPr marL="2047920" algn="l" rtl="0" eaLnBrk="1" fontAlgn="base" hangingPunct="1">
              <a:spcBef>
                <a:spcPct val="0"/>
              </a:spcBef>
              <a:spcAft>
                <a:spcPct val="0"/>
              </a:spcAft>
              <a:defRPr sz="4000">
                <a:solidFill>
                  <a:srgbClr val="333333"/>
                </a:solidFill>
                <a:latin typeface="Helvetica 65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i="0" kern="0">
                <a:latin typeface="Arial"/>
              </a:rPr>
              <a:t>P</a:t>
            </a:r>
            <a:r>
              <a:rPr kumimoji="0" lang="en-US" sz="3200" i="0" u="none" strike="noStrike" kern="0" cap="none" spc="0" normalizeH="0" baseline="0" noProof="0" err="1">
                <a:ln>
                  <a:noFill/>
                </a:ln>
                <a:solidFill>
                  <a:srgbClr val="080808"/>
                </a:solidFill>
                <a:effectLst/>
                <a:uLnTx/>
                <a:uFillTx/>
                <a:latin typeface="Arial"/>
                <a:ea typeface="ＭＳ Ｐゴシック" charset="0"/>
                <a:cs typeface="Times New Roman" pitchFamily="18" charset="0"/>
              </a:rPr>
              <a:t>rosjektplan</a:t>
            </a:r>
            <a:r>
              <a:rPr lang="en-US" sz="3200" i="0" kern="0" err="1">
                <a:latin typeface="Arial"/>
              </a:rPr>
              <a:t>en</a:t>
            </a:r>
            <a:r>
              <a:rPr lang="en-US" sz="3200" i="0" kern="0">
                <a:latin typeface="Arial"/>
              </a:rPr>
              <a:t> </a:t>
            </a:r>
            <a:r>
              <a:rPr lang="en-US" sz="3200" i="0" kern="0" err="1">
                <a:latin typeface="Arial"/>
              </a:rPr>
              <a:t>i</a:t>
            </a:r>
            <a:r>
              <a:rPr lang="en-US" sz="3200" i="0" kern="0">
                <a:latin typeface="Arial"/>
              </a:rPr>
              <a:t> </a:t>
            </a:r>
            <a:r>
              <a:rPr lang="en-US" sz="3200" i="0" kern="0" err="1">
                <a:latin typeface="Arial"/>
              </a:rPr>
              <a:t>faser</a:t>
            </a:r>
            <a:endParaRPr kumimoji="0" lang="en-US" sz="3200" i="0" u="none" strike="noStrike" kern="0" cap="none" spc="0" normalizeH="0" baseline="0" noProof="0">
              <a:ln>
                <a:noFill/>
              </a:ln>
              <a:solidFill>
                <a:srgbClr val="080808"/>
              </a:solidFill>
              <a:effectLst/>
              <a:uLnTx/>
              <a:uFillTx/>
              <a:latin typeface="Arial"/>
              <a:ea typeface="ＭＳ Ｐゴシック" charset="0"/>
              <a:cs typeface="Times New Roman" pitchFamily="18" charset="0"/>
            </a:endParaRPr>
          </a:p>
        </p:txBody>
      </p:sp>
      <p:sp>
        <p:nvSpPr>
          <p:cNvPr id="2" name="Pil ned 1"/>
          <p:cNvSpPr/>
          <p:nvPr/>
        </p:nvSpPr>
        <p:spPr bwMode="auto">
          <a:xfrm>
            <a:off x="4321907" y="908774"/>
            <a:ext cx="484632" cy="845188"/>
          </a:xfrm>
          <a:prstGeom prst="downArrow">
            <a:avLst/>
          </a:prstGeom>
          <a:solidFill>
            <a:srgbClr val="FF0000"/>
          </a:solidFill>
          <a:ln w="9525" cap="flat" cmpd="sng" algn="ctr">
            <a:solidFill>
              <a:srgbClr val="FF0000"/>
            </a:solidFill>
            <a:prstDash val="solid"/>
            <a:round/>
            <a:headEnd type="none" w="med" len="med"/>
            <a:tailEnd type="none" w="med" len="med"/>
          </a:ln>
          <a:effectLst>
            <a:outerShdw blurRad="50800" dist="38100" dir="10800000" algn="r" rotWithShape="0">
              <a:srgbClr val="FF0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081019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entagon 3">
            <a:extLst>
              <a:ext uri="{FF2B5EF4-FFF2-40B4-BE49-F238E27FC236}">
                <a16:creationId xmlns:a16="http://schemas.microsoft.com/office/drawing/2014/main" id="{753DDC74-61DB-41F6-BF35-7FA5A9783FC5}"/>
              </a:ext>
            </a:extLst>
          </p:cNvPr>
          <p:cNvSpPr>
            <a:spLocks noChangeArrowheads="1"/>
          </p:cNvSpPr>
          <p:nvPr/>
        </p:nvSpPr>
        <p:spPr bwMode="auto">
          <a:xfrm>
            <a:off x="524540" y="2383048"/>
            <a:ext cx="3471396"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algn="ctr"/>
            <a:r>
              <a:rPr lang="nb-NO" altLang="nb-NO" sz="1600" dirty="0">
                <a:latin typeface="Arial"/>
              </a:rPr>
              <a:t>Milepel </a:t>
            </a:r>
            <a:r>
              <a:rPr lang="nb-NO" altLang="nb-NO" sz="1600" dirty="0" smtClean="0">
                <a:latin typeface="Arial"/>
              </a:rPr>
              <a:t>6</a:t>
            </a:r>
            <a:endParaRPr lang="nb-NO" altLang="nb-NO" sz="1600" dirty="0">
              <a:latin typeface="Arial"/>
            </a:endParaRPr>
          </a:p>
          <a:p>
            <a:pPr algn="ctr"/>
            <a:r>
              <a:rPr lang="nb-NO" altLang="nb-NO" sz="1100" dirty="0" smtClean="0">
                <a:latin typeface="Arial"/>
              </a:rPr>
              <a:t>Overføring av pensum/litteraturlister for H 2020</a:t>
            </a:r>
            <a:endParaRPr lang="nb-NO" altLang="nb-NO" sz="1100" dirty="0">
              <a:latin typeface="Arial"/>
            </a:endParaRPr>
          </a:p>
        </p:txBody>
      </p:sp>
      <p:sp>
        <p:nvSpPr>
          <p:cNvPr id="8196" name="Pentagon 3"/>
          <p:cNvSpPr>
            <a:spLocks noChangeArrowheads="1"/>
          </p:cNvSpPr>
          <p:nvPr/>
        </p:nvSpPr>
        <p:spPr bwMode="auto">
          <a:xfrm>
            <a:off x="524539" y="1580852"/>
            <a:ext cx="1432755"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600" dirty="0">
                <a:latin typeface="Arial"/>
              </a:rPr>
              <a:t>Milepel 5</a:t>
            </a:r>
          </a:p>
          <a:p>
            <a:r>
              <a:rPr lang="nb-NO" altLang="nb-NO" sz="1100" dirty="0" smtClean="0">
                <a:latin typeface="Arial"/>
              </a:rPr>
              <a:t>Evaluering av pilot </a:t>
            </a:r>
            <a:r>
              <a:rPr lang="nb-NO" altLang="nb-NO" sz="1100" dirty="0">
                <a:latin typeface="Arial"/>
              </a:rPr>
              <a:t>med sluttrapport </a:t>
            </a:r>
            <a:r>
              <a:rPr lang="nb-NO" altLang="nb-NO" sz="1100" dirty="0" smtClean="0">
                <a:latin typeface="Arial"/>
              </a:rPr>
              <a:t>danner</a:t>
            </a:r>
            <a:endParaRPr lang="nb-NO" altLang="nb-NO" sz="1100" dirty="0"/>
          </a:p>
        </p:txBody>
      </p:sp>
      <p:cxnSp>
        <p:nvCxnSpPr>
          <p:cNvPr id="8197" name="Straight Connector 5"/>
          <p:cNvCxnSpPr>
            <a:cxnSpLocks noChangeShapeType="1"/>
          </p:cNvCxnSpPr>
          <p:nvPr/>
        </p:nvCxnSpPr>
        <p:spPr bwMode="auto">
          <a:xfrm>
            <a:off x="501650" y="1556792"/>
            <a:ext cx="7921625" cy="0"/>
          </a:xfrm>
          <a:prstGeom prst="line">
            <a:avLst/>
          </a:prstGeom>
          <a:noFill/>
          <a:ln w="412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198" name="TextBox 7"/>
          <p:cNvSpPr txBox="1">
            <a:spLocks noChangeArrowheads="1"/>
          </p:cNvSpPr>
          <p:nvPr/>
        </p:nvSpPr>
        <p:spPr bwMode="auto">
          <a:xfrm>
            <a:off x="192890" y="1217636"/>
            <a:ext cx="721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000" b="1"/>
              <a:t>Jan 2020</a:t>
            </a:r>
          </a:p>
        </p:txBody>
      </p:sp>
      <p:sp>
        <p:nvSpPr>
          <p:cNvPr id="8200" name="TextBox 9"/>
          <p:cNvSpPr txBox="1">
            <a:spLocks noChangeArrowheads="1"/>
          </p:cNvSpPr>
          <p:nvPr/>
        </p:nvSpPr>
        <p:spPr bwMode="auto">
          <a:xfrm>
            <a:off x="2046517" y="1138429"/>
            <a:ext cx="5357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April</a:t>
            </a:r>
          </a:p>
        </p:txBody>
      </p:sp>
      <p:cxnSp>
        <p:nvCxnSpPr>
          <p:cNvPr id="8203" name="Straight Connector 16"/>
          <p:cNvCxnSpPr>
            <a:cxnSpLocks noChangeShapeType="1"/>
          </p:cNvCxnSpPr>
          <p:nvPr/>
        </p:nvCxnSpPr>
        <p:spPr bwMode="auto">
          <a:xfrm rot="5400000">
            <a:off x="1619448" y="1564923"/>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4" name="Straight Connector 17"/>
          <p:cNvCxnSpPr>
            <a:cxnSpLocks noChangeShapeType="1"/>
          </p:cNvCxnSpPr>
          <p:nvPr/>
        </p:nvCxnSpPr>
        <p:spPr bwMode="auto">
          <a:xfrm rot="5400000">
            <a:off x="4844044" y="1530900"/>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5" name="Straight Connector 18"/>
          <p:cNvCxnSpPr>
            <a:cxnSpLocks noChangeShapeType="1"/>
          </p:cNvCxnSpPr>
          <p:nvPr/>
        </p:nvCxnSpPr>
        <p:spPr bwMode="auto">
          <a:xfrm rot="5400000">
            <a:off x="7668418" y="1556792"/>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206" name="Straight Connector 19"/>
          <p:cNvCxnSpPr>
            <a:cxnSpLocks noChangeShapeType="1"/>
          </p:cNvCxnSpPr>
          <p:nvPr/>
        </p:nvCxnSpPr>
        <p:spPr bwMode="auto">
          <a:xfrm rot="5400000">
            <a:off x="2267521" y="1548847"/>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8207" name="Title 20"/>
          <p:cNvSpPr>
            <a:spLocks noGrp="1"/>
          </p:cNvSpPr>
          <p:nvPr>
            <p:ph type="title"/>
          </p:nvPr>
        </p:nvSpPr>
        <p:spPr>
          <a:xfrm>
            <a:off x="318025" y="476672"/>
            <a:ext cx="7696200" cy="720080"/>
          </a:xfrm>
        </p:spPr>
        <p:txBody>
          <a:bodyPr/>
          <a:lstStyle/>
          <a:p>
            <a:r>
              <a:rPr lang="nb-NO" altLang="nb-NO" sz="2000" dirty="0"/>
              <a:t>Overordnet tidsplan </a:t>
            </a:r>
            <a:r>
              <a:rPr lang="nb-NO" altLang="nb-NO" sz="2000" dirty="0" smtClean="0"/>
              <a:t>2020</a:t>
            </a:r>
            <a:endParaRPr lang="nb-NO" altLang="nb-NO" sz="2000" dirty="0"/>
          </a:p>
        </p:txBody>
      </p:sp>
      <p:cxnSp>
        <p:nvCxnSpPr>
          <p:cNvPr id="8210" name="Straight Connector 17"/>
          <p:cNvCxnSpPr>
            <a:cxnSpLocks noChangeShapeType="1"/>
          </p:cNvCxnSpPr>
          <p:nvPr/>
        </p:nvCxnSpPr>
        <p:spPr bwMode="auto">
          <a:xfrm rot="5400000">
            <a:off x="3924498" y="1526867"/>
            <a:ext cx="1428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211" name="TextBox 9"/>
          <p:cNvSpPr txBox="1">
            <a:spLocks noChangeArrowheads="1"/>
          </p:cNvSpPr>
          <p:nvPr/>
        </p:nvSpPr>
        <p:spPr bwMode="auto">
          <a:xfrm>
            <a:off x="2910754" y="1158271"/>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Mai</a:t>
            </a:r>
          </a:p>
        </p:txBody>
      </p:sp>
      <p:cxnSp>
        <p:nvCxnSpPr>
          <p:cNvPr id="8212" name="Straight Connector 17"/>
          <p:cNvCxnSpPr>
            <a:cxnSpLocks noChangeShapeType="1"/>
          </p:cNvCxnSpPr>
          <p:nvPr/>
        </p:nvCxnSpPr>
        <p:spPr bwMode="auto">
          <a:xfrm rot="5400000">
            <a:off x="3073481" y="1523810"/>
            <a:ext cx="144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2" name="TextBox 9"/>
          <p:cNvSpPr txBox="1">
            <a:spLocks noChangeArrowheads="1"/>
          </p:cNvSpPr>
          <p:nvPr/>
        </p:nvSpPr>
        <p:spPr bwMode="auto">
          <a:xfrm>
            <a:off x="3758531" y="1176842"/>
            <a:ext cx="5020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Juni</a:t>
            </a:r>
          </a:p>
        </p:txBody>
      </p:sp>
      <p:sp>
        <p:nvSpPr>
          <p:cNvPr id="23" name="TextBox 9"/>
          <p:cNvSpPr txBox="1">
            <a:spLocks noChangeArrowheads="1"/>
          </p:cNvSpPr>
          <p:nvPr/>
        </p:nvSpPr>
        <p:spPr bwMode="auto">
          <a:xfrm>
            <a:off x="4630641" y="1169294"/>
            <a:ext cx="689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august</a:t>
            </a:r>
          </a:p>
        </p:txBody>
      </p:sp>
      <p:sp>
        <p:nvSpPr>
          <p:cNvPr id="24" name="TextBox 9"/>
          <p:cNvSpPr txBox="1">
            <a:spLocks noChangeArrowheads="1"/>
          </p:cNvSpPr>
          <p:nvPr/>
        </p:nvSpPr>
        <p:spPr bwMode="auto">
          <a:xfrm>
            <a:off x="5436096" y="1151874"/>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Sept</a:t>
            </a:r>
            <a:endParaRPr lang="nb-NO" altLang="nb-NO" sz="1200" b="1"/>
          </a:p>
        </p:txBody>
      </p:sp>
      <p:cxnSp>
        <p:nvCxnSpPr>
          <p:cNvPr id="25" name="Straight Connector 17"/>
          <p:cNvCxnSpPr>
            <a:cxnSpLocks noChangeShapeType="1"/>
          </p:cNvCxnSpPr>
          <p:nvPr/>
        </p:nvCxnSpPr>
        <p:spPr bwMode="auto">
          <a:xfrm rot="5400000">
            <a:off x="5589465" y="1548847"/>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 name="TextBox 9"/>
          <p:cNvSpPr txBox="1">
            <a:spLocks noChangeArrowheads="1"/>
          </p:cNvSpPr>
          <p:nvPr/>
        </p:nvSpPr>
        <p:spPr bwMode="auto">
          <a:xfrm>
            <a:off x="6212600" y="1151873"/>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okt</a:t>
            </a:r>
            <a:endParaRPr lang="nb-NO" altLang="nb-NO" sz="1200" b="1"/>
          </a:p>
        </p:txBody>
      </p:sp>
      <p:cxnSp>
        <p:nvCxnSpPr>
          <p:cNvPr id="27" name="Straight Connector 17"/>
          <p:cNvCxnSpPr>
            <a:cxnSpLocks noChangeShapeType="1"/>
          </p:cNvCxnSpPr>
          <p:nvPr/>
        </p:nvCxnSpPr>
        <p:spPr bwMode="auto">
          <a:xfrm>
            <a:off x="6433173" y="1507851"/>
            <a:ext cx="0" cy="12930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3"/>
          <a:stretch>
            <a:fillRect/>
          </a:stretch>
        </p:blipFill>
        <p:spPr>
          <a:xfrm>
            <a:off x="6956979" y="1492691"/>
            <a:ext cx="12193" cy="140220"/>
          </a:xfrm>
          <a:prstGeom prst="rect">
            <a:avLst/>
          </a:prstGeom>
        </p:spPr>
      </p:pic>
      <p:sp>
        <p:nvSpPr>
          <p:cNvPr id="29" name="TextBox 9"/>
          <p:cNvSpPr txBox="1">
            <a:spLocks noChangeArrowheads="1"/>
          </p:cNvSpPr>
          <p:nvPr/>
        </p:nvSpPr>
        <p:spPr bwMode="auto">
          <a:xfrm>
            <a:off x="6697914" y="1157687"/>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nov</a:t>
            </a:r>
          </a:p>
        </p:txBody>
      </p:sp>
      <p:sp>
        <p:nvSpPr>
          <p:cNvPr id="31" name="TextBox 9"/>
          <p:cNvSpPr txBox="1">
            <a:spLocks noChangeArrowheads="1"/>
          </p:cNvSpPr>
          <p:nvPr/>
        </p:nvSpPr>
        <p:spPr bwMode="auto">
          <a:xfrm>
            <a:off x="7447749" y="1154526"/>
            <a:ext cx="44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des</a:t>
            </a:r>
            <a:endParaRPr lang="nb-NO" altLang="nb-NO" sz="1200" b="1"/>
          </a:p>
        </p:txBody>
      </p:sp>
      <p:sp>
        <p:nvSpPr>
          <p:cNvPr id="28" name="TextBox 9"/>
          <p:cNvSpPr txBox="1">
            <a:spLocks noChangeArrowheads="1"/>
          </p:cNvSpPr>
          <p:nvPr/>
        </p:nvSpPr>
        <p:spPr bwMode="auto">
          <a:xfrm>
            <a:off x="1467798" y="1165010"/>
            <a:ext cx="542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Mars</a:t>
            </a:r>
          </a:p>
        </p:txBody>
      </p:sp>
      <p:sp>
        <p:nvSpPr>
          <p:cNvPr id="30" name="TextBox 9"/>
          <p:cNvSpPr txBox="1">
            <a:spLocks noChangeArrowheads="1"/>
          </p:cNvSpPr>
          <p:nvPr/>
        </p:nvSpPr>
        <p:spPr bwMode="auto">
          <a:xfrm>
            <a:off x="807945" y="1165009"/>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Februar</a:t>
            </a:r>
          </a:p>
        </p:txBody>
      </p:sp>
      <p:sp>
        <p:nvSpPr>
          <p:cNvPr id="34" name="Pentagon 3"/>
          <p:cNvSpPr>
            <a:spLocks noChangeArrowheads="1"/>
          </p:cNvSpPr>
          <p:nvPr/>
        </p:nvSpPr>
        <p:spPr bwMode="auto">
          <a:xfrm>
            <a:off x="400543" y="3583651"/>
            <a:ext cx="8123837" cy="792088"/>
          </a:xfrm>
          <a:prstGeom prst="homePlate">
            <a:avLst>
              <a:gd name="adj" fmla="val 49931"/>
            </a:avLst>
          </a:prstGeom>
          <a:solidFill>
            <a:srgbClr val="F2ACED"/>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600" dirty="0">
                <a:latin typeface="Arial"/>
              </a:rPr>
              <a:t>Milepel </a:t>
            </a:r>
            <a:r>
              <a:rPr lang="nb-NO" altLang="nb-NO" sz="1600" dirty="0" smtClean="0">
                <a:latin typeface="Arial"/>
              </a:rPr>
              <a:t>8</a:t>
            </a:r>
            <a:endParaRPr lang="nb-NO" altLang="nb-NO" sz="1600" dirty="0">
              <a:latin typeface="Arial"/>
            </a:endParaRPr>
          </a:p>
          <a:p>
            <a:r>
              <a:rPr lang="nb-NO" altLang="nb-NO" sz="1100" dirty="0">
                <a:latin typeface="Arial"/>
              </a:rPr>
              <a:t>Etablere Modell for forvaltningsorganisasjon og </a:t>
            </a:r>
            <a:r>
              <a:rPr lang="nb-NO" altLang="nb-NO" sz="1100" dirty="0" err="1">
                <a:latin typeface="Arial"/>
              </a:rPr>
              <a:t>driftsregime</a:t>
            </a:r>
            <a:r>
              <a:rPr lang="nb-NO" altLang="nb-NO" sz="1100" dirty="0">
                <a:latin typeface="Arial"/>
              </a:rPr>
              <a:t> for overføring til linja</a:t>
            </a:r>
          </a:p>
        </p:txBody>
      </p:sp>
      <p:pic>
        <p:nvPicPr>
          <p:cNvPr id="3" name="Bilde 2"/>
          <p:cNvPicPr>
            <a:picLocks noChangeAspect="1"/>
          </p:cNvPicPr>
          <p:nvPr/>
        </p:nvPicPr>
        <p:blipFill>
          <a:blip r:embed="rId4"/>
          <a:stretch>
            <a:fillRect/>
          </a:stretch>
        </p:blipFill>
        <p:spPr>
          <a:xfrm>
            <a:off x="7683434" y="406465"/>
            <a:ext cx="621846" cy="1189576"/>
          </a:xfrm>
          <a:prstGeom prst="rect">
            <a:avLst/>
          </a:prstGeom>
        </p:spPr>
      </p:pic>
      <p:sp>
        <p:nvSpPr>
          <p:cNvPr id="33" name="Pentagon 3">
            <a:extLst>
              <a:ext uri="{FF2B5EF4-FFF2-40B4-BE49-F238E27FC236}">
                <a16:creationId xmlns:a16="http://schemas.microsoft.com/office/drawing/2014/main" id="{753DDC74-61DB-41F6-BF35-7FA5A9783FC5}"/>
              </a:ext>
            </a:extLst>
          </p:cNvPr>
          <p:cNvSpPr>
            <a:spLocks noChangeArrowheads="1"/>
          </p:cNvSpPr>
          <p:nvPr/>
        </p:nvSpPr>
        <p:spPr bwMode="auto">
          <a:xfrm>
            <a:off x="5474139" y="1901423"/>
            <a:ext cx="2422772" cy="1539684"/>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algn="ctr"/>
            <a:r>
              <a:rPr lang="nb-NO" altLang="nb-NO" sz="1600" dirty="0">
                <a:latin typeface="Arial"/>
              </a:rPr>
              <a:t>Milepel </a:t>
            </a:r>
            <a:r>
              <a:rPr lang="nb-NO" altLang="nb-NO" sz="1600" dirty="0" smtClean="0">
                <a:latin typeface="Arial"/>
              </a:rPr>
              <a:t>9</a:t>
            </a:r>
            <a:endParaRPr lang="nb-NO" altLang="nb-NO" sz="1600" dirty="0">
              <a:latin typeface="Arial"/>
            </a:endParaRPr>
          </a:p>
          <a:p>
            <a:pPr algn="ctr"/>
            <a:r>
              <a:rPr lang="nb-NO" altLang="nb-NO" sz="1000" dirty="0" smtClean="0">
                <a:latin typeface="Arial"/>
              </a:rPr>
              <a:t>Overføring av pensum/litteraturlister for V 2021</a:t>
            </a:r>
          </a:p>
          <a:p>
            <a:pPr algn="ctr"/>
            <a:r>
              <a:rPr lang="nb-NO" altLang="nb-NO" sz="1000" dirty="0" smtClean="0">
                <a:latin typeface="Arial"/>
              </a:rPr>
              <a:t>Mål: Så mange emner som mulig med pensumlister/litteraturlister for våren 2021 inn i Leganto, få på plass OD</a:t>
            </a:r>
            <a:endParaRPr lang="nb-NO" altLang="nb-NO" sz="1000" dirty="0">
              <a:latin typeface="Arial"/>
            </a:endParaRPr>
          </a:p>
        </p:txBody>
      </p:sp>
      <p:sp>
        <p:nvSpPr>
          <p:cNvPr id="35" name="Pentagon 3"/>
          <p:cNvSpPr>
            <a:spLocks noChangeArrowheads="1"/>
          </p:cNvSpPr>
          <p:nvPr/>
        </p:nvSpPr>
        <p:spPr bwMode="auto">
          <a:xfrm>
            <a:off x="3758531" y="1706083"/>
            <a:ext cx="1646527"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600" dirty="0">
                <a:latin typeface="Arial"/>
              </a:rPr>
              <a:t>Milepel </a:t>
            </a:r>
            <a:r>
              <a:rPr lang="nb-NO" altLang="nb-NO" sz="1600" dirty="0" smtClean="0">
                <a:latin typeface="Arial"/>
              </a:rPr>
              <a:t>7</a:t>
            </a:r>
            <a:endParaRPr lang="nb-NO" altLang="nb-NO" sz="1600" dirty="0">
              <a:latin typeface="Arial"/>
            </a:endParaRPr>
          </a:p>
          <a:p>
            <a:r>
              <a:rPr lang="nb-NO" altLang="nb-NO" sz="1100" dirty="0" smtClean="0">
                <a:latin typeface="Arial"/>
              </a:rPr>
              <a:t>Evaluering av vår 2020-arbeidet</a:t>
            </a:r>
            <a:endParaRPr lang="nb-NO" altLang="nb-NO" sz="1100" dirty="0"/>
          </a:p>
        </p:txBody>
      </p:sp>
    </p:spTree>
    <p:extLst>
      <p:ext uri="{BB962C8B-B14F-4D97-AF65-F5344CB8AC3E}">
        <p14:creationId xmlns:p14="http://schemas.microsoft.com/office/powerpoint/2010/main" val="2800370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entagon 3">
            <a:extLst>
              <a:ext uri="{FF2B5EF4-FFF2-40B4-BE49-F238E27FC236}">
                <a16:creationId xmlns:a16="http://schemas.microsoft.com/office/drawing/2014/main" id="{753DDC74-61DB-41F6-BF35-7FA5A9783FC5}"/>
              </a:ext>
            </a:extLst>
          </p:cNvPr>
          <p:cNvSpPr>
            <a:spLocks noChangeArrowheads="1"/>
          </p:cNvSpPr>
          <p:nvPr/>
        </p:nvSpPr>
        <p:spPr bwMode="auto">
          <a:xfrm>
            <a:off x="384047" y="2538223"/>
            <a:ext cx="3480973"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600" b="0" i="0" u="none" strike="noStrike" kern="1200" cap="none" spc="0" normalizeH="0" baseline="0" noProof="0" dirty="0">
                <a:ln>
                  <a:noFill/>
                </a:ln>
                <a:solidFill>
                  <a:srgbClr val="000000"/>
                </a:solidFill>
                <a:effectLst/>
                <a:uLnTx/>
                <a:uFillTx/>
                <a:latin typeface="Arial"/>
                <a:ea typeface="ヒラギノ角ゴ Pro W3"/>
              </a:rPr>
              <a:t>Milepel </a:t>
            </a:r>
            <a:r>
              <a:rPr kumimoji="0" lang="nb-NO" altLang="nb-NO" sz="1600" b="0" i="0" u="none" strike="noStrike" kern="1200" cap="none" spc="0" normalizeH="0" baseline="0" noProof="0" dirty="0" smtClean="0">
                <a:ln>
                  <a:noFill/>
                </a:ln>
                <a:solidFill>
                  <a:srgbClr val="000000"/>
                </a:solidFill>
                <a:effectLst/>
                <a:uLnTx/>
                <a:uFillTx/>
                <a:latin typeface="Arial"/>
                <a:ea typeface="ヒラギノ角ゴ Pro W3"/>
              </a:rPr>
              <a:t>12</a:t>
            </a:r>
            <a:endParaRPr kumimoji="0" lang="nb-NO" altLang="nb-NO" sz="1600" b="0" i="0" u="none" strike="noStrike" kern="1200" cap="none" spc="0" normalizeH="0" baseline="0" noProof="0" dirty="0">
              <a:ln>
                <a:noFill/>
              </a:ln>
              <a:solidFill>
                <a:srgbClr val="000000"/>
              </a:solidFill>
              <a:effectLst/>
              <a:uLnTx/>
              <a:uFillTx/>
              <a:latin typeface="Arial"/>
              <a:ea typeface="ヒラギノ角ゴ Pro W3"/>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Roll over pensumlister</a:t>
            </a:r>
            <a:r>
              <a:rPr kumimoji="0" lang="nb-NO" altLang="nb-NO" sz="1100" b="0" i="0" u="none" strike="noStrike" kern="1200" cap="none" spc="0" normalizeH="0" noProof="0" dirty="0" smtClean="0">
                <a:ln>
                  <a:noFill/>
                </a:ln>
                <a:solidFill>
                  <a:srgbClr val="000000"/>
                </a:solidFill>
                <a:effectLst/>
                <a:uLnTx/>
                <a:uFillTx/>
                <a:latin typeface="Arial"/>
                <a:ea typeface="ヒラギノ角ゴ Pro W3"/>
              </a:rPr>
              <a:t> for H 21 fra H 20, </a:t>
            </a:r>
          </a:p>
          <a:p>
            <a:pPr marL="0" marR="0" lvl="0" indent="0" algn="ctr" defTabSz="914400" rtl="0" eaLnBrk="0" fontAlgn="base" latinLnBrk="0" hangingPunct="0">
              <a:lnSpc>
                <a:spcPct val="100000"/>
              </a:lnSpc>
              <a:spcBef>
                <a:spcPct val="0"/>
              </a:spcBef>
              <a:spcAft>
                <a:spcPct val="0"/>
              </a:spcAft>
              <a:buClrTx/>
              <a:buSzTx/>
              <a:buFontTx/>
              <a:buNone/>
              <a:tabLst/>
              <a:defRPr/>
            </a:pPr>
            <a:r>
              <a:rPr lang="nb-NO" altLang="nb-NO" sz="1100" dirty="0" smtClean="0">
                <a:solidFill>
                  <a:srgbClr val="000000"/>
                </a:solidFill>
                <a:latin typeface="Arial"/>
              </a:rPr>
              <a:t>Legge inn pensumlister som ikke kom med i forrige runde</a:t>
            </a:r>
            <a:endParaRPr kumimoji="0" lang="nb-NO" altLang="nb-NO" sz="1100" b="0" i="0" u="none" strike="noStrike" kern="1200" cap="none" spc="0" normalizeH="0" noProof="0" dirty="0" smtClean="0">
              <a:ln>
                <a:noFill/>
              </a:ln>
              <a:solidFill>
                <a:srgbClr val="000000"/>
              </a:solidFill>
              <a:effectLst/>
              <a:uLnTx/>
              <a:uFillTx/>
              <a:latin typeface="Arial"/>
              <a:ea typeface="ヒラギノ角ゴ Pro W3"/>
            </a:endParaRPr>
          </a:p>
        </p:txBody>
      </p:sp>
      <p:cxnSp>
        <p:nvCxnSpPr>
          <p:cNvPr id="8197" name="Straight Connector 5"/>
          <p:cNvCxnSpPr>
            <a:cxnSpLocks noChangeShapeType="1"/>
          </p:cNvCxnSpPr>
          <p:nvPr/>
        </p:nvCxnSpPr>
        <p:spPr bwMode="auto">
          <a:xfrm>
            <a:off x="553726" y="1547034"/>
            <a:ext cx="7921625" cy="0"/>
          </a:xfrm>
          <a:prstGeom prst="line">
            <a:avLst/>
          </a:prstGeom>
          <a:noFill/>
          <a:ln w="412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198" name="TextBox 7"/>
          <p:cNvSpPr txBox="1">
            <a:spLocks noChangeArrowheads="1"/>
          </p:cNvSpPr>
          <p:nvPr/>
        </p:nvSpPr>
        <p:spPr bwMode="auto">
          <a:xfrm>
            <a:off x="192890" y="1217636"/>
            <a:ext cx="721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000" b="1" i="0" u="none" strike="noStrike" kern="1200" cap="none" spc="0" normalizeH="0" baseline="0" noProof="0" dirty="0">
                <a:ln>
                  <a:noFill/>
                </a:ln>
                <a:solidFill>
                  <a:srgbClr val="000000"/>
                </a:solidFill>
                <a:effectLst/>
                <a:uLnTx/>
                <a:uFillTx/>
                <a:latin typeface="Arial" pitchFamily="34" charset="0"/>
                <a:ea typeface="ヒラギノ角ゴ Pro W3"/>
              </a:rPr>
              <a:t>Jan </a:t>
            </a:r>
            <a:r>
              <a:rPr kumimoji="0" lang="nb-NO" altLang="nb-NO" sz="1000" b="1" i="0" u="none" strike="noStrike" kern="1200" cap="none" spc="0" normalizeH="0" baseline="0" noProof="0" dirty="0" smtClean="0">
                <a:ln>
                  <a:noFill/>
                </a:ln>
                <a:solidFill>
                  <a:srgbClr val="000000"/>
                </a:solidFill>
                <a:effectLst/>
                <a:uLnTx/>
                <a:uFillTx/>
                <a:latin typeface="Arial" pitchFamily="34" charset="0"/>
                <a:ea typeface="ヒラギノ角ゴ Pro W3"/>
              </a:rPr>
              <a:t>2021</a:t>
            </a:r>
            <a:endParaRPr kumimoji="0" lang="nb-NO" altLang="nb-NO" sz="1000" b="1" i="0" u="none" strike="noStrike" kern="1200" cap="none" spc="0" normalizeH="0" baseline="0" noProof="0" dirty="0">
              <a:ln>
                <a:noFill/>
              </a:ln>
              <a:solidFill>
                <a:srgbClr val="000000"/>
              </a:solidFill>
              <a:effectLst/>
              <a:uLnTx/>
              <a:uFillTx/>
              <a:latin typeface="Arial" pitchFamily="34" charset="0"/>
              <a:ea typeface="ヒラギノ角ゴ Pro W3"/>
            </a:endParaRPr>
          </a:p>
        </p:txBody>
      </p:sp>
      <p:sp>
        <p:nvSpPr>
          <p:cNvPr id="8200" name="TextBox 9"/>
          <p:cNvSpPr txBox="1">
            <a:spLocks noChangeArrowheads="1"/>
          </p:cNvSpPr>
          <p:nvPr/>
        </p:nvSpPr>
        <p:spPr bwMode="auto">
          <a:xfrm>
            <a:off x="2046517" y="1138429"/>
            <a:ext cx="5357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April</a:t>
            </a:r>
          </a:p>
        </p:txBody>
      </p:sp>
      <p:cxnSp>
        <p:nvCxnSpPr>
          <p:cNvPr id="8203" name="Straight Connector 16"/>
          <p:cNvCxnSpPr>
            <a:cxnSpLocks noChangeShapeType="1"/>
          </p:cNvCxnSpPr>
          <p:nvPr/>
        </p:nvCxnSpPr>
        <p:spPr bwMode="auto">
          <a:xfrm rot="5400000">
            <a:off x="1619448" y="1564923"/>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4" name="Straight Connector 17"/>
          <p:cNvCxnSpPr>
            <a:cxnSpLocks noChangeShapeType="1"/>
          </p:cNvCxnSpPr>
          <p:nvPr/>
        </p:nvCxnSpPr>
        <p:spPr bwMode="auto">
          <a:xfrm rot="5400000">
            <a:off x="4844044" y="1530900"/>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5" name="Straight Connector 18"/>
          <p:cNvCxnSpPr>
            <a:cxnSpLocks noChangeShapeType="1"/>
          </p:cNvCxnSpPr>
          <p:nvPr/>
        </p:nvCxnSpPr>
        <p:spPr bwMode="auto">
          <a:xfrm rot="5400000">
            <a:off x="7668418" y="1556792"/>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206" name="Straight Connector 19"/>
          <p:cNvCxnSpPr>
            <a:cxnSpLocks noChangeShapeType="1"/>
          </p:cNvCxnSpPr>
          <p:nvPr/>
        </p:nvCxnSpPr>
        <p:spPr bwMode="auto">
          <a:xfrm rot="5400000">
            <a:off x="2267521" y="1548847"/>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8207" name="Title 20"/>
          <p:cNvSpPr>
            <a:spLocks noGrp="1"/>
          </p:cNvSpPr>
          <p:nvPr>
            <p:ph type="title"/>
          </p:nvPr>
        </p:nvSpPr>
        <p:spPr>
          <a:xfrm>
            <a:off x="318025" y="476672"/>
            <a:ext cx="7696200" cy="720080"/>
          </a:xfrm>
        </p:spPr>
        <p:txBody>
          <a:bodyPr/>
          <a:lstStyle/>
          <a:p>
            <a:r>
              <a:rPr lang="nb-NO" altLang="nb-NO" sz="2000" dirty="0"/>
              <a:t>Overordnet tidsplan </a:t>
            </a:r>
            <a:r>
              <a:rPr lang="nb-NO" altLang="nb-NO" sz="2000" dirty="0" smtClean="0"/>
              <a:t>2021</a:t>
            </a:r>
            <a:endParaRPr lang="nb-NO" altLang="nb-NO" sz="2000" dirty="0"/>
          </a:p>
        </p:txBody>
      </p:sp>
      <p:cxnSp>
        <p:nvCxnSpPr>
          <p:cNvPr id="8210" name="Straight Connector 17"/>
          <p:cNvCxnSpPr>
            <a:cxnSpLocks noChangeShapeType="1"/>
          </p:cNvCxnSpPr>
          <p:nvPr/>
        </p:nvCxnSpPr>
        <p:spPr bwMode="auto">
          <a:xfrm rot="5400000">
            <a:off x="3924498" y="1526867"/>
            <a:ext cx="1428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211" name="TextBox 9"/>
          <p:cNvSpPr txBox="1">
            <a:spLocks noChangeArrowheads="1"/>
          </p:cNvSpPr>
          <p:nvPr/>
        </p:nvSpPr>
        <p:spPr bwMode="auto">
          <a:xfrm>
            <a:off x="2910754" y="1158271"/>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Mai</a:t>
            </a:r>
          </a:p>
        </p:txBody>
      </p:sp>
      <p:cxnSp>
        <p:nvCxnSpPr>
          <p:cNvPr id="8212" name="Straight Connector 17"/>
          <p:cNvCxnSpPr>
            <a:cxnSpLocks noChangeShapeType="1"/>
          </p:cNvCxnSpPr>
          <p:nvPr/>
        </p:nvCxnSpPr>
        <p:spPr bwMode="auto">
          <a:xfrm rot="5400000">
            <a:off x="3073481" y="1523810"/>
            <a:ext cx="144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2" name="TextBox 9"/>
          <p:cNvSpPr txBox="1">
            <a:spLocks noChangeArrowheads="1"/>
          </p:cNvSpPr>
          <p:nvPr/>
        </p:nvSpPr>
        <p:spPr bwMode="auto">
          <a:xfrm>
            <a:off x="3758531" y="1176842"/>
            <a:ext cx="5020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Juni</a:t>
            </a:r>
          </a:p>
        </p:txBody>
      </p:sp>
      <p:sp>
        <p:nvSpPr>
          <p:cNvPr id="23" name="TextBox 9"/>
          <p:cNvSpPr txBox="1">
            <a:spLocks noChangeArrowheads="1"/>
          </p:cNvSpPr>
          <p:nvPr/>
        </p:nvSpPr>
        <p:spPr bwMode="auto">
          <a:xfrm>
            <a:off x="4630641" y="1169294"/>
            <a:ext cx="689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august</a:t>
            </a:r>
          </a:p>
        </p:txBody>
      </p:sp>
      <p:sp>
        <p:nvSpPr>
          <p:cNvPr id="24" name="TextBox 9"/>
          <p:cNvSpPr txBox="1">
            <a:spLocks noChangeArrowheads="1"/>
          </p:cNvSpPr>
          <p:nvPr/>
        </p:nvSpPr>
        <p:spPr bwMode="auto">
          <a:xfrm>
            <a:off x="5436096" y="1151874"/>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err="1">
                <a:ln>
                  <a:noFill/>
                </a:ln>
                <a:solidFill>
                  <a:srgbClr val="000000"/>
                </a:solidFill>
                <a:effectLst/>
                <a:uLnTx/>
                <a:uFillTx/>
                <a:latin typeface="Arial" pitchFamily="34" charset="0"/>
                <a:ea typeface="ヒラギノ角ゴ Pro W3"/>
              </a:rPr>
              <a:t>Sept</a:t>
            </a:r>
            <a:endPar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endParaRPr>
          </a:p>
        </p:txBody>
      </p:sp>
      <p:cxnSp>
        <p:nvCxnSpPr>
          <p:cNvPr id="25" name="Straight Connector 17"/>
          <p:cNvCxnSpPr>
            <a:cxnSpLocks noChangeShapeType="1"/>
          </p:cNvCxnSpPr>
          <p:nvPr/>
        </p:nvCxnSpPr>
        <p:spPr bwMode="auto">
          <a:xfrm rot="5400000">
            <a:off x="5589465" y="1548847"/>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 name="TextBox 9"/>
          <p:cNvSpPr txBox="1">
            <a:spLocks noChangeArrowheads="1"/>
          </p:cNvSpPr>
          <p:nvPr/>
        </p:nvSpPr>
        <p:spPr bwMode="auto">
          <a:xfrm>
            <a:off x="6212600" y="1151873"/>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err="1">
                <a:ln>
                  <a:noFill/>
                </a:ln>
                <a:solidFill>
                  <a:srgbClr val="000000"/>
                </a:solidFill>
                <a:effectLst/>
                <a:uLnTx/>
                <a:uFillTx/>
                <a:latin typeface="Arial" pitchFamily="34" charset="0"/>
                <a:ea typeface="ヒラギノ角ゴ Pro W3"/>
              </a:rPr>
              <a:t>okt</a:t>
            </a:r>
            <a:endPar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endParaRPr>
          </a:p>
        </p:txBody>
      </p:sp>
      <p:cxnSp>
        <p:nvCxnSpPr>
          <p:cNvPr id="27" name="Straight Connector 17"/>
          <p:cNvCxnSpPr>
            <a:cxnSpLocks noChangeShapeType="1"/>
          </p:cNvCxnSpPr>
          <p:nvPr/>
        </p:nvCxnSpPr>
        <p:spPr bwMode="auto">
          <a:xfrm>
            <a:off x="6433173" y="1507851"/>
            <a:ext cx="0" cy="12930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3"/>
          <a:stretch>
            <a:fillRect/>
          </a:stretch>
        </p:blipFill>
        <p:spPr>
          <a:xfrm>
            <a:off x="6956979" y="1492691"/>
            <a:ext cx="12193" cy="140220"/>
          </a:xfrm>
          <a:prstGeom prst="rect">
            <a:avLst/>
          </a:prstGeom>
        </p:spPr>
      </p:pic>
      <p:sp>
        <p:nvSpPr>
          <p:cNvPr id="29" name="TextBox 9"/>
          <p:cNvSpPr txBox="1">
            <a:spLocks noChangeArrowheads="1"/>
          </p:cNvSpPr>
          <p:nvPr/>
        </p:nvSpPr>
        <p:spPr bwMode="auto">
          <a:xfrm>
            <a:off x="6697914" y="1157687"/>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nov</a:t>
            </a:r>
          </a:p>
        </p:txBody>
      </p:sp>
      <p:sp>
        <p:nvSpPr>
          <p:cNvPr id="31" name="TextBox 9"/>
          <p:cNvSpPr txBox="1">
            <a:spLocks noChangeArrowheads="1"/>
          </p:cNvSpPr>
          <p:nvPr/>
        </p:nvSpPr>
        <p:spPr bwMode="auto">
          <a:xfrm>
            <a:off x="7447749" y="1154526"/>
            <a:ext cx="44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err="1">
                <a:ln>
                  <a:noFill/>
                </a:ln>
                <a:solidFill>
                  <a:srgbClr val="000000"/>
                </a:solidFill>
                <a:effectLst/>
                <a:uLnTx/>
                <a:uFillTx/>
                <a:latin typeface="Arial" pitchFamily="34" charset="0"/>
                <a:ea typeface="ヒラギノ角ゴ Pro W3"/>
              </a:rPr>
              <a:t>des</a:t>
            </a:r>
            <a:endPar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endParaRPr>
          </a:p>
        </p:txBody>
      </p:sp>
      <p:sp>
        <p:nvSpPr>
          <p:cNvPr id="28" name="TextBox 9"/>
          <p:cNvSpPr txBox="1">
            <a:spLocks noChangeArrowheads="1"/>
          </p:cNvSpPr>
          <p:nvPr/>
        </p:nvSpPr>
        <p:spPr bwMode="auto">
          <a:xfrm>
            <a:off x="1467798" y="1165010"/>
            <a:ext cx="542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Mars</a:t>
            </a:r>
          </a:p>
        </p:txBody>
      </p:sp>
      <p:sp>
        <p:nvSpPr>
          <p:cNvPr id="30" name="TextBox 9"/>
          <p:cNvSpPr txBox="1">
            <a:spLocks noChangeArrowheads="1"/>
          </p:cNvSpPr>
          <p:nvPr/>
        </p:nvSpPr>
        <p:spPr bwMode="auto">
          <a:xfrm>
            <a:off x="807945" y="1165009"/>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dirty="0">
                <a:ln>
                  <a:noFill/>
                </a:ln>
                <a:solidFill>
                  <a:srgbClr val="000000"/>
                </a:solidFill>
                <a:effectLst/>
                <a:uLnTx/>
                <a:uFillTx/>
                <a:latin typeface="Arial" pitchFamily="34" charset="0"/>
                <a:ea typeface="ヒラギノ角ゴ Pro W3"/>
              </a:rPr>
              <a:t>Februar</a:t>
            </a:r>
          </a:p>
        </p:txBody>
      </p:sp>
      <p:sp>
        <p:nvSpPr>
          <p:cNvPr id="32" name="Pentagon 3"/>
          <p:cNvSpPr>
            <a:spLocks noChangeArrowheads="1"/>
          </p:cNvSpPr>
          <p:nvPr/>
        </p:nvSpPr>
        <p:spPr bwMode="auto">
          <a:xfrm>
            <a:off x="384047" y="1746135"/>
            <a:ext cx="3588629" cy="792088"/>
          </a:xfrm>
          <a:prstGeom prst="homePlate">
            <a:avLst>
              <a:gd name="adj" fmla="val 49931"/>
            </a:avLst>
          </a:prstGeom>
          <a:solidFill>
            <a:srgbClr val="F2ACED"/>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600" b="0" i="0" u="none" strike="noStrike" kern="1200" cap="none" spc="0" normalizeH="0" baseline="0" noProof="0" dirty="0">
                <a:ln>
                  <a:noFill/>
                </a:ln>
                <a:solidFill>
                  <a:srgbClr val="000000"/>
                </a:solidFill>
                <a:effectLst/>
                <a:uLnTx/>
                <a:uFillTx/>
                <a:latin typeface="Arial"/>
                <a:ea typeface="ヒラギノ角ゴ Pro W3"/>
              </a:rPr>
              <a:t>Milepel </a:t>
            </a:r>
            <a:r>
              <a:rPr kumimoji="0" lang="nb-NO" altLang="nb-NO" sz="1600" b="0" i="0" u="none" strike="noStrike" kern="1200" cap="none" spc="0" normalizeH="0" baseline="0" noProof="0" dirty="0" smtClean="0">
                <a:ln>
                  <a:noFill/>
                </a:ln>
                <a:solidFill>
                  <a:srgbClr val="000000"/>
                </a:solidFill>
                <a:effectLst/>
                <a:uLnTx/>
                <a:uFillTx/>
                <a:latin typeface="Arial"/>
                <a:ea typeface="ヒラギノ角ゴ Pro W3"/>
              </a:rPr>
              <a:t>8</a:t>
            </a:r>
            <a:endParaRPr kumimoji="0" lang="nb-NO" altLang="nb-NO" sz="1600" b="0" i="0" u="none" strike="noStrike" kern="1200" cap="none" spc="0" normalizeH="0" baseline="0" noProof="0" dirty="0">
              <a:ln>
                <a:noFill/>
              </a:ln>
              <a:solidFill>
                <a:srgbClr val="000000"/>
              </a:solidFill>
              <a:effectLst/>
              <a:uLnTx/>
              <a:uFillTx/>
              <a:latin typeface="Arial" pitchFamily="34" charset="0"/>
              <a:ea typeface="ヒラギノ角ゴ Pro W3"/>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Start overføring </a:t>
            </a:r>
            <a:r>
              <a:rPr kumimoji="0" lang="nb-NO" altLang="nb-NO" sz="1100" b="0" i="0" u="none" strike="noStrike" kern="1200" cap="none" spc="0" normalizeH="0" baseline="0" noProof="0" dirty="0">
                <a:ln>
                  <a:noFill/>
                </a:ln>
                <a:solidFill>
                  <a:srgbClr val="000000"/>
                </a:solidFill>
                <a:effectLst/>
                <a:uLnTx/>
                <a:uFillTx/>
                <a:latin typeface="Arial"/>
                <a:ea typeface="ヒラギノ角ゴ Pro W3"/>
              </a:rPr>
              <a:t>til </a:t>
            </a: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linja</a:t>
            </a:r>
          </a:p>
          <a:p>
            <a:pPr>
              <a:defRPr/>
            </a:pPr>
            <a:r>
              <a:rPr lang="nb-NO" altLang="nb-NO" sz="1100" dirty="0">
                <a:solidFill>
                  <a:srgbClr val="000000"/>
                </a:solidFill>
                <a:latin typeface="Arial"/>
              </a:rPr>
              <a:t>Evaluering med sluttrapport H2020-arbeid</a:t>
            </a:r>
            <a:endParaRPr lang="nb-NO" altLang="nb-NO" sz="11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1100" b="0" i="0" u="none" strike="noStrike" kern="1200" cap="none" spc="0" normalizeH="0" baseline="0" noProof="0" dirty="0">
              <a:ln>
                <a:noFill/>
              </a:ln>
              <a:solidFill>
                <a:srgbClr val="000000"/>
              </a:solidFill>
              <a:effectLst/>
              <a:uLnTx/>
              <a:uFillTx/>
              <a:latin typeface="Arial"/>
              <a:ea typeface="ヒラギノ角ゴ Pro W3"/>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1100" b="0" i="0" u="none" strike="noStrike" kern="1200" cap="none" spc="0" normalizeH="0" baseline="0" noProof="0" dirty="0">
              <a:ln>
                <a:noFill/>
              </a:ln>
              <a:solidFill>
                <a:srgbClr val="000000"/>
              </a:solidFill>
              <a:effectLst/>
              <a:uLnTx/>
              <a:uFillTx/>
              <a:latin typeface="Arial" pitchFamily="34" charset="0"/>
              <a:ea typeface="ヒラギノ角ゴ Pro W3"/>
            </a:endParaRPr>
          </a:p>
        </p:txBody>
      </p:sp>
      <p:sp>
        <p:nvSpPr>
          <p:cNvPr id="33" name="Pentagon 3">
            <a:extLst>
              <a:ext uri="{FF2B5EF4-FFF2-40B4-BE49-F238E27FC236}">
                <a16:creationId xmlns:a16="http://schemas.microsoft.com/office/drawing/2014/main" id="{753DDC74-61DB-41F6-BF35-7FA5A9783FC5}"/>
              </a:ext>
            </a:extLst>
          </p:cNvPr>
          <p:cNvSpPr>
            <a:spLocks noChangeArrowheads="1"/>
          </p:cNvSpPr>
          <p:nvPr/>
        </p:nvSpPr>
        <p:spPr bwMode="auto">
          <a:xfrm>
            <a:off x="5320252" y="2725977"/>
            <a:ext cx="3286419"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Roll over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pensumlister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fra </a:t>
            </a:r>
            <a:r>
              <a:rPr lang="nb-NO" altLang="nb-NO" sz="1100" dirty="0" smtClean="0">
                <a:solidFill>
                  <a:srgbClr val="000000"/>
                </a:solidFill>
                <a:latin typeface="Arial"/>
              </a:rPr>
              <a:t>V21 til</a:t>
            </a: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 </a:t>
            </a:r>
            <a:r>
              <a:rPr lang="nb-NO" altLang="nb-NO" sz="1100" dirty="0" smtClean="0">
                <a:solidFill>
                  <a:srgbClr val="000000"/>
                </a:solidFill>
                <a:latin typeface="Arial"/>
              </a:rPr>
              <a:t>V 2022</a:t>
            </a:r>
          </a:p>
        </p:txBody>
      </p:sp>
    </p:spTree>
    <p:extLst>
      <p:ext uri="{BB962C8B-B14F-4D97-AF65-F5344CB8AC3E}">
        <p14:creationId xmlns:p14="http://schemas.microsoft.com/office/powerpoint/2010/main" val="2935355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248" y="764704"/>
            <a:ext cx="7696200" cy="1143000"/>
          </a:xfrm>
        </p:spPr>
        <p:txBody>
          <a:bodyPr/>
          <a:lstStyle/>
          <a:p>
            <a:pPr marL="0" lvl="0" indent="0"/>
            <a:r>
              <a:rPr lang="nb-NO"/>
              <a:t>Ressursbruk</a:t>
            </a:r>
          </a:p>
        </p:txBody>
      </p:sp>
      <p:sp>
        <p:nvSpPr>
          <p:cNvPr id="3" name="Content Placeholder 2"/>
          <p:cNvSpPr>
            <a:spLocks noGrp="1"/>
          </p:cNvSpPr>
          <p:nvPr>
            <p:ph idx="1"/>
          </p:nvPr>
        </p:nvSpPr>
        <p:spPr>
          <a:xfrm>
            <a:off x="810883" y="1617904"/>
            <a:ext cx="7793565" cy="5087695"/>
          </a:xfrm>
        </p:spPr>
        <p:txBody>
          <a:bodyPr>
            <a:normAutofit/>
          </a:bodyPr>
          <a:lstStyle/>
          <a:p>
            <a:r>
              <a:rPr lang="en-US" dirty="0" err="1"/>
              <a:t>Prosjektleder</a:t>
            </a:r>
            <a:r>
              <a:rPr lang="en-US" dirty="0"/>
              <a:t> i 0,5 </a:t>
            </a:r>
            <a:r>
              <a:rPr lang="en-US" dirty="0" smtClean="0"/>
              <a:t>stilling LOS </a:t>
            </a:r>
            <a:r>
              <a:rPr lang="en-US" b="1" dirty="0" smtClean="0"/>
              <a:t>Status:</a:t>
            </a:r>
            <a:r>
              <a:rPr lang="en-US" dirty="0" smtClean="0"/>
              <a:t> </a:t>
            </a:r>
            <a:r>
              <a:rPr lang="en-US" dirty="0" err="1" smtClean="0"/>
              <a:t>Foreløpig</a:t>
            </a:r>
            <a:r>
              <a:rPr lang="en-US" dirty="0" smtClean="0"/>
              <a:t> bare </a:t>
            </a:r>
            <a:r>
              <a:rPr lang="en-US" dirty="0" err="1" smtClean="0"/>
              <a:t>ut</a:t>
            </a:r>
            <a:r>
              <a:rPr lang="en-US" dirty="0" smtClean="0"/>
              <a:t> 2020, </a:t>
            </a:r>
            <a:r>
              <a:rPr lang="en-US" dirty="0" err="1" smtClean="0"/>
              <a:t>forlenges</a:t>
            </a:r>
            <a:endParaRPr lang="en-US" dirty="0" smtClean="0"/>
          </a:p>
          <a:p>
            <a:r>
              <a:rPr lang="en-US" dirty="0" err="1" smtClean="0"/>
              <a:t>Innenfor</a:t>
            </a:r>
            <a:r>
              <a:rPr lang="en-US" dirty="0" smtClean="0"/>
              <a:t> </a:t>
            </a:r>
            <a:r>
              <a:rPr lang="en-US" dirty="0" err="1" smtClean="0"/>
              <a:t>budsjettrammen</a:t>
            </a:r>
            <a:r>
              <a:rPr lang="en-US" dirty="0" smtClean="0"/>
              <a:t>:</a:t>
            </a:r>
            <a:endParaRPr lang="en-US" dirty="0"/>
          </a:p>
          <a:p>
            <a:pPr lvl="1"/>
            <a:r>
              <a:rPr lang="en-US" dirty="0" err="1"/>
              <a:t>etablering</a:t>
            </a:r>
            <a:r>
              <a:rPr lang="en-US" dirty="0"/>
              <a:t> </a:t>
            </a:r>
            <a:r>
              <a:rPr lang="en-US" dirty="0" err="1"/>
              <a:t>av</a:t>
            </a:r>
            <a:r>
              <a:rPr lang="en-US" dirty="0"/>
              <a:t> </a:t>
            </a:r>
            <a:r>
              <a:rPr lang="en-US" dirty="0" err="1"/>
              <a:t>integrasjonsarkitektur</a:t>
            </a:r>
            <a:r>
              <a:rPr lang="en-US" dirty="0"/>
              <a:t> for </a:t>
            </a:r>
            <a:r>
              <a:rPr lang="en-US" dirty="0" err="1"/>
              <a:t>dataflyt</a:t>
            </a:r>
            <a:r>
              <a:rPr lang="en-US" dirty="0"/>
              <a:t> </a:t>
            </a:r>
            <a:r>
              <a:rPr lang="en-US" dirty="0" err="1"/>
              <a:t>mellom</a:t>
            </a:r>
            <a:r>
              <a:rPr lang="en-US" dirty="0"/>
              <a:t> </a:t>
            </a:r>
            <a:r>
              <a:rPr lang="en-US" dirty="0" err="1"/>
              <a:t>ansatte</a:t>
            </a:r>
            <a:r>
              <a:rPr lang="en-US" dirty="0"/>
              <a:t>-database, FS og </a:t>
            </a:r>
            <a:r>
              <a:rPr lang="en-US" dirty="0" smtClean="0"/>
              <a:t>Leganto/Alma. </a:t>
            </a:r>
            <a:r>
              <a:rPr lang="en-US" b="1" dirty="0" smtClean="0"/>
              <a:t>Status:</a:t>
            </a:r>
            <a:r>
              <a:rPr lang="en-US" dirty="0" smtClean="0"/>
              <a:t> </a:t>
            </a:r>
            <a:r>
              <a:rPr lang="en-US" dirty="0" err="1" smtClean="0"/>
              <a:t>Igangsettes</a:t>
            </a:r>
            <a:r>
              <a:rPr lang="en-US" dirty="0" smtClean="0"/>
              <a:t> </a:t>
            </a:r>
            <a:r>
              <a:rPr lang="en-US" dirty="0" err="1" smtClean="0"/>
              <a:t>våren</a:t>
            </a:r>
            <a:r>
              <a:rPr lang="en-US" dirty="0" smtClean="0"/>
              <a:t> -21, </a:t>
            </a:r>
            <a:r>
              <a:rPr lang="en-US" dirty="0" err="1" smtClean="0"/>
              <a:t>oppstart</a:t>
            </a:r>
            <a:r>
              <a:rPr lang="en-US" dirty="0" smtClean="0"/>
              <a:t> </a:t>
            </a:r>
            <a:r>
              <a:rPr lang="en-US" dirty="0" err="1" smtClean="0"/>
              <a:t>av</a:t>
            </a:r>
            <a:r>
              <a:rPr lang="en-US" dirty="0" smtClean="0"/>
              <a:t> </a:t>
            </a:r>
            <a:r>
              <a:rPr lang="en-US" dirty="0" err="1" smtClean="0"/>
              <a:t>forprosjektering</a:t>
            </a:r>
            <a:r>
              <a:rPr lang="en-US" dirty="0" smtClean="0"/>
              <a:t> </a:t>
            </a:r>
            <a:r>
              <a:rPr lang="en-US" dirty="0" err="1" smtClean="0"/>
              <a:t>før</a:t>
            </a:r>
            <a:r>
              <a:rPr lang="en-US" dirty="0" smtClean="0"/>
              <a:t> </a:t>
            </a:r>
            <a:r>
              <a:rPr lang="en-US" dirty="0" err="1" smtClean="0"/>
              <a:t>jul</a:t>
            </a:r>
            <a:r>
              <a:rPr lang="en-US" dirty="0" smtClean="0"/>
              <a:t> -20.</a:t>
            </a:r>
          </a:p>
          <a:p>
            <a:pPr lvl="1"/>
            <a:r>
              <a:rPr lang="en-US" dirty="0" err="1" smtClean="0"/>
              <a:t>Støtte</a:t>
            </a:r>
            <a:r>
              <a:rPr lang="en-US" dirty="0" smtClean="0"/>
              <a:t> </a:t>
            </a:r>
            <a:r>
              <a:rPr lang="en-US" dirty="0" err="1" smtClean="0"/>
              <a:t>til</a:t>
            </a:r>
            <a:r>
              <a:rPr lang="en-US" dirty="0" smtClean="0"/>
              <a:t> </a:t>
            </a:r>
            <a:r>
              <a:rPr lang="en-US" dirty="0" err="1" smtClean="0"/>
              <a:t>stillingsressurs</a:t>
            </a:r>
            <a:r>
              <a:rPr lang="en-US" dirty="0" smtClean="0"/>
              <a:t> </a:t>
            </a:r>
            <a:r>
              <a:rPr lang="en-US" dirty="0" err="1" smtClean="0"/>
              <a:t>til</a:t>
            </a:r>
            <a:r>
              <a:rPr lang="en-US" dirty="0" smtClean="0"/>
              <a:t> UB for </a:t>
            </a:r>
            <a:r>
              <a:rPr lang="en-US" dirty="0" err="1" smtClean="0"/>
              <a:t>avlastning</a:t>
            </a:r>
            <a:r>
              <a:rPr lang="en-US" dirty="0" smtClean="0"/>
              <a:t> </a:t>
            </a:r>
            <a:r>
              <a:rPr lang="en-US" dirty="0" err="1" smtClean="0"/>
              <a:t>av</a:t>
            </a:r>
            <a:r>
              <a:rPr lang="en-US" dirty="0" smtClean="0"/>
              <a:t> UBs </a:t>
            </a:r>
            <a:r>
              <a:rPr lang="en-US" dirty="0" err="1" smtClean="0"/>
              <a:t>ressurs</a:t>
            </a:r>
            <a:r>
              <a:rPr lang="en-US" dirty="0" smtClean="0"/>
              <a:t> i </a:t>
            </a:r>
            <a:r>
              <a:rPr lang="en-US" dirty="0" err="1" smtClean="0"/>
              <a:t>prosjektet</a:t>
            </a:r>
            <a:r>
              <a:rPr lang="en-US" dirty="0" smtClean="0"/>
              <a:t> </a:t>
            </a:r>
          </a:p>
          <a:p>
            <a:pPr marL="457200" lvl="1" indent="0">
              <a:buNone/>
            </a:pPr>
            <a:r>
              <a:rPr lang="en-US" b="1" dirty="0" smtClean="0"/>
              <a:t>    Status: </a:t>
            </a:r>
            <a:r>
              <a:rPr lang="en-US" dirty="0" err="1" smtClean="0"/>
              <a:t>Igangsatt</a:t>
            </a:r>
            <a:r>
              <a:rPr lang="en-US" dirty="0" smtClean="0"/>
              <a:t>, </a:t>
            </a:r>
            <a:r>
              <a:rPr lang="en-US" dirty="0" err="1" smtClean="0"/>
              <a:t>videreføring</a:t>
            </a:r>
            <a:r>
              <a:rPr lang="en-US" dirty="0" smtClean="0"/>
              <a:t> </a:t>
            </a:r>
            <a:r>
              <a:rPr lang="en-US" dirty="0" err="1" smtClean="0"/>
              <a:t>ut</a:t>
            </a:r>
            <a:r>
              <a:rPr lang="en-US" dirty="0" smtClean="0"/>
              <a:t> mars </a:t>
            </a:r>
            <a:r>
              <a:rPr lang="en-US" dirty="0" err="1" smtClean="0"/>
              <a:t>neste</a:t>
            </a:r>
            <a:r>
              <a:rPr lang="en-US" dirty="0" smtClean="0"/>
              <a:t> </a:t>
            </a:r>
            <a:r>
              <a:rPr lang="en-US" dirty="0" err="1" smtClean="0"/>
              <a:t>år</a:t>
            </a:r>
            <a:r>
              <a:rPr lang="en-US" dirty="0" smtClean="0"/>
              <a:t>,        </a:t>
            </a:r>
            <a:r>
              <a:rPr lang="en-US" dirty="0" err="1" smtClean="0"/>
              <a:t>vurderes</a:t>
            </a:r>
            <a:r>
              <a:rPr lang="en-US" dirty="0" smtClean="0"/>
              <a:t> </a:t>
            </a:r>
            <a:r>
              <a:rPr lang="en-US" dirty="0" err="1" smtClean="0"/>
              <a:t>forlenget</a:t>
            </a:r>
            <a:endParaRPr lang="en-US" dirty="0" smtClean="0"/>
          </a:p>
          <a:p>
            <a:pPr marL="0" lvl="0" indent="0">
              <a:buNone/>
            </a:pPr>
            <a:endParaRPr lang="en-US" dirty="0" smtClean="0"/>
          </a:p>
          <a:p>
            <a:pPr marL="457200" lvl="1" indent="0">
              <a:buNone/>
            </a:pPr>
            <a:endParaRPr lang="en-US" dirty="0" smtClean="0"/>
          </a:p>
          <a:p>
            <a:pPr lvl="1"/>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14</a:t>
            </a:fld>
            <a:endParaRPr lang="en-US" dirty="0"/>
          </a:p>
        </p:txBody>
      </p:sp>
    </p:spTree>
    <p:extLst>
      <p:ext uri="{BB962C8B-B14F-4D97-AF65-F5344CB8AC3E}">
        <p14:creationId xmlns:p14="http://schemas.microsoft.com/office/powerpoint/2010/main" val="1254380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692696"/>
            <a:ext cx="7696200" cy="1143000"/>
          </a:xfrm>
        </p:spPr>
        <p:txBody>
          <a:bodyPr/>
          <a:lstStyle/>
          <a:p>
            <a:r>
              <a:rPr lang="nb-NO" kern="1200" dirty="0">
                <a:solidFill>
                  <a:schemeClr val="dk1"/>
                </a:solidFill>
                <a:cs typeface="Arial"/>
              </a:rPr>
              <a:t>Status (hoved) aktiviteter</a:t>
            </a:r>
            <a:endParaRPr lang="nb-NO" dirty="0"/>
          </a:p>
        </p:txBody>
      </p:sp>
      <p:sp>
        <p:nvSpPr>
          <p:cNvPr id="3" name="Plassholder for innhold 2"/>
          <p:cNvSpPr>
            <a:spLocks noGrp="1"/>
          </p:cNvSpPr>
          <p:nvPr>
            <p:ph idx="1"/>
          </p:nvPr>
        </p:nvSpPr>
        <p:spPr>
          <a:xfrm>
            <a:off x="827584" y="1844824"/>
            <a:ext cx="7696200" cy="4114800"/>
          </a:xfrm>
        </p:spPr>
        <p:txBody>
          <a:bodyPr>
            <a:normAutofit/>
          </a:bodyPr>
          <a:lstStyle/>
          <a:p>
            <a:pPr marL="0" indent="0">
              <a:buNone/>
            </a:pPr>
            <a:endParaRPr lang="nb-NO" sz="2400" dirty="0"/>
          </a:p>
          <a:p>
            <a:endParaRPr lang="nb-NO" sz="2400" dirty="0"/>
          </a:p>
          <a:p>
            <a:endParaRPr lang="nb-NO" sz="2400" i="1" dirty="0"/>
          </a:p>
          <a:p>
            <a:endParaRPr lang="nb-NO" sz="2400" i="1" dirty="0"/>
          </a:p>
          <a:p>
            <a:endParaRPr lang="nb-NO" sz="2400" i="1" dirty="0"/>
          </a:p>
          <a:p>
            <a:endParaRPr lang="nb-NO" sz="1600" i="1" dirty="0"/>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15</a:t>
            </a:fld>
            <a:endParaRPr lang="en-US"/>
          </a:p>
        </p:txBody>
      </p:sp>
      <p:graphicFrame>
        <p:nvGraphicFramePr>
          <p:cNvPr id="4" name="Tabell 3"/>
          <p:cNvGraphicFramePr>
            <a:graphicFrameLocks noGrp="1"/>
          </p:cNvGraphicFramePr>
          <p:nvPr>
            <p:extLst>
              <p:ext uri="{D42A27DB-BD31-4B8C-83A1-F6EECF244321}">
                <p14:modId xmlns:p14="http://schemas.microsoft.com/office/powerpoint/2010/main" val="3392971090"/>
              </p:ext>
            </p:extLst>
          </p:nvPr>
        </p:nvGraphicFramePr>
        <p:xfrm>
          <a:off x="683568" y="1556048"/>
          <a:ext cx="7696200" cy="398018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1415452860"/>
                    </a:ext>
                  </a:extLst>
                </a:gridCol>
                <a:gridCol w="3848100">
                  <a:extLst>
                    <a:ext uri="{9D8B030D-6E8A-4147-A177-3AD203B41FA5}">
                      <a16:colId xmlns:a16="http://schemas.microsoft.com/office/drawing/2014/main" val="1629954356"/>
                    </a:ext>
                  </a:extLst>
                </a:gridCol>
              </a:tblGrid>
              <a:tr h="370840">
                <a:tc>
                  <a:txBody>
                    <a:bodyPr/>
                    <a:lstStyle/>
                    <a:p>
                      <a:r>
                        <a:rPr lang="nb-NO" sz="1100" dirty="0"/>
                        <a:t>Aktivitet</a:t>
                      </a:r>
                    </a:p>
                  </a:txBody>
                  <a:tcPr/>
                </a:tc>
                <a:tc>
                  <a:txBody>
                    <a:bodyPr/>
                    <a:lstStyle/>
                    <a:p>
                      <a:r>
                        <a:rPr lang="nb-NO" sz="1100" dirty="0"/>
                        <a:t>Status</a:t>
                      </a:r>
                    </a:p>
                  </a:txBody>
                  <a:tcPr/>
                </a:tc>
                <a:extLst>
                  <a:ext uri="{0D108BD9-81ED-4DB2-BD59-A6C34878D82A}">
                    <a16:rowId xmlns:a16="http://schemas.microsoft.com/office/drawing/2014/main" val="2974846477"/>
                  </a:ext>
                </a:extLst>
              </a:tr>
              <a:tr h="370840">
                <a:tc>
                  <a:txBody>
                    <a:bodyPr/>
                    <a:lstStyle/>
                    <a:p>
                      <a:r>
                        <a:rPr lang="nb-NO" sz="1050" b="1" i="0" dirty="0"/>
                        <a:t>Utvikling</a:t>
                      </a:r>
                      <a:r>
                        <a:rPr lang="nb-NO" sz="1050" b="1" i="0" baseline="0" dirty="0"/>
                        <a:t> av integrasjoner:</a:t>
                      </a:r>
                      <a:endParaRPr lang="nb-NO" sz="1050" b="1" i="0" dirty="0"/>
                    </a:p>
                  </a:txBody>
                  <a:tcPr/>
                </a:tc>
                <a:tc>
                  <a:txBody>
                    <a:bodyPr/>
                    <a:lstStyle/>
                    <a:p>
                      <a:endParaRPr lang="nb-NO" sz="1050" dirty="0"/>
                    </a:p>
                  </a:txBody>
                  <a:tcPr/>
                </a:tc>
                <a:extLst>
                  <a:ext uri="{0D108BD9-81ED-4DB2-BD59-A6C34878D82A}">
                    <a16:rowId xmlns:a16="http://schemas.microsoft.com/office/drawing/2014/main" val="3107921509"/>
                  </a:ext>
                </a:extLst>
              </a:tr>
              <a:tr h="370840">
                <a:tc>
                  <a:txBody>
                    <a:bodyPr/>
                    <a:lstStyle/>
                    <a:p>
                      <a:r>
                        <a:rPr lang="nb-NO" sz="1050" dirty="0"/>
                        <a:t>Arbeid</a:t>
                      </a:r>
                      <a:r>
                        <a:rPr lang="nb-NO" sz="1050" baseline="0" dirty="0"/>
                        <a:t> med integrasjonsarkitektur (FS, Cerebrum, Alma/Leganto)</a:t>
                      </a:r>
                      <a:endParaRPr lang="nb-NO" sz="1050" dirty="0"/>
                    </a:p>
                  </a:txBody>
                  <a:tcPr/>
                </a:tc>
                <a:tc>
                  <a:txBody>
                    <a:bodyPr/>
                    <a:lstStyle/>
                    <a:p>
                      <a:r>
                        <a:rPr lang="nb-NO" sz="1050" dirty="0" smtClean="0"/>
                        <a:t>Igangsettes våren 2021</a:t>
                      </a:r>
                      <a:endParaRPr lang="nb-NO" sz="1050" dirty="0"/>
                    </a:p>
                  </a:txBody>
                  <a:tcPr/>
                </a:tc>
                <a:extLst>
                  <a:ext uri="{0D108BD9-81ED-4DB2-BD59-A6C34878D82A}">
                    <a16:rowId xmlns:a16="http://schemas.microsoft.com/office/drawing/2014/main" val="1824582528"/>
                  </a:ext>
                </a:extLst>
              </a:tr>
              <a:tr h="370840">
                <a:tc>
                  <a:txBody>
                    <a:bodyPr/>
                    <a:lstStyle/>
                    <a:p>
                      <a:r>
                        <a:rPr lang="nb-NO" sz="1050" dirty="0" smtClean="0"/>
                        <a:t>I</a:t>
                      </a:r>
                      <a:r>
                        <a:rPr lang="nb-NO" sz="1050" baseline="0" dirty="0" smtClean="0"/>
                        <a:t>ntegrasjon </a:t>
                      </a:r>
                      <a:r>
                        <a:rPr lang="nb-NO" sz="1050" baseline="0" dirty="0"/>
                        <a:t>Leganto- Vortex</a:t>
                      </a:r>
                      <a:endParaRPr lang="nb-NO" sz="1050" dirty="0"/>
                    </a:p>
                  </a:txBody>
                  <a:tcPr/>
                </a:tc>
                <a:tc>
                  <a:txBody>
                    <a:bodyPr/>
                    <a:lstStyle/>
                    <a:p>
                      <a:r>
                        <a:rPr lang="nb-NO" sz="1050" baseline="0" dirty="0" smtClean="0"/>
                        <a:t>Gjennomført. Foreløpig ikke planlagt videreutvikling</a:t>
                      </a:r>
                      <a:endParaRPr lang="nb-NO" sz="1050" baseline="0" dirty="0"/>
                    </a:p>
                  </a:txBody>
                  <a:tcPr/>
                </a:tc>
                <a:extLst>
                  <a:ext uri="{0D108BD9-81ED-4DB2-BD59-A6C34878D82A}">
                    <a16:rowId xmlns:a16="http://schemas.microsoft.com/office/drawing/2014/main" val="1185969835"/>
                  </a:ext>
                </a:extLst>
              </a:tr>
              <a:tr h="370840">
                <a:tc>
                  <a:txBody>
                    <a:bodyPr/>
                    <a:lstStyle/>
                    <a:p>
                      <a:r>
                        <a:rPr lang="nb-NO" sz="1050" dirty="0" smtClean="0"/>
                        <a:t>RPA-</a:t>
                      </a:r>
                      <a:r>
                        <a:rPr lang="nb-NO" sz="1050" dirty="0" err="1" smtClean="0"/>
                        <a:t>løsnig</a:t>
                      </a:r>
                      <a:r>
                        <a:rPr lang="nb-NO" sz="1050" dirty="0" smtClean="0"/>
                        <a:t> for</a:t>
                      </a:r>
                      <a:r>
                        <a:rPr lang="nb-NO" sz="1050" baseline="0" dirty="0" smtClean="0"/>
                        <a:t> </a:t>
                      </a:r>
                      <a:r>
                        <a:rPr lang="nb-NO" sz="1050" dirty="0" smtClean="0"/>
                        <a:t>arkivering av pensumlister </a:t>
                      </a:r>
                      <a:endParaRPr lang="nb-NO" sz="1050" dirty="0"/>
                    </a:p>
                  </a:txBody>
                  <a:tcPr/>
                </a:tc>
                <a:tc>
                  <a:txBody>
                    <a:bodyPr/>
                    <a:lstStyle/>
                    <a:p>
                      <a:r>
                        <a:rPr lang="nb-NO" sz="1050" baseline="0" dirty="0" smtClean="0"/>
                        <a:t>Prosjektet utsatt på ubestemt tid, vi lener oss på konsortiets eget prosjekt (se orienteringssaker) og ser an løsninger i løpet av våren 2021</a:t>
                      </a:r>
                      <a:endParaRPr lang="nb-NO" sz="1050" baseline="0" dirty="0"/>
                    </a:p>
                  </a:txBody>
                  <a:tcPr/>
                </a:tc>
                <a:extLst>
                  <a:ext uri="{0D108BD9-81ED-4DB2-BD59-A6C34878D82A}">
                    <a16:rowId xmlns:a16="http://schemas.microsoft.com/office/drawing/2014/main" val="1012554742"/>
                  </a:ext>
                </a:extLst>
              </a:tr>
              <a:tr h="370840">
                <a:tc>
                  <a:txBody>
                    <a:bodyPr/>
                    <a:lstStyle/>
                    <a:p>
                      <a:r>
                        <a:rPr lang="nb-NO" sz="1050" b="1" dirty="0" smtClean="0"/>
                        <a:t>Innlegging av pensumlister for H 2020</a:t>
                      </a:r>
                      <a:r>
                        <a:rPr lang="nb-NO" sz="1050" b="1" baseline="0" dirty="0" smtClean="0"/>
                        <a:t> i Leganto:</a:t>
                      </a:r>
                      <a:endParaRPr lang="nb-NO" sz="1050" b="1" dirty="0"/>
                    </a:p>
                  </a:txBody>
                  <a:tcPr/>
                </a:tc>
                <a:tc>
                  <a:txBody>
                    <a:bodyPr/>
                    <a:lstStyle/>
                    <a:p>
                      <a:r>
                        <a:rPr lang="nb-NO" sz="1050" dirty="0" smtClean="0"/>
                        <a:t>Gjennomført </a:t>
                      </a:r>
                      <a:r>
                        <a:rPr lang="nb-NO" sz="1050" dirty="0" err="1" smtClean="0"/>
                        <a:t>Ca</a:t>
                      </a:r>
                      <a:r>
                        <a:rPr lang="nb-NO" sz="1050" dirty="0" smtClean="0"/>
                        <a:t> </a:t>
                      </a:r>
                      <a:r>
                        <a:rPr lang="nb-NO" sz="1050" baseline="0" dirty="0" smtClean="0"/>
                        <a:t>630 emners pensumlister/litteraturlister inne</a:t>
                      </a:r>
                      <a:endParaRPr lang="nb-NO" sz="1050" dirty="0"/>
                    </a:p>
                  </a:txBody>
                  <a:tcPr/>
                </a:tc>
                <a:extLst>
                  <a:ext uri="{0D108BD9-81ED-4DB2-BD59-A6C34878D82A}">
                    <a16:rowId xmlns:a16="http://schemas.microsoft.com/office/drawing/2014/main" val="2335114562"/>
                  </a:ext>
                </a:extLst>
              </a:tr>
              <a:tr h="370840">
                <a:tc>
                  <a:txBody>
                    <a:bodyPr/>
                    <a:lstStyle/>
                    <a:p>
                      <a:r>
                        <a:rPr lang="nb-NO" sz="1050" b="1" dirty="0" smtClean="0"/>
                        <a:t>Innlegging av pensumlister for V 2121</a:t>
                      </a:r>
                      <a:endParaRPr lang="nb-NO" sz="1050" b="1" dirty="0"/>
                    </a:p>
                  </a:txBody>
                  <a:tcPr/>
                </a:tc>
                <a:tc>
                  <a:txBody>
                    <a:bodyPr/>
                    <a:lstStyle/>
                    <a:p>
                      <a:r>
                        <a:rPr lang="nb-NO" sz="1050" dirty="0" smtClean="0"/>
                        <a:t>-To institutter</a:t>
                      </a:r>
                      <a:r>
                        <a:rPr lang="nb-NO" sz="1050" baseline="0" dirty="0" smtClean="0"/>
                        <a:t> har fått fritak for å legge inn emner våren 2021, etter innvilgning fra prosjekteier</a:t>
                      </a:r>
                    </a:p>
                    <a:p>
                      <a:r>
                        <a:rPr lang="nb-NO" sz="1050" baseline="0" dirty="0" smtClean="0"/>
                        <a:t>- </a:t>
                      </a:r>
                      <a:r>
                        <a:rPr lang="nb-NO" sz="1050" b="1" baseline="0" dirty="0" smtClean="0">
                          <a:solidFill>
                            <a:srgbClr val="FF0000"/>
                          </a:solidFill>
                        </a:rPr>
                        <a:t>Foreløpig antall pensumlister i Leganto pr 10. desember: 1000!. </a:t>
                      </a:r>
                      <a:r>
                        <a:rPr lang="nb-NO" sz="1050" b="1" baseline="0" dirty="0" smtClean="0">
                          <a:solidFill>
                            <a:srgbClr val="FF0000"/>
                          </a:solidFill>
                          <a:sym typeface="Wingdings" panose="05000000000000000000" pitchFamily="2" charset="2"/>
                        </a:rPr>
                        <a:t></a:t>
                      </a:r>
                      <a:endParaRPr lang="nb-NO" sz="1050" b="1" dirty="0">
                        <a:solidFill>
                          <a:srgbClr val="FF0000"/>
                        </a:solidFill>
                      </a:endParaRPr>
                    </a:p>
                  </a:txBody>
                  <a:tcPr/>
                </a:tc>
                <a:extLst>
                  <a:ext uri="{0D108BD9-81ED-4DB2-BD59-A6C34878D82A}">
                    <a16:rowId xmlns:a16="http://schemas.microsoft.com/office/drawing/2014/main" val="1513552026"/>
                  </a:ext>
                </a:extLst>
              </a:tr>
              <a:tr h="370840">
                <a:tc>
                  <a:txBody>
                    <a:bodyPr/>
                    <a:lstStyle/>
                    <a:p>
                      <a:r>
                        <a:rPr lang="nb-NO" sz="1050" b="1" dirty="0" smtClean="0"/>
                        <a:t>Vurdering av løsning for digitalisering</a:t>
                      </a:r>
                      <a:r>
                        <a:rPr lang="nb-NO" sz="1050" b="1" baseline="0" dirty="0" smtClean="0"/>
                        <a:t> av kompendier (litteraturkiosk)</a:t>
                      </a:r>
                      <a:endParaRPr lang="nb-NO" sz="1050" b="1" dirty="0"/>
                    </a:p>
                  </a:txBody>
                  <a:tcPr/>
                </a:tc>
                <a:tc>
                  <a:txBody>
                    <a:bodyPr/>
                    <a:lstStyle/>
                    <a:p>
                      <a:r>
                        <a:rPr lang="nb-NO" sz="1050" baseline="0" dirty="0" smtClean="0"/>
                        <a:t>Utsatt, men utredes i eget underprosjekt utenfor prosjektrammen. Plan for løsning i løpet av 2021</a:t>
                      </a:r>
                      <a:endParaRPr lang="nb-NO" sz="1050" dirty="0"/>
                    </a:p>
                  </a:txBody>
                  <a:tcPr/>
                </a:tc>
                <a:extLst>
                  <a:ext uri="{0D108BD9-81ED-4DB2-BD59-A6C34878D82A}">
                    <a16:rowId xmlns:a16="http://schemas.microsoft.com/office/drawing/2014/main" val="476054655"/>
                  </a:ext>
                </a:extLst>
              </a:tr>
              <a:tr h="370840">
                <a:tc>
                  <a:txBody>
                    <a:bodyPr/>
                    <a:lstStyle/>
                    <a:p>
                      <a:endParaRPr lang="nb-NO" sz="1050" dirty="0"/>
                    </a:p>
                  </a:txBody>
                  <a:tcPr/>
                </a:tc>
                <a:tc>
                  <a:txBody>
                    <a:bodyPr/>
                    <a:lstStyle/>
                    <a:p>
                      <a:endParaRPr lang="nb-NO" sz="1050" baseline="0" dirty="0" smtClean="0"/>
                    </a:p>
                  </a:txBody>
                  <a:tcPr/>
                </a:tc>
                <a:extLst>
                  <a:ext uri="{0D108BD9-81ED-4DB2-BD59-A6C34878D82A}">
                    <a16:rowId xmlns:a16="http://schemas.microsoft.com/office/drawing/2014/main" val="1738518917"/>
                  </a:ext>
                </a:extLst>
              </a:tr>
            </a:tbl>
          </a:graphicData>
        </a:graphic>
      </p:graphicFrame>
    </p:spTree>
    <p:extLst>
      <p:ext uri="{BB962C8B-B14F-4D97-AF65-F5344CB8AC3E}">
        <p14:creationId xmlns:p14="http://schemas.microsoft.com/office/powerpoint/2010/main" val="317247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14400" y="320711"/>
            <a:ext cx="7696200" cy="507964"/>
          </a:xfrm>
        </p:spPr>
        <p:txBody>
          <a:bodyPr/>
          <a:lstStyle/>
          <a:p>
            <a:r>
              <a:rPr lang="nb-NO" sz="2000" dirty="0"/>
              <a:t>Status aktiviteter </a:t>
            </a:r>
            <a:r>
              <a:rPr lang="nb-NO" sz="2000" dirty="0" smtClean="0"/>
              <a:t>utrulling</a:t>
            </a:r>
            <a:endParaRPr lang="nb-NO" sz="2000"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510974558"/>
              </p:ext>
            </p:extLst>
          </p:nvPr>
        </p:nvGraphicFramePr>
        <p:xfrm>
          <a:off x="457200" y="828676"/>
          <a:ext cx="7886700" cy="5452565"/>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3209899960"/>
                    </a:ext>
                  </a:extLst>
                </a:gridCol>
                <a:gridCol w="4038600">
                  <a:extLst>
                    <a:ext uri="{9D8B030D-6E8A-4147-A177-3AD203B41FA5}">
                      <a16:colId xmlns:a16="http://schemas.microsoft.com/office/drawing/2014/main" val="2195620222"/>
                    </a:ext>
                  </a:extLst>
                </a:gridCol>
              </a:tblGrid>
              <a:tr h="2807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50" dirty="0"/>
                        <a:t>Aktivitet</a:t>
                      </a:r>
                    </a:p>
                  </a:txBody>
                  <a:tcPr/>
                </a:tc>
                <a:tc>
                  <a:txBody>
                    <a:bodyPr/>
                    <a:lstStyle/>
                    <a:p>
                      <a:r>
                        <a:rPr lang="nb-NO" sz="1050" dirty="0"/>
                        <a:t>Status</a:t>
                      </a:r>
                    </a:p>
                  </a:txBody>
                  <a:tcPr/>
                </a:tc>
                <a:extLst>
                  <a:ext uri="{0D108BD9-81ED-4DB2-BD59-A6C34878D82A}">
                    <a16:rowId xmlns:a16="http://schemas.microsoft.com/office/drawing/2014/main" val="254458145"/>
                  </a:ext>
                </a:extLst>
              </a:tr>
              <a:tr h="272203">
                <a:tc>
                  <a:txBody>
                    <a:bodyPr/>
                    <a:lstStyle/>
                    <a:p>
                      <a:r>
                        <a:rPr lang="nb-NO" sz="1000" b="1" i="0" dirty="0"/>
                        <a:t>Kommunikasjonsplan:</a:t>
                      </a:r>
                    </a:p>
                  </a:txBody>
                  <a:tcPr/>
                </a:tc>
                <a:tc>
                  <a:txBody>
                    <a:bodyPr/>
                    <a:lstStyle/>
                    <a:p>
                      <a:endParaRPr lang="nb-NO" sz="1000" baseline="0" dirty="0"/>
                    </a:p>
                  </a:txBody>
                  <a:tcPr/>
                </a:tc>
                <a:extLst>
                  <a:ext uri="{0D108BD9-81ED-4DB2-BD59-A6C34878D82A}">
                    <a16:rowId xmlns:a16="http://schemas.microsoft.com/office/drawing/2014/main" val="3288658111"/>
                  </a:ext>
                </a:extLst>
              </a:tr>
              <a:tr h="2653979">
                <a:tc>
                  <a:txBody>
                    <a:bodyPr/>
                    <a:lstStyle/>
                    <a:p>
                      <a:r>
                        <a:rPr lang="nb-NO" sz="1000" dirty="0" smtClean="0"/>
                        <a:t>Opplæring av ansatte</a:t>
                      </a:r>
                      <a:endParaRPr lang="nb-NO" sz="1000" dirty="0"/>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b-NO" sz="1000" dirty="0" smtClean="0"/>
                        <a:t>Høsten</a:t>
                      </a:r>
                      <a:r>
                        <a:rPr lang="nb-NO" sz="1000" baseline="0" dirty="0" smtClean="0"/>
                        <a:t> 2020: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nb-NO" sz="1000" baseline="0" dirty="0" smtClean="0"/>
                        <a:t>fire sentrale arbeidsstuer, samt at prosjektgruppa deltar i lokale opplæringstiltak </a:t>
                      </a:r>
                      <a:r>
                        <a:rPr lang="nb-NO" sz="1000" b="1" baseline="0" dirty="0" smtClean="0"/>
                        <a:t>gjennomført.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nb-NO" sz="1000" baseline="0" dirty="0" smtClean="0"/>
                        <a:t>Produksjon av engelskspråklig opplæringsvideo </a:t>
                      </a:r>
                      <a:r>
                        <a:rPr lang="nb-NO" sz="1000" b="1" baseline="0" dirty="0" smtClean="0"/>
                        <a:t>gjennomført</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nb-NO" sz="1000" baseline="0" dirty="0" smtClean="0"/>
                        <a:t>Rydde opp i strukturen på veiledningene for ansatte på tjenestesiden </a:t>
                      </a:r>
                      <a:r>
                        <a:rPr lang="nb-NO" sz="1000" baseline="0" dirty="0" smtClean="0">
                          <a:hlinkClick r:id="rId2"/>
                        </a:rPr>
                        <a:t>https://www.uio.no/for-ansatte/arbeidsstotte/sta/pensum/leganto/veiledninger/index.html</a:t>
                      </a:r>
                      <a:r>
                        <a:rPr lang="nb-NO" sz="1000" baseline="0" dirty="0" smtClean="0"/>
                        <a:t> </a:t>
                      </a:r>
                      <a:r>
                        <a:rPr lang="nb-NO" sz="1000" b="1" baseline="0" dirty="0" smtClean="0"/>
                        <a:t>gjennomført</a:t>
                      </a:r>
                      <a:r>
                        <a:rPr lang="nb-NO" sz="1000" baseline="0" dirty="0" smtClean="0"/>
                        <a:t>.</a:t>
                      </a:r>
                      <a:endParaRPr lang="nb-NO" sz="1000" dirty="0"/>
                    </a:p>
                  </a:txBody>
                  <a:tcPr/>
                </a:tc>
                <a:extLst>
                  <a:ext uri="{0D108BD9-81ED-4DB2-BD59-A6C34878D82A}">
                    <a16:rowId xmlns:a16="http://schemas.microsoft.com/office/drawing/2014/main" val="3532239355"/>
                  </a:ext>
                </a:extLst>
              </a:tr>
              <a:tr h="1122837">
                <a:tc>
                  <a:txBody>
                    <a:bodyPr/>
                    <a:lstStyle/>
                    <a:p>
                      <a:r>
                        <a:rPr lang="nb-NO" sz="1000" dirty="0"/>
                        <a:t>Kommunikasjon med </a:t>
                      </a:r>
                      <a:r>
                        <a:rPr lang="nb-NO" sz="1000" dirty="0" smtClean="0"/>
                        <a:t>studentene H 2020</a:t>
                      </a:r>
                      <a:endParaRPr lang="nb-NO" sz="1000" dirty="0"/>
                    </a:p>
                  </a:txBody>
                  <a:tcPr/>
                </a:tc>
                <a:tc>
                  <a:txBody>
                    <a:bodyPr/>
                    <a:lstStyle/>
                    <a:p>
                      <a:pPr marL="171450" indent="-171450">
                        <a:buFontTx/>
                        <a:buChar char="-"/>
                      </a:pPr>
                      <a:r>
                        <a:rPr lang="nb-NO" sz="1000" baseline="0" dirty="0" smtClean="0"/>
                        <a:t>Produksjon av informasjonsfoiler til fakultetenes infomateriell til studiestart, samt bygget ut infosiden om Leganto for studenter: </a:t>
                      </a:r>
                      <a:r>
                        <a:rPr lang="nb-NO" sz="1000" baseline="0" dirty="0" smtClean="0">
                          <a:hlinkClick r:id="rId3"/>
                        </a:rPr>
                        <a:t>https://www.uio.no/tjenester/it/utdanning/leganto/</a:t>
                      </a:r>
                      <a:r>
                        <a:rPr lang="nb-NO" sz="1000" baseline="0" dirty="0" smtClean="0"/>
                        <a:t> gjennomført</a:t>
                      </a:r>
                    </a:p>
                    <a:p>
                      <a:pPr marL="171450" indent="-171450">
                        <a:buFontTx/>
                        <a:buChar char="-"/>
                      </a:pPr>
                      <a:r>
                        <a:rPr lang="nb-NO" sz="1000" baseline="0" dirty="0" smtClean="0"/>
                        <a:t>Leganto på «en-to-tre»; produksjon av demovideo. </a:t>
                      </a:r>
                      <a:r>
                        <a:rPr lang="nb-NO" sz="1000" b="1" baseline="0" dirty="0" smtClean="0"/>
                        <a:t>Status:</a:t>
                      </a:r>
                      <a:r>
                        <a:rPr lang="nb-NO" sz="1000" baseline="0" dirty="0" smtClean="0"/>
                        <a:t> foreløpig utsatt</a:t>
                      </a:r>
                    </a:p>
                    <a:p>
                      <a:pPr marL="0" indent="0">
                        <a:buFontTx/>
                        <a:buNone/>
                      </a:pPr>
                      <a:endParaRPr lang="nb-NO" sz="1000" baseline="0" dirty="0" smtClean="0"/>
                    </a:p>
                  </a:txBody>
                  <a:tcPr/>
                </a:tc>
                <a:extLst>
                  <a:ext uri="{0D108BD9-81ED-4DB2-BD59-A6C34878D82A}">
                    <a16:rowId xmlns:a16="http://schemas.microsoft.com/office/drawing/2014/main" val="1447358598"/>
                  </a:ext>
                </a:extLst>
              </a:tr>
              <a:tr h="1122837">
                <a:tc>
                  <a:txBody>
                    <a:bodyPr/>
                    <a:lstStyle/>
                    <a:p>
                      <a:r>
                        <a:rPr lang="nb-NO" sz="1000" dirty="0" smtClean="0"/>
                        <a:t>Kommunikasjon med studieledernettverket (4.des.)</a:t>
                      </a:r>
                      <a:endParaRPr lang="nb-NO" sz="1000" dirty="0"/>
                    </a:p>
                  </a:txBody>
                  <a:tcPr/>
                </a:tc>
                <a:tc>
                  <a:txBody>
                    <a:bodyPr/>
                    <a:lstStyle/>
                    <a:p>
                      <a:pPr marL="0" indent="0">
                        <a:buFontTx/>
                        <a:buNone/>
                      </a:pPr>
                      <a:r>
                        <a:rPr lang="nb-NO" sz="1000" baseline="0" dirty="0" smtClean="0"/>
                        <a:t>-orientering om status for prosjektet og drøfting av videreføring av koordinatorrollen</a:t>
                      </a:r>
                    </a:p>
                  </a:txBody>
                  <a:tcPr/>
                </a:tc>
                <a:extLst>
                  <a:ext uri="{0D108BD9-81ED-4DB2-BD59-A6C34878D82A}">
                    <a16:rowId xmlns:a16="http://schemas.microsoft.com/office/drawing/2014/main" val="2752823899"/>
                  </a:ext>
                </a:extLst>
              </a:tr>
            </a:tbl>
          </a:graphicData>
        </a:graphic>
      </p:graphicFrame>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16</a:t>
            </a:fld>
            <a:endParaRPr lang="en-US"/>
          </a:p>
        </p:txBody>
      </p:sp>
    </p:spTree>
    <p:extLst>
      <p:ext uri="{BB962C8B-B14F-4D97-AF65-F5344CB8AC3E}">
        <p14:creationId xmlns:p14="http://schemas.microsoft.com/office/powerpoint/2010/main" val="1511230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90600" y="386374"/>
            <a:ext cx="7696200" cy="1143000"/>
          </a:xfrm>
        </p:spPr>
        <p:txBody>
          <a:bodyPr/>
          <a:lstStyle/>
          <a:p>
            <a:r>
              <a:rPr lang="nb-NO" dirty="0" smtClean="0"/>
              <a:t>Status aktiviteter forts… </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382275257"/>
              </p:ext>
            </p:extLst>
          </p:nvPr>
        </p:nvGraphicFramePr>
        <p:xfrm>
          <a:off x="557087" y="1300774"/>
          <a:ext cx="7696200" cy="521475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903275085"/>
                    </a:ext>
                  </a:extLst>
                </a:gridCol>
                <a:gridCol w="3848100">
                  <a:extLst>
                    <a:ext uri="{9D8B030D-6E8A-4147-A177-3AD203B41FA5}">
                      <a16:colId xmlns:a16="http://schemas.microsoft.com/office/drawing/2014/main" val="3263356286"/>
                    </a:ext>
                  </a:extLst>
                </a:gridCol>
              </a:tblGrid>
              <a:tr h="550823">
                <a:tc>
                  <a:txBody>
                    <a:bodyPr/>
                    <a:lstStyle/>
                    <a:p>
                      <a:r>
                        <a:rPr lang="nb-NO" dirty="0" smtClean="0"/>
                        <a:t>Aktivitet</a:t>
                      </a:r>
                      <a:endParaRPr lang="nb-NO" dirty="0"/>
                    </a:p>
                  </a:txBody>
                  <a:tcPr/>
                </a:tc>
                <a:tc>
                  <a:txBody>
                    <a:bodyPr/>
                    <a:lstStyle/>
                    <a:p>
                      <a:r>
                        <a:rPr lang="nb-NO" dirty="0" smtClean="0"/>
                        <a:t>Status</a:t>
                      </a:r>
                      <a:endParaRPr lang="nb-NO" dirty="0"/>
                    </a:p>
                  </a:txBody>
                  <a:tcPr/>
                </a:tc>
                <a:extLst>
                  <a:ext uri="{0D108BD9-81ED-4DB2-BD59-A6C34878D82A}">
                    <a16:rowId xmlns:a16="http://schemas.microsoft.com/office/drawing/2014/main" val="3613839743"/>
                  </a:ext>
                </a:extLst>
              </a:tr>
              <a:tr h="550823">
                <a:tc>
                  <a:txBody>
                    <a:bodyPr/>
                    <a:lstStyle/>
                    <a:p>
                      <a:r>
                        <a:rPr lang="nb-NO" sz="1000" b="1" dirty="0"/>
                        <a:t>Driftsorganisering:</a:t>
                      </a:r>
                    </a:p>
                  </a:txBody>
                  <a:tcPr/>
                </a:tc>
                <a:tc>
                  <a:txBody>
                    <a:bodyPr/>
                    <a:lstStyle/>
                    <a:p>
                      <a:endParaRPr lang="nb-NO" sz="1000" dirty="0"/>
                    </a:p>
                  </a:txBody>
                  <a:tcPr/>
                </a:tc>
                <a:extLst>
                  <a:ext uri="{0D108BD9-81ED-4DB2-BD59-A6C34878D82A}">
                    <a16:rowId xmlns:a16="http://schemas.microsoft.com/office/drawing/2014/main" val="3336195831"/>
                  </a:ext>
                </a:extLst>
              </a:tr>
              <a:tr h="814916">
                <a:tc>
                  <a:txBody>
                    <a:bodyPr/>
                    <a:lstStyle/>
                    <a:p>
                      <a:r>
                        <a:rPr lang="nb-NO" sz="1000" b="0" dirty="0" smtClean="0"/>
                        <a:t>En foreløpig beskrivelse av driftsorganisering innenfor rammene av</a:t>
                      </a:r>
                      <a:r>
                        <a:rPr lang="nb-NO" sz="1000" b="0" baseline="0" dirty="0" smtClean="0"/>
                        <a:t> prosjektet</a:t>
                      </a:r>
                      <a:endParaRPr lang="nb-NO" sz="1000" b="0" dirty="0"/>
                    </a:p>
                  </a:txBody>
                  <a:tcPr/>
                </a:tc>
                <a:tc>
                  <a:txBody>
                    <a:bodyPr/>
                    <a:lstStyle/>
                    <a:p>
                      <a:r>
                        <a:rPr lang="nb-NO" sz="1000" dirty="0" smtClean="0"/>
                        <a:t>- Er</a:t>
                      </a:r>
                      <a:r>
                        <a:rPr lang="nb-NO" sz="1000" baseline="0" dirty="0" smtClean="0"/>
                        <a:t> lagt ut på uio.no: </a:t>
                      </a:r>
                      <a:r>
                        <a:rPr lang="nb-NO" sz="1000" dirty="0" smtClean="0">
                          <a:hlinkClick r:id="rId2"/>
                        </a:rPr>
                        <a:t>https://www.uio.no/for-ansatte/arbeidsstotte/sta/pensum/leganto/veiledninger/roller-og-oppgavefordeling.html</a:t>
                      </a:r>
                      <a:r>
                        <a:rPr lang="nb-NO" sz="1000" dirty="0" smtClean="0"/>
                        <a:t> </a:t>
                      </a:r>
                      <a:endParaRPr lang="nb-NO" sz="1000" dirty="0"/>
                    </a:p>
                  </a:txBody>
                  <a:tcPr/>
                </a:tc>
                <a:extLst>
                  <a:ext uri="{0D108BD9-81ED-4DB2-BD59-A6C34878D82A}">
                    <a16:rowId xmlns:a16="http://schemas.microsoft.com/office/drawing/2014/main" val="4078882643"/>
                  </a:ext>
                </a:extLst>
              </a:tr>
              <a:tr h="814916">
                <a:tc>
                  <a:txBody>
                    <a:bodyPr/>
                    <a:lstStyle/>
                    <a:p>
                      <a:r>
                        <a:rPr lang="nb-NO" sz="1000" b="0" dirty="0" smtClean="0"/>
                        <a:t>Retningslinjer for arbeid med pensumlister/litteraturlister</a:t>
                      </a:r>
                      <a:endParaRPr lang="nb-NO" sz="1000" b="0" dirty="0"/>
                    </a:p>
                  </a:txBody>
                  <a:tcPr/>
                </a:tc>
                <a:tc>
                  <a:txBody>
                    <a:bodyPr/>
                    <a:lstStyle/>
                    <a:p>
                      <a:r>
                        <a:rPr lang="nb-NO" sz="1000" dirty="0" smtClean="0"/>
                        <a:t>- Er</a:t>
                      </a:r>
                      <a:r>
                        <a:rPr lang="nb-NO" sz="1000" baseline="0" dirty="0" smtClean="0"/>
                        <a:t> lagt ut på uio.no: </a:t>
                      </a:r>
                      <a:r>
                        <a:rPr lang="nb-NO" sz="1000" dirty="0" smtClean="0">
                          <a:hlinkClick r:id="rId3"/>
                        </a:rPr>
                        <a:t>https://www.uio.no/for-ansatte/arbeidsstotte/sta/pensum/leganto/veiledninger/retningslinjer-for-arbeid-med-pensum-litteraturlis.html</a:t>
                      </a:r>
                      <a:endParaRPr lang="nb-NO" sz="1000" dirty="0"/>
                    </a:p>
                  </a:txBody>
                  <a:tcPr/>
                </a:tc>
                <a:extLst>
                  <a:ext uri="{0D108BD9-81ED-4DB2-BD59-A6C34878D82A}">
                    <a16:rowId xmlns:a16="http://schemas.microsoft.com/office/drawing/2014/main" val="2336693370"/>
                  </a:ext>
                </a:extLst>
              </a:tr>
              <a:tr h="814916">
                <a:tc>
                  <a:txBody>
                    <a:bodyPr/>
                    <a:lstStyle/>
                    <a:p>
                      <a:r>
                        <a:rPr lang="nb-NO" sz="1000" b="0" dirty="0" smtClean="0"/>
                        <a:t>Etablering av driftsorganisering UB</a:t>
                      </a:r>
                      <a:endParaRPr lang="nb-NO" sz="1000" b="0" dirty="0"/>
                    </a:p>
                  </a:txBody>
                  <a:tcPr/>
                </a:tc>
                <a:tc>
                  <a:txBody>
                    <a:bodyPr/>
                    <a:lstStyle/>
                    <a:p>
                      <a:pPr marL="171450" indent="-171450">
                        <a:buFontTx/>
                        <a:buChar char="-"/>
                      </a:pPr>
                      <a:r>
                        <a:rPr lang="nb-NO" sz="1000" dirty="0" smtClean="0"/>
                        <a:t>I ferd med å etableres et team med hovedkontaktpersoner for fakultetene på</a:t>
                      </a:r>
                      <a:r>
                        <a:rPr lang="nb-NO" sz="1000" baseline="0" dirty="0" smtClean="0"/>
                        <a:t> UB. Fakultetenes koordinatorer er oppfordret til å innlede samarbeid med hovedkontaktpersonene for å legge en driftsstruktur på fakultetene.</a:t>
                      </a:r>
                    </a:p>
                    <a:p>
                      <a:pPr marL="171450" indent="-171450">
                        <a:buFontTx/>
                        <a:buChar char="-"/>
                      </a:pPr>
                      <a:r>
                        <a:rPr lang="nb-NO" sz="1000" baseline="0" dirty="0" smtClean="0"/>
                        <a:t>Avklaring av ressursstøtte med LOS</a:t>
                      </a:r>
                      <a:endParaRPr lang="nb-NO" sz="1000" dirty="0"/>
                    </a:p>
                  </a:txBody>
                  <a:tcPr/>
                </a:tc>
                <a:extLst>
                  <a:ext uri="{0D108BD9-81ED-4DB2-BD59-A6C34878D82A}">
                    <a16:rowId xmlns:a16="http://schemas.microsoft.com/office/drawing/2014/main" val="1286350602"/>
                  </a:ext>
                </a:extLst>
              </a:tr>
              <a:tr h="814916">
                <a:tc>
                  <a:txBody>
                    <a:bodyPr/>
                    <a:lstStyle/>
                    <a:p>
                      <a:r>
                        <a:rPr lang="nb-NO" sz="1000" b="0" dirty="0" smtClean="0"/>
                        <a:t>Etablering av driftsorganisering LOS</a:t>
                      </a:r>
                      <a:endParaRPr lang="nb-NO" sz="1000" b="0" dirty="0"/>
                    </a:p>
                  </a:txBody>
                  <a:tcPr/>
                </a:tc>
                <a:tc>
                  <a:txBody>
                    <a:bodyPr/>
                    <a:lstStyle/>
                    <a:p>
                      <a:pPr marL="171450" indent="-171450">
                        <a:buFontTx/>
                        <a:buChar char="-"/>
                      </a:pPr>
                      <a:r>
                        <a:rPr lang="nb-NO" sz="1000" dirty="0" smtClean="0"/>
                        <a:t>Foreløpig</a:t>
                      </a:r>
                      <a:r>
                        <a:rPr lang="nb-NO" sz="1000" baseline="0" dirty="0" smtClean="0"/>
                        <a:t> et </a:t>
                      </a:r>
                      <a:r>
                        <a:rPr lang="nb-NO" sz="1000" baseline="0" dirty="0" err="1" smtClean="0"/>
                        <a:t>kjerneteam</a:t>
                      </a:r>
                      <a:r>
                        <a:rPr lang="nb-NO" sz="1000" baseline="0" dirty="0" smtClean="0"/>
                        <a:t> på tre personer, med benyttelse av støttefunksjoner særlig på FS-siden, men også i KOMM og USIT.</a:t>
                      </a:r>
                    </a:p>
                    <a:p>
                      <a:pPr marL="171450" indent="-171450">
                        <a:buFontTx/>
                        <a:buChar char="-"/>
                      </a:pPr>
                      <a:r>
                        <a:rPr lang="nb-NO" sz="1000" baseline="0" dirty="0" smtClean="0"/>
                        <a:t>Videre avklaringer i løpet av V20</a:t>
                      </a:r>
                      <a:endParaRPr lang="nb-NO" sz="1000" dirty="0"/>
                    </a:p>
                  </a:txBody>
                  <a:tcPr/>
                </a:tc>
                <a:extLst>
                  <a:ext uri="{0D108BD9-81ED-4DB2-BD59-A6C34878D82A}">
                    <a16:rowId xmlns:a16="http://schemas.microsoft.com/office/drawing/2014/main" val="323772524"/>
                  </a:ext>
                </a:extLst>
              </a:tr>
              <a:tr h="814916">
                <a:tc>
                  <a:txBody>
                    <a:bodyPr/>
                    <a:lstStyle/>
                    <a:p>
                      <a:r>
                        <a:rPr lang="nb-NO" sz="1000" b="0" dirty="0" smtClean="0"/>
                        <a:t>ROS-analyse</a:t>
                      </a:r>
                      <a:r>
                        <a:rPr lang="nb-NO" sz="1000" b="0" baseline="0" dirty="0" smtClean="0"/>
                        <a:t> overgang til driftsorganisering</a:t>
                      </a:r>
                      <a:endParaRPr lang="nb-NO" sz="1000" b="0" dirty="0"/>
                    </a:p>
                  </a:txBody>
                  <a:tcPr/>
                </a:tc>
                <a:tc>
                  <a:txBody>
                    <a:bodyPr/>
                    <a:lstStyle/>
                    <a:p>
                      <a:r>
                        <a:rPr lang="nb-NO" sz="1000" dirty="0" smtClean="0"/>
                        <a:t>Under utarbeidelse</a:t>
                      </a:r>
                      <a:endParaRPr lang="nb-NO" sz="1000" dirty="0"/>
                    </a:p>
                  </a:txBody>
                  <a:tcPr/>
                </a:tc>
                <a:extLst>
                  <a:ext uri="{0D108BD9-81ED-4DB2-BD59-A6C34878D82A}">
                    <a16:rowId xmlns:a16="http://schemas.microsoft.com/office/drawing/2014/main" val="2725164900"/>
                  </a:ext>
                </a:extLst>
              </a:tr>
            </a:tbl>
          </a:graphicData>
        </a:graphic>
      </p:graphicFrame>
      <p:sp>
        <p:nvSpPr>
          <p:cNvPr id="4" name="Plassholder for bunntekst 3"/>
          <p:cNvSpPr>
            <a:spLocks noGrp="1"/>
          </p:cNvSpPr>
          <p:nvPr>
            <p:ph type="ftr" sz="quarter" idx="11"/>
          </p:nvPr>
        </p:nvSpPr>
        <p:spPr>
          <a:xfrm>
            <a:off x="2766887" y="6477000"/>
            <a:ext cx="4800600" cy="457200"/>
          </a:xfrm>
        </p:spPr>
        <p:txBody>
          <a:bodyPr/>
          <a:lstStyle/>
          <a:p>
            <a:pPr>
              <a:defRPr/>
            </a:pPr>
            <a:r>
              <a:rPr lang="en-US" dirty="0" smtClean="0"/>
              <a:t>Mal for </a:t>
            </a:r>
            <a:r>
              <a:rPr lang="en-US" dirty="0" err="1" smtClean="0"/>
              <a:t>styringsdokument</a:t>
            </a:r>
            <a:r>
              <a:rPr lang="en-US" dirty="0" smtClean="0"/>
              <a:t>  </a:t>
            </a:r>
            <a:r>
              <a:rPr lang="en-US" dirty="0" err="1" smtClean="0"/>
              <a:t>september</a:t>
            </a:r>
            <a:r>
              <a:rPr lang="en-US" dirty="0" smtClean="0"/>
              <a:t> 2015</a:t>
            </a:r>
            <a:endParaRPr lang="en-US" dirty="0"/>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17</a:t>
            </a:fld>
            <a:endParaRPr lang="en-US"/>
          </a:p>
        </p:txBody>
      </p:sp>
    </p:spTree>
    <p:extLst>
      <p:ext uri="{BB962C8B-B14F-4D97-AF65-F5344CB8AC3E}">
        <p14:creationId xmlns:p14="http://schemas.microsoft.com/office/powerpoint/2010/main" val="1331302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314896" y="353058"/>
            <a:ext cx="6774210" cy="247228"/>
          </a:xfrm>
        </p:spPr>
        <p:txBody>
          <a:bodyPr/>
          <a:lstStyle/>
          <a:p>
            <a:r>
              <a:rPr lang="nb-NO" sz="2000" dirty="0">
                <a:cs typeface="Arial"/>
              </a:rPr>
              <a:t>Nytte/kost vurderinger</a:t>
            </a:r>
            <a:r>
              <a:rPr lang="nb-NO" dirty="0">
                <a:cs typeface="Arial"/>
              </a:rPr>
              <a:t/>
            </a:r>
            <a:br>
              <a:rPr lang="nb-NO" dirty="0">
                <a:cs typeface="Arial"/>
              </a:rPr>
            </a:br>
            <a:endParaRPr lang="nb-N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2494907"/>
              </p:ext>
            </p:extLst>
          </p:nvPr>
        </p:nvGraphicFramePr>
        <p:xfrm>
          <a:off x="285749" y="476672"/>
          <a:ext cx="8582025" cy="6553200"/>
        </p:xfrm>
        <a:graphic>
          <a:graphicData uri="http://schemas.openxmlformats.org/drawingml/2006/table">
            <a:tbl>
              <a:tblPr firstRow="1" firstCol="1" bandRow="1">
                <a:tableStyleId>{5C22544A-7EE6-4342-B048-85BDC9FD1C3A}</a:tableStyleId>
              </a:tblPr>
              <a:tblGrid>
                <a:gridCol w="1611585">
                  <a:extLst>
                    <a:ext uri="{9D8B030D-6E8A-4147-A177-3AD203B41FA5}">
                      <a16:colId xmlns:a16="http://schemas.microsoft.com/office/drawing/2014/main" val="882322040"/>
                    </a:ext>
                  </a:extLst>
                </a:gridCol>
                <a:gridCol w="4425968">
                  <a:extLst>
                    <a:ext uri="{9D8B030D-6E8A-4147-A177-3AD203B41FA5}">
                      <a16:colId xmlns:a16="http://schemas.microsoft.com/office/drawing/2014/main" val="1008880910"/>
                    </a:ext>
                  </a:extLst>
                </a:gridCol>
                <a:gridCol w="2544472">
                  <a:extLst>
                    <a:ext uri="{9D8B030D-6E8A-4147-A177-3AD203B41FA5}">
                      <a16:colId xmlns:a16="http://schemas.microsoft.com/office/drawing/2014/main" val="4175245520"/>
                    </a:ext>
                  </a:extLst>
                </a:gridCol>
              </a:tblGrid>
              <a:tr h="275498">
                <a:tc>
                  <a:txBody>
                    <a:bodyPr/>
                    <a:lstStyle/>
                    <a:p>
                      <a:pPr>
                        <a:spcAft>
                          <a:spcPts val="0"/>
                        </a:spcAft>
                      </a:pPr>
                      <a:r>
                        <a:rPr lang="nb-NO" sz="1000" dirty="0">
                          <a:effectLst/>
                        </a:rPr>
                        <a:t>Gevinster</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dirty="0">
                          <a:effectLst/>
                        </a:rPr>
                        <a:t>For hvem, og hvordan fremkommer gevinsten?</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dirty="0">
                          <a:effectLst/>
                        </a:rPr>
                        <a:t>Forutsetninger for at gevinsten skal kunne realiseres?</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extLst>
                  <a:ext uri="{0D108BD9-81ED-4DB2-BD59-A6C34878D82A}">
                    <a16:rowId xmlns:a16="http://schemas.microsoft.com/office/drawing/2014/main" val="2197650176"/>
                  </a:ext>
                </a:extLst>
              </a:tr>
              <a:tr h="1101994">
                <a:tc>
                  <a:txBody>
                    <a:bodyPr/>
                    <a:lstStyle/>
                    <a:p>
                      <a:pPr>
                        <a:spcAft>
                          <a:spcPts val="0"/>
                        </a:spcAft>
                      </a:pPr>
                      <a:r>
                        <a:rPr lang="nb-NO" sz="1000" dirty="0">
                          <a:effectLst/>
                        </a:rPr>
                        <a:t>Effektivisering</a:t>
                      </a:r>
                    </a:p>
                    <a:p>
                      <a:pPr>
                        <a:spcAft>
                          <a:spcPts val="0"/>
                        </a:spcAft>
                      </a:pPr>
                      <a:r>
                        <a:rPr lang="nb-NO" sz="1000" dirty="0">
                          <a:effectLst/>
                        </a:rPr>
                        <a:t> </a:t>
                      </a:r>
                    </a:p>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Tidsbesparelse</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i="1" dirty="0">
                          <a:effectLst/>
                        </a:rPr>
                        <a:t>Administrative</a:t>
                      </a:r>
                    </a:p>
                    <a:p>
                      <a:pPr>
                        <a:spcAft>
                          <a:spcPts val="0"/>
                        </a:spcAft>
                      </a:pPr>
                      <a:r>
                        <a:rPr lang="nb-NO" sz="1000" i="1" dirty="0">
                          <a:effectLst/>
                        </a:rPr>
                        <a:t>Vitenskapelige</a:t>
                      </a:r>
                    </a:p>
                    <a:p>
                      <a:pPr>
                        <a:spcAft>
                          <a:spcPts val="0"/>
                        </a:spcAft>
                      </a:pPr>
                      <a:r>
                        <a:rPr lang="nb-NO" sz="1000" i="1" dirty="0">
                          <a:effectLst/>
                        </a:rPr>
                        <a:t>Studenter</a:t>
                      </a:r>
                    </a:p>
                    <a:p>
                      <a:pPr>
                        <a:spcAft>
                          <a:spcPts val="0"/>
                        </a:spcAft>
                      </a:pPr>
                      <a:r>
                        <a:rPr lang="nb-NO" sz="1000" dirty="0">
                          <a:effectLst/>
                        </a:rPr>
                        <a:t> </a:t>
                      </a:r>
                    </a:p>
                    <a:p>
                      <a:pPr>
                        <a:spcAft>
                          <a:spcPts val="0"/>
                        </a:spcAft>
                      </a:pPr>
                      <a:r>
                        <a:rPr lang="nb-NO" sz="1000" dirty="0">
                          <a:effectLst/>
                        </a:rPr>
                        <a:t>-Enklere prosess for utvelgelse av pensum og </a:t>
                      </a:r>
                      <a:r>
                        <a:rPr lang="nb-NO" sz="1000" dirty="0" smtClean="0">
                          <a:effectLst/>
                        </a:rPr>
                        <a:t>enhetlig </a:t>
                      </a:r>
                      <a:r>
                        <a:rPr lang="nb-NO" sz="1000" dirty="0">
                          <a:effectLst/>
                        </a:rPr>
                        <a:t>arbeidsflyt for pensumlister</a:t>
                      </a:r>
                      <a:r>
                        <a:rPr lang="nb-NO" sz="1000" dirty="0" smtClean="0">
                          <a:effectLst/>
                        </a:rPr>
                        <a:t>.</a:t>
                      </a:r>
                    </a:p>
                    <a:p>
                      <a:pPr>
                        <a:spcAft>
                          <a:spcPts val="0"/>
                        </a:spcAft>
                      </a:pPr>
                      <a:endParaRPr lang="nb-NO" sz="1000" dirty="0">
                        <a:effectLst/>
                      </a:endParaRPr>
                    </a:p>
                    <a:p>
                      <a:pPr>
                        <a:spcAft>
                          <a:spcPts val="0"/>
                        </a:spcAft>
                      </a:pPr>
                      <a:r>
                        <a:rPr lang="nb-NO" sz="1000" dirty="0">
                          <a:effectLst/>
                        </a:rPr>
                        <a:t>-Lettere integrasjon av andre pensumressurser enn artikler og bøker (f.eks. video</a:t>
                      </a:r>
                      <a:r>
                        <a:rPr lang="nb-NO" sz="1000" dirty="0" smtClean="0">
                          <a:effectLst/>
                        </a:rPr>
                        <a:t>).</a:t>
                      </a:r>
                      <a:endParaRPr lang="nb-NO" sz="1000" dirty="0">
                        <a:effectLst/>
                      </a:endParaRPr>
                    </a:p>
                  </a:txBody>
                  <a:tcPr marL="33934" marR="33934" marT="0" marB="0"/>
                </a:tc>
                <a:tc>
                  <a:txBody>
                    <a:bodyPr/>
                    <a:lstStyle/>
                    <a:p>
                      <a:pPr>
                        <a:spcAft>
                          <a:spcPts val="0"/>
                        </a:spcAft>
                      </a:pPr>
                      <a:r>
                        <a:rPr lang="nb-NO" sz="1000" baseline="0" dirty="0" smtClean="0">
                          <a:effectLst/>
                          <a:latin typeface="+mn-lt"/>
                          <a:ea typeface="+mn-ea"/>
                          <a:cs typeface="+mn-cs"/>
                        </a:rPr>
                        <a:t>-Tett kommunikasjon mellom fakultetene og UB, forventningsavklaring og tydelige retningslinjer</a:t>
                      </a:r>
                    </a:p>
                    <a:p>
                      <a:pPr>
                        <a:spcAft>
                          <a:spcPts val="0"/>
                        </a:spcAft>
                      </a:pPr>
                      <a:r>
                        <a:rPr lang="nb-NO" sz="1000" baseline="0" dirty="0" smtClean="0">
                          <a:effectLst/>
                          <a:latin typeface="+mn-lt"/>
                          <a:ea typeface="+mn-ea"/>
                          <a:cs typeface="+mn-cs"/>
                        </a:rPr>
                        <a:t>-legge mest mulig kommunikasjon om pensumlistene til Leganto </a:t>
                      </a:r>
                    </a:p>
                    <a:p>
                      <a:pPr>
                        <a:spcAft>
                          <a:spcPts val="0"/>
                        </a:spcAft>
                      </a:pPr>
                      <a:endParaRPr lang="nb-NO" sz="1000" baseline="0" dirty="0" smtClean="0">
                        <a:effectLst/>
                        <a:latin typeface="+mn-lt"/>
                        <a:ea typeface="+mn-ea"/>
                        <a:cs typeface="+mn-cs"/>
                      </a:endParaRPr>
                    </a:p>
                    <a:p>
                      <a:pPr>
                        <a:spcAft>
                          <a:spcPts val="0"/>
                        </a:spcAft>
                      </a:pPr>
                      <a:endParaRPr lang="nb-NO" sz="1000" baseline="0" dirty="0" smtClean="0">
                        <a:effectLst/>
                        <a:latin typeface="+mn-lt"/>
                        <a:ea typeface="+mn-ea"/>
                        <a:cs typeface="+mn-cs"/>
                      </a:endParaRPr>
                    </a:p>
                    <a:p>
                      <a:pPr>
                        <a:spcAft>
                          <a:spcPts val="0"/>
                        </a:spcAft>
                      </a:pPr>
                      <a:endParaRPr lang="nb-NO" sz="1000" baseline="0" dirty="0" smtClean="0">
                        <a:effectLst/>
                        <a:latin typeface="+mn-lt"/>
                        <a:ea typeface="+mn-ea"/>
                        <a:cs typeface="+mn-cs"/>
                      </a:endParaRPr>
                    </a:p>
                    <a:p>
                      <a:pPr>
                        <a:spcAft>
                          <a:spcPts val="0"/>
                        </a:spcAft>
                      </a:pPr>
                      <a:r>
                        <a:rPr lang="nb-NO" sz="1000" baseline="0" dirty="0" smtClean="0">
                          <a:effectLst/>
                          <a:latin typeface="+mn-lt"/>
                          <a:ea typeface="+mn-ea"/>
                          <a:cs typeface="+mn-cs"/>
                        </a:rPr>
                        <a:t>- God opplæring og veiledning av ansatte i bruk av Legantos funksjoner</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extLst>
                  <a:ext uri="{0D108BD9-81ED-4DB2-BD59-A6C34878D82A}">
                    <a16:rowId xmlns:a16="http://schemas.microsoft.com/office/drawing/2014/main" val="1979703790"/>
                  </a:ext>
                </a:extLst>
              </a:tr>
              <a:tr h="2203987">
                <a:tc>
                  <a:txBody>
                    <a:bodyPr/>
                    <a:lstStyle/>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Kvalitetssikring</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i="1" dirty="0">
                          <a:effectLst/>
                        </a:rPr>
                        <a:t>Administrative institutt</a:t>
                      </a:r>
                    </a:p>
                    <a:p>
                      <a:pPr>
                        <a:spcAft>
                          <a:spcPts val="0"/>
                        </a:spcAft>
                      </a:pPr>
                      <a:r>
                        <a:rPr lang="nb-NO" sz="1000" i="1" dirty="0">
                          <a:effectLst/>
                        </a:rPr>
                        <a:t>Universitetsbiblioteket</a:t>
                      </a:r>
                    </a:p>
                    <a:p>
                      <a:pPr>
                        <a:spcAft>
                          <a:spcPts val="0"/>
                        </a:spcAft>
                      </a:pPr>
                      <a:r>
                        <a:rPr lang="nb-NO" sz="1000" i="1" dirty="0">
                          <a:effectLst/>
                        </a:rPr>
                        <a:t>Vitenskapelige</a:t>
                      </a:r>
                    </a:p>
                    <a:p>
                      <a:pPr>
                        <a:spcAft>
                          <a:spcPts val="0"/>
                        </a:spcAft>
                      </a:pPr>
                      <a:r>
                        <a:rPr lang="nb-NO" sz="1000" dirty="0">
                          <a:effectLst/>
                        </a:rPr>
                        <a:t> </a:t>
                      </a:r>
                    </a:p>
                    <a:p>
                      <a:pPr>
                        <a:spcAft>
                          <a:spcPts val="0"/>
                        </a:spcAft>
                      </a:pPr>
                      <a:r>
                        <a:rPr lang="nb-NO" sz="1000" dirty="0">
                          <a:effectLst/>
                        </a:rPr>
                        <a:t>-Systemet gir beskjed om valgt litteratur er nyeste utgave, eller er ute av trykk, og om valgt litteratur er tilgjengelig i digital form (eks: e-bøker og artikler).</a:t>
                      </a:r>
                    </a:p>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-Mulighet for beregning av om valgte pensumbidrag er innenfor </a:t>
                      </a:r>
                      <a:r>
                        <a:rPr lang="nb-NO" sz="1000" dirty="0" err="1">
                          <a:effectLst/>
                        </a:rPr>
                        <a:t>Kopinoravtalen</a:t>
                      </a:r>
                      <a:r>
                        <a:rPr lang="nb-NO" sz="1000" dirty="0">
                          <a:effectLst/>
                        </a:rPr>
                        <a:t>, eller vil kreve klarering</a:t>
                      </a:r>
                    </a:p>
                    <a:p>
                      <a:pPr>
                        <a:spcAft>
                          <a:spcPts val="0"/>
                        </a:spcAft>
                      </a:pPr>
                      <a:r>
                        <a:rPr lang="nb-NO" sz="1000" dirty="0">
                          <a:effectLst/>
                        </a:rPr>
                        <a:t> </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endParaRPr lang="nb-NO" sz="1000" i="1" dirty="0">
                        <a:effectLst/>
                      </a:endParaRPr>
                    </a:p>
                    <a:p>
                      <a:pPr>
                        <a:spcAft>
                          <a:spcPts val="0"/>
                        </a:spcAft>
                      </a:pPr>
                      <a:endParaRPr lang="nb-NO" sz="1000" i="1"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sz="1000" i="1"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Mer manuelt enn først antatt,</a:t>
                      </a:r>
                      <a:r>
                        <a:rPr lang="nb-NO" sz="1000" i="1" baseline="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må kontrolleres enten før det sendes til UB, eller av UB: Er bestemmende for bruk av ressurser i drift.</a:t>
                      </a: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a:t>
                      </a:r>
                      <a:r>
                        <a:rPr lang="nb-NO" sz="1000" i="1" dirty="0" smtClean="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Avhengig av vellykket</a:t>
                      </a:r>
                      <a:r>
                        <a:rPr lang="nb-NO" sz="1000" i="1" baseline="0" dirty="0" smtClean="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a:t>
                      </a:r>
                      <a:r>
                        <a:rPr lang="nb-NO" sz="1000" i="1" baseline="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prosjekt fra Kopinor med integrasjon av en beregningsnøkkel i Leganto- ferdig tidligst 2021</a:t>
                      </a:r>
                    </a:p>
                    <a:p>
                      <a:pPr lvl="0">
                        <a:spcAft>
                          <a:spcPts val="0"/>
                        </a:spcAft>
                        <a:buNone/>
                      </a:pPr>
                      <a:r>
                        <a:rPr lang="nb-NO" sz="1000" i="1" baseline="0" dirty="0">
                          <a:solidFill>
                            <a:srgbClr val="FF0000"/>
                          </a:solidFill>
                          <a:effectLst/>
                          <a:latin typeface="Cambria"/>
                          <a:ea typeface="MS Mincho"/>
                          <a:cs typeface="Times New Roman"/>
                        </a:rPr>
                        <a:t>-Legge til rette for at det er lett å kontrollere at så skjer: alle referanser (filer) lastet inn i Leganto</a:t>
                      </a:r>
                    </a:p>
                  </a:txBody>
                  <a:tcPr marL="33934" marR="33934" marT="0" marB="0"/>
                </a:tc>
                <a:extLst>
                  <a:ext uri="{0D108BD9-81ED-4DB2-BD59-A6C34878D82A}">
                    <a16:rowId xmlns:a16="http://schemas.microsoft.com/office/drawing/2014/main" val="4068988187"/>
                  </a:ext>
                </a:extLst>
              </a:tr>
              <a:tr h="1652990">
                <a:tc>
                  <a:txBody>
                    <a:bodyPr/>
                    <a:lstStyle/>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Brukervennlighet</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i="1" dirty="0">
                          <a:effectLst/>
                        </a:rPr>
                        <a:t>Studenter</a:t>
                      </a:r>
                    </a:p>
                    <a:p>
                      <a:pPr>
                        <a:spcAft>
                          <a:spcPts val="0"/>
                        </a:spcAft>
                      </a:pPr>
                      <a:r>
                        <a:rPr lang="nb-NO" sz="1000" i="1" dirty="0">
                          <a:effectLst/>
                        </a:rPr>
                        <a:t>Vitenskapelige</a:t>
                      </a:r>
                    </a:p>
                    <a:p>
                      <a:pPr>
                        <a:spcAft>
                          <a:spcPts val="0"/>
                        </a:spcAft>
                      </a:pPr>
                      <a:endParaRPr lang="nb-NO" sz="1000" i="1" dirty="0">
                        <a:effectLst/>
                      </a:endParaRPr>
                    </a:p>
                    <a:p>
                      <a:pPr>
                        <a:spcAft>
                          <a:spcPts val="0"/>
                        </a:spcAft>
                      </a:pPr>
                      <a:r>
                        <a:rPr lang="nb-NO" sz="1000" dirty="0">
                          <a:effectLst/>
                        </a:rPr>
                        <a:t>-Pensum samlet på ett sted med kobling direkte til bibliotekressurser og digitale ressurser</a:t>
                      </a:r>
                    </a:p>
                    <a:p>
                      <a:pPr>
                        <a:spcAft>
                          <a:spcPts val="0"/>
                        </a:spcAft>
                      </a:pPr>
                      <a:endParaRPr lang="nb-NO" sz="1000" dirty="0">
                        <a:effectLst/>
                      </a:endParaRPr>
                    </a:p>
                    <a:p>
                      <a:pPr>
                        <a:spcAft>
                          <a:spcPts val="0"/>
                        </a:spcAft>
                      </a:pPr>
                      <a:r>
                        <a:rPr lang="nb-NO" sz="1000" dirty="0">
                          <a:effectLst/>
                        </a:rPr>
                        <a:t>-Umiddelbar oversikt over hva som er artikler, i bøker, trykket eller digitalt tilgjengelig</a:t>
                      </a:r>
                    </a:p>
                    <a:p>
                      <a:pPr>
                        <a:spcAft>
                          <a:spcPts val="0"/>
                        </a:spcAft>
                      </a:pPr>
                      <a:r>
                        <a:rPr lang="nb-NO" sz="1000" dirty="0">
                          <a:effectLst/>
                        </a:rPr>
                        <a:t>-Bedre brukeropplevelse og mulighet for bruk av pensumlisten som arbeidsverktøy</a:t>
                      </a:r>
                    </a:p>
                    <a:p>
                      <a:pPr>
                        <a:spcAft>
                          <a:spcPts val="0"/>
                        </a:spcAft>
                      </a:pPr>
                      <a:r>
                        <a:rPr lang="nb-NO" sz="1000" dirty="0">
                          <a:effectLst/>
                        </a:rPr>
                        <a:t>-Enklere å legge inn universelt utformede pensumressurser.</a:t>
                      </a:r>
                    </a:p>
                    <a:p>
                      <a:pPr>
                        <a:spcAft>
                          <a:spcPts val="0"/>
                        </a:spcAft>
                      </a:pPr>
                      <a:r>
                        <a:rPr lang="nb-NO" sz="1000" dirty="0">
                          <a:effectLst/>
                        </a:rPr>
                        <a:t> </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endParaRPr lang="nb-NO" sz="1000" i="1" dirty="0">
                        <a:effectLst/>
                      </a:endParaRPr>
                    </a:p>
                    <a:p>
                      <a:pPr>
                        <a:spcAft>
                          <a:spcPts val="0"/>
                        </a:spcAft>
                      </a:pP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marL="0" indent="0">
                        <a:spcAft>
                          <a:spcPts val="0"/>
                        </a:spcAft>
                        <a:buFontTx/>
                        <a:buNone/>
                      </a:pPr>
                      <a:r>
                        <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-Forutsetter en helt</a:t>
                      </a:r>
                      <a:r>
                        <a:rPr lang="nb-NO" sz="1000" i="1" baseline="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klar retningslinje for hvor hvilken type pensumlitteratur skal </a:t>
                      </a:r>
                      <a:r>
                        <a:rPr lang="nb-NO" sz="1000" i="1" baseline="0" dirty="0" smtClean="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lagres. Leganto skal være hovedstedet pensumressurser skal ligge, med mulighet for bruk av </a:t>
                      </a:r>
                      <a:r>
                        <a:rPr lang="nb-NO" sz="1000" i="1" baseline="0" dirty="0" err="1" smtClean="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permalenker</a:t>
                      </a:r>
                      <a:r>
                        <a:rPr lang="nb-NO" sz="1000" i="1" baseline="0" dirty="0" smtClean="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fra Leganto til andre plattformer</a:t>
                      </a:r>
                      <a:endParaRPr lang="nb-NO" sz="1000" i="1" dirty="0">
                        <a:solidFill>
                          <a:srgbClr val="FF0000"/>
                        </a:solidFill>
                        <a:effectLst/>
                        <a:latin typeface="Cambria"/>
                        <a:ea typeface="MS Mincho"/>
                        <a:cs typeface="Times New Roman"/>
                      </a:endParaRPr>
                    </a:p>
                    <a:p>
                      <a:pPr marL="0" lvl="0" indent="0">
                        <a:spcAft>
                          <a:spcPts val="0"/>
                        </a:spcAft>
                        <a:buFont typeface="Arial"/>
                        <a:buNone/>
                      </a:pPr>
                      <a:r>
                        <a:rPr lang="nb-NO" sz="900" i="1" dirty="0" smtClean="0">
                          <a:solidFill>
                            <a:srgbClr val="FF0000"/>
                          </a:solidFill>
                          <a:effectLst/>
                          <a:latin typeface="Cambria"/>
                          <a:ea typeface="MS Mincho"/>
                          <a:cs typeface="Times New Roman"/>
                        </a:rPr>
                        <a:t>- </a:t>
                      </a:r>
                      <a:r>
                        <a:rPr lang="nb-NO" sz="900" b="1" i="1" dirty="0" smtClean="0">
                          <a:solidFill>
                            <a:srgbClr val="FF0000"/>
                          </a:solidFill>
                          <a:effectLst/>
                          <a:latin typeface="Cambria"/>
                          <a:ea typeface="MS Mincho"/>
                          <a:cs typeface="Times New Roman"/>
                        </a:rPr>
                        <a:t>Krever </a:t>
                      </a:r>
                      <a:r>
                        <a:rPr lang="nb-NO" sz="900" b="1" i="1" dirty="0">
                          <a:solidFill>
                            <a:srgbClr val="FF0000"/>
                          </a:solidFill>
                          <a:effectLst/>
                          <a:latin typeface="Cambria"/>
                          <a:ea typeface="MS Mincho"/>
                          <a:cs typeface="Times New Roman"/>
                        </a:rPr>
                        <a:t>god kommunikasjon ut til brukerne om hvordan bruke </a:t>
                      </a:r>
                      <a:r>
                        <a:rPr lang="nb-NO" sz="900" b="1" i="1" dirty="0" smtClean="0">
                          <a:solidFill>
                            <a:srgbClr val="FF0000"/>
                          </a:solidFill>
                          <a:effectLst/>
                          <a:latin typeface="Cambria"/>
                          <a:ea typeface="MS Mincho"/>
                          <a:cs typeface="Times New Roman"/>
                        </a:rPr>
                        <a:t>Leganto.</a:t>
                      </a:r>
                      <a:endParaRPr lang="nb-NO" sz="900" b="1" i="1" u="none" strike="noStrike" noProof="0" dirty="0">
                        <a:solidFill>
                          <a:srgbClr val="FF0000"/>
                        </a:solidFill>
                        <a:effectLst/>
                      </a:endParaRPr>
                    </a:p>
                    <a:p>
                      <a:pPr marL="171450" lvl="0" indent="-171450">
                        <a:spcAft>
                          <a:spcPts val="0"/>
                        </a:spcAft>
                        <a:buFontTx/>
                        <a:buChar char="-"/>
                      </a:pPr>
                      <a:r>
                        <a:rPr lang="nb-NO" sz="1000" b="1" i="1" dirty="0">
                          <a:solidFill>
                            <a:srgbClr val="FF0000"/>
                          </a:solidFill>
                          <a:effectLst/>
                          <a:latin typeface="Cambria"/>
                          <a:ea typeface="MS Mincho"/>
                          <a:cs typeface="Times New Roman"/>
                        </a:rPr>
                        <a:t>Må lages retningslinjer for </a:t>
                      </a:r>
                      <a:r>
                        <a:rPr lang="nb-NO" sz="1000" b="1" i="1" dirty="0" smtClean="0">
                          <a:solidFill>
                            <a:srgbClr val="FF0000"/>
                          </a:solidFill>
                          <a:effectLst/>
                          <a:latin typeface="Cambria"/>
                          <a:ea typeface="MS Mincho"/>
                          <a:cs typeface="Times New Roman"/>
                        </a:rPr>
                        <a:t>UU-pensumressurser ( i løpet</a:t>
                      </a:r>
                      <a:r>
                        <a:rPr lang="nb-NO" sz="1000" b="1" i="1" baseline="0" dirty="0" smtClean="0">
                          <a:solidFill>
                            <a:srgbClr val="FF0000"/>
                          </a:solidFill>
                          <a:effectLst/>
                          <a:latin typeface="Cambria"/>
                          <a:ea typeface="MS Mincho"/>
                          <a:cs typeface="Times New Roman"/>
                        </a:rPr>
                        <a:t> av 2021)</a:t>
                      </a:r>
                    </a:p>
                  </a:txBody>
                  <a:tcPr marL="33934" marR="33934" marT="0" marB="0"/>
                </a:tc>
                <a:extLst>
                  <a:ext uri="{0D108BD9-81ED-4DB2-BD59-A6C34878D82A}">
                    <a16:rowId xmlns:a16="http://schemas.microsoft.com/office/drawing/2014/main" val="2664650915"/>
                  </a:ext>
                </a:extLst>
              </a:tr>
              <a:tr h="413248">
                <a:tc>
                  <a:txBody>
                    <a:bodyPr/>
                    <a:lstStyle/>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Besparelser</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i="1" dirty="0">
                          <a:effectLst/>
                        </a:rPr>
                        <a:t>Institusjonen</a:t>
                      </a:r>
                    </a:p>
                    <a:p>
                      <a:pPr>
                        <a:spcAft>
                          <a:spcPts val="0"/>
                        </a:spcAft>
                      </a:pPr>
                      <a:r>
                        <a:rPr lang="nb-NO" sz="1000" i="1" dirty="0">
                          <a:effectLst/>
                        </a:rPr>
                        <a:t>Studentene</a:t>
                      </a:r>
                    </a:p>
                    <a:p>
                      <a:pPr>
                        <a:spcAft>
                          <a:spcPts val="0"/>
                        </a:spcAft>
                      </a:pPr>
                      <a:r>
                        <a:rPr lang="nb-NO" sz="1000" i="0" dirty="0">
                          <a:effectLst/>
                        </a:rPr>
                        <a:t>-Billigere pensum </a:t>
                      </a:r>
                    </a:p>
                  </a:txBody>
                  <a:tcPr marL="33934" marR="33934" marT="0" marB="0"/>
                </a:tc>
                <a:tc>
                  <a:txBody>
                    <a:bodyPr/>
                    <a:lstStyle/>
                    <a:p>
                      <a:pPr>
                        <a:spcAft>
                          <a:spcPts val="0"/>
                        </a:spcAft>
                      </a:pPr>
                      <a:r>
                        <a:rPr lang="nb-NO" sz="1000" dirty="0">
                          <a:effectLst/>
                        </a:rPr>
                        <a:t> </a:t>
                      </a:r>
                    </a:p>
                    <a:p>
                      <a:pPr>
                        <a:spcAft>
                          <a:spcPts val="0"/>
                        </a:spcAft>
                      </a:pPr>
                      <a:r>
                        <a:rPr lang="nb-NO" sz="1000" i="1" dirty="0">
                          <a:solidFill>
                            <a:srgbClr val="FF0000"/>
                          </a:solidFill>
                          <a:effectLst/>
                        </a:rPr>
                        <a:t>Se under</a:t>
                      </a:r>
                      <a:r>
                        <a:rPr lang="nb-NO" sz="1000" i="1" baseline="0" dirty="0">
                          <a:solidFill>
                            <a:srgbClr val="FF0000"/>
                          </a:solidFill>
                          <a:effectLst/>
                        </a:rPr>
                        <a:t> kvalitetssikring</a:t>
                      </a:r>
                      <a:endParaRPr lang="nb-NO" sz="1000" i="1" dirty="0">
                        <a:solidFill>
                          <a:srgbClr val="FF0000"/>
                        </a:solidFill>
                        <a:effectLst/>
                      </a:endParaRPr>
                    </a:p>
                  </a:txBody>
                  <a:tcPr marL="33934" marR="33934" marT="0" marB="0"/>
                </a:tc>
                <a:extLst>
                  <a:ext uri="{0D108BD9-81ED-4DB2-BD59-A6C34878D82A}">
                    <a16:rowId xmlns:a16="http://schemas.microsoft.com/office/drawing/2014/main" val="3118112943"/>
                  </a:ext>
                </a:extLst>
              </a:tr>
            </a:tbl>
          </a:graphicData>
        </a:graphic>
      </p:graphicFrame>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18</a:t>
            </a:fld>
            <a:endParaRPr lang="en-US"/>
          </a:p>
        </p:txBody>
      </p:sp>
    </p:spTree>
    <p:extLst>
      <p:ext uri="{BB962C8B-B14F-4D97-AF65-F5344CB8AC3E}">
        <p14:creationId xmlns:p14="http://schemas.microsoft.com/office/powerpoint/2010/main" val="1333427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90600" y="509953"/>
            <a:ext cx="7696200" cy="545123"/>
          </a:xfrm>
        </p:spPr>
        <p:txBody>
          <a:bodyPr/>
          <a:lstStyle/>
          <a:p>
            <a:r>
              <a:rPr lang="nb-NO" dirty="0" smtClean="0"/>
              <a:t>Orienteringssaker</a:t>
            </a:r>
            <a:endParaRPr lang="nb-NO" dirty="0"/>
          </a:p>
        </p:txBody>
      </p:sp>
      <p:sp>
        <p:nvSpPr>
          <p:cNvPr id="3" name="Plassholder for innhold 2"/>
          <p:cNvSpPr>
            <a:spLocks noGrp="1"/>
          </p:cNvSpPr>
          <p:nvPr>
            <p:ph idx="1"/>
          </p:nvPr>
        </p:nvSpPr>
        <p:spPr>
          <a:xfrm>
            <a:off x="990600" y="1148862"/>
            <a:ext cx="7696200" cy="4947138"/>
          </a:xfrm>
        </p:spPr>
        <p:txBody>
          <a:bodyPr>
            <a:normAutofit lnSpcReduction="10000"/>
          </a:bodyPr>
          <a:lstStyle/>
          <a:p>
            <a:pPr lvl="1"/>
            <a:r>
              <a:rPr lang="nb-NO" dirty="0" smtClean="0"/>
              <a:t>Fra møte mellom SADM (Anne-Lise Lande, Kristin Fossum Stene, Hanna Ekeli) og UB, Randi Halveg Iversby, samt medlemmer i prosjektteamet, inkl. prosjektleder:</a:t>
            </a:r>
          </a:p>
          <a:p>
            <a:pPr lvl="2"/>
            <a:r>
              <a:rPr lang="nb-NO" dirty="0" smtClean="0"/>
              <a:t>Suksessoppskriften for rask implementering av Leganto har vært det tette samarbeidet mellom UB og SADM. Dette samarbeidet skal fortsette over i driftsfase. Samarbeidet går særlig på brukerstøtte og veiledninger (nett og drift av </a:t>
            </a:r>
            <a:r>
              <a:rPr lang="nb-NO" dirty="0" smtClean="0">
                <a:hlinkClick r:id="rId2"/>
              </a:rPr>
              <a:t>pensumliste-hjelp@admin.uio.no</a:t>
            </a:r>
            <a:r>
              <a:rPr lang="nb-NO" dirty="0" smtClean="0"/>
              <a:t> ) og kontakt med fakultetenes koordinatorer. </a:t>
            </a:r>
          </a:p>
          <a:p>
            <a:pPr lvl="3"/>
            <a:r>
              <a:rPr lang="nb-NO" dirty="0" smtClean="0"/>
              <a:t>I løpet av våren; ressursavklaring på fordeling av ansvar mellom UB og SADM</a:t>
            </a:r>
          </a:p>
          <a:p>
            <a:pPr lvl="2"/>
            <a:r>
              <a:rPr lang="nb-NO" dirty="0" smtClean="0"/>
              <a:t>Fortsette i prosjektmodus ut våren 2021 for å få på plass integrasjonsløsning FS, Cerebrum, Alma/Leganto, samt fortsette på etableringen av en driftsorganisasjon.</a:t>
            </a:r>
          </a:p>
          <a:p>
            <a:pPr lvl="2"/>
            <a:endParaRPr lang="nb-NO" dirty="0" smtClean="0"/>
          </a:p>
        </p:txBody>
      </p:sp>
      <p:sp>
        <p:nvSpPr>
          <p:cNvPr id="4" name="Plassholder for bunntekst 3"/>
          <p:cNvSpPr>
            <a:spLocks noGrp="1"/>
          </p:cNvSpPr>
          <p:nvPr>
            <p:ph type="ftr" sz="quarter" idx="11"/>
          </p:nvPr>
        </p:nvSpPr>
        <p:spPr/>
        <p:txBody>
          <a:bodyPr/>
          <a:lstStyle/>
          <a:p>
            <a:pPr>
              <a:defRPr/>
            </a:pPr>
            <a:r>
              <a:rPr lang="en-US" smtClean="0"/>
              <a:t>Mal for styringsdokument  september 2015</a:t>
            </a:r>
            <a:endParaRPr lang="en-US"/>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19</a:t>
            </a:fld>
            <a:endParaRPr lang="en-US"/>
          </a:p>
        </p:txBody>
      </p:sp>
    </p:spTree>
    <p:extLst>
      <p:ext uri="{BB962C8B-B14F-4D97-AF65-F5344CB8AC3E}">
        <p14:creationId xmlns:p14="http://schemas.microsoft.com/office/powerpoint/2010/main" val="3353625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Orienteringssaker forts.</a:t>
            </a:r>
            <a:endParaRPr lang="nb-NO" dirty="0"/>
          </a:p>
        </p:txBody>
      </p:sp>
      <p:sp>
        <p:nvSpPr>
          <p:cNvPr id="3" name="Content Placeholder 2"/>
          <p:cNvSpPr>
            <a:spLocks noGrp="1"/>
          </p:cNvSpPr>
          <p:nvPr>
            <p:ph idx="1"/>
          </p:nvPr>
        </p:nvSpPr>
        <p:spPr/>
        <p:txBody>
          <a:bodyPr>
            <a:normAutofit/>
          </a:bodyPr>
          <a:lstStyle/>
          <a:p>
            <a:r>
              <a:rPr lang="nb-NO" dirty="0" smtClean="0"/>
              <a:t>Studieledernettverket 4.desember </a:t>
            </a:r>
          </a:p>
          <a:p>
            <a:pPr lvl="1"/>
            <a:r>
              <a:rPr lang="nb-NO" dirty="0" smtClean="0"/>
              <a:t>Enstemmig ønske om å beholde koordinatorrollen ut 2021, med mulighet for justering etter evaluering i slutten av vårsemesteret.</a:t>
            </a:r>
          </a:p>
          <a:p>
            <a:pPr lvl="1"/>
            <a:r>
              <a:rPr lang="nb-NO" dirty="0" smtClean="0"/>
              <a:t>Sterkt ønske om å beholde UBs ressurser på veiledning og brukersupport også over i drift.</a:t>
            </a:r>
          </a:p>
          <a:p>
            <a:pPr lvl="1"/>
            <a:r>
              <a:rPr lang="nb-NO" dirty="0" smtClean="0"/>
              <a:t>Ønske om å få en avklaring på overføring til linje innen september 2021.</a:t>
            </a:r>
            <a:endParaRPr lang="nb-NO" dirty="0"/>
          </a:p>
        </p:txBody>
      </p:sp>
      <p:sp>
        <p:nvSpPr>
          <p:cNvPr id="4" name="Footer Placeholder 3"/>
          <p:cNvSpPr>
            <a:spLocks noGrp="1"/>
          </p:cNvSpPr>
          <p:nvPr>
            <p:ph type="ftr" sz="quarter" idx="11"/>
          </p:nvPr>
        </p:nvSpPr>
        <p:spPr/>
        <p:txBody>
          <a:bodyPr/>
          <a:lstStyle/>
          <a:p>
            <a:pPr>
              <a:defRPr/>
            </a:pPr>
            <a:r>
              <a:rPr lang="en-US" smtClean="0"/>
              <a:t>Mal for styringsdokument  september 2015</a:t>
            </a:r>
            <a:endParaRPr lang="en-US"/>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20</a:t>
            </a:fld>
            <a:endParaRPr lang="en-US"/>
          </a:p>
        </p:txBody>
      </p:sp>
    </p:spTree>
    <p:extLst>
      <p:ext uri="{BB962C8B-B14F-4D97-AF65-F5344CB8AC3E}">
        <p14:creationId xmlns:p14="http://schemas.microsoft.com/office/powerpoint/2010/main" val="2416398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332656"/>
            <a:ext cx="7620000" cy="936104"/>
          </a:xfrm>
        </p:spPr>
        <p:txBody>
          <a:bodyPr/>
          <a:lstStyle/>
          <a:p>
            <a:r>
              <a:rPr lang="nb-NO" sz="3200"/>
              <a:t>Styringsdokument: Veiledningsfoil</a:t>
            </a:r>
          </a:p>
        </p:txBody>
      </p:sp>
      <p:sp>
        <p:nvSpPr>
          <p:cNvPr id="3" name="Plassholder for innhold 2"/>
          <p:cNvSpPr>
            <a:spLocks noGrp="1"/>
          </p:cNvSpPr>
          <p:nvPr>
            <p:ph idx="1"/>
          </p:nvPr>
        </p:nvSpPr>
        <p:spPr>
          <a:xfrm>
            <a:off x="395536" y="1196752"/>
            <a:ext cx="8424936" cy="5544616"/>
          </a:xfrm>
        </p:spPr>
        <p:txBody>
          <a:bodyPr/>
          <a:lstStyle/>
          <a:p>
            <a:pPr>
              <a:spcAft>
                <a:spcPts val="600"/>
              </a:spcAft>
            </a:pPr>
            <a:r>
              <a:rPr lang="nb-NO" sz="1400" i="1"/>
              <a:t>Styringsdokumentet tar utgangspunkt i prosjektbeskrivelsen, og er et levende dokument som skal gi grunnlag for best mulig dialog mellom prosjektleder og prosjekteier/styringsgruppe, samt sikre sporbarhet i veivalg og beslutninger som tas i løpet av prosjektet. Det kan også brukes til informasjon og i dialog med andre relevante aktører og interessenter, for eksempel i informasjonsmøter med tillitsvalgte. </a:t>
            </a:r>
          </a:p>
          <a:p>
            <a:pPr>
              <a:spcAft>
                <a:spcPts val="600"/>
              </a:spcAft>
            </a:pPr>
            <a:r>
              <a:rPr lang="nb-NO" sz="1400" i="1"/>
              <a:t>Malen for styringsdokumentet har 5 dimensjoner: Informasjon om prosjektet, statusrapportering, diskusjon og veivalg, beslutningspunkter og veien videre. I møter med styringsgruppen skal alle dimensjoner kommenteres.</a:t>
            </a:r>
          </a:p>
          <a:p>
            <a:pPr>
              <a:spcAft>
                <a:spcPts val="600"/>
              </a:spcAft>
            </a:pPr>
            <a:r>
              <a:rPr lang="nb-NO" sz="1400" i="1"/>
              <a:t>For å bidra til relevans og engasjement i dialogen med styringsgruppen, er styringsdokumentet utformet som en mal i Power Point format. Malen har hjelpetekst i kursiv på foilene og i notatfeltet.</a:t>
            </a:r>
          </a:p>
          <a:p>
            <a:pPr>
              <a:spcAft>
                <a:spcPts val="600"/>
              </a:spcAft>
            </a:pPr>
            <a:r>
              <a:rPr lang="nb-NO" sz="1400" i="1"/>
              <a:t>For hvert møte med styringsgruppen lager prosjektleder en oppdatert versjon av dokumentet, og i etterkant av møtet lagres denne versjonen som .</a:t>
            </a:r>
            <a:r>
              <a:rPr lang="nb-NO" sz="1400" i="1" err="1"/>
              <a:t>pdf</a:t>
            </a:r>
            <a:r>
              <a:rPr lang="nb-NO" sz="1400" i="1"/>
              <a:t>, ved behov sammen med et kort møtereferat, som også sendes til styringsgruppemedlemmene.</a:t>
            </a:r>
          </a:p>
          <a:p>
            <a:pPr>
              <a:spcAft>
                <a:spcPts val="600"/>
              </a:spcAft>
            </a:pPr>
            <a:r>
              <a:rPr lang="nb-NO" sz="1400" i="1"/>
              <a:t>Prosjektleder må selv definere hvilke foiler i malen som er hensiktsmessig å vise i hvilke møter, sammenhenger og faser, og må tilpasse presentasjonen deretter. Omfanget av informasjon og antall foiler i framvisningen av styringsdokumentet vil variere etter sammenhengen det skal anvendes i.</a:t>
            </a:r>
          </a:p>
          <a:p>
            <a:pPr>
              <a:spcAft>
                <a:spcPts val="600"/>
              </a:spcAft>
            </a:pPr>
            <a:r>
              <a:rPr lang="nb-NO" sz="1400" i="1"/>
              <a:t>Når et prosjekt går over mer enn 6 </a:t>
            </a:r>
            <a:r>
              <a:rPr lang="nb-NO" sz="1400" i="1" err="1"/>
              <a:t>mnd</a:t>
            </a:r>
            <a:r>
              <a:rPr lang="nb-NO" sz="1400" i="1"/>
              <a:t> og/eller gjennom flere gjennomføringsfaser, skal selve prosjektbeskrivelsen oppdateres og godkjennes på nytt av styringsgruppen i forkant av en ny gjennomføringsfase. </a:t>
            </a:r>
          </a:p>
          <a:p>
            <a:pPr>
              <a:spcAft>
                <a:spcPts val="600"/>
              </a:spcAft>
            </a:pPr>
            <a:r>
              <a:rPr lang="nb-NO" sz="1400" i="1"/>
              <a:t>Prosjektbeskrivelsen skal også oppdateres og godkjennes på nytt hvis styringsgruppen beslutter vesentlige endringer i mål, avgrensning, roller eller ressurser.</a:t>
            </a:r>
          </a:p>
          <a:p>
            <a:endParaRPr lang="nb-NO" sz="1600"/>
          </a:p>
          <a:p>
            <a:endParaRPr lang="nb-NO" sz="1600"/>
          </a:p>
          <a:p>
            <a:pPr marL="0" indent="0">
              <a:buNone/>
            </a:pPr>
            <a:endParaRPr lang="nb-NO" sz="1600"/>
          </a:p>
          <a:p>
            <a:pPr marL="0" indent="0">
              <a:buNone/>
            </a:pPr>
            <a:endParaRPr lang="nb-NO" sz="1600"/>
          </a:p>
          <a:p>
            <a:pPr marL="0" indent="0">
              <a:buNone/>
            </a:pPr>
            <a:endParaRPr lang="nb-NO" sz="1600"/>
          </a:p>
          <a:p>
            <a:pPr marL="0" indent="0">
              <a:buNone/>
            </a:pPr>
            <a:endParaRPr lang="nb-NO" sz="1400"/>
          </a:p>
        </p:txBody>
      </p:sp>
      <p:sp>
        <p:nvSpPr>
          <p:cNvPr id="6" name="Plassholder for lysbildenummer 3"/>
          <p:cNvSpPr>
            <a:spLocks noGrp="1"/>
          </p:cNvSpPr>
          <p:nvPr>
            <p:ph type="sldNum" sz="quarter" idx="11"/>
          </p:nvPr>
        </p:nvSpPr>
        <p:spPr>
          <a:xfrm>
            <a:off x="8604448" y="6309320"/>
            <a:ext cx="216024" cy="457200"/>
          </a:xfrm>
        </p:spPr>
        <p:txBody>
          <a:bodyPr/>
          <a:lstStyle/>
          <a:p>
            <a:fld id="{50A64383-DDEF-46E4-9EA6-0AF878096D55}" type="slidenum">
              <a:rPr lang="nb-NO" smtClean="0"/>
              <a:pPr/>
              <a:t>3</a:t>
            </a:fld>
            <a:endParaRPr lang="nb-NO"/>
          </a:p>
        </p:txBody>
      </p:sp>
    </p:spTree>
    <p:extLst>
      <p:ext uri="{BB962C8B-B14F-4D97-AF65-F5344CB8AC3E}">
        <p14:creationId xmlns:p14="http://schemas.microsoft.com/office/powerpoint/2010/main" val="77720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Diskusjonssak</a:t>
            </a:r>
            <a:endParaRPr lang="nb-NO" dirty="0"/>
          </a:p>
        </p:txBody>
      </p:sp>
      <p:sp>
        <p:nvSpPr>
          <p:cNvPr id="3" name="Content Placeholder 2"/>
          <p:cNvSpPr>
            <a:spLocks noGrp="1"/>
          </p:cNvSpPr>
          <p:nvPr>
            <p:ph idx="1"/>
          </p:nvPr>
        </p:nvSpPr>
        <p:spPr/>
        <p:txBody>
          <a:bodyPr>
            <a:normAutofit fontScale="55000" lnSpcReduction="20000"/>
          </a:bodyPr>
          <a:lstStyle/>
          <a:p>
            <a:r>
              <a:rPr lang="nb-NO" dirty="0" smtClean="0"/>
              <a:t>MN har meldt inn en betenkning når det gjelder innføringen av Leganto og andre digitale systemer som berører fagenes måte å innrette undervisningen på. Erfaringer tilsier at innføring av slike systemer vil gå enda bedre om man involverer faglig linje på et mye tidligere tidspunkt i arbeidet med implementeringen. Innføring av Leganto har medført en stor diskusjon om hva pensum er og hvordan man skal innrette planlegging av undervisning. Dette er viktige diskusjoner å ha, men kunne med </a:t>
            </a:r>
            <a:r>
              <a:rPr lang="nb-NO" dirty="0" err="1" smtClean="0"/>
              <a:t>fortdel</a:t>
            </a:r>
            <a:r>
              <a:rPr lang="nb-NO" dirty="0" smtClean="0"/>
              <a:t> ha vært tatt opp tidligere i prosessen.</a:t>
            </a:r>
          </a:p>
          <a:p>
            <a:r>
              <a:rPr lang="nb-NO" dirty="0" smtClean="0"/>
              <a:t>Diskusjon:</a:t>
            </a:r>
          </a:p>
          <a:p>
            <a:pPr lvl="1"/>
            <a:r>
              <a:rPr lang="nb-NO" dirty="0" smtClean="0"/>
              <a:t>AKS tar med seg innspillet om tidligere involvering i sine pågående prosjekter.</a:t>
            </a:r>
          </a:p>
          <a:p>
            <a:pPr lvl="1"/>
            <a:r>
              <a:rPr lang="nb-NO" dirty="0" smtClean="0"/>
              <a:t>Studentparlamentet påpeker viktigheten av å være enda tydeligere også overfor studentene ved innføring av slike systemer som Leganto, og ha en kommunikasjonsplan som svarer tydelig ut hvorfor slike systemer innføres.</a:t>
            </a:r>
          </a:p>
          <a:p>
            <a:pPr lvl="1"/>
            <a:r>
              <a:rPr lang="nb-NO" dirty="0" smtClean="0"/>
              <a:t>Prosjektleder ser at forskjellen mellom fakultetene når det gjelder synet på hva pensum skal være og hva det skal inneholde var mye større enn først antatt. Prosjektet visste om ulikheter i måten å jobbe med pensum på, men at fakultetene også har hatt så vidt forskjellig syn på hva pensumbegrepet er og skal inneholde var ikke kjent før prosjektet igangsatte implementeringen. Dette er ulikheter som i større grad kunne vært avdekket med tidligere involvering av </a:t>
            </a:r>
            <a:r>
              <a:rPr lang="nb-NO" dirty="0"/>
              <a:t>f</a:t>
            </a:r>
            <a:r>
              <a:rPr lang="nb-NO" dirty="0" smtClean="0"/>
              <a:t>aglig linje.</a:t>
            </a:r>
          </a:p>
          <a:p>
            <a:pPr marL="457200" lvl="1" indent="0">
              <a:buNone/>
            </a:pPr>
            <a:endParaRPr lang="nb-NO" dirty="0"/>
          </a:p>
        </p:txBody>
      </p:sp>
      <p:sp>
        <p:nvSpPr>
          <p:cNvPr id="4" name="Footer Placeholder 3"/>
          <p:cNvSpPr>
            <a:spLocks noGrp="1"/>
          </p:cNvSpPr>
          <p:nvPr>
            <p:ph type="ftr" sz="quarter" idx="11"/>
          </p:nvPr>
        </p:nvSpPr>
        <p:spPr/>
        <p:txBody>
          <a:bodyPr/>
          <a:lstStyle/>
          <a:p>
            <a:pPr>
              <a:defRPr/>
            </a:pPr>
            <a:r>
              <a:rPr lang="en-US" smtClean="0"/>
              <a:t>Mal for styringsdokument  september 2015</a:t>
            </a:r>
            <a:endParaRPr lang="en-US"/>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21</a:t>
            </a:fld>
            <a:endParaRPr lang="en-US"/>
          </a:p>
        </p:txBody>
      </p:sp>
    </p:spTree>
    <p:extLst>
      <p:ext uri="{BB962C8B-B14F-4D97-AF65-F5344CB8AC3E}">
        <p14:creationId xmlns:p14="http://schemas.microsoft.com/office/powerpoint/2010/main" val="1930932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74785"/>
            <a:ext cx="7696200" cy="1143000"/>
          </a:xfrm>
        </p:spPr>
        <p:txBody>
          <a:bodyPr/>
          <a:lstStyle/>
          <a:p>
            <a:r>
              <a:rPr lang="nb-NO" sz="2400" dirty="0" smtClean="0">
                <a:cs typeface="Arial"/>
              </a:rPr>
              <a:t>Beslutningspunkter</a:t>
            </a:r>
            <a:endParaRPr lang="nb-NO" sz="2400" dirty="0"/>
          </a:p>
        </p:txBody>
      </p:sp>
      <p:sp>
        <p:nvSpPr>
          <p:cNvPr id="3" name="Content Placeholder 2"/>
          <p:cNvSpPr>
            <a:spLocks noGrp="1"/>
          </p:cNvSpPr>
          <p:nvPr>
            <p:ph idx="1"/>
          </p:nvPr>
        </p:nvSpPr>
        <p:spPr>
          <a:xfrm>
            <a:off x="990600" y="1617785"/>
            <a:ext cx="7696200" cy="4478215"/>
          </a:xfrm>
        </p:spPr>
        <p:txBody>
          <a:bodyPr>
            <a:normAutofit/>
          </a:bodyPr>
          <a:lstStyle/>
          <a:p>
            <a:r>
              <a:rPr lang="nb-NO" dirty="0" smtClean="0"/>
              <a:t>Styringsgruppa opprettholdes ut våren 2021. Forslag til møtefrekvens; annenhver måned, med eventuelle statusoppdateringer på teams-rom underveis</a:t>
            </a:r>
            <a:r>
              <a:rPr lang="nb-NO" dirty="0" smtClean="0"/>
              <a:t>.</a:t>
            </a:r>
          </a:p>
          <a:p>
            <a:pPr lvl="1"/>
            <a:r>
              <a:rPr lang="nb-NO" dirty="0" smtClean="0"/>
              <a:t>Videreføring av styringsgruppa ble enstemmig besluttet videreført ut våren 2021, lavere møtefrekvens og ellers møter </a:t>
            </a:r>
            <a:r>
              <a:rPr lang="nb-NO" smtClean="0"/>
              <a:t>ved behov.</a:t>
            </a:r>
            <a:endParaRPr lang="nb-NO" dirty="0" smtClean="0"/>
          </a:p>
          <a:p>
            <a:endParaRPr lang="nb-NO" dirty="0" smtClean="0"/>
          </a:p>
        </p:txBody>
      </p:sp>
      <p:sp>
        <p:nvSpPr>
          <p:cNvPr id="4" name="Footer Placeholder 3"/>
          <p:cNvSpPr>
            <a:spLocks noGrp="1"/>
          </p:cNvSpPr>
          <p:nvPr>
            <p:ph type="ftr" sz="quarter" idx="11"/>
          </p:nvPr>
        </p:nvSpPr>
        <p:spPr/>
        <p:txBody>
          <a:bodyPr/>
          <a:lstStyle/>
          <a:p>
            <a:pPr>
              <a:defRPr/>
            </a:pPr>
            <a:r>
              <a:rPr lang="en-US"/>
              <a:t>Mal for styringsdokument  september 2015</a:t>
            </a:r>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22</a:t>
            </a:fld>
            <a:endParaRPr lang="en-US"/>
          </a:p>
        </p:txBody>
      </p:sp>
    </p:spTree>
    <p:extLst>
      <p:ext uri="{BB962C8B-B14F-4D97-AF65-F5344CB8AC3E}">
        <p14:creationId xmlns:p14="http://schemas.microsoft.com/office/powerpoint/2010/main" val="836888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7584" y="548680"/>
            <a:ext cx="7696200" cy="1143000"/>
          </a:xfrm>
        </p:spPr>
        <p:txBody>
          <a:bodyPr/>
          <a:lstStyle/>
          <a:p>
            <a:r>
              <a:rPr lang="nb-NO"/>
              <a:t>Oppsummering av veien videre</a:t>
            </a:r>
          </a:p>
        </p:txBody>
      </p:sp>
      <p:sp>
        <p:nvSpPr>
          <p:cNvPr id="3" name="Plassholder for innhold 2"/>
          <p:cNvSpPr>
            <a:spLocks noGrp="1"/>
          </p:cNvSpPr>
          <p:nvPr>
            <p:ph idx="1"/>
          </p:nvPr>
        </p:nvSpPr>
        <p:spPr>
          <a:xfrm>
            <a:off x="827584" y="1700808"/>
            <a:ext cx="7696200" cy="4114800"/>
          </a:xfrm>
        </p:spPr>
        <p:txBody>
          <a:bodyPr/>
          <a:lstStyle/>
          <a:p>
            <a:r>
              <a:rPr lang="nb-NO" sz="1600" i="1" dirty="0" smtClean="0"/>
              <a:t>Utvikling av integrasjon mellom FS, Cerebrum og Alma/Leganto</a:t>
            </a:r>
          </a:p>
          <a:p>
            <a:r>
              <a:rPr lang="nb-NO" sz="1600" i="1" dirty="0" smtClean="0"/>
              <a:t>Videreføre styringsgruppe og koordinatorfunksjonen ved fakultetene. Styringsgruppa videreføres i hvert fall ut 2021, men med noe færre faste møter.</a:t>
            </a:r>
          </a:p>
          <a:p>
            <a:r>
              <a:rPr lang="nb-NO" sz="1600" dirty="0"/>
              <a:t>Jobbe videre med </a:t>
            </a:r>
            <a:r>
              <a:rPr lang="nb-NO" sz="1600" dirty="0" smtClean="0"/>
              <a:t>kommunikasjonsplan, særlig overfor studenter </a:t>
            </a:r>
            <a:r>
              <a:rPr lang="nb-NO" sz="1600" dirty="0"/>
              <a:t>og veiledninger for å tydeliggjøre hvorfor Leganto innføres ved UiO</a:t>
            </a:r>
          </a:p>
          <a:p>
            <a:endParaRPr lang="nb-NO" sz="1600" i="1" dirty="0"/>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23</a:t>
            </a:fld>
            <a:endParaRPr lang="en-US"/>
          </a:p>
        </p:txBody>
      </p:sp>
      <p:pic>
        <p:nvPicPr>
          <p:cNvPr id="8" name="Bilde 10"/>
          <p:cNvPicPr>
            <a:picLocks noChangeAspect="1"/>
          </p:cNvPicPr>
          <p:nvPr/>
        </p:nvPicPr>
        <p:blipFill>
          <a:blip r:embed="rId2"/>
          <a:stretch>
            <a:fillRect/>
          </a:stretch>
        </p:blipFill>
        <p:spPr>
          <a:xfrm>
            <a:off x="5499103" y="3178536"/>
            <a:ext cx="2893020" cy="2536956"/>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pic>
      <p:sp>
        <p:nvSpPr>
          <p:cNvPr id="9" name="Plassholder for innhold 2"/>
          <p:cNvSpPr txBox="1">
            <a:spLocks/>
          </p:cNvSpPr>
          <p:nvPr/>
        </p:nvSpPr>
        <p:spPr bwMode="auto">
          <a:xfrm>
            <a:off x="5716021" y="4121414"/>
            <a:ext cx="2448272"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Arial"/>
                <a:ea typeface="+mn-ea"/>
                <a:cs typeface="Arial"/>
              </a:defRPr>
            </a:lvl1pPr>
            <a:lvl2pPr marL="742950" indent="-285750" algn="l" rtl="0" eaLnBrk="1" fontAlgn="base" hangingPunct="1">
              <a:spcBef>
                <a:spcPct val="20000"/>
              </a:spcBef>
              <a:spcAft>
                <a:spcPct val="0"/>
              </a:spcAft>
              <a:buChar char="–"/>
              <a:defRPr sz="2400">
                <a:solidFill>
                  <a:schemeClr val="tx1"/>
                </a:solidFill>
                <a:latin typeface="Arial"/>
                <a:cs typeface="Arial"/>
              </a:defRPr>
            </a:lvl2pPr>
            <a:lvl3pPr marL="1143000" indent="-228600" algn="l" rtl="0" eaLnBrk="1" fontAlgn="base" hangingPunct="1">
              <a:spcBef>
                <a:spcPct val="20000"/>
              </a:spcBef>
              <a:spcAft>
                <a:spcPct val="0"/>
              </a:spcAft>
              <a:buChar char="•"/>
              <a:defRPr sz="2000">
                <a:solidFill>
                  <a:schemeClr val="tx1"/>
                </a:solidFill>
                <a:latin typeface="Arial"/>
                <a:cs typeface="Arial"/>
              </a:defRPr>
            </a:lvl3pPr>
            <a:lvl4pPr marL="1600200" indent="-228600" algn="l" rtl="0" eaLnBrk="1" fontAlgn="base" hangingPunct="1">
              <a:spcBef>
                <a:spcPct val="20000"/>
              </a:spcBef>
              <a:spcAft>
                <a:spcPct val="0"/>
              </a:spcAft>
              <a:buChar char="–"/>
              <a:defRPr sz="1600">
                <a:solidFill>
                  <a:schemeClr val="tx1"/>
                </a:solidFill>
                <a:latin typeface="Arial"/>
                <a:cs typeface="Arial"/>
              </a:defRPr>
            </a:lvl4pPr>
            <a:lvl5pPr marL="2057400" indent="-228600" algn="l" rtl="0" eaLnBrk="1" fontAlgn="base" hangingPunct="1">
              <a:spcBef>
                <a:spcPct val="20000"/>
              </a:spcBef>
              <a:spcAft>
                <a:spcPct val="0"/>
              </a:spcAft>
              <a:buChar char="»"/>
              <a:defRPr sz="2000">
                <a:solidFill>
                  <a:schemeClr val="tx1"/>
                </a:solidFill>
                <a:latin typeface="Arial MT" charset="0"/>
              </a:defRPr>
            </a:lvl5pPr>
            <a:lvl6pPr marL="2514600" indent="-228600" algn="l" rtl="0" eaLnBrk="1" fontAlgn="base" hangingPunct="1">
              <a:spcBef>
                <a:spcPct val="20000"/>
              </a:spcBef>
              <a:spcAft>
                <a:spcPct val="0"/>
              </a:spcAft>
              <a:buChar char="»"/>
              <a:defRPr sz="2000">
                <a:solidFill>
                  <a:schemeClr val="tx1"/>
                </a:solidFill>
                <a:latin typeface="Arial MT" charset="0"/>
              </a:defRPr>
            </a:lvl6pPr>
            <a:lvl7pPr marL="2971800" indent="-228600" algn="l" rtl="0" eaLnBrk="1" fontAlgn="base" hangingPunct="1">
              <a:spcBef>
                <a:spcPct val="20000"/>
              </a:spcBef>
              <a:spcAft>
                <a:spcPct val="0"/>
              </a:spcAft>
              <a:buChar char="»"/>
              <a:defRPr sz="2000">
                <a:solidFill>
                  <a:schemeClr val="tx1"/>
                </a:solidFill>
                <a:latin typeface="Arial MT" charset="0"/>
              </a:defRPr>
            </a:lvl7pPr>
            <a:lvl8pPr marL="3429000" indent="-228600" algn="l" rtl="0" eaLnBrk="1" fontAlgn="base" hangingPunct="1">
              <a:spcBef>
                <a:spcPct val="20000"/>
              </a:spcBef>
              <a:spcAft>
                <a:spcPct val="0"/>
              </a:spcAft>
              <a:buChar char="»"/>
              <a:defRPr sz="2000">
                <a:solidFill>
                  <a:schemeClr val="tx1"/>
                </a:solidFill>
                <a:latin typeface="Arial MT" charset="0"/>
              </a:defRPr>
            </a:lvl8pPr>
            <a:lvl9pPr marL="3886200" indent="-228600" algn="l" rtl="0" eaLnBrk="1" fontAlgn="base" hangingPunct="1">
              <a:spcBef>
                <a:spcPct val="20000"/>
              </a:spcBef>
              <a:spcAft>
                <a:spcPct val="0"/>
              </a:spcAft>
              <a:buChar char="»"/>
              <a:defRPr sz="2000">
                <a:solidFill>
                  <a:schemeClr val="tx1"/>
                </a:solidFill>
                <a:latin typeface="Arial MT" charset="0"/>
              </a:defRPr>
            </a:lvl9pPr>
          </a:lstStyle>
          <a:p>
            <a:pPr marL="0" indent="0" algn="ctr">
              <a:buFontTx/>
              <a:buNone/>
            </a:pPr>
            <a:r>
              <a:rPr lang="en-GB" sz="2400" err="1"/>
              <a:t>Evaluering</a:t>
            </a:r>
            <a:r>
              <a:rPr lang="en-GB" sz="2400"/>
              <a:t> </a:t>
            </a:r>
            <a:r>
              <a:rPr lang="en-GB" sz="2400" err="1"/>
              <a:t>av</a:t>
            </a:r>
            <a:r>
              <a:rPr lang="en-GB" sz="2400"/>
              <a:t> </a:t>
            </a:r>
            <a:r>
              <a:rPr lang="en-GB" sz="2400" err="1"/>
              <a:t>møtet</a:t>
            </a:r>
            <a:endParaRPr lang="en-GB" sz="2400"/>
          </a:p>
        </p:txBody>
      </p:sp>
    </p:spTree>
    <p:extLst>
      <p:ext uri="{BB962C8B-B14F-4D97-AF65-F5344CB8AC3E}">
        <p14:creationId xmlns:p14="http://schemas.microsoft.com/office/powerpoint/2010/main" val="1142542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188640"/>
            <a:ext cx="7620000" cy="1143000"/>
          </a:xfrm>
        </p:spPr>
        <p:txBody>
          <a:bodyPr/>
          <a:lstStyle/>
          <a:p>
            <a:r>
              <a:rPr lang="nb-NO"/>
              <a:t>Innhold i styringsdokumentet</a:t>
            </a:r>
            <a:endParaRPr lang="nb-NO" sz="320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3329572929"/>
              </p:ext>
            </p:extLst>
          </p:nvPr>
        </p:nvGraphicFramePr>
        <p:xfrm>
          <a:off x="323528" y="1196752"/>
          <a:ext cx="8496944" cy="4976011"/>
        </p:xfrm>
        <a:graphic>
          <a:graphicData uri="http://schemas.openxmlformats.org/drawingml/2006/table">
            <a:tbl>
              <a:tblPr firstRow="1" bandRow="1">
                <a:tableStyleId>{5C22544A-7EE6-4342-B048-85BDC9FD1C3A}</a:tableStyleId>
              </a:tblPr>
              <a:tblGrid>
                <a:gridCol w="884451">
                  <a:extLst>
                    <a:ext uri="{9D8B030D-6E8A-4147-A177-3AD203B41FA5}">
                      <a16:colId xmlns:a16="http://schemas.microsoft.com/office/drawing/2014/main" val="20000"/>
                    </a:ext>
                  </a:extLst>
                </a:gridCol>
                <a:gridCol w="4804181">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362021">
                <a:tc>
                  <a:txBody>
                    <a:bodyPr/>
                    <a:lstStyle/>
                    <a:p>
                      <a:pPr algn="r"/>
                      <a:r>
                        <a:rPr lang="nb-NO" sz="1600" b="0">
                          <a:latin typeface="Arial"/>
                          <a:cs typeface="Arial"/>
                        </a:rPr>
                        <a:t>Side </a:t>
                      </a:r>
                    </a:p>
                  </a:txBody>
                  <a:tcPr>
                    <a:solidFill>
                      <a:srgbClr val="43A375"/>
                    </a:solidFill>
                  </a:tcPr>
                </a:tc>
                <a:tc>
                  <a:txBody>
                    <a:bodyPr/>
                    <a:lstStyle/>
                    <a:p>
                      <a:pPr algn="r"/>
                      <a:r>
                        <a:rPr lang="nb-NO" sz="1600" b="0">
                          <a:latin typeface="Arial"/>
                          <a:cs typeface="Arial"/>
                        </a:rPr>
                        <a:t>Agendapunkter</a:t>
                      </a:r>
                    </a:p>
                  </a:txBody>
                  <a:tcPr>
                    <a:solidFill>
                      <a:srgbClr val="43A375"/>
                    </a:solidFill>
                  </a:tcPr>
                </a:tc>
                <a:tc>
                  <a:txBody>
                    <a:bodyPr/>
                    <a:lstStyle/>
                    <a:p>
                      <a:pPr algn="r"/>
                      <a:r>
                        <a:rPr lang="nb-NO" sz="1600" b="0">
                          <a:latin typeface="Arial"/>
                          <a:cs typeface="Arial"/>
                        </a:rPr>
                        <a:t>Dimensjoner</a:t>
                      </a:r>
                    </a:p>
                  </a:txBody>
                  <a:tcPr>
                    <a:solidFill>
                      <a:srgbClr val="43A375"/>
                    </a:solidFill>
                  </a:tcPr>
                </a:tc>
                <a:extLst>
                  <a:ext uri="{0D108BD9-81ED-4DB2-BD59-A6C34878D82A}">
                    <a16:rowId xmlns:a16="http://schemas.microsoft.com/office/drawing/2014/main" val="10000"/>
                  </a:ext>
                </a:extLst>
              </a:tr>
              <a:tr h="362021">
                <a:tc>
                  <a:txBody>
                    <a:bodyPr/>
                    <a:lstStyle/>
                    <a:p>
                      <a:pPr algn="l"/>
                      <a:r>
                        <a:rPr lang="nb-NO" sz="1600" dirty="0">
                          <a:latin typeface="Arial"/>
                          <a:cs typeface="Arial"/>
                        </a:rPr>
                        <a:t>5-6</a:t>
                      </a:r>
                    </a:p>
                  </a:txBody>
                  <a:tcPr>
                    <a:solidFill>
                      <a:srgbClr val="F2F2F2"/>
                    </a:solidFill>
                  </a:tcPr>
                </a:tc>
                <a:tc>
                  <a:txBody>
                    <a:bodyPr/>
                    <a:lstStyle/>
                    <a:p>
                      <a:r>
                        <a:rPr lang="nb-NO" sz="1600">
                          <a:latin typeface="Arial"/>
                          <a:cs typeface="Arial"/>
                        </a:rPr>
                        <a:t>Bakgrunn og begrunnelse</a:t>
                      </a:r>
                    </a:p>
                  </a:txBody>
                  <a:tcPr>
                    <a:solidFill>
                      <a:srgbClr val="F2F2F2"/>
                    </a:solidFill>
                  </a:tcPr>
                </a:tc>
                <a:tc row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nb-NO" sz="1600">
                        <a:latin typeface="+mn-lt"/>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600">
                        <a:latin typeface="+mn-lt"/>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sz="1600">
                          <a:latin typeface="+mn-lt"/>
                          <a:cs typeface="Arial"/>
                        </a:rPr>
                        <a:t>Informasjon om prosjektet</a:t>
                      </a:r>
                    </a:p>
                    <a:p>
                      <a:pPr algn="ctr"/>
                      <a:endParaRPr lang="nb-NO" sz="1600">
                        <a:latin typeface="Arial"/>
                        <a:cs typeface="Arial"/>
                      </a:endParaRPr>
                    </a:p>
                  </a:txBody>
                  <a:tcPr>
                    <a:solidFill>
                      <a:srgbClr val="F2F2F2"/>
                    </a:solidFill>
                  </a:tcPr>
                </a:tc>
                <a:extLst>
                  <a:ext uri="{0D108BD9-81ED-4DB2-BD59-A6C34878D82A}">
                    <a16:rowId xmlns:a16="http://schemas.microsoft.com/office/drawing/2014/main" val="10001"/>
                  </a:ext>
                </a:extLst>
              </a:tr>
              <a:tr h="362021">
                <a:tc>
                  <a:txBody>
                    <a:bodyPr/>
                    <a:lstStyle/>
                    <a:p>
                      <a:pPr algn="l"/>
                      <a:r>
                        <a:rPr lang="nb-NO" sz="1600">
                          <a:latin typeface="Arial"/>
                          <a:cs typeface="Arial"/>
                        </a:rPr>
                        <a:t>7</a:t>
                      </a:r>
                    </a:p>
                  </a:txBody>
                  <a:tcPr>
                    <a:solidFill>
                      <a:schemeClr val="bg1">
                        <a:lumMod val="85000"/>
                      </a:schemeClr>
                    </a:solidFill>
                  </a:tcPr>
                </a:tc>
                <a:tc>
                  <a:txBody>
                    <a:bodyPr/>
                    <a:lstStyle/>
                    <a:p>
                      <a:pPr marL="0" algn="l" defTabSz="457200" rtl="0" eaLnBrk="1" latinLnBrk="0" hangingPunct="1"/>
                      <a:r>
                        <a:rPr lang="nb-NO" sz="1600" kern="1200">
                          <a:solidFill>
                            <a:schemeClr val="dk1"/>
                          </a:solidFill>
                          <a:latin typeface="Arial"/>
                          <a:ea typeface="+mn-ea"/>
                          <a:cs typeface="Arial"/>
                        </a:rPr>
                        <a:t>Prosjektets mål og gevinster</a:t>
                      </a:r>
                    </a:p>
                  </a:txBody>
                  <a:tcPr>
                    <a:solidFill>
                      <a:schemeClr val="bg1">
                        <a:lumMod val="85000"/>
                      </a:schemeClr>
                    </a:solidFill>
                  </a:tcPr>
                </a:tc>
                <a:tc vMerge="1">
                  <a:txBody>
                    <a:bodyPr/>
                    <a:lstStyle/>
                    <a:p>
                      <a:pPr algn="l"/>
                      <a:endParaRPr lang="nb-NO" sz="1600">
                        <a:latin typeface="Arial"/>
                        <a:cs typeface="Arial"/>
                      </a:endParaRPr>
                    </a:p>
                  </a:txBody>
                  <a:tcPr>
                    <a:solidFill>
                      <a:schemeClr val="bg1">
                        <a:lumMod val="85000"/>
                      </a:schemeClr>
                    </a:solidFill>
                  </a:tcPr>
                </a:tc>
                <a:extLst>
                  <a:ext uri="{0D108BD9-81ED-4DB2-BD59-A6C34878D82A}">
                    <a16:rowId xmlns:a16="http://schemas.microsoft.com/office/drawing/2014/main" val="10002"/>
                  </a:ext>
                </a:extLst>
              </a:tr>
              <a:tr h="354097">
                <a:tc>
                  <a:txBody>
                    <a:bodyPr/>
                    <a:lstStyle/>
                    <a:p>
                      <a:pPr algn="l"/>
                      <a:r>
                        <a:rPr lang="nb-NO" sz="1600">
                          <a:latin typeface="Arial"/>
                          <a:cs typeface="Arial"/>
                        </a:rPr>
                        <a:t>8</a:t>
                      </a:r>
                    </a:p>
                  </a:txBody>
                  <a:tcPr>
                    <a:solidFill>
                      <a:srgbClr val="F2F2F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kern="1200">
                          <a:solidFill>
                            <a:schemeClr val="dk1"/>
                          </a:solidFill>
                          <a:latin typeface="Arial"/>
                          <a:ea typeface="+mn-ea"/>
                          <a:cs typeface="Arial"/>
                        </a:rPr>
                        <a:t>Prosjektets</a:t>
                      </a:r>
                      <a:r>
                        <a:rPr lang="nb-NO" sz="1600" kern="1200" baseline="0">
                          <a:solidFill>
                            <a:schemeClr val="dk1"/>
                          </a:solidFill>
                          <a:latin typeface="Arial"/>
                          <a:ea typeface="+mn-ea"/>
                          <a:cs typeface="Arial"/>
                        </a:rPr>
                        <a:t> l</a:t>
                      </a:r>
                      <a:r>
                        <a:rPr lang="nb-NO" sz="1600" kern="1200">
                          <a:solidFill>
                            <a:schemeClr val="dk1"/>
                          </a:solidFill>
                          <a:latin typeface="Arial"/>
                          <a:ea typeface="+mn-ea"/>
                          <a:cs typeface="Arial"/>
                        </a:rPr>
                        <a:t>everanser og avgrensning</a:t>
                      </a:r>
                    </a:p>
                  </a:txBody>
                  <a:tcPr>
                    <a:solidFill>
                      <a:srgbClr val="F2F2F2"/>
                    </a:solidFill>
                  </a:tcPr>
                </a:tc>
                <a:tc vMerge="1">
                  <a:txBody>
                    <a:bodyPr/>
                    <a:lstStyle/>
                    <a:p>
                      <a:pPr algn="l"/>
                      <a:endParaRPr lang="nb-NO" sz="1600">
                        <a:latin typeface="Arial"/>
                        <a:cs typeface="Arial"/>
                      </a:endParaRPr>
                    </a:p>
                  </a:txBody>
                  <a:tcPr>
                    <a:solidFill>
                      <a:srgbClr val="F2F2F2"/>
                    </a:solidFill>
                  </a:tcPr>
                </a:tc>
                <a:extLst>
                  <a:ext uri="{0D108BD9-81ED-4DB2-BD59-A6C34878D82A}">
                    <a16:rowId xmlns:a16="http://schemas.microsoft.com/office/drawing/2014/main" val="10003"/>
                  </a:ext>
                </a:extLst>
              </a:tr>
              <a:tr h="432048">
                <a:tc>
                  <a:txBody>
                    <a:bodyPr/>
                    <a:lstStyle/>
                    <a:p>
                      <a:pPr algn="l"/>
                      <a:r>
                        <a:rPr lang="nb-NO" sz="1600">
                          <a:latin typeface="Arial"/>
                          <a:cs typeface="Arial"/>
                        </a:rPr>
                        <a:t>9</a:t>
                      </a:r>
                    </a:p>
                  </a:txBody>
                  <a:tcPr>
                    <a:solidFill>
                      <a:srgbClr val="D9D9D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kern="1200">
                          <a:solidFill>
                            <a:schemeClr val="dk1"/>
                          </a:solidFill>
                          <a:latin typeface="Arial"/>
                          <a:ea typeface="+mn-ea"/>
                          <a:cs typeface="Arial"/>
                        </a:rPr>
                        <a:t>Organisering og ansvar</a:t>
                      </a:r>
                    </a:p>
                  </a:txBody>
                  <a:tcPr>
                    <a:solidFill>
                      <a:srgbClr val="D9D9D9"/>
                    </a:solidFill>
                  </a:tcPr>
                </a:tc>
                <a:tc vMerge="1">
                  <a:txBody>
                    <a:bodyPr/>
                    <a:lstStyle/>
                    <a:p>
                      <a:pPr algn="l"/>
                      <a:endParaRPr lang="nb-NO" sz="1600">
                        <a:latin typeface="Arial"/>
                        <a:cs typeface="Arial"/>
                      </a:endParaRPr>
                    </a:p>
                  </a:txBody>
                  <a:tcPr>
                    <a:solidFill>
                      <a:srgbClr val="D9D9D9"/>
                    </a:solidFill>
                  </a:tcPr>
                </a:tc>
                <a:extLst>
                  <a:ext uri="{0D108BD9-81ED-4DB2-BD59-A6C34878D82A}">
                    <a16:rowId xmlns:a16="http://schemas.microsoft.com/office/drawing/2014/main" val="10004"/>
                  </a:ext>
                </a:extLst>
              </a:tr>
              <a:tr h="360040">
                <a:tc>
                  <a:txBody>
                    <a:bodyPr/>
                    <a:lstStyle/>
                    <a:p>
                      <a:pPr algn="l"/>
                      <a:r>
                        <a:rPr lang="nb-NO" sz="1600" dirty="0">
                          <a:latin typeface="Arial"/>
                          <a:cs typeface="Arial"/>
                        </a:rPr>
                        <a:t>10-13</a:t>
                      </a:r>
                    </a:p>
                  </a:txBody>
                  <a:tcPr>
                    <a:solidFill>
                      <a:srgbClr val="F2F2F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kern="1200">
                          <a:solidFill>
                            <a:schemeClr val="dk1"/>
                          </a:solidFill>
                          <a:latin typeface="Arial"/>
                          <a:ea typeface="+mn-ea"/>
                          <a:cs typeface="Arial"/>
                        </a:rPr>
                        <a:t>Prosjektplan</a:t>
                      </a:r>
                      <a:r>
                        <a:rPr lang="nb-NO" sz="1600" kern="1200" baseline="0">
                          <a:solidFill>
                            <a:schemeClr val="dk1"/>
                          </a:solidFill>
                          <a:latin typeface="Arial"/>
                          <a:ea typeface="+mn-ea"/>
                          <a:cs typeface="Arial"/>
                        </a:rPr>
                        <a:t> </a:t>
                      </a:r>
                      <a:r>
                        <a:rPr lang="nb-NO" sz="1600" kern="1200">
                          <a:solidFill>
                            <a:schemeClr val="dk1"/>
                          </a:solidFill>
                          <a:latin typeface="Arial"/>
                          <a:ea typeface="+mn-ea"/>
                          <a:cs typeface="Arial"/>
                        </a:rPr>
                        <a:t>og fremdrift</a:t>
                      </a:r>
                    </a:p>
                  </a:txBody>
                  <a:tcPr>
                    <a:solidFill>
                      <a:srgbClr val="F2F2F2"/>
                    </a:solidFill>
                  </a:tcPr>
                </a:tc>
                <a:tc row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nb-NO" sz="1600">
                        <a:latin typeface="+mn-lt"/>
                        <a:cs typeface="Aria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nb-NO" sz="1600">
                        <a:latin typeface="+mn-lt"/>
                        <a:cs typeface="Arial"/>
                      </a:endParaRPr>
                    </a:p>
                    <a:p>
                      <a:pPr marL="0" marR="0" indent="0" algn="ctr" defTabSz="457200" rtl="0" eaLnBrk="1" fontAlgn="auto" latinLnBrk="0" hangingPunct="1">
                        <a:lnSpc>
                          <a:spcPct val="100000"/>
                        </a:lnSpc>
                        <a:spcBef>
                          <a:spcPts val="0"/>
                        </a:spcBef>
                        <a:spcAft>
                          <a:spcPts val="0"/>
                        </a:spcAft>
                        <a:buClrTx/>
                        <a:buSzTx/>
                        <a:buFontTx/>
                        <a:buNone/>
                        <a:tabLst/>
                        <a:defRPr/>
                      </a:pPr>
                      <a:r>
                        <a:rPr lang="nb-NO" sz="1600">
                          <a:latin typeface="+mn-lt"/>
                          <a:cs typeface="Arial"/>
                        </a:rPr>
                        <a:t>Avrapportering</a:t>
                      </a:r>
                    </a:p>
                    <a:p>
                      <a:pPr algn="ctr"/>
                      <a:endParaRPr lang="nb-NO" sz="1600">
                        <a:latin typeface="Arial"/>
                        <a:cs typeface="Arial"/>
                      </a:endParaRPr>
                    </a:p>
                  </a:txBody>
                  <a:tcPr>
                    <a:solidFill>
                      <a:srgbClr val="F2F2F2"/>
                    </a:solidFill>
                  </a:tcPr>
                </a:tc>
                <a:extLst>
                  <a:ext uri="{0D108BD9-81ED-4DB2-BD59-A6C34878D82A}">
                    <a16:rowId xmlns:a16="http://schemas.microsoft.com/office/drawing/2014/main" val="10005"/>
                  </a:ext>
                </a:extLst>
              </a:tr>
              <a:tr h="360040">
                <a:tc>
                  <a:txBody>
                    <a:bodyPr/>
                    <a:lstStyle/>
                    <a:p>
                      <a:pPr algn="l"/>
                      <a:r>
                        <a:rPr lang="nb-NO" sz="1600" dirty="0">
                          <a:latin typeface="Arial"/>
                          <a:cs typeface="Arial"/>
                        </a:rPr>
                        <a:t>14</a:t>
                      </a:r>
                    </a:p>
                  </a:txBody>
                  <a:tcPr>
                    <a:solidFill>
                      <a:srgbClr val="D9D9D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a:latin typeface="+mn-lt"/>
                          <a:cs typeface="Arial"/>
                        </a:rPr>
                        <a:t>Ressursbruk</a:t>
                      </a:r>
                    </a:p>
                  </a:txBody>
                  <a:tcPr>
                    <a:solidFill>
                      <a:srgbClr val="D9D9D9"/>
                    </a:solidFill>
                  </a:tcPr>
                </a:tc>
                <a:tc vMerge="1">
                  <a:txBody>
                    <a:bodyPr/>
                    <a:lstStyle/>
                    <a:p>
                      <a:pPr algn="l"/>
                      <a:endParaRPr lang="nb-NO" sz="1600">
                        <a:latin typeface="Arial"/>
                        <a:cs typeface="Arial"/>
                      </a:endParaRPr>
                    </a:p>
                  </a:txBody>
                  <a:tcPr>
                    <a:solidFill>
                      <a:srgbClr val="D9D9D9"/>
                    </a:solidFill>
                  </a:tcPr>
                </a:tc>
                <a:extLst>
                  <a:ext uri="{0D108BD9-81ED-4DB2-BD59-A6C34878D82A}">
                    <a16:rowId xmlns:a16="http://schemas.microsoft.com/office/drawing/2014/main" val="10006"/>
                  </a:ext>
                </a:extLst>
              </a:tr>
              <a:tr h="360040">
                <a:tc>
                  <a:txBody>
                    <a:bodyPr/>
                    <a:lstStyle/>
                    <a:p>
                      <a:pPr algn="l"/>
                      <a:r>
                        <a:rPr lang="nb-NO" sz="1600" dirty="0">
                          <a:latin typeface="Arial"/>
                          <a:cs typeface="Arial"/>
                        </a:rPr>
                        <a:t>15</a:t>
                      </a:r>
                    </a:p>
                  </a:txBody>
                  <a:tcPr>
                    <a:solidFill>
                      <a:srgbClr val="F2F2F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kern="1200" dirty="0">
                          <a:solidFill>
                            <a:schemeClr val="dk1"/>
                          </a:solidFill>
                          <a:latin typeface="+mn-lt"/>
                          <a:ea typeface="+mn-ea"/>
                          <a:cs typeface="Arial"/>
                        </a:rPr>
                        <a:t>Status aktiviteter</a:t>
                      </a:r>
                      <a:endParaRPr lang="nb-NO" sz="1600" dirty="0">
                        <a:latin typeface="Arial"/>
                        <a:cs typeface="Arial"/>
                      </a:endParaRPr>
                    </a:p>
                  </a:txBody>
                  <a:tcPr>
                    <a:solidFill>
                      <a:srgbClr val="F2F2F2"/>
                    </a:solidFill>
                  </a:tcPr>
                </a:tc>
                <a:tc vMerge="1">
                  <a:txBody>
                    <a:bodyPr/>
                    <a:lstStyle/>
                    <a:p>
                      <a:pPr algn="l"/>
                      <a:endParaRPr lang="nb-NO" sz="1600">
                        <a:latin typeface="Arial"/>
                        <a:cs typeface="Arial"/>
                      </a:endParaRPr>
                    </a:p>
                  </a:txBody>
                  <a:tcPr>
                    <a:solidFill>
                      <a:srgbClr val="F2F2F2"/>
                    </a:solidFill>
                  </a:tcPr>
                </a:tc>
                <a:extLst>
                  <a:ext uri="{0D108BD9-81ED-4DB2-BD59-A6C34878D82A}">
                    <a16:rowId xmlns:a16="http://schemas.microsoft.com/office/drawing/2014/main" val="10007"/>
                  </a:ext>
                </a:extLst>
              </a:tr>
              <a:tr h="360040">
                <a:tc>
                  <a:txBody>
                    <a:bodyPr/>
                    <a:lstStyle/>
                    <a:p>
                      <a:pPr algn="l"/>
                      <a:r>
                        <a:rPr lang="nb-NO" sz="1600" dirty="0">
                          <a:latin typeface="Arial"/>
                          <a:cs typeface="Arial"/>
                        </a:rPr>
                        <a:t>16</a:t>
                      </a:r>
                    </a:p>
                  </a:txBody>
                  <a:tcPr>
                    <a:solidFill>
                      <a:srgbClr val="D9D9D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a:latin typeface="+mn-lt"/>
                          <a:cs typeface="Arial"/>
                        </a:rPr>
                        <a:t>Nytte/kost vurderinger</a:t>
                      </a:r>
                      <a:endParaRPr lang="nb-NO" sz="1600">
                        <a:latin typeface="Arial"/>
                        <a:cs typeface="Arial"/>
                      </a:endParaRPr>
                    </a:p>
                  </a:txBody>
                  <a:tcPr>
                    <a:solidFill>
                      <a:srgbClr val="D9D9D9"/>
                    </a:solidFill>
                  </a:tcPr>
                </a:tc>
                <a:tc vMerge="1">
                  <a:txBody>
                    <a:bodyPr/>
                    <a:lstStyle/>
                    <a:p>
                      <a:pPr algn="l"/>
                      <a:endParaRPr lang="nb-NO" sz="1600">
                        <a:latin typeface="Arial"/>
                        <a:cs typeface="Arial"/>
                      </a:endParaRPr>
                    </a:p>
                  </a:txBody>
                  <a:tcPr>
                    <a:solidFill>
                      <a:srgbClr val="D9D9D9"/>
                    </a:solidFill>
                  </a:tcPr>
                </a:tc>
                <a:extLst>
                  <a:ext uri="{0D108BD9-81ED-4DB2-BD59-A6C34878D82A}">
                    <a16:rowId xmlns:a16="http://schemas.microsoft.com/office/drawing/2014/main" val="10008"/>
                  </a:ext>
                </a:extLst>
              </a:tr>
              <a:tr h="505403">
                <a:tc>
                  <a:txBody>
                    <a:bodyPr/>
                    <a:lstStyle/>
                    <a:p>
                      <a:pPr algn="l"/>
                      <a:r>
                        <a:rPr lang="nb-NO" sz="1600" dirty="0">
                          <a:latin typeface="Arial"/>
                          <a:cs typeface="Arial"/>
                        </a:rPr>
                        <a:t>17</a:t>
                      </a:r>
                    </a:p>
                  </a:txBody>
                  <a:tcP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600" dirty="0">
                          <a:latin typeface="Arial"/>
                          <a:cs typeface="Arial"/>
                        </a:rPr>
                        <a:t>Beslutningspunkter</a:t>
                      </a:r>
                    </a:p>
                  </a:txBody>
                  <a:tcPr>
                    <a:solidFill>
                      <a:srgbClr val="D9D9D9"/>
                    </a:solidFill>
                  </a:tcPr>
                </a:tc>
                <a:tc>
                  <a:txBody>
                    <a:bodyPr/>
                    <a:lstStyle/>
                    <a:p>
                      <a:pPr algn="ctr"/>
                      <a:r>
                        <a:rPr lang="nb-NO" sz="1600" dirty="0">
                          <a:latin typeface="Arial"/>
                          <a:cs typeface="Arial"/>
                        </a:rPr>
                        <a:t>Beslutningspunkt</a:t>
                      </a:r>
                    </a:p>
                  </a:txBody>
                  <a:tcPr>
                    <a:solidFill>
                      <a:srgbClr val="D9D9D9"/>
                    </a:solidFill>
                  </a:tcPr>
                </a:tc>
                <a:extLst>
                  <a:ext uri="{0D108BD9-81ED-4DB2-BD59-A6C34878D82A}">
                    <a16:rowId xmlns:a16="http://schemas.microsoft.com/office/drawing/2014/main" val="10009"/>
                  </a:ext>
                </a:extLst>
              </a:tr>
              <a:tr h="502841">
                <a:tc>
                  <a:txBody>
                    <a:bodyPr/>
                    <a:lstStyle/>
                    <a:p>
                      <a:pPr algn="l"/>
                      <a:r>
                        <a:rPr lang="nb-NO" sz="1600" dirty="0">
                          <a:latin typeface="Arial"/>
                          <a:cs typeface="Arial"/>
                        </a:rPr>
                        <a:t>18</a:t>
                      </a:r>
                    </a:p>
                  </a:txBody>
                  <a:tcPr>
                    <a:solidFill>
                      <a:srgbClr val="F2F2F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600" dirty="0">
                          <a:latin typeface="+mn-lt"/>
                          <a:cs typeface="Arial"/>
                        </a:rPr>
                        <a:t>Konkrete problemstillinger </a:t>
                      </a:r>
                      <a:r>
                        <a:rPr lang="nb-NO" sz="1600" dirty="0"/>
                        <a:t>styringsgruppen</a:t>
                      </a:r>
                      <a:r>
                        <a:rPr lang="nb-NO" sz="1600" dirty="0">
                          <a:latin typeface="+mn-lt"/>
                          <a:cs typeface="Arial"/>
                        </a:rPr>
                        <a:t> må</a:t>
                      </a:r>
                      <a:r>
                        <a:rPr lang="nb-NO" sz="1600" baseline="0" dirty="0">
                          <a:latin typeface="+mn-lt"/>
                          <a:cs typeface="Arial"/>
                        </a:rPr>
                        <a:t> ta</a:t>
                      </a:r>
                      <a:r>
                        <a:rPr lang="nb-NO" sz="1600" dirty="0">
                          <a:latin typeface="+mn-lt"/>
                          <a:cs typeface="Arial"/>
                        </a:rPr>
                        <a:t> stilling til for å justere prosjektet</a:t>
                      </a:r>
                    </a:p>
                  </a:txBody>
                  <a:tcPr>
                    <a:solidFill>
                      <a:srgbClr val="F2F2F2"/>
                    </a:solidFill>
                  </a:tcPr>
                </a:tc>
                <a:tc>
                  <a:txBody>
                    <a:bodyPr/>
                    <a:lstStyle/>
                    <a:p>
                      <a:pPr algn="ctr"/>
                      <a:r>
                        <a:rPr lang="nb-NO" sz="1600" dirty="0">
                          <a:latin typeface="+mn-lt"/>
                          <a:cs typeface="Arial"/>
                        </a:rPr>
                        <a:t>Diskusjon og veivalg</a:t>
                      </a:r>
                    </a:p>
                  </a:txBody>
                  <a:tcPr>
                    <a:solidFill>
                      <a:srgbClr val="F2F2F2"/>
                    </a:solidFill>
                  </a:tcPr>
                </a:tc>
                <a:extLst>
                  <a:ext uri="{0D108BD9-81ED-4DB2-BD59-A6C34878D82A}">
                    <a16:rowId xmlns:a16="http://schemas.microsoft.com/office/drawing/2014/main" val="10010"/>
                  </a:ext>
                </a:extLst>
              </a:tr>
              <a:tr h="574223">
                <a:tc>
                  <a:txBody>
                    <a:bodyPr/>
                    <a:lstStyle/>
                    <a:p>
                      <a:pPr algn="l"/>
                      <a:r>
                        <a:rPr lang="nb-NO" sz="1600" dirty="0">
                          <a:latin typeface="Arial"/>
                          <a:cs typeface="Arial"/>
                        </a:rPr>
                        <a:t>19</a:t>
                      </a:r>
                    </a:p>
                  </a:txBody>
                  <a:tcPr>
                    <a:solidFill>
                      <a:srgbClr val="D9D9D9"/>
                    </a:solidFill>
                  </a:tcPr>
                </a:tc>
                <a:tc>
                  <a:txBody>
                    <a:bodyPr/>
                    <a:lstStyle/>
                    <a:p>
                      <a:r>
                        <a:rPr lang="nb-NO" sz="1600">
                          <a:latin typeface="Arial"/>
                          <a:cs typeface="Arial"/>
                        </a:rPr>
                        <a:t>Evaluering av møtet, neste</a:t>
                      </a:r>
                      <a:r>
                        <a:rPr lang="nb-NO" sz="1600" baseline="0">
                          <a:latin typeface="Arial"/>
                          <a:cs typeface="Arial"/>
                        </a:rPr>
                        <a:t> møtepunkt, viktigste forventninger fremover </a:t>
                      </a:r>
                      <a:endParaRPr lang="nb-NO" sz="1600">
                        <a:latin typeface="Arial"/>
                        <a:cs typeface="Arial"/>
                      </a:endParaRPr>
                    </a:p>
                  </a:txBody>
                  <a:tcPr>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b-NO" sz="1600" dirty="0">
                          <a:latin typeface="Arial"/>
                          <a:cs typeface="Arial"/>
                        </a:rPr>
                        <a:t>Oppsummering og veien videre</a:t>
                      </a:r>
                    </a:p>
                  </a:txBody>
                  <a:tcPr>
                    <a:solidFill>
                      <a:srgbClr val="D9D9D9"/>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3931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560840" cy="792088"/>
          </a:xfrm>
        </p:spPr>
        <p:txBody>
          <a:bodyPr/>
          <a:lstStyle/>
          <a:p>
            <a:pPr marL="0" indent="0"/>
            <a:r>
              <a:rPr lang="nb-NO" sz="2400"/>
              <a:t>Bakgrunn</a:t>
            </a:r>
          </a:p>
        </p:txBody>
      </p:sp>
      <p:sp>
        <p:nvSpPr>
          <p:cNvPr id="3" name="Content Placeholder 2"/>
          <p:cNvSpPr>
            <a:spLocks noGrp="1"/>
          </p:cNvSpPr>
          <p:nvPr>
            <p:ph idx="1"/>
          </p:nvPr>
        </p:nvSpPr>
        <p:spPr>
          <a:xfrm>
            <a:off x="539552" y="1268760"/>
            <a:ext cx="7704856" cy="5112568"/>
          </a:xfrm>
        </p:spPr>
        <p:txBody>
          <a:bodyPr>
            <a:normAutofit fontScale="70000" lnSpcReduction="20000"/>
          </a:bodyPr>
          <a:lstStyle/>
          <a:p>
            <a:r>
              <a:rPr lang="nb-NO" dirty="0"/>
              <a:t>I 2014 ble det ble det nedsatt en arbeidsgruppe bestående av representanter fra UB, USIT, AF, SV og TF for å utrede grunnlaget for digitalisering av pensumlister og pensumressurser.  Gjennomgangen avdekket svak innholdskvalitet og brukervennlighet på pensumlistene, samt at pensumoversikter er publisert flere steder; i Fronter, på semestersidene, skriftlige hand-</a:t>
            </a:r>
            <a:r>
              <a:rPr lang="nb-NO" dirty="0" err="1"/>
              <a:t>outs</a:t>
            </a:r>
            <a:r>
              <a:rPr lang="nb-NO" dirty="0"/>
              <a:t> eller muntlig. </a:t>
            </a:r>
          </a:p>
          <a:p>
            <a:r>
              <a:rPr lang="nb-NO" dirty="0"/>
              <a:t> (daværende) AF så på emner for høstsemesteret 2017 som viste at innholdskvalitet og tilgjengelighet på emnenes pensum fortsatt var svak.</a:t>
            </a:r>
          </a:p>
          <a:p>
            <a:r>
              <a:rPr lang="nb-NO" dirty="0"/>
              <a:t>En UHR-rapport fra 2011, «Fra papir til digitalt pensum», avdekket at UiOs pensumportefølje har en overlapp med trykte kompendier og digital tilgjengelighet på hele 36,5 %. </a:t>
            </a:r>
          </a:p>
          <a:p>
            <a:r>
              <a:rPr lang="nb-NO" dirty="0"/>
              <a:t>Det er rimelig å anta at overlappen har økt da UB har økt antall tilgjengelig elektroniske ressurser. Det vil kunne medføre at vi betaler Kopinor vederlag for pensum vi allerede har betalt for gjennom abonnement eller anskaffet litteratur. </a:t>
            </a:r>
            <a:endParaRPr lang="en-US" sz="2200" i="1" dirty="0"/>
          </a:p>
          <a:p>
            <a:pPr marL="0" indent="0">
              <a:lnSpc>
                <a:spcPct val="150000"/>
              </a:lnSpc>
              <a:buNone/>
            </a:pPr>
            <a:endParaRPr lang="en-US" sz="1800" dirty="0"/>
          </a:p>
          <a:p>
            <a:endParaRPr lang="en-US"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5</a:t>
            </a:fld>
            <a:endParaRPr lang="en-US"/>
          </a:p>
        </p:txBody>
      </p:sp>
    </p:spTree>
    <p:extLst>
      <p:ext uri="{BB962C8B-B14F-4D97-AF65-F5344CB8AC3E}">
        <p14:creationId xmlns:p14="http://schemas.microsoft.com/office/powerpoint/2010/main" val="258532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Begrunnelse for igangsetting av prosjektet nå</a:t>
            </a:r>
          </a:p>
        </p:txBody>
      </p:sp>
      <p:sp>
        <p:nvSpPr>
          <p:cNvPr id="3" name="Plassholder for innhold 2"/>
          <p:cNvSpPr>
            <a:spLocks noGrp="1"/>
          </p:cNvSpPr>
          <p:nvPr>
            <p:ph idx="1"/>
          </p:nvPr>
        </p:nvSpPr>
        <p:spPr/>
        <p:txBody>
          <a:bodyPr>
            <a:normAutofit fontScale="55000" lnSpcReduction="20000"/>
          </a:bodyPr>
          <a:lstStyle/>
          <a:p>
            <a:endParaRPr lang="nb-NO" dirty="0"/>
          </a:p>
          <a:p>
            <a:r>
              <a:rPr lang="nb-NO" dirty="0"/>
              <a:t>Store deler av sektoren er i ferd med å få på plass digitale systemer i arbeid med pensumlister, og digitaliserer mer og mer av pensuminnholdet. </a:t>
            </a:r>
          </a:p>
          <a:p>
            <a:r>
              <a:rPr lang="nb-NO" dirty="0"/>
              <a:t>Pensumlistekonsortium: Til nå har 17 av landets universitet og høgskoler gått til anskaffelse av det digitale pensumlistesystemet Leganto, via lisenstilgang gjennom Units pensumlistekonsortium, deriblant UiO og NTNU.  </a:t>
            </a:r>
          </a:p>
          <a:p>
            <a:r>
              <a:rPr lang="nb-NO" dirty="0"/>
              <a:t>BOTT: Alle institusjonene har nå skaffet seg Leganto, UiO og NTNU har gått inn i konsortiet,  UiB og UiT har gått til anskaffelse av Leganto via felles anbud</a:t>
            </a:r>
          </a:p>
          <a:p>
            <a:r>
              <a:rPr lang="nb-NO" dirty="0"/>
              <a:t>De fleste institusjoner er i full gang med implementering av systemet, men i ulikt tempo. Eksempelvis har </a:t>
            </a:r>
            <a:r>
              <a:rPr lang="nb-NO" dirty="0" err="1"/>
              <a:t>OsloMet</a:t>
            </a:r>
            <a:r>
              <a:rPr lang="nb-NO" dirty="0"/>
              <a:t> </a:t>
            </a:r>
            <a:r>
              <a:rPr lang="nb-NO" dirty="0" err="1"/>
              <a:t>fullimplementert</a:t>
            </a:r>
            <a:r>
              <a:rPr lang="nb-NO" dirty="0"/>
              <a:t> systemet, UiB, UiT </a:t>
            </a:r>
            <a:r>
              <a:rPr lang="nb-NO" dirty="0" smtClean="0"/>
              <a:t>rullet </a:t>
            </a:r>
            <a:r>
              <a:rPr lang="nb-NO" dirty="0"/>
              <a:t>ut for fullt i </a:t>
            </a:r>
            <a:r>
              <a:rPr lang="nb-NO" dirty="0" smtClean="0"/>
              <a:t>2019</a:t>
            </a:r>
            <a:r>
              <a:rPr lang="nb-NO" dirty="0"/>
              <a:t>, NTNU og UiO er i piloteringsfase.</a:t>
            </a:r>
          </a:p>
          <a:p>
            <a:r>
              <a:rPr lang="nb-NO" dirty="0"/>
              <a:t>Ved UiO har rektoratet, administrative studieledere og dekanene, gitt sin tilslutning til igangsetting av prosjektet med anskaffelse av digitalt pensumlistesystem våren 2018. Strategisk koordineringsgruppe for administrative IT-systemer (SKAIT) har  gitt midler til drift av prosjektet og gjennomføring av implementeringen av Leganto. </a:t>
            </a:r>
          </a:p>
          <a:p>
            <a:endParaRPr lang="nb-NO" dirty="0"/>
          </a:p>
          <a:p>
            <a:endParaRPr lang="nb-NO" dirty="0"/>
          </a:p>
        </p:txBody>
      </p:sp>
      <p:sp>
        <p:nvSpPr>
          <p:cNvPr id="4" name="Plassholder for bunntekst 3"/>
          <p:cNvSpPr>
            <a:spLocks noGrp="1"/>
          </p:cNvSpPr>
          <p:nvPr>
            <p:ph type="ftr" sz="quarter" idx="11"/>
          </p:nvPr>
        </p:nvSpPr>
        <p:spPr/>
        <p:txBody>
          <a:bodyPr/>
          <a:lstStyle/>
          <a:p>
            <a:pPr>
              <a:defRPr/>
            </a:pPr>
            <a:r>
              <a:rPr lang="en-US"/>
              <a:t>Mal for styringsdokument  september 2015</a:t>
            </a:r>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6</a:t>
            </a:fld>
            <a:endParaRPr lang="en-US"/>
          </a:p>
        </p:txBody>
      </p:sp>
    </p:spTree>
    <p:extLst>
      <p:ext uri="{BB962C8B-B14F-4D97-AF65-F5344CB8AC3E}">
        <p14:creationId xmlns:p14="http://schemas.microsoft.com/office/powerpoint/2010/main" val="76164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013" y="404664"/>
            <a:ext cx="7696200" cy="576064"/>
          </a:xfrm>
        </p:spPr>
        <p:txBody>
          <a:bodyPr/>
          <a:lstStyle/>
          <a:p>
            <a:r>
              <a:rPr lang="nb-NO" sz="2400"/>
              <a:t>Mål og ønskede gevinster</a:t>
            </a:r>
            <a:endParaRPr lang="en-US" sz="240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44080575"/>
              </p:ext>
            </p:extLst>
          </p:nvPr>
        </p:nvGraphicFramePr>
        <p:xfrm>
          <a:off x="391013" y="908721"/>
          <a:ext cx="7696200" cy="5090160"/>
        </p:xfrm>
        <a:graphic>
          <a:graphicData uri="http://schemas.openxmlformats.org/drawingml/2006/table">
            <a:tbl>
              <a:tblPr firstRow="1" bandRow="1">
                <a:tableStyleId>{21E4AEA4-8DFA-4A89-87EB-49C32662AFE0}</a:tableStyleId>
              </a:tblPr>
              <a:tblGrid>
                <a:gridCol w="1430267">
                  <a:extLst>
                    <a:ext uri="{9D8B030D-6E8A-4147-A177-3AD203B41FA5}">
                      <a16:colId xmlns:a16="http://schemas.microsoft.com/office/drawing/2014/main" val="20000"/>
                    </a:ext>
                  </a:extLst>
                </a:gridCol>
                <a:gridCol w="3700535">
                  <a:extLst>
                    <a:ext uri="{9D8B030D-6E8A-4147-A177-3AD203B41FA5}">
                      <a16:colId xmlns:a16="http://schemas.microsoft.com/office/drawing/2014/main" val="20001"/>
                    </a:ext>
                  </a:extLst>
                </a:gridCol>
                <a:gridCol w="2565398">
                  <a:extLst>
                    <a:ext uri="{9D8B030D-6E8A-4147-A177-3AD203B41FA5}">
                      <a16:colId xmlns:a16="http://schemas.microsoft.com/office/drawing/2014/main" val="20002"/>
                    </a:ext>
                  </a:extLst>
                </a:gridCol>
              </a:tblGrid>
              <a:tr h="0">
                <a:tc>
                  <a:txBody>
                    <a:bodyPr/>
                    <a:lstStyle/>
                    <a:p>
                      <a:r>
                        <a:rPr lang="nb-NO" sz="1000"/>
                        <a:t>Nivå</a:t>
                      </a:r>
                    </a:p>
                  </a:txBody>
                  <a:tcPr>
                    <a:solidFill>
                      <a:srgbClr val="43A375"/>
                    </a:solidFill>
                  </a:tcPr>
                </a:tc>
                <a:tc>
                  <a:txBody>
                    <a:bodyPr/>
                    <a:lstStyle/>
                    <a:p>
                      <a:r>
                        <a:rPr lang="nb-NO" sz="1000"/>
                        <a:t>Beskrivelse</a:t>
                      </a:r>
                    </a:p>
                  </a:txBody>
                  <a:tcPr>
                    <a:solidFill>
                      <a:srgbClr val="43A375"/>
                    </a:solidFill>
                  </a:tcPr>
                </a:tc>
                <a:tc>
                  <a:txBody>
                    <a:bodyPr/>
                    <a:lstStyle/>
                    <a:p>
                      <a:r>
                        <a:rPr lang="nb-NO" sz="1000"/>
                        <a:t>Suksesskriterier</a:t>
                      </a:r>
                    </a:p>
                  </a:txBody>
                  <a:tcPr>
                    <a:solidFill>
                      <a:srgbClr val="43A375"/>
                    </a:solidFill>
                  </a:tcPr>
                </a:tc>
                <a:extLst>
                  <a:ext uri="{0D108BD9-81ED-4DB2-BD59-A6C34878D82A}">
                    <a16:rowId xmlns:a16="http://schemas.microsoft.com/office/drawing/2014/main" val="10000"/>
                  </a:ext>
                </a:extLst>
              </a:tr>
              <a:tr h="620171">
                <a:tc>
                  <a:txBody>
                    <a:bodyPr/>
                    <a:lstStyle/>
                    <a:p>
                      <a:r>
                        <a:rPr lang="nb-NO" sz="1000"/>
                        <a:t>Formål</a:t>
                      </a:r>
                    </a:p>
                    <a:p>
                      <a:r>
                        <a:rPr lang="nb-NO" sz="1000"/>
                        <a:t>(for UiO)</a:t>
                      </a:r>
                    </a:p>
                  </a:txBody>
                  <a:tcPr>
                    <a:solidFill>
                      <a:srgbClr val="43A375"/>
                    </a:solidFill>
                  </a:tcPr>
                </a:tc>
                <a:tc>
                  <a:txBody>
                    <a:bodyPr/>
                    <a:lstStyle/>
                    <a:p>
                      <a:r>
                        <a:rPr lang="nb-NO" sz="1000" kern="1200">
                          <a:solidFill>
                            <a:schemeClr val="dk1"/>
                          </a:solidFill>
                          <a:effectLst/>
                          <a:latin typeface="+mn-lt"/>
                          <a:ea typeface="+mn-ea"/>
                          <a:cs typeface="+mn-cs"/>
                        </a:rPr>
                        <a:t>Prosjekt digitalt pensum har som mål å få en helhetlig digitalisert løsning for arbeidsprosessene med pensumlister og pensuminnhold, med én autoritativ kilde for brukerne å forholde seg til for data om pensum. Prosjektet skal bidra til oppfyllelsen av et helhetlig digitalt læringsmiljø ved UiO.</a:t>
                      </a:r>
                      <a:endParaRPr lang="nb-NO" sz="1000"/>
                    </a:p>
                  </a:txBody>
                  <a:tcPr/>
                </a:tc>
                <a:tc>
                  <a:txBody>
                    <a:bodyPr/>
                    <a:lstStyle/>
                    <a:p>
                      <a:pPr marL="0" indent="0">
                        <a:buFont typeface="Arial" panose="020B0604020202020204" pitchFamily="34" charset="0"/>
                        <a:buNone/>
                      </a:pPr>
                      <a:r>
                        <a:rPr lang="nb-NO" sz="1000" baseline="0"/>
                        <a:t>-Forankring, dialog og involvering på de nivåene i organisasjonen som er involvert i arbeidet med pensumlister</a:t>
                      </a:r>
                    </a:p>
                    <a:p>
                      <a:pPr marL="0" indent="0">
                        <a:buFont typeface="Arial" panose="020B0604020202020204" pitchFamily="34" charset="0"/>
                        <a:buNone/>
                      </a:pPr>
                      <a:r>
                        <a:rPr lang="nb-NO" sz="1000" baseline="0"/>
                        <a:t>-Få til gode brukervennlige løsninger for digitalisering av pensuminnhold</a:t>
                      </a:r>
                    </a:p>
                    <a:p>
                      <a:pPr marL="0" indent="0">
                        <a:buFont typeface="Arial" panose="020B0604020202020204" pitchFamily="34" charset="0"/>
                        <a:buNone/>
                      </a:pPr>
                      <a:r>
                        <a:rPr lang="nb-NO" sz="1000" baseline="0"/>
                        <a:t>-Samarbeide/koble opp prosesser med andre digitaliseringsprosjekt ved UiO</a:t>
                      </a:r>
                      <a:endParaRPr lang="nb-NO" sz="1000"/>
                    </a:p>
                  </a:txBody>
                  <a:tcPr/>
                </a:tc>
                <a:extLst>
                  <a:ext uri="{0D108BD9-81ED-4DB2-BD59-A6C34878D82A}">
                    <a16:rowId xmlns:a16="http://schemas.microsoft.com/office/drawing/2014/main" val="10001"/>
                  </a:ext>
                </a:extLst>
              </a:tr>
              <a:tr h="1090645">
                <a:tc>
                  <a:txBody>
                    <a:bodyPr/>
                    <a:lstStyle/>
                    <a:p>
                      <a:r>
                        <a:rPr lang="nb-NO" sz="1000"/>
                        <a:t>Effektmål</a:t>
                      </a:r>
                      <a:r>
                        <a:rPr lang="nb-NO" sz="1000" baseline="0"/>
                        <a:t> (gevinster i «linjen»)</a:t>
                      </a:r>
                      <a:endParaRPr lang="nb-NO" sz="1000"/>
                    </a:p>
                  </a:txBody>
                  <a:tcPr>
                    <a:solidFill>
                      <a:srgbClr val="43A375"/>
                    </a:solidFill>
                  </a:tcPr>
                </a:tc>
                <a:tc>
                  <a:txBody>
                    <a:bodyPr/>
                    <a:lstStyle/>
                    <a:p>
                      <a:pPr marL="0" lvl="0" indent="0">
                        <a:buFont typeface="Arial" panose="020B0604020202020204" pitchFamily="34" charset="0"/>
                        <a:buNone/>
                      </a:pPr>
                      <a:r>
                        <a:rPr lang="nb-NO" sz="1000"/>
                        <a:t>Sikre</a:t>
                      </a:r>
                      <a:r>
                        <a:rPr lang="nb-NO" sz="1000" baseline="0"/>
                        <a:t>:</a:t>
                      </a:r>
                    </a:p>
                    <a:p>
                      <a:pPr marL="0" lvl="0" indent="0">
                        <a:buFontTx/>
                        <a:buNone/>
                      </a:pPr>
                      <a:r>
                        <a:rPr lang="nb-NO" sz="1000"/>
                        <a:t>-At studenter, forelesere og administrasjon</a:t>
                      </a:r>
                      <a:r>
                        <a:rPr lang="nb-NO" sz="1000" baseline="0"/>
                        <a:t> får en b</a:t>
                      </a:r>
                      <a:r>
                        <a:rPr lang="nb-NO" sz="1000"/>
                        <a:t>edre</a:t>
                      </a:r>
                      <a:r>
                        <a:rPr lang="nb-NO" sz="1000" baseline="0"/>
                        <a:t> brukeropplevelse i arbeidsprosessene med, og presentasjonen av pensumlister</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000" baseline="0"/>
                        <a:t>- sikre bedre innholdskvalitet</a:t>
                      </a:r>
                    </a:p>
                    <a:p>
                      <a:pPr marL="0" lvl="0" indent="0">
                        <a:buFontTx/>
                        <a:buNone/>
                      </a:pPr>
                      <a:r>
                        <a:rPr lang="nb-NO" sz="1000" baseline="0"/>
                        <a:t>- tilnærmet null overlapp  med trykte kompendier og pensum som er digitalt tilgjengelig</a:t>
                      </a:r>
                    </a:p>
                    <a:p>
                      <a:pPr marL="0" lvl="0" indent="0">
                        <a:buFont typeface="Arial" panose="020B0604020202020204" pitchFamily="34" charset="0"/>
                        <a:buNone/>
                      </a:pPr>
                      <a:r>
                        <a:rPr lang="nb-NO" sz="1000" baseline="0"/>
                        <a:t>- At pensumlistene brukes aktivt som et pedagogisk verktøy, både av studenter og forelesere</a:t>
                      </a:r>
                    </a:p>
                    <a:p>
                      <a:pPr marL="0" lvl="0" indent="0">
                        <a:buFont typeface="Arial" panose="020B0604020202020204" pitchFamily="34" charset="0"/>
                        <a:buNone/>
                      </a:pPr>
                      <a:r>
                        <a:rPr lang="nb-NO" sz="1000" baseline="0"/>
                        <a:t>-At Universitetsbiblioteket blir aktiv deltaker i pensumprosessen, og mer aktiv bruk av universitetsbibliotekets ressurser</a:t>
                      </a:r>
                    </a:p>
                    <a:p>
                      <a:pPr marL="0" lvl="0" indent="0">
                        <a:buFont typeface="Arial" panose="020B0604020202020204" pitchFamily="34" charset="0"/>
                        <a:buNone/>
                      </a:pPr>
                      <a:r>
                        <a:rPr lang="nb-NO" sz="1000" baseline="0"/>
                        <a:t>-Utvikling av integrasjoner mellom de ulike plattformene studenter og ansatte forholder seg til i befatning med pensumlister og innhold, og det digitale pensumlistesystemet. </a:t>
                      </a:r>
                    </a:p>
                    <a:p>
                      <a:pPr marL="0" lvl="0" indent="0">
                        <a:buFont typeface="Arial" panose="020B0604020202020204" pitchFamily="34" charset="0"/>
                        <a:buNone/>
                      </a:pPr>
                      <a:r>
                        <a:rPr lang="nb-NO" sz="1000" baseline="0"/>
                        <a:t>-Utvikling av integrasjon mellom systemer som ivaretar arkivering av pensumlister</a:t>
                      </a:r>
                    </a:p>
                  </a:txBody>
                  <a:tcPr/>
                </a:tc>
                <a:tc>
                  <a:txBody>
                    <a:bodyPr/>
                    <a:lstStyle/>
                    <a:p>
                      <a:pPr marL="0" indent="0">
                        <a:buFontTx/>
                        <a:buNone/>
                      </a:pPr>
                      <a:r>
                        <a:rPr lang="nb-NO" sz="1000"/>
                        <a:t>-At</a:t>
                      </a:r>
                      <a:r>
                        <a:rPr lang="nb-NO" sz="1000" baseline="0"/>
                        <a:t> vi får på plass en hensiktsmessig og mest mulig effektiv arbeidsflyt for utforming, godkjenning og publisering av pensumlistene </a:t>
                      </a:r>
                    </a:p>
                    <a:p>
                      <a:pPr marL="0" indent="0">
                        <a:buFontTx/>
                        <a:buNone/>
                      </a:pPr>
                      <a:r>
                        <a:rPr lang="nb-NO" sz="1000" baseline="0"/>
                        <a:t>-At vi får løftet fram bruk av pensumlister som en del av det pedagogiske verktøyet i utdanningene</a:t>
                      </a:r>
                    </a:p>
                    <a:p>
                      <a:pPr marL="0" indent="0">
                        <a:buFontTx/>
                        <a:buNone/>
                      </a:pPr>
                      <a:r>
                        <a:rPr lang="nb-NO" sz="1000" baseline="0"/>
                        <a:t>-At prosesser i prosjektet sees i sammenheng med, og kobles til pågående prosjekter ved UiO som digitalt læringsmiljø, saksbehandling og arkiv, </a:t>
                      </a:r>
                      <a:r>
                        <a:rPr lang="nb-NO" sz="1000" baseline="0" err="1"/>
                        <a:t>EpN</a:t>
                      </a:r>
                      <a:r>
                        <a:rPr lang="nb-NO" sz="1000" baseline="0"/>
                        <a:t> og Mine studier</a:t>
                      </a:r>
                    </a:p>
                    <a:p>
                      <a:pPr marL="0" indent="0">
                        <a:buFontTx/>
                        <a:buNone/>
                      </a:pPr>
                      <a:r>
                        <a:rPr lang="nb-NO" sz="1000" baseline="0"/>
                        <a:t>-At ansvaret for gevinstrealisering er tydelig og at linjeorganisasjonen følger opp.</a:t>
                      </a:r>
                      <a:endParaRPr lang="nb-NO" sz="1000"/>
                    </a:p>
                  </a:txBody>
                  <a:tcPr/>
                </a:tc>
                <a:extLst>
                  <a:ext uri="{0D108BD9-81ED-4DB2-BD59-A6C34878D82A}">
                    <a16:rowId xmlns:a16="http://schemas.microsoft.com/office/drawing/2014/main" val="10002"/>
                  </a:ext>
                </a:extLst>
              </a:tr>
              <a:tr h="502552">
                <a:tc>
                  <a:txBody>
                    <a:bodyPr/>
                    <a:lstStyle/>
                    <a:p>
                      <a:r>
                        <a:rPr lang="nb-NO" sz="1000"/>
                        <a:t>Resultatmål</a:t>
                      </a:r>
                    </a:p>
                    <a:p>
                      <a:r>
                        <a:rPr lang="nb-NO" sz="1000" baseline="0"/>
                        <a:t>(i prosjektet)</a:t>
                      </a:r>
                      <a:endParaRPr lang="nb-NO" sz="1000"/>
                    </a:p>
                  </a:txBody>
                  <a:tcPr>
                    <a:solidFill>
                      <a:srgbClr val="43A375"/>
                    </a:solidFill>
                  </a:tcPr>
                </a:tc>
                <a:tc>
                  <a:txBody>
                    <a:bodyPr/>
                    <a:lstStyle/>
                    <a:p>
                      <a:pPr marL="0" lvl="0" indent="0">
                        <a:buFont typeface="Arial" panose="020B0604020202020204" pitchFamily="34" charset="0"/>
                        <a:buNone/>
                      </a:pPr>
                      <a:r>
                        <a:rPr lang="nb-NO" sz="1000" kern="1200">
                          <a:solidFill>
                            <a:schemeClr val="dk1"/>
                          </a:solidFill>
                          <a:effectLst/>
                          <a:latin typeface="+mn-lt"/>
                          <a:ea typeface="+mn-ea"/>
                          <a:cs typeface="+mn-cs"/>
                        </a:rPr>
                        <a:t>Klargjøre organisasjonen for mottak av Leganto som ny digital løsning for</a:t>
                      </a:r>
                      <a:r>
                        <a:rPr lang="nb-NO" sz="1000" kern="1200" baseline="0">
                          <a:solidFill>
                            <a:schemeClr val="dk1"/>
                          </a:solidFill>
                          <a:effectLst/>
                          <a:latin typeface="+mn-lt"/>
                          <a:ea typeface="+mn-ea"/>
                          <a:cs typeface="+mn-cs"/>
                        </a:rPr>
                        <a:t> pensumlister gjennom å:</a:t>
                      </a:r>
                    </a:p>
                    <a:p>
                      <a:pPr marL="0" lvl="0" indent="0">
                        <a:buFont typeface="Arial" panose="020B0604020202020204" pitchFamily="34" charset="0"/>
                        <a:buNone/>
                      </a:pPr>
                      <a:r>
                        <a:rPr lang="nb-NO" sz="1000" kern="1200">
                          <a:solidFill>
                            <a:schemeClr val="dk1"/>
                          </a:solidFill>
                          <a:effectLst/>
                          <a:latin typeface="+mn-lt"/>
                          <a:ea typeface="+mn-ea"/>
                          <a:cs typeface="+mn-cs"/>
                        </a:rPr>
                        <a:t>-Implementere pensumlistesystemet Leganto ved UiO</a:t>
                      </a:r>
                    </a:p>
                    <a:p>
                      <a:pPr marL="0" lvl="0" indent="0">
                        <a:buFont typeface="Arial" panose="020B0604020202020204" pitchFamily="34" charset="0"/>
                        <a:buNone/>
                      </a:pPr>
                      <a:r>
                        <a:rPr lang="nb-NO" sz="1000" kern="1200">
                          <a:solidFill>
                            <a:schemeClr val="dk1"/>
                          </a:solidFill>
                          <a:effectLst/>
                          <a:latin typeface="+mn-lt"/>
                          <a:ea typeface="+mn-ea"/>
                          <a:cs typeface="+mn-cs"/>
                        </a:rPr>
                        <a:t>- Sørge for at systemet har blitt en viktig komponent i et helhetlig digitalt læringsmiddelsystem ved UiO</a:t>
                      </a:r>
                    </a:p>
                  </a:txBody>
                  <a:tcPr/>
                </a:tc>
                <a:tc>
                  <a:txBody>
                    <a:bodyPr/>
                    <a:lstStyle/>
                    <a:p>
                      <a:pPr marL="0" indent="0">
                        <a:buFontTx/>
                        <a:buNone/>
                      </a:pPr>
                      <a:r>
                        <a:rPr lang="nb-NO" sz="1000"/>
                        <a:t>-God ledelsesforankring</a:t>
                      </a:r>
                      <a:r>
                        <a:rPr lang="nb-NO" sz="1000" baseline="0"/>
                        <a:t> og koordinering av de ulike digitaliseringsprosessene</a:t>
                      </a:r>
                    </a:p>
                    <a:p>
                      <a:pPr marL="0" indent="0">
                        <a:buFontTx/>
                        <a:buNone/>
                      </a:pPr>
                      <a:r>
                        <a:rPr lang="nb-NO" sz="1000" baseline="0"/>
                        <a:t>-At prosjektet får tilgang til aktuelle ressurser både sentralt og lokalt for å få til implementeringen til det beste alle nivåer i organisasjonen</a:t>
                      </a:r>
                      <a:endParaRPr lang="nb-NO" sz="100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308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91264" cy="1143000"/>
          </a:xfrm>
        </p:spPr>
        <p:txBody>
          <a:bodyPr/>
          <a:lstStyle/>
          <a:p>
            <a:r>
              <a:rPr lang="nb-NO"/>
              <a:t>Prosjektets leveranser og avgrensing</a:t>
            </a:r>
            <a:endParaRPr lang="en-US"/>
          </a:p>
        </p:txBody>
      </p:sp>
      <p:sp>
        <p:nvSpPr>
          <p:cNvPr id="3" name="Content Placeholder 2"/>
          <p:cNvSpPr>
            <a:spLocks noGrp="1"/>
          </p:cNvSpPr>
          <p:nvPr>
            <p:ph idx="1"/>
          </p:nvPr>
        </p:nvSpPr>
        <p:spPr>
          <a:xfrm>
            <a:off x="395536" y="1484784"/>
            <a:ext cx="8291264" cy="4968552"/>
          </a:xfrm>
        </p:spPr>
        <p:txBody>
          <a:bodyPr/>
          <a:lstStyle/>
          <a:p>
            <a:pPr marL="0" indent="0">
              <a:buNone/>
            </a:pPr>
            <a:endParaRPr lang="en-US"/>
          </a:p>
          <a:p>
            <a:pPr>
              <a:buFontTx/>
              <a:buChar char="-"/>
            </a:pPr>
            <a:endParaRPr lang="en-US"/>
          </a:p>
          <a:p>
            <a:pPr marL="0" indent="0">
              <a:buNone/>
            </a:pPr>
            <a:endParaRPr lang="en-US"/>
          </a:p>
          <a:p>
            <a:pPr>
              <a:buFontTx/>
              <a:buChar char="-"/>
            </a:pPr>
            <a:endParaRPr lang="en-US"/>
          </a:p>
          <a:p>
            <a:pPr>
              <a:buFontTx/>
              <a:buChar char="-"/>
            </a:pPr>
            <a:endParaRPr lang="en-US"/>
          </a:p>
          <a:p>
            <a:pPr marL="0" indent="0">
              <a:buNone/>
            </a:pPr>
            <a:endParaRPr lang="en-US"/>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8</a:t>
            </a:fld>
            <a:endParaRPr lang="en-US"/>
          </a:p>
        </p:txBody>
      </p:sp>
      <p:pic>
        <p:nvPicPr>
          <p:cNvPr id="8" name="Picture 8" descr="A screenshot of a social media post&#10;&#10;Description generated with very high confidence">
            <a:extLst>
              <a:ext uri="{FF2B5EF4-FFF2-40B4-BE49-F238E27FC236}">
                <a16:creationId xmlns:a16="http://schemas.microsoft.com/office/drawing/2014/main" id="{A40EFC9E-EF20-4E69-B2E0-CF16CEEEA1CF}"/>
              </a:ext>
            </a:extLst>
          </p:cNvPr>
          <p:cNvPicPr>
            <a:picLocks noChangeAspect="1"/>
          </p:cNvPicPr>
          <p:nvPr/>
        </p:nvPicPr>
        <p:blipFill>
          <a:blip r:embed="rId3"/>
          <a:stretch>
            <a:fillRect/>
          </a:stretch>
        </p:blipFill>
        <p:spPr>
          <a:xfrm>
            <a:off x="847819" y="1433855"/>
            <a:ext cx="6860218" cy="5277552"/>
          </a:xfrm>
          <a:prstGeom prst="rect">
            <a:avLst/>
          </a:prstGeom>
        </p:spPr>
      </p:pic>
    </p:spTree>
    <p:extLst>
      <p:ext uri="{BB962C8B-B14F-4D97-AF65-F5344CB8AC3E}">
        <p14:creationId xmlns:p14="http://schemas.microsoft.com/office/powerpoint/2010/main" val="320459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548680"/>
            <a:ext cx="7696200" cy="1143000"/>
          </a:xfrm>
        </p:spPr>
        <p:txBody>
          <a:bodyPr/>
          <a:lstStyle/>
          <a:p>
            <a:r>
              <a:rPr lang="en-US" err="1"/>
              <a:t>Organisering</a:t>
            </a:r>
            <a:r>
              <a:rPr lang="en-US"/>
              <a:t> </a:t>
            </a:r>
            <a:r>
              <a:rPr lang="en-US" err="1"/>
              <a:t>og</a:t>
            </a:r>
            <a:r>
              <a:rPr lang="en-US"/>
              <a:t> </a:t>
            </a:r>
            <a:r>
              <a:rPr lang="en-US" err="1"/>
              <a:t>ansvar</a:t>
            </a:r>
            <a:r>
              <a:rPr lang="en-US"/>
              <a:t> </a:t>
            </a:r>
            <a:r>
              <a:rPr lang="en-US" err="1"/>
              <a:t>første</a:t>
            </a:r>
            <a:r>
              <a:rPr lang="en-US"/>
              <a:t> </a:t>
            </a:r>
            <a:r>
              <a:rPr lang="en-US" err="1"/>
              <a:t>fase</a:t>
            </a:r>
            <a:endParaRPr lang="en-US"/>
          </a:p>
        </p:txBody>
      </p:sp>
      <p:grpSp>
        <p:nvGrpSpPr>
          <p:cNvPr id="2" name="Group 1"/>
          <p:cNvGrpSpPr/>
          <p:nvPr/>
        </p:nvGrpSpPr>
        <p:grpSpPr>
          <a:xfrm>
            <a:off x="701326" y="1522808"/>
            <a:ext cx="7776318" cy="4580606"/>
            <a:chOff x="1000947" y="1511711"/>
            <a:chExt cx="7776318" cy="4580606"/>
          </a:xfrm>
        </p:grpSpPr>
        <p:sp>
          <p:nvSpPr>
            <p:cNvPr id="3" name="Freeform 2"/>
            <p:cNvSpPr/>
            <p:nvPr/>
          </p:nvSpPr>
          <p:spPr>
            <a:xfrm>
              <a:off x="1086747" y="1511711"/>
              <a:ext cx="7690518" cy="1247674"/>
            </a:xfrm>
            <a:custGeom>
              <a:avLst/>
              <a:gdLst>
                <a:gd name="connsiteX0" fmla="*/ 0 w 7690518"/>
                <a:gd name="connsiteY0" fmla="*/ 124767 h 1247674"/>
                <a:gd name="connsiteX1" fmla="*/ 124767 w 7690518"/>
                <a:gd name="connsiteY1" fmla="*/ 0 h 1247674"/>
                <a:gd name="connsiteX2" fmla="*/ 7565751 w 7690518"/>
                <a:gd name="connsiteY2" fmla="*/ 0 h 1247674"/>
                <a:gd name="connsiteX3" fmla="*/ 7690518 w 7690518"/>
                <a:gd name="connsiteY3" fmla="*/ 124767 h 1247674"/>
                <a:gd name="connsiteX4" fmla="*/ 7690518 w 7690518"/>
                <a:gd name="connsiteY4" fmla="*/ 1122907 h 1247674"/>
                <a:gd name="connsiteX5" fmla="*/ 7565751 w 7690518"/>
                <a:gd name="connsiteY5" fmla="*/ 1247674 h 1247674"/>
                <a:gd name="connsiteX6" fmla="*/ 124767 w 7690518"/>
                <a:gd name="connsiteY6" fmla="*/ 1247674 h 1247674"/>
                <a:gd name="connsiteX7" fmla="*/ 0 w 7690518"/>
                <a:gd name="connsiteY7" fmla="*/ 1122907 h 1247674"/>
                <a:gd name="connsiteX8" fmla="*/ 0 w 7690518"/>
                <a:gd name="connsiteY8" fmla="*/ 124767 h 12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518" h="1247674">
                  <a:moveTo>
                    <a:pt x="0" y="124767"/>
                  </a:moveTo>
                  <a:cubicBezTo>
                    <a:pt x="0" y="55860"/>
                    <a:pt x="55860" y="0"/>
                    <a:pt x="124767" y="0"/>
                  </a:cubicBezTo>
                  <a:lnTo>
                    <a:pt x="7565751" y="0"/>
                  </a:lnTo>
                  <a:cubicBezTo>
                    <a:pt x="7634658" y="0"/>
                    <a:pt x="7690518" y="55860"/>
                    <a:pt x="7690518" y="124767"/>
                  </a:cubicBezTo>
                  <a:lnTo>
                    <a:pt x="7690518" y="1122907"/>
                  </a:lnTo>
                  <a:cubicBezTo>
                    <a:pt x="7690518" y="1191814"/>
                    <a:pt x="7634658" y="1247674"/>
                    <a:pt x="7565751" y="1247674"/>
                  </a:cubicBezTo>
                  <a:lnTo>
                    <a:pt x="124767" y="1247674"/>
                  </a:lnTo>
                  <a:cubicBezTo>
                    <a:pt x="55860" y="1247674"/>
                    <a:pt x="0" y="1191814"/>
                    <a:pt x="0" y="1122907"/>
                  </a:cubicBezTo>
                  <a:lnTo>
                    <a:pt x="0" y="124767"/>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453" tIns="78453" rIns="78453" bIns="78453" numCol="1" spcCol="1270" anchor="ctr" anchorCtr="0">
              <a:noAutofit/>
            </a:bodyPr>
            <a:lstStyle/>
            <a:p>
              <a:pPr lvl="0" algn="ctr" defTabSz="488950">
                <a:lnSpc>
                  <a:spcPct val="90000"/>
                </a:lnSpc>
                <a:spcBef>
                  <a:spcPct val="0"/>
                </a:spcBef>
                <a:spcAft>
                  <a:spcPct val="35000"/>
                </a:spcAft>
              </a:pPr>
              <a:r>
                <a:rPr lang="en-US" sz="1100" kern="1200" dirty="0" err="1"/>
                <a:t>Prosjekteier</a:t>
              </a:r>
              <a:r>
                <a:rPr lang="en-US" sz="1100" kern="1200" dirty="0"/>
                <a:t>:</a:t>
              </a:r>
            </a:p>
            <a:p>
              <a:pPr lvl="0" algn="ctr" defTabSz="488950">
                <a:lnSpc>
                  <a:spcPct val="90000"/>
                </a:lnSpc>
                <a:spcBef>
                  <a:spcPct val="0"/>
                </a:spcBef>
                <a:spcAft>
                  <a:spcPct val="35000"/>
                </a:spcAft>
              </a:pPr>
              <a:r>
                <a:rPr lang="en-US" sz="1100" kern="1200" dirty="0" err="1"/>
                <a:t>Avdelingsdirektør</a:t>
              </a:r>
              <a:r>
                <a:rPr lang="en-US" sz="1100" kern="1200" dirty="0"/>
                <a:t>, </a:t>
              </a:r>
              <a:r>
                <a:rPr lang="en-US" sz="1100" kern="1200" dirty="0" err="1"/>
                <a:t>Avdeling</a:t>
              </a:r>
              <a:r>
                <a:rPr lang="en-US" sz="1100" kern="1200" dirty="0"/>
                <a:t> for </a:t>
              </a:r>
              <a:r>
                <a:rPr lang="en-US" sz="1100" kern="1200" dirty="0" err="1" smtClean="0"/>
                <a:t>studieadministrasjon</a:t>
              </a:r>
              <a:r>
                <a:rPr lang="en-US" sz="1100" kern="1200" dirty="0" smtClean="0"/>
                <a:t> </a:t>
              </a:r>
            </a:p>
            <a:p>
              <a:pPr lvl="0" algn="ctr" defTabSz="488950">
                <a:lnSpc>
                  <a:spcPct val="90000"/>
                </a:lnSpc>
                <a:spcBef>
                  <a:spcPct val="0"/>
                </a:spcBef>
                <a:spcAft>
                  <a:spcPct val="35000"/>
                </a:spcAft>
              </a:pPr>
              <a:r>
                <a:rPr lang="en-US" sz="1100" kern="1200" dirty="0" err="1" smtClean="0"/>
                <a:t>Styringsgruppe</a:t>
              </a:r>
              <a:r>
                <a:rPr lang="en-US" sz="1100" kern="1200" dirty="0"/>
                <a:t>:</a:t>
              </a:r>
            </a:p>
            <a:p>
              <a:pPr lvl="0" algn="ctr" defTabSz="488950">
                <a:lnSpc>
                  <a:spcPct val="90000"/>
                </a:lnSpc>
                <a:spcBef>
                  <a:spcPct val="0"/>
                </a:spcBef>
                <a:spcAft>
                  <a:spcPct val="35000"/>
                </a:spcAft>
              </a:pPr>
              <a:r>
                <a:rPr lang="en-US" sz="1100" kern="1200" dirty="0"/>
                <a:t>USIT, UB, </a:t>
              </a:r>
              <a:r>
                <a:rPr lang="en-US" sz="1100" kern="1200" dirty="0" smtClean="0"/>
                <a:t>AKS, </a:t>
              </a:r>
              <a:r>
                <a:rPr lang="en-US" sz="1100" kern="1200" dirty="0" err="1" smtClean="0"/>
                <a:t>Fakultet</a:t>
              </a:r>
              <a:r>
                <a:rPr lang="en-US" sz="1100" kern="1200" dirty="0"/>
                <a:t>, </a:t>
              </a:r>
              <a:r>
                <a:rPr lang="en-US" sz="1100" kern="1200" dirty="0" err="1"/>
                <a:t>studenter</a:t>
              </a:r>
              <a:endParaRPr lang="en-US" sz="1100" kern="1200" dirty="0"/>
            </a:p>
          </p:txBody>
        </p:sp>
        <p:sp>
          <p:nvSpPr>
            <p:cNvPr id="6" name="Freeform 5"/>
            <p:cNvSpPr/>
            <p:nvPr/>
          </p:nvSpPr>
          <p:spPr>
            <a:xfrm>
              <a:off x="1000947" y="3000529"/>
              <a:ext cx="3683063" cy="3091788"/>
            </a:xfrm>
            <a:custGeom>
              <a:avLst/>
              <a:gdLst>
                <a:gd name="connsiteX0" fmla="*/ 0 w 3683063"/>
                <a:gd name="connsiteY0" fmla="*/ 309179 h 3091788"/>
                <a:gd name="connsiteX1" fmla="*/ 309179 w 3683063"/>
                <a:gd name="connsiteY1" fmla="*/ 0 h 3091788"/>
                <a:gd name="connsiteX2" fmla="*/ 3373884 w 3683063"/>
                <a:gd name="connsiteY2" fmla="*/ 0 h 3091788"/>
                <a:gd name="connsiteX3" fmla="*/ 3683063 w 3683063"/>
                <a:gd name="connsiteY3" fmla="*/ 309179 h 3091788"/>
                <a:gd name="connsiteX4" fmla="*/ 3683063 w 3683063"/>
                <a:gd name="connsiteY4" fmla="*/ 2782609 h 3091788"/>
                <a:gd name="connsiteX5" fmla="*/ 3373884 w 3683063"/>
                <a:gd name="connsiteY5" fmla="*/ 3091788 h 3091788"/>
                <a:gd name="connsiteX6" fmla="*/ 309179 w 3683063"/>
                <a:gd name="connsiteY6" fmla="*/ 3091788 h 3091788"/>
                <a:gd name="connsiteX7" fmla="*/ 0 w 3683063"/>
                <a:gd name="connsiteY7" fmla="*/ 2782609 h 3091788"/>
                <a:gd name="connsiteX8" fmla="*/ 0 w 3683063"/>
                <a:gd name="connsiteY8" fmla="*/ 309179 h 309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063" h="3091788">
                  <a:moveTo>
                    <a:pt x="0" y="309179"/>
                  </a:moveTo>
                  <a:cubicBezTo>
                    <a:pt x="0" y="138424"/>
                    <a:pt x="138424" y="0"/>
                    <a:pt x="309179" y="0"/>
                  </a:cubicBezTo>
                  <a:lnTo>
                    <a:pt x="3373884" y="0"/>
                  </a:lnTo>
                  <a:cubicBezTo>
                    <a:pt x="3544639" y="0"/>
                    <a:pt x="3683063" y="138424"/>
                    <a:pt x="3683063" y="309179"/>
                  </a:cubicBezTo>
                  <a:lnTo>
                    <a:pt x="3683063" y="2782609"/>
                  </a:lnTo>
                  <a:cubicBezTo>
                    <a:pt x="3683063" y="2953364"/>
                    <a:pt x="3544639" y="3091788"/>
                    <a:pt x="3373884" y="3091788"/>
                  </a:cubicBezTo>
                  <a:lnTo>
                    <a:pt x="309179" y="3091788"/>
                  </a:lnTo>
                  <a:cubicBezTo>
                    <a:pt x="138424" y="3091788"/>
                    <a:pt x="0" y="2953364"/>
                    <a:pt x="0" y="2782609"/>
                  </a:cubicBezTo>
                  <a:lnTo>
                    <a:pt x="0" y="309179"/>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655" tIns="128655" rIns="128655" bIns="128655" numCol="1" spcCol="1270" anchor="ctr" anchorCtr="0">
              <a:noAutofit/>
            </a:bodyPr>
            <a:lstStyle/>
            <a:p>
              <a:pPr lvl="0" algn="l" defTabSz="444500">
                <a:lnSpc>
                  <a:spcPct val="90000"/>
                </a:lnSpc>
                <a:spcBef>
                  <a:spcPct val="0"/>
                </a:spcBef>
                <a:spcAft>
                  <a:spcPct val="35000"/>
                </a:spcAft>
              </a:pPr>
              <a:r>
                <a:rPr lang="en-US" sz="1000" kern="1200" dirty="0" err="1"/>
                <a:t>Prosjektgruppe</a:t>
              </a:r>
              <a:r>
                <a:rPr lang="en-US" sz="1000" kern="1200" dirty="0"/>
                <a:t>: </a:t>
              </a:r>
            </a:p>
            <a:p>
              <a:pPr lvl="0" algn="l" defTabSz="444500">
                <a:lnSpc>
                  <a:spcPct val="90000"/>
                </a:lnSpc>
                <a:spcBef>
                  <a:spcPct val="0"/>
                </a:spcBef>
                <a:spcAft>
                  <a:spcPct val="35000"/>
                </a:spcAft>
              </a:pPr>
              <a:r>
                <a:rPr lang="en-US" sz="1000" kern="1200" dirty="0" err="1"/>
                <a:t>Prosjektleder</a:t>
              </a:r>
              <a:r>
                <a:rPr lang="en-US" sz="1000" kern="1200" dirty="0"/>
                <a:t> Mette Torp Christensen (</a:t>
              </a:r>
              <a:r>
                <a:rPr lang="en-US" sz="1000" kern="1200" dirty="0" err="1"/>
                <a:t>Seksjon</a:t>
              </a:r>
              <a:r>
                <a:rPr lang="en-US" sz="1000" kern="1200" dirty="0"/>
                <a:t> for </a:t>
              </a:r>
              <a:r>
                <a:rPr lang="en-US" sz="1000" kern="1200" dirty="0" err="1"/>
                <a:t>studiekvalitet</a:t>
              </a:r>
              <a:endParaRPr lang="en-US" sz="1000" kern="1200" dirty="0"/>
            </a:p>
            <a:p>
              <a:pPr lvl="0" algn="l" defTabSz="444500">
                <a:lnSpc>
                  <a:spcPct val="90000"/>
                </a:lnSpc>
                <a:spcBef>
                  <a:spcPct val="0"/>
                </a:spcBef>
                <a:spcAft>
                  <a:spcPct val="35000"/>
                </a:spcAft>
              </a:pPr>
              <a:r>
                <a:rPr lang="en-US" sz="1000" kern="1200" dirty="0"/>
                <a:t>Petter Jørgensen Thorshaug (</a:t>
              </a:r>
              <a:r>
                <a:rPr lang="en-US" sz="1000" kern="1200" dirty="0" err="1"/>
                <a:t>kompendier</a:t>
              </a:r>
              <a:r>
                <a:rPr lang="en-US" sz="1000" kern="1200" dirty="0"/>
                <a:t>, </a:t>
              </a:r>
              <a:r>
                <a:rPr lang="en-US" sz="1000" kern="1200" dirty="0" err="1"/>
                <a:t>nettverk</a:t>
              </a:r>
              <a:r>
                <a:rPr lang="en-US" sz="1000" kern="1200" dirty="0"/>
                <a:t> mot </a:t>
              </a:r>
              <a:r>
                <a:rPr lang="en-US" sz="1000" kern="1200" dirty="0" err="1"/>
                <a:t>institutter</a:t>
              </a:r>
              <a:r>
                <a:rPr lang="en-US" sz="1000" kern="1200" dirty="0"/>
                <a:t>, Kopinor)</a:t>
              </a:r>
            </a:p>
            <a:p>
              <a:pPr lvl="0" algn="l" defTabSz="444500">
                <a:lnSpc>
                  <a:spcPct val="90000"/>
                </a:lnSpc>
                <a:spcBef>
                  <a:spcPct val="0"/>
                </a:spcBef>
                <a:spcAft>
                  <a:spcPct val="35000"/>
                </a:spcAft>
              </a:pPr>
              <a:r>
                <a:rPr lang="en-US" sz="1000" kern="1200" dirty="0"/>
                <a:t>Christine Rostgaard (UB, Alma, Analytics)</a:t>
              </a:r>
            </a:p>
            <a:p>
              <a:pPr lvl="0" algn="l" defTabSz="444500">
                <a:lnSpc>
                  <a:spcPct val="90000"/>
                </a:lnSpc>
                <a:spcBef>
                  <a:spcPct val="0"/>
                </a:spcBef>
                <a:spcAft>
                  <a:spcPct val="35000"/>
                </a:spcAft>
              </a:pPr>
              <a:r>
                <a:rPr lang="en-US" sz="1000" kern="1200" dirty="0"/>
                <a:t>Dina Norborg (</a:t>
              </a:r>
              <a:r>
                <a:rPr lang="en-US" sz="1000" kern="1200" dirty="0" err="1"/>
                <a:t>nettpublisering</a:t>
              </a:r>
              <a:r>
                <a:rPr lang="en-US" sz="1000" kern="1200" dirty="0"/>
                <a:t>- </a:t>
              </a:r>
              <a:r>
                <a:rPr lang="en-US" sz="1000" kern="1200" dirty="0" err="1"/>
                <a:t>UiOs</a:t>
              </a:r>
              <a:r>
                <a:rPr lang="en-US" sz="1000" kern="1200" dirty="0"/>
                <a:t> </a:t>
              </a:r>
              <a:r>
                <a:rPr lang="en-US" sz="1000" kern="1200" dirty="0" err="1"/>
                <a:t>webredaksjon</a:t>
              </a:r>
              <a:r>
                <a:rPr lang="en-US" sz="1000" kern="1200" dirty="0"/>
                <a:t>)</a:t>
              </a:r>
            </a:p>
            <a:p>
              <a:pPr lvl="0" algn="l" defTabSz="444500">
                <a:lnSpc>
                  <a:spcPct val="90000"/>
                </a:lnSpc>
                <a:spcBef>
                  <a:spcPct val="0"/>
                </a:spcBef>
                <a:spcAft>
                  <a:spcPct val="35000"/>
                </a:spcAft>
              </a:pPr>
              <a:r>
                <a:rPr lang="en-US" sz="1000" kern="1200" dirty="0" smtClean="0"/>
                <a:t>Sven </a:t>
              </a:r>
              <a:r>
                <a:rPr lang="en-US" sz="1000" kern="1200" dirty="0"/>
                <a:t>Høgdahl (</a:t>
              </a:r>
              <a:r>
                <a:rPr lang="en-US" sz="1000" kern="1200" dirty="0" err="1"/>
                <a:t>Rådgivning</a:t>
              </a:r>
              <a:r>
                <a:rPr lang="en-US" sz="1000" kern="1200" dirty="0"/>
                <a:t> om </a:t>
              </a:r>
              <a:r>
                <a:rPr lang="en-US" sz="1000" kern="1200" dirty="0" err="1"/>
                <a:t>innhold</a:t>
              </a:r>
              <a:r>
                <a:rPr lang="en-US" sz="1000" kern="1200" dirty="0"/>
                <a:t>, </a:t>
              </a:r>
              <a:r>
                <a:rPr lang="en-US" sz="1000" kern="1200" dirty="0" err="1"/>
                <a:t>informasjonsarkitektur</a:t>
              </a:r>
              <a:r>
                <a:rPr lang="en-US" sz="1000" kern="1200" dirty="0"/>
                <a:t> og </a:t>
              </a:r>
              <a:r>
                <a:rPr lang="en-US" sz="1000" kern="1200" dirty="0" err="1"/>
                <a:t>interaksjonsdesign</a:t>
              </a:r>
              <a:endParaRPr lang="en-US" sz="1000" kern="1200" dirty="0"/>
            </a:p>
            <a:p>
              <a:pPr lvl="0" algn="l" defTabSz="444500">
                <a:lnSpc>
                  <a:spcPct val="90000"/>
                </a:lnSpc>
                <a:spcBef>
                  <a:spcPct val="0"/>
                </a:spcBef>
                <a:spcAft>
                  <a:spcPct val="35000"/>
                </a:spcAft>
              </a:pPr>
              <a:r>
                <a:rPr lang="en-US" sz="1000" kern="1200" dirty="0"/>
                <a:t>Darrin Joseph Corbin (</a:t>
              </a:r>
              <a:r>
                <a:rPr lang="en-US" sz="1000" kern="1200" dirty="0" err="1"/>
                <a:t>Digitalt</a:t>
              </a:r>
              <a:r>
                <a:rPr lang="en-US" sz="1000" kern="1200" dirty="0"/>
                <a:t> </a:t>
              </a:r>
              <a:r>
                <a:rPr lang="en-US" sz="1000" kern="1200" dirty="0" err="1"/>
                <a:t>læringsmiljø</a:t>
              </a:r>
              <a:r>
                <a:rPr lang="en-US" sz="1000" kern="1200" dirty="0"/>
                <a:t>, </a:t>
              </a:r>
              <a:r>
                <a:rPr lang="en-US" sz="1000" kern="1200" dirty="0" err="1"/>
                <a:t>Digitale</a:t>
              </a:r>
              <a:r>
                <a:rPr lang="en-US" sz="1000" kern="1200" dirty="0"/>
                <a:t> </a:t>
              </a:r>
              <a:r>
                <a:rPr lang="en-US" sz="1000" kern="1200" dirty="0" err="1"/>
                <a:t>læringsressurser</a:t>
              </a:r>
              <a:r>
                <a:rPr lang="en-US" sz="1000" kern="1200" dirty="0"/>
                <a:t>, </a:t>
              </a:r>
              <a:r>
                <a:rPr lang="en-US" sz="1000" kern="1200" dirty="0" err="1"/>
                <a:t>Inspera</a:t>
              </a:r>
              <a:r>
                <a:rPr lang="en-US" sz="1000" kern="1200" dirty="0"/>
                <a:t>, Canvas, LMS)</a:t>
              </a:r>
            </a:p>
          </p:txBody>
        </p:sp>
        <p:sp>
          <p:nvSpPr>
            <p:cNvPr id="8" name="Freeform 7"/>
            <p:cNvSpPr/>
            <p:nvPr/>
          </p:nvSpPr>
          <p:spPr>
            <a:xfrm>
              <a:off x="4932005" y="3197928"/>
              <a:ext cx="3368615" cy="1181819"/>
            </a:xfrm>
            <a:custGeom>
              <a:avLst/>
              <a:gdLst>
                <a:gd name="connsiteX0" fmla="*/ 0 w 3683063"/>
                <a:gd name="connsiteY0" fmla="*/ 124767 h 1247674"/>
                <a:gd name="connsiteX1" fmla="*/ 124767 w 3683063"/>
                <a:gd name="connsiteY1" fmla="*/ 0 h 1247674"/>
                <a:gd name="connsiteX2" fmla="*/ 3558296 w 3683063"/>
                <a:gd name="connsiteY2" fmla="*/ 0 h 1247674"/>
                <a:gd name="connsiteX3" fmla="*/ 3683063 w 3683063"/>
                <a:gd name="connsiteY3" fmla="*/ 124767 h 1247674"/>
                <a:gd name="connsiteX4" fmla="*/ 3683063 w 3683063"/>
                <a:gd name="connsiteY4" fmla="*/ 1122907 h 1247674"/>
                <a:gd name="connsiteX5" fmla="*/ 3558296 w 3683063"/>
                <a:gd name="connsiteY5" fmla="*/ 1247674 h 1247674"/>
                <a:gd name="connsiteX6" fmla="*/ 124767 w 3683063"/>
                <a:gd name="connsiteY6" fmla="*/ 1247674 h 1247674"/>
                <a:gd name="connsiteX7" fmla="*/ 0 w 3683063"/>
                <a:gd name="connsiteY7" fmla="*/ 1122907 h 1247674"/>
                <a:gd name="connsiteX8" fmla="*/ 0 w 3683063"/>
                <a:gd name="connsiteY8" fmla="*/ 124767 h 12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063" h="1247674">
                  <a:moveTo>
                    <a:pt x="0" y="124767"/>
                  </a:moveTo>
                  <a:cubicBezTo>
                    <a:pt x="0" y="55860"/>
                    <a:pt x="55860" y="0"/>
                    <a:pt x="124767" y="0"/>
                  </a:cubicBezTo>
                  <a:lnTo>
                    <a:pt x="3558296" y="0"/>
                  </a:lnTo>
                  <a:cubicBezTo>
                    <a:pt x="3627203" y="0"/>
                    <a:pt x="3683063" y="55860"/>
                    <a:pt x="3683063" y="124767"/>
                  </a:cubicBezTo>
                  <a:lnTo>
                    <a:pt x="3683063" y="1122907"/>
                  </a:lnTo>
                  <a:cubicBezTo>
                    <a:pt x="3683063" y="1191814"/>
                    <a:pt x="3627203" y="1247674"/>
                    <a:pt x="3558296" y="1247674"/>
                  </a:cubicBezTo>
                  <a:lnTo>
                    <a:pt x="124767" y="1247674"/>
                  </a:lnTo>
                  <a:cubicBezTo>
                    <a:pt x="55860" y="1247674"/>
                    <a:pt x="0" y="1191814"/>
                    <a:pt x="0" y="1122907"/>
                  </a:cubicBezTo>
                  <a:lnTo>
                    <a:pt x="0" y="124767"/>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463" tIns="158463" rIns="158463" bIns="158463" numCol="1" spcCol="1270" anchor="ctr" anchorCtr="0">
              <a:noAutofit/>
            </a:bodyPr>
            <a:lstStyle/>
            <a:p>
              <a:pPr lvl="0" defTabSz="1422400">
                <a:lnSpc>
                  <a:spcPct val="90000"/>
                </a:lnSpc>
                <a:spcBef>
                  <a:spcPct val="0"/>
                </a:spcBef>
                <a:spcAft>
                  <a:spcPct val="35000"/>
                </a:spcAft>
              </a:pPr>
              <a:r>
                <a:rPr lang="en-US" sz="1100" dirty="0" err="1">
                  <a:solidFill>
                    <a:schemeClr val="bg1"/>
                  </a:solidFill>
                </a:rPr>
                <a:t>Nettverk</a:t>
              </a:r>
              <a:r>
                <a:rPr lang="en-US" sz="1100" dirty="0">
                  <a:solidFill>
                    <a:schemeClr val="bg1"/>
                  </a:solidFill>
                </a:rPr>
                <a:t>: </a:t>
              </a:r>
            </a:p>
            <a:p>
              <a:pPr marL="171450" lvl="0" indent="-171450" defTabSz="1422400">
                <a:lnSpc>
                  <a:spcPct val="90000"/>
                </a:lnSpc>
                <a:spcBef>
                  <a:spcPct val="0"/>
                </a:spcBef>
                <a:spcAft>
                  <a:spcPct val="35000"/>
                </a:spcAft>
                <a:buFontTx/>
                <a:buChar char="-"/>
              </a:pPr>
              <a:r>
                <a:rPr lang="en-US" sz="1100" dirty="0" err="1">
                  <a:solidFill>
                    <a:schemeClr val="bg1"/>
                  </a:solidFill>
                </a:rPr>
                <a:t>fakultetenes</a:t>
              </a:r>
              <a:r>
                <a:rPr lang="en-US" sz="1100" dirty="0">
                  <a:solidFill>
                    <a:schemeClr val="bg1"/>
                  </a:solidFill>
                </a:rPr>
                <a:t> administrative </a:t>
              </a:r>
              <a:r>
                <a:rPr lang="en-US" sz="1100" dirty="0" err="1">
                  <a:solidFill>
                    <a:schemeClr val="bg1"/>
                  </a:solidFill>
                </a:rPr>
                <a:t>studieledere</a:t>
              </a:r>
              <a:endParaRPr lang="en-US" sz="1100" dirty="0">
                <a:solidFill>
                  <a:schemeClr val="bg1"/>
                </a:solidFill>
              </a:endParaRPr>
            </a:p>
            <a:p>
              <a:pPr marL="171450" lvl="0" indent="-171450" defTabSz="1422400">
                <a:lnSpc>
                  <a:spcPct val="90000"/>
                </a:lnSpc>
                <a:spcBef>
                  <a:spcPct val="0"/>
                </a:spcBef>
                <a:spcAft>
                  <a:spcPct val="35000"/>
                </a:spcAft>
                <a:buFontTx/>
                <a:buChar char="-"/>
              </a:pPr>
              <a:r>
                <a:rPr lang="en-US" sz="1100" dirty="0" err="1">
                  <a:solidFill>
                    <a:schemeClr val="bg1"/>
                  </a:solidFill>
                </a:rPr>
                <a:t>Koordinatorer</a:t>
              </a:r>
              <a:r>
                <a:rPr lang="en-US" sz="1100" dirty="0">
                  <a:solidFill>
                    <a:schemeClr val="bg1"/>
                  </a:solidFill>
                </a:rPr>
                <a:t> </a:t>
              </a:r>
              <a:r>
                <a:rPr lang="en-US" sz="1100" dirty="0" err="1">
                  <a:solidFill>
                    <a:schemeClr val="bg1"/>
                  </a:solidFill>
                </a:rPr>
                <a:t>fra</a:t>
              </a:r>
              <a:r>
                <a:rPr lang="en-US" sz="1100" dirty="0">
                  <a:solidFill>
                    <a:schemeClr val="bg1"/>
                  </a:solidFill>
                </a:rPr>
                <a:t> </a:t>
              </a:r>
              <a:r>
                <a:rPr lang="en-US" sz="1100" dirty="0" err="1">
                  <a:solidFill>
                    <a:schemeClr val="bg1"/>
                  </a:solidFill>
                </a:rPr>
                <a:t>fakultetene</a:t>
              </a:r>
              <a:endParaRPr lang="en-US" sz="1100" dirty="0"/>
            </a:p>
          </p:txBody>
        </p:sp>
      </p:grpSp>
      <p:sp>
        <p:nvSpPr>
          <p:cNvPr id="4" name="Slide Number Placeholder 3"/>
          <p:cNvSpPr>
            <a:spLocks noGrp="1"/>
          </p:cNvSpPr>
          <p:nvPr>
            <p:ph type="sldNum" sz="quarter" idx="12"/>
          </p:nvPr>
        </p:nvSpPr>
        <p:spPr/>
        <p:txBody>
          <a:bodyPr/>
          <a:lstStyle/>
          <a:p>
            <a:pPr>
              <a:defRPr/>
            </a:pPr>
            <a:fld id="{CA695648-21E9-4045-A53E-31B6D20C9C38}" type="slidenum">
              <a:rPr lang="en-US" smtClean="0"/>
              <a:pPr>
                <a:defRPr/>
              </a:pPr>
              <a:t>9</a:t>
            </a:fld>
            <a:endParaRPr lang="en-US"/>
          </a:p>
        </p:txBody>
      </p:sp>
    </p:spTree>
    <p:extLst>
      <p:ext uri="{BB962C8B-B14F-4D97-AF65-F5344CB8AC3E}">
        <p14:creationId xmlns:p14="http://schemas.microsoft.com/office/powerpoint/2010/main" val="424110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548680"/>
            <a:ext cx="7696200" cy="1143000"/>
          </a:xfrm>
        </p:spPr>
        <p:txBody>
          <a:bodyPr/>
          <a:lstStyle/>
          <a:p>
            <a:r>
              <a:rPr lang="en-US" dirty="0" err="1"/>
              <a:t>Organisering</a:t>
            </a:r>
            <a:r>
              <a:rPr lang="en-US" dirty="0"/>
              <a:t> og </a:t>
            </a:r>
            <a:r>
              <a:rPr lang="en-US" dirty="0" err="1"/>
              <a:t>ansvar</a:t>
            </a:r>
            <a:r>
              <a:rPr lang="en-US" dirty="0"/>
              <a:t> </a:t>
            </a:r>
            <a:r>
              <a:rPr lang="en-US" dirty="0" err="1" smtClean="0"/>
              <a:t>siste</a:t>
            </a:r>
            <a:r>
              <a:rPr lang="en-US" dirty="0" smtClean="0"/>
              <a:t> </a:t>
            </a:r>
            <a:r>
              <a:rPr lang="en-US" dirty="0" err="1"/>
              <a:t>fase</a:t>
            </a:r>
            <a:endParaRPr lang="en-US" dirty="0"/>
          </a:p>
        </p:txBody>
      </p:sp>
      <p:grpSp>
        <p:nvGrpSpPr>
          <p:cNvPr id="2" name="Group 1"/>
          <p:cNvGrpSpPr/>
          <p:nvPr/>
        </p:nvGrpSpPr>
        <p:grpSpPr>
          <a:xfrm>
            <a:off x="701326" y="1522808"/>
            <a:ext cx="7776318" cy="4580606"/>
            <a:chOff x="1000947" y="1511711"/>
            <a:chExt cx="7776318" cy="4580606"/>
          </a:xfrm>
        </p:grpSpPr>
        <p:sp>
          <p:nvSpPr>
            <p:cNvPr id="3" name="Freeform 2"/>
            <p:cNvSpPr/>
            <p:nvPr/>
          </p:nvSpPr>
          <p:spPr>
            <a:xfrm>
              <a:off x="1086747" y="1511711"/>
              <a:ext cx="7690518" cy="1247674"/>
            </a:xfrm>
            <a:custGeom>
              <a:avLst/>
              <a:gdLst>
                <a:gd name="connsiteX0" fmla="*/ 0 w 7690518"/>
                <a:gd name="connsiteY0" fmla="*/ 124767 h 1247674"/>
                <a:gd name="connsiteX1" fmla="*/ 124767 w 7690518"/>
                <a:gd name="connsiteY1" fmla="*/ 0 h 1247674"/>
                <a:gd name="connsiteX2" fmla="*/ 7565751 w 7690518"/>
                <a:gd name="connsiteY2" fmla="*/ 0 h 1247674"/>
                <a:gd name="connsiteX3" fmla="*/ 7690518 w 7690518"/>
                <a:gd name="connsiteY3" fmla="*/ 124767 h 1247674"/>
                <a:gd name="connsiteX4" fmla="*/ 7690518 w 7690518"/>
                <a:gd name="connsiteY4" fmla="*/ 1122907 h 1247674"/>
                <a:gd name="connsiteX5" fmla="*/ 7565751 w 7690518"/>
                <a:gd name="connsiteY5" fmla="*/ 1247674 h 1247674"/>
                <a:gd name="connsiteX6" fmla="*/ 124767 w 7690518"/>
                <a:gd name="connsiteY6" fmla="*/ 1247674 h 1247674"/>
                <a:gd name="connsiteX7" fmla="*/ 0 w 7690518"/>
                <a:gd name="connsiteY7" fmla="*/ 1122907 h 1247674"/>
                <a:gd name="connsiteX8" fmla="*/ 0 w 7690518"/>
                <a:gd name="connsiteY8" fmla="*/ 124767 h 12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518" h="1247674">
                  <a:moveTo>
                    <a:pt x="0" y="124767"/>
                  </a:moveTo>
                  <a:cubicBezTo>
                    <a:pt x="0" y="55860"/>
                    <a:pt x="55860" y="0"/>
                    <a:pt x="124767" y="0"/>
                  </a:cubicBezTo>
                  <a:lnTo>
                    <a:pt x="7565751" y="0"/>
                  </a:lnTo>
                  <a:cubicBezTo>
                    <a:pt x="7634658" y="0"/>
                    <a:pt x="7690518" y="55860"/>
                    <a:pt x="7690518" y="124767"/>
                  </a:cubicBezTo>
                  <a:lnTo>
                    <a:pt x="7690518" y="1122907"/>
                  </a:lnTo>
                  <a:cubicBezTo>
                    <a:pt x="7690518" y="1191814"/>
                    <a:pt x="7634658" y="1247674"/>
                    <a:pt x="7565751" y="1247674"/>
                  </a:cubicBezTo>
                  <a:lnTo>
                    <a:pt x="124767" y="1247674"/>
                  </a:lnTo>
                  <a:cubicBezTo>
                    <a:pt x="55860" y="1247674"/>
                    <a:pt x="0" y="1191814"/>
                    <a:pt x="0" y="1122907"/>
                  </a:cubicBezTo>
                  <a:lnTo>
                    <a:pt x="0" y="124767"/>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453" tIns="78453" rIns="78453" bIns="78453" numCol="1" spcCol="1270" anchor="ctr" anchorCtr="0">
              <a:noAutofit/>
            </a:bodyPr>
            <a:lstStyle/>
            <a:p>
              <a:pPr lvl="0" algn="ctr" defTabSz="488950">
                <a:lnSpc>
                  <a:spcPct val="90000"/>
                </a:lnSpc>
                <a:spcBef>
                  <a:spcPct val="0"/>
                </a:spcBef>
                <a:spcAft>
                  <a:spcPct val="35000"/>
                </a:spcAft>
              </a:pPr>
              <a:r>
                <a:rPr lang="en-US" sz="1100" kern="1200" dirty="0" err="1"/>
                <a:t>Prosjekteier</a:t>
              </a:r>
              <a:r>
                <a:rPr lang="en-US" sz="1100" kern="1200" dirty="0"/>
                <a:t>:</a:t>
              </a:r>
            </a:p>
            <a:p>
              <a:pPr lvl="0" algn="ctr" defTabSz="488950">
                <a:lnSpc>
                  <a:spcPct val="90000"/>
                </a:lnSpc>
                <a:spcBef>
                  <a:spcPct val="0"/>
                </a:spcBef>
                <a:spcAft>
                  <a:spcPct val="35000"/>
                </a:spcAft>
              </a:pPr>
              <a:r>
                <a:rPr lang="en-US" sz="1100" kern="1200" dirty="0" err="1"/>
                <a:t>Avdelingsdirektør</a:t>
              </a:r>
              <a:r>
                <a:rPr lang="en-US" sz="1100" kern="1200" dirty="0"/>
                <a:t>, </a:t>
              </a:r>
              <a:r>
                <a:rPr lang="en-US" sz="1100" kern="1200" dirty="0" err="1"/>
                <a:t>Avdeling</a:t>
              </a:r>
              <a:r>
                <a:rPr lang="en-US" sz="1100" kern="1200" dirty="0"/>
                <a:t> for </a:t>
              </a:r>
              <a:r>
                <a:rPr lang="en-US" sz="1100" kern="1200" dirty="0" err="1" smtClean="0"/>
                <a:t>studieadministrasjon</a:t>
              </a:r>
              <a:r>
                <a:rPr lang="en-US" sz="1100" kern="1200" dirty="0" smtClean="0"/>
                <a:t> </a:t>
              </a:r>
            </a:p>
            <a:p>
              <a:pPr lvl="0" algn="ctr" defTabSz="488950">
                <a:lnSpc>
                  <a:spcPct val="90000"/>
                </a:lnSpc>
                <a:spcBef>
                  <a:spcPct val="0"/>
                </a:spcBef>
                <a:spcAft>
                  <a:spcPct val="35000"/>
                </a:spcAft>
              </a:pPr>
              <a:r>
                <a:rPr lang="en-US" sz="1100" kern="1200" dirty="0" err="1" smtClean="0"/>
                <a:t>Styringsgruppe</a:t>
              </a:r>
              <a:r>
                <a:rPr lang="en-US" sz="1100" kern="1200" dirty="0"/>
                <a:t>:</a:t>
              </a:r>
            </a:p>
            <a:p>
              <a:pPr lvl="0" algn="ctr" defTabSz="488950">
                <a:lnSpc>
                  <a:spcPct val="90000"/>
                </a:lnSpc>
                <a:spcBef>
                  <a:spcPct val="0"/>
                </a:spcBef>
                <a:spcAft>
                  <a:spcPct val="35000"/>
                </a:spcAft>
              </a:pPr>
              <a:r>
                <a:rPr lang="en-US" sz="1100" kern="1200" dirty="0"/>
                <a:t>USIT, UB, </a:t>
              </a:r>
              <a:r>
                <a:rPr lang="en-US" sz="1100" kern="1200" dirty="0" smtClean="0"/>
                <a:t>AKS, </a:t>
              </a:r>
              <a:r>
                <a:rPr lang="en-US" sz="1100" kern="1200" dirty="0" err="1" smtClean="0"/>
                <a:t>Fakultet</a:t>
              </a:r>
              <a:r>
                <a:rPr lang="en-US" sz="1100" kern="1200" dirty="0"/>
                <a:t>, </a:t>
              </a:r>
              <a:r>
                <a:rPr lang="en-US" sz="1100" kern="1200" dirty="0" err="1"/>
                <a:t>studenter</a:t>
              </a:r>
              <a:endParaRPr lang="en-US" sz="1100" kern="1200" dirty="0"/>
            </a:p>
          </p:txBody>
        </p:sp>
        <p:sp>
          <p:nvSpPr>
            <p:cNvPr id="6" name="Freeform 5"/>
            <p:cNvSpPr/>
            <p:nvPr/>
          </p:nvSpPr>
          <p:spPr>
            <a:xfrm>
              <a:off x="1000947" y="3000529"/>
              <a:ext cx="3683063" cy="3091788"/>
            </a:xfrm>
            <a:custGeom>
              <a:avLst/>
              <a:gdLst>
                <a:gd name="connsiteX0" fmla="*/ 0 w 3683063"/>
                <a:gd name="connsiteY0" fmla="*/ 309179 h 3091788"/>
                <a:gd name="connsiteX1" fmla="*/ 309179 w 3683063"/>
                <a:gd name="connsiteY1" fmla="*/ 0 h 3091788"/>
                <a:gd name="connsiteX2" fmla="*/ 3373884 w 3683063"/>
                <a:gd name="connsiteY2" fmla="*/ 0 h 3091788"/>
                <a:gd name="connsiteX3" fmla="*/ 3683063 w 3683063"/>
                <a:gd name="connsiteY3" fmla="*/ 309179 h 3091788"/>
                <a:gd name="connsiteX4" fmla="*/ 3683063 w 3683063"/>
                <a:gd name="connsiteY4" fmla="*/ 2782609 h 3091788"/>
                <a:gd name="connsiteX5" fmla="*/ 3373884 w 3683063"/>
                <a:gd name="connsiteY5" fmla="*/ 3091788 h 3091788"/>
                <a:gd name="connsiteX6" fmla="*/ 309179 w 3683063"/>
                <a:gd name="connsiteY6" fmla="*/ 3091788 h 3091788"/>
                <a:gd name="connsiteX7" fmla="*/ 0 w 3683063"/>
                <a:gd name="connsiteY7" fmla="*/ 2782609 h 3091788"/>
                <a:gd name="connsiteX8" fmla="*/ 0 w 3683063"/>
                <a:gd name="connsiteY8" fmla="*/ 309179 h 309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063" h="3091788">
                  <a:moveTo>
                    <a:pt x="0" y="309179"/>
                  </a:moveTo>
                  <a:cubicBezTo>
                    <a:pt x="0" y="138424"/>
                    <a:pt x="138424" y="0"/>
                    <a:pt x="309179" y="0"/>
                  </a:cubicBezTo>
                  <a:lnTo>
                    <a:pt x="3373884" y="0"/>
                  </a:lnTo>
                  <a:cubicBezTo>
                    <a:pt x="3544639" y="0"/>
                    <a:pt x="3683063" y="138424"/>
                    <a:pt x="3683063" y="309179"/>
                  </a:cubicBezTo>
                  <a:lnTo>
                    <a:pt x="3683063" y="2782609"/>
                  </a:lnTo>
                  <a:cubicBezTo>
                    <a:pt x="3683063" y="2953364"/>
                    <a:pt x="3544639" y="3091788"/>
                    <a:pt x="3373884" y="3091788"/>
                  </a:cubicBezTo>
                  <a:lnTo>
                    <a:pt x="309179" y="3091788"/>
                  </a:lnTo>
                  <a:cubicBezTo>
                    <a:pt x="138424" y="3091788"/>
                    <a:pt x="0" y="2953364"/>
                    <a:pt x="0" y="2782609"/>
                  </a:cubicBezTo>
                  <a:lnTo>
                    <a:pt x="0" y="309179"/>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655" tIns="128655" rIns="128655" bIns="128655" numCol="1" spcCol="1270" anchor="ctr" anchorCtr="0">
              <a:noAutofit/>
            </a:bodyPr>
            <a:lstStyle/>
            <a:p>
              <a:pPr lvl="0" algn="l" defTabSz="444500">
                <a:lnSpc>
                  <a:spcPct val="90000"/>
                </a:lnSpc>
                <a:spcBef>
                  <a:spcPct val="0"/>
                </a:spcBef>
                <a:spcAft>
                  <a:spcPct val="35000"/>
                </a:spcAft>
              </a:pPr>
              <a:r>
                <a:rPr lang="en-US" sz="1000" kern="1200" dirty="0" err="1"/>
                <a:t>Prosjektgruppe</a:t>
              </a:r>
              <a:r>
                <a:rPr lang="en-US" sz="1000" kern="1200" dirty="0"/>
                <a:t>: </a:t>
              </a:r>
            </a:p>
            <a:p>
              <a:pPr lvl="0" algn="l" defTabSz="444500">
                <a:lnSpc>
                  <a:spcPct val="90000"/>
                </a:lnSpc>
                <a:spcBef>
                  <a:spcPct val="0"/>
                </a:spcBef>
                <a:spcAft>
                  <a:spcPct val="35000"/>
                </a:spcAft>
              </a:pPr>
              <a:r>
                <a:rPr lang="en-US" sz="1000" kern="1200" dirty="0" err="1"/>
                <a:t>Prosjektleder</a:t>
              </a:r>
              <a:r>
                <a:rPr lang="en-US" sz="1000" kern="1200" dirty="0"/>
                <a:t> Mette Torp Christensen (</a:t>
              </a:r>
              <a:r>
                <a:rPr lang="en-US" sz="1000" kern="1200" dirty="0" err="1"/>
                <a:t>Seksjon</a:t>
              </a:r>
              <a:r>
                <a:rPr lang="en-US" sz="1000" kern="1200" dirty="0"/>
                <a:t> for </a:t>
              </a:r>
              <a:r>
                <a:rPr lang="en-US" sz="1000" kern="1200" dirty="0" err="1"/>
                <a:t>studiekvalitet</a:t>
              </a:r>
              <a:endParaRPr lang="en-US" sz="1000" kern="1200" dirty="0"/>
            </a:p>
            <a:p>
              <a:pPr lvl="0" algn="l" defTabSz="444500">
                <a:lnSpc>
                  <a:spcPct val="90000"/>
                </a:lnSpc>
                <a:spcBef>
                  <a:spcPct val="0"/>
                </a:spcBef>
                <a:spcAft>
                  <a:spcPct val="35000"/>
                </a:spcAft>
              </a:pPr>
              <a:r>
                <a:rPr lang="en-US" sz="1000" kern="1200" dirty="0"/>
                <a:t>Petter Jørgensen Thorshaug (</a:t>
              </a:r>
              <a:r>
                <a:rPr lang="en-US" sz="1000" kern="1200" dirty="0" err="1"/>
                <a:t>kompendier</a:t>
              </a:r>
              <a:r>
                <a:rPr lang="en-US" sz="1000" kern="1200" dirty="0"/>
                <a:t>, </a:t>
              </a:r>
              <a:r>
                <a:rPr lang="en-US" sz="1000" kern="1200" dirty="0" err="1"/>
                <a:t>nettverk</a:t>
              </a:r>
              <a:r>
                <a:rPr lang="en-US" sz="1000" kern="1200" dirty="0"/>
                <a:t> mot </a:t>
              </a:r>
              <a:r>
                <a:rPr lang="en-US" sz="1000" kern="1200" dirty="0" err="1"/>
                <a:t>institutter</a:t>
              </a:r>
              <a:r>
                <a:rPr lang="en-US" sz="1000" kern="1200" dirty="0"/>
                <a:t>, Kopinor)</a:t>
              </a:r>
            </a:p>
            <a:p>
              <a:pPr lvl="0" algn="l" defTabSz="444500">
                <a:lnSpc>
                  <a:spcPct val="90000"/>
                </a:lnSpc>
                <a:spcBef>
                  <a:spcPct val="0"/>
                </a:spcBef>
                <a:spcAft>
                  <a:spcPct val="35000"/>
                </a:spcAft>
              </a:pPr>
              <a:r>
                <a:rPr lang="en-US" sz="1000" kern="1200" dirty="0"/>
                <a:t>Christine Rostgaard (UB, Alma, Analytics)</a:t>
              </a:r>
            </a:p>
            <a:p>
              <a:pPr lvl="0" algn="l" defTabSz="444500">
                <a:lnSpc>
                  <a:spcPct val="90000"/>
                </a:lnSpc>
                <a:spcBef>
                  <a:spcPct val="0"/>
                </a:spcBef>
                <a:spcAft>
                  <a:spcPct val="35000"/>
                </a:spcAft>
              </a:pPr>
              <a:r>
                <a:rPr lang="en-US" sz="1000" kern="1200" dirty="0" smtClean="0"/>
                <a:t>Darrin </a:t>
              </a:r>
              <a:r>
                <a:rPr lang="en-US" sz="1000" kern="1200" dirty="0"/>
                <a:t>Joseph Corbin (</a:t>
              </a:r>
              <a:r>
                <a:rPr lang="en-US" sz="1000" kern="1200" dirty="0" err="1"/>
                <a:t>Digitalt</a:t>
              </a:r>
              <a:r>
                <a:rPr lang="en-US" sz="1000" kern="1200" dirty="0"/>
                <a:t> </a:t>
              </a:r>
              <a:r>
                <a:rPr lang="en-US" sz="1000" kern="1200" dirty="0" err="1"/>
                <a:t>læringsmiljø</a:t>
              </a:r>
              <a:r>
                <a:rPr lang="en-US" sz="1000" kern="1200" dirty="0"/>
                <a:t>, </a:t>
              </a:r>
              <a:r>
                <a:rPr lang="en-US" sz="1000" kern="1200" dirty="0" err="1"/>
                <a:t>Digitale</a:t>
              </a:r>
              <a:r>
                <a:rPr lang="en-US" sz="1000" kern="1200" dirty="0"/>
                <a:t> </a:t>
              </a:r>
              <a:r>
                <a:rPr lang="en-US" sz="1000" kern="1200" dirty="0" err="1"/>
                <a:t>læringsressurser</a:t>
              </a:r>
              <a:r>
                <a:rPr lang="en-US" sz="1000" kern="1200" dirty="0"/>
                <a:t>, </a:t>
              </a:r>
              <a:r>
                <a:rPr lang="en-US" sz="1000" kern="1200" dirty="0" err="1"/>
                <a:t>Inspera</a:t>
              </a:r>
              <a:r>
                <a:rPr lang="en-US" sz="1000" kern="1200" dirty="0"/>
                <a:t>, Canvas, LMS)</a:t>
              </a:r>
            </a:p>
          </p:txBody>
        </p:sp>
        <p:sp>
          <p:nvSpPr>
            <p:cNvPr id="8" name="Freeform 7"/>
            <p:cNvSpPr/>
            <p:nvPr/>
          </p:nvSpPr>
          <p:spPr>
            <a:xfrm>
              <a:off x="4932005" y="3197928"/>
              <a:ext cx="3368615" cy="1181819"/>
            </a:xfrm>
            <a:custGeom>
              <a:avLst/>
              <a:gdLst>
                <a:gd name="connsiteX0" fmla="*/ 0 w 3683063"/>
                <a:gd name="connsiteY0" fmla="*/ 124767 h 1247674"/>
                <a:gd name="connsiteX1" fmla="*/ 124767 w 3683063"/>
                <a:gd name="connsiteY1" fmla="*/ 0 h 1247674"/>
                <a:gd name="connsiteX2" fmla="*/ 3558296 w 3683063"/>
                <a:gd name="connsiteY2" fmla="*/ 0 h 1247674"/>
                <a:gd name="connsiteX3" fmla="*/ 3683063 w 3683063"/>
                <a:gd name="connsiteY3" fmla="*/ 124767 h 1247674"/>
                <a:gd name="connsiteX4" fmla="*/ 3683063 w 3683063"/>
                <a:gd name="connsiteY4" fmla="*/ 1122907 h 1247674"/>
                <a:gd name="connsiteX5" fmla="*/ 3558296 w 3683063"/>
                <a:gd name="connsiteY5" fmla="*/ 1247674 h 1247674"/>
                <a:gd name="connsiteX6" fmla="*/ 124767 w 3683063"/>
                <a:gd name="connsiteY6" fmla="*/ 1247674 h 1247674"/>
                <a:gd name="connsiteX7" fmla="*/ 0 w 3683063"/>
                <a:gd name="connsiteY7" fmla="*/ 1122907 h 1247674"/>
                <a:gd name="connsiteX8" fmla="*/ 0 w 3683063"/>
                <a:gd name="connsiteY8" fmla="*/ 124767 h 12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063" h="1247674">
                  <a:moveTo>
                    <a:pt x="0" y="124767"/>
                  </a:moveTo>
                  <a:cubicBezTo>
                    <a:pt x="0" y="55860"/>
                    <a:pt x="55860" y="0"/>
                    <a:pt x="124767" y="0"/>
                  </a:cubicBezTo>
                  <a:lnTo>
                    <a:pt x="3558296" y="0"/>
                  </a:lnTo>
                  <a:cubicBezTo>
                    <a:pt x="3627203" y="0"/>
                    <a:pt x="3683063" y="55860"/>
                    <a:pt x="3683063" y="124767"/>
                  </a:cubicBezTo>
                  <a:lnTo>
                    <a:pt x="3683063" y="1122907"/>
                  </a:lnTo>
                  <a:cubicBezTo>
                    <a:pt x="3683063" y="1191814"/>
                    <a:pt x="3627203" y="1247674"/>
                    <a:pt x="3558296" y="1247674"/>
                  </a:cubicBezTo>
                  <a:lnTo>
                    <a:pt x="124767" y="1247674"/>
                  </a:lnTo>
                  <a:cubicBezTo>
                    <a:pt x="55860" y="1247674"/>
                    <a:pt x="0" y="1191814"/>
                    <a:pt x="0" y="1122907"/>
                  </a:cubicBezTo>
                  <a:lnTo>
                    <a:pt x="0" y="124767"/>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463" tIns="158463" rIns="158463" bIns="158463" numCol="1" spcCol="1270" anchor="ctr" anchorCtr="0">
              <a:noAutofit/>
            </a:bodyPr>
            <a:lstStyle/>
            <a:p>
              <a:pPr lvl="0" defTabSz="1422400">
                <a:lnSpc>
                  <a:spcPct val="90000"/>
                </a:lnSpc>
                <a:spcBef>
                  <a:spcPct val="0"/>
                </a:spcBef>
                <a:spcAft>
                  <a:spcPct val="35000"/>
                </a:spcAft>
              </a:pPr>
              <a:r>
                <a:rPr lang="en-US" sz="1100" dirty="0" err="1">
                  <a:solidFill>
                    <a:schemeClr val="bg1"/>
                  </a:solidFill>
                </a:rPr>
                <a:t>Nettverk</a:t>
              </a:r>
              <a:r>
                <a:rPr lang="en-US" sz="1100" dirty="0">
                  <a:solidFill>
                    <a:schemeClr val="bg1"/>
                  </a:solidFill>
                </a:rPr>
                <a:t>: </a:t>
              </a:r>
            </a:p>
            <a:p>
              <a:pPr marL="171450" lvl="0" indent="-171450" defTabSz="1422400">
                <a:lnSpc>
                  <a:spcPct val="90000"/>
                </a:lnSpc>
                <a:spcBef>
                  <a:spcPct val="0"/>
                </a:spcBef>
                <a:spcAft>
                  <a:spcPct val="35000"/>
                </a:spcAft>
                <a:buFontTx/>
                <a:buChar char="-"/>
              </a:pPr>
              <a:r>
                <a:rPr lang="en-US" sz="1100" dirty="0" err="1" smtClean="0">
                  <a:solidFill>
                    <a:schemeClr val="bg1"/>
                  </a:solidFill>
                </a:rPr>
                <a:t>Koordinatorer</a:t>
              </a:r>
              <a:r>
                <a:rPr lang="en-US" sz="1100" dirty="0" smtClean="0">
                  <a:solidFill>
                    <a:schemeClr val="bg1"/>
                  </a:solidFill>
                </a:rPr>
                <a:t> </a:t>
              </a:r>
              <a:r>
                <a:rPr lang="en-US" sz="1100" dirty="0" err="1">
                  <a:solidFill>
                    <a:schemeClr val="bg1"/>
                  </a:solidFill>
                </a:rPr>
                <a:t>fra</a:t>
              </a:r>
              <a:r>
                <a:rPr lang="en-US" sz="1100" dirty="0">
                  <a:solidFill>
                    <a:schemeClr val="bg1"/>
                  </a:solidFill>
                </a:rPr>
                <a:t> </a:t>
              </a:r>
              <a:r>
                <a:rPr lang="en-US" sz="1100" dirty="0" err="1">
                  <a:solidFill>
                    <a:schemeClr val="bg1"/>
                  </a:solidFill>
                </a:rPr>
                <a:t>fakultetene</a:t>
              </a:r>
              <a:endParaRPr lang="en-US" sz="1100" dirty="0"/>
            </a:p>
          </p:txBody>
        </p:sp>
      </p:grpSp>
      <p:sp>
        <p:nvSpPr>
          <p:cNvPr id="4" name="Slide Number Placeholder 3"/>
          <p:cNvSpPr>
            <a:spLocks noGrp="1"/>
          </p:cNvSpPr>
          <p:nvPr>
            <p:ph type="sldNum" sz="quarter" idx="12"/>
          </p:nvPr>
        </p:nvSpPr>
        <p:spPr/>
        <p:txBody>
          <a:bodyPr/>
          <a:lstStyle/>
          <a:p>
            <a:pPr>
              <a:defRPr/>
            </a:pPr>
            <a:fld id="{CA695648-21E9-4045-A53E-31B6D20C9C38}" type="slidenum">
              <a:rPr lang="en-US" smtClean="0"/>
              <a:pPr>
                <a:defRPr/>
              </a:pPr>
              <a:t>10</a:t>
            </a:fld>
            <a:endParaRPr lang="en-US"/>
          </a:p>
        </p:txBody>
      </p:sp>
    </p:spTree>
    <p:extLst>
      <p:ext uri="{BB962C8B-B14F-4D97-AF65-F5344CB8AC3E}">
        <p14:creationId xmlns:p14="http://schemas.microsoft.com/office/powerpoint/2010/main" val="819511956"/>
      </p:ext>
    </p:extLst>
  </p:cSld>
  <p:clrMapOvr>
    <a:masterClrMapping/>
  </p:clrMapOvr>
</p:sld>
</file>

<file path=ppt/theme/theme1.xml><?xml version="1.0" encoding="utf-8"?>
<a:theme xmlns:a="http://schemas.openxmlformats.org/drawingml/2006/main" name="Casepresentasjon_Introduksjonsprogram_UiO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yrkebasert_Exp.LeadsFINAL">
  <a:themeElements>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fontScheme name="Making Waves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t"/>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492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marL="0" indent="0">
          <a:spcBef>
            <a:spcPct val="20000"/>
          </a:spcBef>
          <a:defRPr sz="1800" dirty="0" err="1" smtClean="0">
            <a:solidFill>
              <a:srgbClr val="000000"/>
            </a:solidFill>
            <a:cs typeface="Arial" pitchFamily="34" charset="0"/>
          </a:defRPr>
        </a:defPPr>
      </a:lstStyle>
    </a:tx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2.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3.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4.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7C19D171EDE7428ED0C912E4C62F24" ma:contentTypeVersion="8" ma:contentTypeDescription="Opprett et nytt dokument." ma:contentTypeScope="" ma:versionID="3a70d3ed23056b8234fe8fc4c16d1f47">
  <xsd:schema xmlns:xsd="http://www.w3.org/2001/XMLSchema" xmlns:xs="http://www.w3.org/2001/XMLSchema" xmlns:p="http://schemas.microsoft.com/office/2006/metadata/properties" xmlns:ns2="12fc9f9c-ad31-45e8-9e05-57694ce86bcb" xmlns:ns3="2d94e8de-b7cf-4d3c-b5a7-7e7f199574f5" targetNamespace="http://schemas.microsoft.com/office/2006/metadata/properties" ma:root="true" ma:fieldsID="bee5e9dd839fedd4d8f959681c2646b1" ns2:_="" ns3:_="">
    <xsd:import namespace="12fc9f9c-ad31-45e8-9e05-57694ce86bcb"/>
    <xsd:import namespace="2d94e8de-b7cf-4d3c-b5a7-7e7f199574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c9f9c-ad31-45e8-9e05-57694ce86b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94e8de-b7cf-4d3c-b5a7-7e7f199574f5"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067E6F-9274-454D-93E3-70460D209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fc9f9c-ad31-45e8-9e05-57694ce86bcb"/>
    <ds:schemaRef ds:uri="2d94e8de-b7cf-4d3c-b5a7-7e7f199574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FCF254-8B1B-4332-8C43-2492005BC1B1}">
  <ds:schemaRefs>
    <ds:schemaRef ds:uri="http://schemas.microsoft.com/sharepoint/v3/contenttype/forms"/>
  </ds:schemaRefs>
</ds:datastoreItem>
</file>

<file path=customXml/itemProps3.xml><?xml version="1.0" encoding="utf-8"?>
<ds:datastoreItem xmlns:ds="http://schemas.openxmlformats.org/officeDocument/2006/customXml" ds:itemID="{6EB325E5-A657-422C-9A31-96ACD76A642D}">
  <ds:schemaRefs>
    <ds:schemaRef ds:uri="http://purl.org/dc/terms/"/>
    <ds:schemaRef ds:uri="http://schemas.openxmlformats.org/package/2006/metadata/core-properties"/>
    <ds:schemaRef ds:uri="http://purl.org/dc/dcmitype/"/>
    <ds:schemaRef ds:uri="http://schemas.microsoft.com/office/infopath/2007/PartnerControls"/>
    <ds:schemaRef ds:uri="12fc9f9c-ad31-45e8-9e05-57694ce86bcb"/>
    <ds:schemaRef ds:uri="http://schemas.microsoft.com/office/2006/documentManagement/types"/>
    <ds:schemaRef ds:uri="http://purl.org/dc/elements/1.1/"/>
    <ds:schemaRef ds:uri="http://schemas.microsoft.com/office/2006/metadata/properties"/>
    <ds:schemaRef ds:uri="2d94e8de-b7cf-4d3c-b5a7-7e7f199574f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Casepresentasjon_Introduksjonsprogram_UiO2014</Template>
  <TotalTime>3739</TotalTime>
  <Words>3233</Words>
  <Application>Microsoft Office PowerPoint</Application>
  <PresentationFormat>On-screen Show (4:3)</PresentationFormat>
  <Paragraphs>467</Paragraphs>
  <Slides>22</Slides>
  <Notes>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22</vt:i4>
      </vt:variant>
    </vt:vector>
  </HeadingPairs>
  <TitlesOfParts>
    <vt:vector size="36" baseType="lpstr">
      <vt:lpstr>ＭＳ Ｐゴシック</vt:lpstr>
      <vt:lpstr>Arial</vt:lpstr>
      <vt:lpstr>Calibri</vt:lpstr>
      <vt:lpstr>Cambria</vt:lpstr>
      <vt:lpstr>Georgia</vt:lpstr>
      <vt:lpstr>Helvetica 65 Medium</vt:lpstr>
      <vt:lpstr>MS Mincho</vt:lpstr>
      <vt:lpstr>Times New Roman</vt:lpstr>
      <vt:lpstr>Wingdings</vt:lpstr>
      <vt:lpstr>ヒラギノ角ゴ Pro W3</vt:lpstr>
      <vt:lpstr>Casepresentasjon_Introduksjonsprogram_UiO2014</vt:lpstr>
      <vt:lpstr>Custom Design</vt:lpstr>
      <vt:lpstr>1_Custom Design</vt:lpstr>
      <vt:lpstr>styrkebasert_Exp.LeadsFINAL</vt:lpstr>
      <vt:lpstr>PowerPoint Presentation</vt:lpstr>
      <vt:lpstr>Styringsdokument: Veiledningsfoil</vt:lpstr>
      <vt:lpstr>Innhold i styringsdokumentet</vt:lpstr>
      <vt:lpstr>Bakgrunn</vt:lpstr>
      <vt:lpstr>Begrunnelse for igangsetting av prosjektet nå</vt:lpstr>
      <vt:lpstr>Mål og ønskede gevinster</vt:lpstr>
      <vt:lpstr>Prosjektets leveranser og avgrensing</vt:lpstr>
      <vt:lpstr>Organisering og ansvar første fase</vt:lpstr>
      <vt:lpstr>Organisering og ansvar siste fase</vt:lpstr>
      <vt:lpstr>PowerPoint Presentation</vt:lpstr>
      <vt:lpstr>Overordnet tidsplan 2020</vt:lpstr>
      <vt:lpstr>Overordnet tidsplan 2021</vt:lpstr>
      <vt:lpstr>Ressursbruk</vt:lpstr>
      <vt:lpstr>Status (hoved) aktiviteter</vt:lpstr>
      <vt:lpstr>Status aktiviteter utrulling</vt:lpstr>
      <vt:lpstr>Status aktiviteter forts… </vt:lpstr>
      <vt:lpstr>Nytte/kost vurderinger </vt:lpstr>
      <vt:lpstr>Orienteringssaker</vt:lpstr>
      <vt:lpstr>Orienteringssaker forts.</vt:lpstr>
      <vt:lpstr>Diskusjonssak</vt:lpstr>
      <vt:lpstr>Beslutningspunkter</vt:lpstr>
      <vt:lpstr>Oppsummering av veien videre</vt:lpstr>
    </vt:vector>
  </TitlesOfParts>
  <Company>Universitetet i Oslo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Introduksjonsprogram for nytilsatte</dc:title>
  <dc:creator>Lene Renneflott</dc:creator>
  <cp:lastModifiedBy>Mette Torp Christensen</cp:lastModifiedBy>
  <cp:revision>377</cp:revision>
  <cp:lastPrinted>2017-11-16T09:42:35Z</cp:lastPrinted>
  <dcterms:created xsi:type="dcterms:W3CDTF">2015-03-10T11:19:21Z</dcterms:created>
  <dcterms:modified xsi:type="dcterms:W3CDTF">2020-12-15T12:15:59Z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0x010100667C19D171EDE7428ED0C912E4C62F24</vt:lpwstr>
  </property>
  <property fmtid="{D5CDD505-2E9C-101B-9397-08002B2CF9AE}" pid="3" name="AuthorIds_UIVersion_1024">
    <vt:lpwstr>6</vt:lpwstr>
  </property>
  <property fmtid="{D5CDD505-2E9C-101B-9397-08002B2CF9AE}" pid="4" name="AuthorIds_UIVersion_2560">
    <vt:lpwstr>6</vt:lpwstr>
  </property>
</Properties>
</file>