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4"/>
    <p:sldMasterId id="2147483761" r:id="rId5"/>
    <p:sldMasterId id="2147483774" r:id="rId6"/>
    <p:sldMasterId id="2147483738" r:id="rId7"/>
  </p:sldMasterIdLst>
  <p:notesMasterIdLst>
    <p:notesMasterId r:id="rId31"/>
  </p:notesMasterIdLst>
  <p:handoutMasterIdLst>
    <p:handoutMasterId r:id="rId32"/>
  </p:handoutMasterIdLst>
  <p:sldIdLst>
    <p:sldId id="256" r:id="rId8"/>
    <p:sldId id="264" r:id="rId9"/>
    <p:sldId id="265" r:id="rId10"/>
    <p:sldId id="301" r:id="rId11"/>
    <p:sldId id="303" r:id="rId12"/>
    <p:sldId id="304" r:id="rId13"/>
    <p:sldId id="288" r:id="rId14"/>
    <p:sldId id="305" r:id="rId15"/>
    <p:sldId id="306" r:id="rId16"/>
    <p:sldId id="383" r:id="rId17"/>
    <p:sldId id="260" r:id="rId18"/>
    <p:sldId id="307" r:id="rId19"/>
    <p:sldId id="296" r:id="rId20"/>
    <p:sldId id="268" r:id="rId21"/>
    <p:sldId id="308" r:id="rId22"/>
    <p:sldId id="376" r:id="rId23"/>
    <p:sldId id="379" r:id="rId24"/>
    <p:sldId id="380" r:id="rId25"/>
    <p:sldId id="378" r:id="rId26"/>
    <p:sldId id="290" r:id="rId27"/>
    <p:sldId id="294" r:id="rId28"/>
    <p:sldId id="381" r:id="rId29"/>
    <p:sldId id="38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5E126-DDEB-0E6F-C44E-ED1A20891117}" name="Andreas Tandberg" initials="AT" userId="S::andreata@uio.no::e1b1e038-d23c-4ed1-9f42-59e4090f17ce" providerId="AD"/>
  <p188:author id="{D2991B63-E66E-2919-92BD-395AD1AF4A3C}" name="Anne-Lise Lande" initials="AL" userId="S::annelll@uio.no::a3e35d91-04e9-41ae-a3b5-011ae602d976" providerId="AD"/>
  <p188:author id="{414EA1BF-37CA-F41D-1AC4-3B4C60517BA4}" name="Anna Kristine Høyem" initials="AH" userId="S::annakhoy@uio.no::b045f7d8-de4c-483e-96b1-d05bdfe8ca9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e Renneflott" initials="L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7F8"/>
    <a:srgbClr val="43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71290-23F7-41E5-A577-7FF17FECBE15}" v="592" dt="2022-08-17T12:45:54.675"/>
    <p1510:client id="{22335491-4438-864D-2A5D-BF163783D594}" v="3" dt="2022-08-17T11:57:31.341"/>
    <p1510:client id="{25B3E95D-8EA6-4B8C-BEEB-7EA5B376DBF1}" v="47" dt="2022-08-16T18:54:55.055"/>
    <p1510:client id="{3E64EE0C-4E71-4599-B3A3-629947FD4302}" v="61" dt="2022-08-17T12:48:36.953"/>
    <p1510:client id="{5649E7E7-1E19-4E1A-AF2A-2BCEE7EB37A7}" v="114" dt="2022-08-16T18:59:18.680"/>
    <p1510:client id="{5AE10B22-D390-46E2-912A-2AAFD547C036}" v="2" dt="2022-08-16T19:23:26.545"/>
    <p1510:client id="{692238D1-9DA1-4306-B97A-5456293BA809}" v="3" dt="2022-08-16T19:06:13.468"/>
    <p1510:client id="{824185D7-BC26-40B6-9138-E3A53D050A02}" v="13" dt="2022-08-16T19:17:48.636"/>
    <p1510:client id="{854E9F1B-E4DD-4AA3-8DEC-F31DB3EA5ACF}" v="150" dt="2022-08-16T18:44:28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70" y="102"/>
      </p:cViewPr>
      <p:guideLst>
        <p:guide orient="horz" pos="2160"/>
        <p:guide pos="672"/>
        <p:guide pos="5472"/>
        <p:guide pos="1008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2827B-7526-134A-83CB-BCBD60F39FE4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F47CF-4B7E-9B43-837F-2BDFE04961A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en-US" sz="1600" err="1">
              <a:solidFill>
                <a:schemeClr val="tx1"/>
              </a:solidFill>
            </a:rPr>
            <a:t>Styringsgruppe</a:t>
          </a:r>
          <a:r>
            <a:rPr lang="en-US" sz="1600">
              <a:solidFill>
                <a:schemeClr val="tx1"/>
              </a:solidFill>
            </a:rPr>
            <a:t>:</a:t>
          </a:r>
        </a:p>
        <a:p>
          <a:pPr algn="l" rtl="0"/>
          <a:r>
            <a:rPr lang="en-US" sz="1600" b="1">
              <a:solidFill>
                <a:schemeClr val="tx1"/>
              </a:solidFill>
              <a:latin typeface="Arial"/>
              <a:ea typeface="ヒラギノ角ゴ Pro W3"/>
              <a:cs typeface="Arial"/>
            </a:rPr>
            <a:t>- Anne-Lise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 </a:t>
          </a:r>
          <a:r>
            <a:rPr lang="en-US" sz="1600" b="1">
              <a:solidFill>
                <a:schemeClr val="tx1"/>
              </a:solidFill>
              <a:latin typeface="Arial"/>
              <a:ea typeface="ヒラギノ角ゴ Pro W3"/>
              <a:cs typeface="Arial"/>
            </a:rPr>
            <a:t>Lande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 </a:t>
          </a:r>
          <a:r>
            <a:rPr lang="en-US" sz="1600">
              <a:solidFill>
                <a:schemeClr val="tx1"/>
              </a:solidFill>
              <a:latin typeface="Arial"/>
              <a:cs typeface="Arial"/>
            </a:rPr>
            <a:t> (</a:t>
          </a:r>
          <a:r>
            <a:rPr lang="en-US" sz="1600" err="1">
              <a:solidFill>
                <a:schemeClr val="tx1"/>
              </a:solidFill>
              <a:latin typeface="Arial"/>
              <a:cs typeface="Arial"/>
            </a:rPr>
            <a:t>prosj</a:t>
          </a:r>
          <a:r>
            <a:rPr lang="en-US" sz="1600">
              <a:solidFill>
                <a:schemeClr val="tx1"/>
              </a:solidFill>
              <a:latin typeface="Arial"/>
              <a:cs typeface="Arial"/>
            </a:rPr>
            <a:t>.-</a:t>
          </a:r>
          <a:r>
            <a:rPr lang="en-US" sz="1600" err="1">
              <a:solidFill>
                <a:schemeClr val="tx1"/>
              </a:solidFill>
              <a:latin typeface="Arial"/>
              <a:cs typeface="Arial"/>
            </a:rPr>
            <a:t>eier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)</a:t>
          </a:r>
          <a:r>
            <a:rPr lang="en-US" sz="1600">
              <a:solidFill>
                <a:schemeClr val="tx1"/>
              </a:solidFill>
              <a:latin typeface="Arial"/>
              <a:cs typeface="Arial"/>
            </a:rPr>
            <a:t> </a:t>
          </a:r>
        </a:p>
        <a:p>
          <a:pPr algn="l" rtl="0"/>
          <a:r>
            <a:rPr lang="en-US" sz="1600" b="1">
              <a:solidFill>
                <a:schemeClr val="tx1"/>
              </a:solidFill>
              <a:latin typeface="Arial"/>
              <a:ea typeface="ヒラギノ角ゴ Pro W3"/>
              <a:cs typeface="Arial"/>
            </a:rPr>
            <a:t>- Julia</a:t>
          </a:r>
          <a:r>
            <a:rPr lang="en-US" sz="1600" b="1">
              <a:solidFill>
                <a:schemeClr val="tx1"/>
              </a:solidFill>
              <a:latin typeface="Arial"/>
              <a:ea typeface="ヒラギノ角ゴ Pro W3"/>
            </a:rPr>
            <a:t>nne K. Hansen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</a:rPr>
            <a:t> HF</a:t>
          </a:r>
          <a:r>
            <a:rPr lang="en-US" sz="1600">
              <a:solidFill>
                <a:schemeClr val="tx1"/>
              </a:solidFill>
            </a:rPr>
            <a:t> </a:t>
          </a:r>
        </a:p>
        <a:p>
          <a:pPr algn="l" rtl="0"/>
          <a:r>
            <a:rPr lang="en-US" sz="1600" b="1">
              <a:solidFill>
                <a:schemeClr val="tx1"/>
              </a:solidFill>
            </a:rPr>
            <a:t>-</a:t>
          </a:r>
          <a:r>
            <a:rPr lang="en-US" sz="1600">
              <a:solidFill>
                <a:schemeClr val="tx1"/>
              </a:solidFill>
            </a:rPr>
            <a:t> </a:t>
          </a:r>
          <a:r>
            <a:rPr lang="en-US" sz="1600" b="1">
              <a:solidFill>
                <a:schemeClr val="tx1"/>
              </a:solidFill>
              <a:latin typeface="Arial"/>
              <a:ea typeface="ヒラギノ角ゴ Pro W3"/>
            </a:rPr>
            <a:t>Liv Dalen </a:t>
          </a:r>
          <a:r>
            <a:rPr lang="en-US" sz="1600" b="1" err="1">
              <a:solidFill>
                <a:schemeClr val="tx1"/>
              </a:solidFill>
              <a:latin typeface="Arial"/>
              <a:ea typeface="ヒラギノ角ゴ Pro W3"/>
            </a:rPr>
            <a:t>Tennøen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</a:rPr>
            <a:t> (AKS) </a:t>
          </a:r>
        </a:p>
        <a:p>
          <a:pPr algn="l" rtl="0"/>
          <a:r>
            <a:rPr lang="en-US" sz="1600" b="1">
              <a:solidFill>
                <a:schemeClr val="tx1"/>
              </a:solidFill>
              <a:latin typeface="Arial"/>
              <a:ea typeface="ヒラギノ角ゴ Pro W3"/>
            </a:rPr>
            <a:t>-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</a:rPr>
            <a:t> </a:t>
          </a:r>
          <a:r>
            <a:rPr lang="en-US" sz="1600" b="1">
              <a:solidFill>
                <a:schemeClr val="tx1"/>
              </a:solidFill>
              <a:latin typeface="Arial"/>
              <a:ea typeface="ヒラギノ角ゴ Pro W3"/>
            </a:rPr>
            <a:t>Kirsti L. Engelien</a:t>
          </a:r>
          <a:r>
            <a:rPr lang="en-US" sz="1600">
              <a:solidFill>
                <a:schemeClr val="tx1"/>
              </a:solidFill>
              <a:latin typeface="Arial"/>
              <a:ea typeface="ヒラギノ角ゴ Pro W3"/>
            </a:rPr>
            <a:t> (UV) </a:t>
          </a:r>
        </a:p>
        <a:p>
          <a:pPr algn="l" rtl="0"/>
          <a:r>
            <a:rPr lang="en-US" sz="1600" b="1">
              <a:solidFill>
                <a:schemeClr val="tx1"/>
              </a:solidFill>
              <a:latin typeface="Arial"/>
            </a:rPr>
            <a:t>-Tom Eriksen </a:t>
          </a:r>
          <a:r>
            <a:rPr lang="en-US" sz="1600" b="0">
              <a:solidFill>
                <a:schemeClr val="tx1"/>
              </a:solidFill>
              <a:latin typeface="Arial"/>
            </a:rPr>
            <a:t>(USIT)</a:t>
          </a:r>
          <a:endParaRPr lang="en-US" sz="1600" b="0">
            <a:solidFill>
              <a:schemeClr val="tx1"/>
            </a:solidFill>
          </a:endParaRPr>
        </a:p>
      </dgm:t>
    </dgm:pt>
    <dgm:pt modelId="{BA341082-F58A-704E-8DDB-4E405B0A4D47}" type="parTrans" cxnId="{D6D25372-E1A9-B64F-9C67-82A414335998}">
      <dgm:prSet/>
      <dgm:spPr/>
      <dgm:t>
        <a:bodyPr/>
        <a:lstStyle/>
        <a:p>
          <a:endParaRPr lang="en-US"/>
        </a:p>
      </dgm:t>
    </dgm:pt>
    <dgm:pt modelId="{996DCE1E-97D7-034D-BA23-13460A16BD3A}" type="sibTrans" cxnId="{D6D25372-E1A9-B64F-9C67-82A414335998}">
      <dgm:prSet/>
      <dgm:spPr/>
      <dgm:t>
        <a:bodyPr/>
        <a:lstStyle/>
        <a:p>
          <a:endParaRPr lang="en-US"/>
        </a:p>
      </dgm:t>
    </dgm:pt>
    <dgm:pt modelId="{43EE8CA8-5391-DC46-8FBD-55646FE0516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4"/>
          </a:solidFill>
        </a:ln>
      </dgm:spPr>
      <dgm:t>
        <a:bodyPr/>
        <a:lstStyle/>
        <a:p>
          <a:pPr algn="ctr">
            <a:buNone/>
          </a:pPr>
          <a:r>
            <a:rPr lang="en-US" sz="1600" err="1">
              <a:solidFill>
                <a:schemeClr val="tx1"/>
              </a:solidFill>
            </a:rPr>
            <a:t>Prosjektgruppe</a:t>
          </a:r>
          <a:r>
            <a:rPr lang="en-US" sz="1800">
              <a:solidFill>
                <a:schemeClr val="tx1"/>
              </a:solidFill>
            </a:rPr>
            <a:t>:</a:t>
          </a:r>
        </a:p>
        <a:p>
          <a:pPr algn="l">
            <a:buNone/>
          </a:pPr>
          <a:r>
            <a:rPr lang="en-US" sz="1800" b="1">
              <a:solidFill>
                <a:schemeClr val="tx1"/>
              </a:solidFill>
            </a:rPr>
            <a:t>- </a:t>
          </a:r>
          <a:r>
            <a:rPr lang="en-US" sz="1600" b="1">
              <a:solidFill>
                <a:schemeClr val="tx1"/>
              </a:solidFill>
            </a:rPr>
            <a:t>Andreas Tandberg</a:t>
          </a:r>
          <a:r>
            <a:rPr lang="en-US" sz="1600">
              <a:solidFill>
                <a:schemeClr val="tx1"/>
              </a:solidFill>
            </a:rPr>
            <a:t>/</a:t>
          </a:r>
          <a:r>
            <a:rPr lang="en-US" sz="1600" b="1">
              <a:solidFill>
                <a:schemeClr val="tx1"/>
              </a:solidFill>
            </a:rPr>
            <a:t>Ina Hodnebrug </a:t>
          </a:r>
          <a:r>
            <a:rPr lang="en-US" sz="1600">
              <a:solidFill>
                <a:schemeClr val="tx1"/>
              </a:solidFill>
            </a:rPr>
            <a:t>(</a:t>
          </a:r>
          <a:r>
            <a:rPr lang="en-US" sz="1600" err="1">
              <a:solidFill>
                <a:schemeClr val="tx1"/>
              </a:solidFill>
            </a:rPr>
            <a:t>prosjektledere</a:t>
          </a:r>
          <a:r>
            <a:rPr lang="en-US" sz="1600">
              <a:solidFill>
                <a:schemeClr val="tx1"/>
              </a:solidFill>
            </a:rPr>
            <a:t>)</a:t>
          </a:r>
        </a:p>
        <a:p>
          <a:pPr algn="l">
            <a:buNone/>
          </a:pPr>
          <a:r>
            <a:rPr lang="en-US" sz="1600" b="1">
              <a:solidFill>
                <a:schemeClr val="tx1"/>
              </a:solidFill>
            </a:rPr>
            <a:t>- Monica Stamnes</a:t>
          </a:r>
          <a:r>
            <a:rPr lang="en-US" sz="1600">
              <a:solidFill>
                <a:schemeClr val="tx1"/>
              </a:solidFill>
            </a:rPr>
            <a:t> (USIT) </a:t>
          </a:r>
        </a:p>
        <a:p>
          <a:pPr algn="l">
            <a:buFont typeface="Wingdings" panose="05000000000000000000" pitchFamily="2" charset="2"/>
            <a:buChar char="§"/>
          </a:pPr>
          <a:r>
            <a:rPr lang="en-US" sz="1600" b="1">
              <a:solidFill>
                <a:schemeClr val="tx1"/>
              </a:solidFill>
            </a:rPr>
            <a:t>- Karoline Hagane </a:t>
          </a:r>
          <a:r>
            <a:rPr lang="en-US" sz="1600">
              <a:solidFill>
                <a:schemeClr val="tx1"/>
              </a:solidFill>
            </a:rPr>
            <a:t>(AKS)</a:t>
          </a:r>
        </a:p>
        <a:p>
          <a:pPr algn="l">
            <a:buNone/>
          </a:pPr>
          <a:r>
            <a:rPr lang="en-US" sz="1600" b="1">
              <a:solidFill>
                <a:schemeClr val="tx1"/>
              </a:solidFill>
            </a:rPr>
            <a:t>- Anna K Høyem </a:t>
          </a:r>
          <a:r>
            <a:rPr lang="en-US" sz="1600">
              <a:solidFill>
                <a:schemeClr val="tx1"/>
              </a:solidFill>
            </a:rPr>
            <a:t>(SADM)</a:t>
          </a:r>
          <a:endParaRPr lang="en-US" sz="1800">
            <a:solidFill>
              <a:schemeClr val="tx1"/>
            </a:solidFill>
          </a:endParaRPr>
        </a:p>
      </dgm:t>
    </dgm:pt>
    <dgm:pt modelId="{0FB9E21E-5DA1-D141-B0BA-BBDC5D4AB340}" type="parTrans" cxnId="{A6D0AD44-9B3F-E64F-BC2A-65145C2D5AB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7F8BABA7-82D5-4B47-B4AA-E3F180E26858}" type="sibTrans" cxnId="{A6D0AD44-9B3F-E64F-BC2A-65145C2D5AB7}">
      <dgm:prSet/>
      <dgm:spPr/>
      <dgm:t>
        <a:bodyPr/>
        <a:lstStyle/>
        <a:p>
          <a:endParaRPr lang="en-US"/>
        </a:p>
      </dgm:t>
    </dgm:pt>
    <dgm:pt modelId="{6C1EB11E-A5C0-404A-846F-392E94CA113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en-US" sz="1000" err="1">
              <a:solidFill>
                <a:srgbClr val="000000"/>
              </a:solidFill>
            </a:rPr>
            <a:t>Referansegruppe</a:t>
          </a:r>
          <a:r>
            <a:rPr lang="en-US" sz="1000">
              <a:solidFill>
                <a:srgbClr val="000000"/>
              </a:solidFill>
            </a:rPr>
            <a:t>: </a:t>
          </a:r>
        </a:p>
        <a:p>
          <a:pPr algn="l"/>
          <a:r>
            <a:rPr lang="en-US" sz="1000" b="1">
              <a:solidFill>
                <a:srgbClr val="000000"/>
              </a:solidFill>
            </a:rPr>
            <a:t>-  </a:t>
          </a:r>
          <a:r>
            <a:rPr lang="nb-NO" sz="1000" b="1">
              <a:solidFill>
                <a:srgbClr val="000000"/>
              </a:solidFill>
            </a:rPr>
            <a:t>Jonny Roar Sundnes </a:t>
          </a:r>
          <a:r>
            <a:rPr lang="nb-NO" sz="1000" b="0">
              <a:solidFill>
                <a:srgbClr val="000000"/>
              </a:solidFill>
            </a:rPr>
            <a:t>(SADM)</a:t>
          </a:r>
          <a:r>
            <a:rPr lang="nb-NO" sz="1000" b="1">
              <a:solidFill>
                <a:srgbClr val="000000"/>
              </a:solidFill>
            </a:rPr>
            <a:t> </a:t>
          </a:r>
        </a:p>
        <a:p>
          <a:pPr algn="l"/>
          <a:r>
            <a:rPr lang="nb-NO" sz="1000" b="1">
              <a:solidFill>
                <a:srgbClr val="000000"/>
              </a:solidFill>
            </a:rPr>
            <a:t> - Lena Finseth </a:t>
          </a:r>
          <a:r>
            <a:rPr lang="nb-NO" sz="1000">
              <a:solidFill>
                <a:srgbClr val="000000"/>
              </a:solidFill>
            </a:rPr>
            <a:t>(SADM)</a:t>
          </a:r>
          <a:r>
            <a:rPr lang="en-US" sz="1000">
              <a:solidFill>
                <a:srgbClr val="000000"/>
              </a:solidFill>
            </a:rPr>
            <a:t>  </a:t>
          </a:r>
        </a:p>
      </dgm:t>
    </dgm:pt>
    <dgm:pt modelId="{AF4B6D34-5840-FC46-BD76-55CC5107814F}" type="parTrans" cxnId="{13F074C5-B734-A34A-B96B-F885265EDBA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4C142C63-D3D1-9E4D-94A6-0298A295566B}" type="sibTrans" cxnId="{13F074C5-B734-A34A-B96B-F885265EDBA5}">
      <dgm:prSet/>
      <dgm:spPr/>
      <dgm:t>
        <a:bodyPr/>
        <a:lstStyle/>
        <a:p>
          <a:endParaRPr lang="en-US"/>
        </a:p>
      </dgm:t>
    </dgm:pt>
    <dgm:pt modelId="{71FD9DE7-ADC0-AC41-AC4A-EC9B1935B5D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4"/>
          </a:solidFill>
        </a:ln>
      </dgm:spPr>
      <dgm:t>
        <a:bodyPr/>
        <a:lstStyle/>
        <a:p>
          <a:pPr algn="l"/>
          <a:r>
            <a:rPr lang="en-US" err="1">
              <a:solidFill>
                <a:srgbClr val="000000"/>
              </a:solidFill>
            </a:rPr>
            <a:t>Fakultetskoordinatorer</a:t>
          </a:r>
          <a:r>
            <a:rPr lang="en-US">
              <a:solidFill>
                <a:srgbClr val="000000"/>
              </a:solidFill>
            </a:rPr>
            <a:t>: </a:t>
          </a:r>
        </a:p>
        <a:p>
          <a:pPr algn="l"/>
          <a:r>
            <a:rPr lang="en-US" b="1">
              <a:solidFill>
                <a:srgbClr val="000000"/>
              </a:solidFill>
            </a:rPr>
            <a:t>- Kari Henriksen </a:t>
          </a:r>
          <a:r>
            <a:rPr lang="en-US" b="0">
              <a:solidFill>
                <a:srgbClr val="000000"/>
              </a:solidFill>
            </a:rPr>
            <a:t>(SV)</a:t>
          </a:r>
        </a:p>
        <a:p>
          <a:pPr algn="l"/>
          <a:r>
            <a:rPr lang="en-US" b="1">
              <a:solidFill>
                <a:srgbClr val="000000"/>
              </a:solidFill>
            </a:rPr>
            <a:t>- Kristin Grude </a:t>
          </a:r>
          <a:r>
            <a:rPr lang="en-US" b="0">
              <a:solidFill>
                <a:srgbClr val="000000"/>
              </a:solidFill>
            </a:rPr>
            <a:t>(UV)</a:t>
          </a:r>
        </a:p>
        <a:p>
          <a:pPr algn="l"/>
          <a:r>
            <a:rPr lang="en-US" b="1">
              <a:solidFill>
                <a:srgbClr val="000000"/>
              </a:solidFill>
            </a:rPr>
            <a:t>- Fridtjof Jerve, Anne </a:t>
          </a:r>
          <a:r>
            <a:rPr lang="en-US" b="1" err="1">
              <a:solidFill>
                <a:srgbClr val="000000"/>
              </a:solidFill>
            </a:rPr>
            <a:t>Løken</a:t>
          </a:r>
          <a:r>
            <a:rPr lang="en-US" b="1">
              <a:solidFill>
                <a:srgbClr val="000000"/>
              </a:solidFill>
            </a:rPr>
            <a:t> </a:t>
          </a:r>
          <a:r>
            <a:rPr lang="en-US" b="0">
              <a:solidFill>
                <a:srgbClr val="000000"/>
              </a:solidFill>
            </a:rPr>
            <a:t>(HF) </a:t>
          </a:r>
        </a:p>
      </dgm:t>
    </dgm:pt>
    <dgm:pt modelId="{665C0882-E9FE-8043-87B6-A72DBBA09CC2}" type="parTrans" cxnId="{5497A116-8632-FF4E-82D8-7BA78F68F2E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A73B480B-33E6-4A43-8895-FF775A906F09}" type="sibTrans" cxnId="{5497A116-8632-FF4E-82D8-7BA78F68F2E7}">
      <dgm:prSet/>
      <dgm:spPr/>
      <dgm:t>
        <a:bodyPr/>
        <a:lstStyle/>
        <a:p>
          <a:endParaRPr lang="en-US"/>
        </a:p>
      </dgm:t>
    </dgm:pt>
    <dgm:pt modelId="{DFB98D73-59A6-0643-BFAA-03E81F477E3D}" type="pres">
      <dgm:prSet presAssocID="{CB52827B-7526-134A-83CB-BCBD60F39F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D36129-3A63-284A-82B8-F58339F32EB1}" type="pres">
      <dgm:prSet presAssocID="{98CF47CF-4B7E-9B43-837F-2BDFE04961A2}" presName="root1" presStyleCnt="0"/>
      <dgm:spPr/>
    </dgm:pt>
    <dgm:pt modelId="{F80EECBB-4841-8444-9721-ACE26868107D}" type="pres">
      <dgm:prSet presAssocID="{98CF47CF-4B7E-9B43-837F-2BDFE04961A2}" presName="LevelOneTextNode" presStyleLbl="node0" presStyleIdx="0" presStyleCnt="1" custScaleX="324435" custScaleY="434393" custLinFactNeighborX="12502" custLinFactNeighborY="-3239">
        <dgm:presLayoutVars>
          <dgm:chPref val="3"/>
        </dgm:presLayoutVars>
      </dgm:prSet>
      <dgm:spPr/>
    </dgm:pt>
    <dgm:pt modelId="{BDB370FC-CFFE-A44E-91B9-45AAE438351E}" type="pres">
      <dgm:prSet presAssocID="{98CF47CF-4B7E-9B43-837F-2BDFE04961A2}" presName="level2hierChild" presStyleCnt="0"/>
      <dgm:spPr/>
    </dgm:pt>
    <dgm:pt modelId="{E3CA4E04-0949-A84A-8ED2-323AAEAEFD27}" type="pres">
      <dgm:prSet presAssocID="{0FB9E21E-5DA1-D141-B0BA-BBDC5D4AB340}" presName="conn2-1" presStyleLbl="parChTrans1D2" presStyleIdx="0" presStyleCnt="1"/>
      <dgm:spPr/>
    </dgm:pt>
    <dgm:pt modelId="{050F9B8A-4C4E-7C45-8471-A8C1120EB31D}" type="pres">
      <dgm:prSet presAssocID="{0FB9E21E-5DA1-D141-B0BA-BBDC5D4AB340}" presName="connTx" presStyleLbl="parChTrans1D2" presStyleIdx="0" presStyleCnt="1"/>
      <dgm:spPr/>
    </dgm:pt>
    <dgm:pt modelId="{86D218AD-98C8-514A-A6D0-9AACAFDCAD14}" type="pres">
      <dgm:prSet presAssocID="{43EE8CA8-5391-DC46-8FBD-55646FE05167}" presName="root2" presStyleCnt="0"/>
      <dgm:spPr/>
    </dgm:pt>
    <dgm:pt modelId="{9436C709-9963-6D4B-89E9-F3441B284B3A}" type="pres">
      <dgm:prSet presAssocID="{43EE8CA8-5391-DC46-8FBD-55646FE05167}" presName="LevelTwoTextNode" presStyleLbl="node2" presStyleIdx="0" presStyleCnt="1" custScaleX="268000" custScaleY="426447" custLinFactNeighborX="-149" custLinFactNeighborY="-2771">
        <dgm:presLayoutVars>
          <dgm:chPref val="3"/>
        </dgm:presLayoutVars>
      </dgm:prSet>
      <dgm:spPr/>
    </dgm:pt>
    <dgm:pt modelId="{EA0DFAB5-F820-9448-ABFA-4BEBC0AFE5CC}" type="pres">
      <dgm:prSet presAssocID="{43EE8CA8-5391-DC46-8FBD-55646FE05167}" presName="level3hierChild" presStyleCnt="0"/>
      <dgm:spPr/>
    </dgm:pt>
    <dgm:pt modelId="{DBC15B82-5DBE-4249-9361-9C1916F48920}" type="pres">
      <dgm:prSet presAssocID="{AF4B6D34-5840-FC46-BD76-55CC5107814F}" presName="conn2-1" presStyleLbl="parChTrans1D3" presStyleIdx="0" presStyleCnt="2"/>
      <dgm:spPr/>
    </dgm:pt>
    <dgm:pt modelId="{CBCD54DA-1682-A743-ACEA-C5E9A135AD00}" type="pres">
      <dgm:prSet presAssocID="{AF4B6D34-5840-FC46-BD76-55CC5107814F}" presName="connTx" presStyleLbl="parChTrans1D3" presStyleIdx="0" presStyleCnt="2"/>
      <dgm:spPr/>
    </dgm:pt>
    <dgm:pt modelId="{47BA9836-AA15-3449-95A8-41BA402869DE}" type="pres">
      <dgm:prSet presAssocID="{6C1EB11E-A5C0-404A-846F-392E94CA113B}" presName="root2" presStyleCnt="0"/>
      <dgm:spPr/>
    </dgm:pt>
    <dgm:pt modelId="{F03F80AD-A7E1-3549-9163-CC5C43CE453F}" type="pres">
      <dgm:prSet presAssocID="{6C1EB11E-A5C0-404A-846F-392E94CA113B}" presName="LevelTwoTextNode" presStyleLbl="node3" presStyleIdx="0" presStyleCnt="2" custScaleX="206702" custScaleY="132247" custLinFactNeighborX="-15226" custLinFactNeighborY="-24663">
        <dgm:presLayoutVars>
          <dgm:chPref val="3"/>
        </dgm:presLayoutVars>
      </dgm:prSet>
      <dgm:spPr/>
    </dgm:pt>
    <dgm:pt modelId="{08A5C420-6893-DA4B-8059-99509A51105D}" type="pres">
      <dgm:prSet presAssocID="{6C1EB11E-A5C0-404A-846F-392E94CA113B}" presName="level3hierChild" presStyleCnt="0"/>
      <dgm:spPr/>
    </dgm:pt>
    <dgm:pt modelId="{0D2F386F-B8B7-D746-A7ED-76FD1FB51E07}" type="pres">
      <dgm:prSet presAssocID="{665C0882-E9FE-8043-87B6-A72DBBA09CC2}" presName="conn2-1" presStyleLbl="parChTrans1D3" presStyleIdx="1" presStyleCnt="2"/>
      <dgm:spPr/>
    </dgm:pt>
    <dgm:pt modelId="{11763B62-9A26-5F4A-98DE-252728E0F4D1}" type="pres">
      <dgm:prSet presAssocID="{665C0882-E9FE-8043-87B6-A72DBBA09CC2}" presName="connTx" presStyleLbl="parChTrans1D3" presStyleIdx="1" presStyleCnt="2"/>
      <dgm:spPr/>
    </dgm:pt>
    <dgm:pt modelId="{704CFC1F-EEC0-CE4B-8E04-B958A282F0B7}" type="pres">
      <dgm:prSet presAssocID="{71FD9DE7-ADC0-AC41-AC4A-EC9B1935B5D8}" presName="root2" presStyleCnt="0"/>
      <dgm:spPr/>
    </dgm:pt>
    <dgm:pt modelId="{A969EC52-29A5-6C43-8F18-FD068C62B40B}" type="pres">
      <dgm:prSet presAssocID="{71FD9DE7-ADC0-AC41-AC4A-EC9B1935B5D8}" presName="LevelTwoTextNode" presStyleLbl="node3" presStyleIdx="1" presStyleCnt="2" custScaleX="205648" custScaleY="210981" custLinFactNeighborX="-14935" custLinFactNeighborY="16416">
        <dgm:presLayoutVars>
          <dgm:chPref val="3"/>
        </dgm:presLayoutVars>
      </dgm:prSet>
      <dgm:spPr/>
    </dgm:pt>
    <dgm:pt modelId="{892AF468-3892-7B44-8CDE-A046656470ED}" type="pres">
      <dgm:prSet presAssocID="{71FD9DE7-ADC0-AC41-AC4A-EC9B1935B5D8}" presName="level3hierChild" presStyleCnt="0"/>
      <dgm:spPr/>
    </dgm:pt>
  </dgm:ptLst>
  <dgm:cxnLst>
    <dgm:cxn modelId="{5497A116-8632-FF4E-82D8-7BA78F68F2E7}" srcId="{43EE8CA8-5391-DC46-8FBD-55646FE05167}" destId="{71FD9DE7-ADC0-AC41-AC4A-EC9B1935B5D8}" srcOrd="1" destOrd="0" parTransId="{665C0882-E9FE-8043-87B6-A72DBBA09CC2}" sibTransId="{A73B480B-33E6-4A43-8895-FF775A906F09}"/>
    <dgm:cxn modelId="{ED09E92A-B326-6A47-82EE-B1E464350CB2}" type="presOf" srcId="{AF4B6D34-5840-FC46-BD76-55CC5107814F}" destId="{DBC15B82-5DBE-4249-9361-9C1916F48920}" srcOrd="0" destOrd="0" presId="urn:microsoft.com/office/officeart/2005/8/layout/hierarchy2"/>
    <dgm:cxn modelId="{11A02139-4CF7-3C47-96D8-1DFC63CC8D2F}" type="presOf" srcId="{0FB9E21E-5DA1-D141-B0BA-BBDC5D4AB340}" destId="{E3CA4E04-0949-A84A-8ED2-323AAEAEFD27}" srcOrd="0" destOrd="0" presId="urn:microsoft.com/office/officeart/2005/8/layout/hierarchy2"/>
    <dgm:cxn modelId="{A6D0AD44-9B3F-E64F-BC2A-65145C2D5AB7}" srcId="{98CF47CF-4B7E-9B43-837F-2BDFE04961A2}" destId="{43EE8CA8-5391-DC46-8FBD-55646FE05167}" srcOrd="0" destOrd="0" parTransId="{0FB9E21E-5DA1-D141-B0BA-BBDC5D4AB340}" sibTransId="{7F8BABA7-82D5-4B47-B4AA-E3F180E26858}"/>
    <dgm:cxn modelId="{109C8D4C-E7AF-CC4E-82AE-5217E5DBCAB9}" type="presOf" srcId="{665C0882-E9FE-8043-87B6-A72DBBA09CC2}" destId="{0D2F386F-B8B7-D746-A7ED-76FD1FB51E07}" srcOrd="0" destOrd="0" presId="urn:microsoft.com/office/officeart/2005/8/layout/hierarchy2"/>
    <dgm:cxn modelId="{D6D25372-E1A9-B64F-9C67-82A414335998}" srcId="{CB52827B-7526-134A-83CB-BCBD60F39FE4}" destId="{98CF47CF-4B7E-9B43-837F-2BDFE04961A2}" srcOrd="0" destOrd="0" parTransId="{BA341082-F58A-704E-8DDB-4E405B0A4D47}" sibTransId="{996DCE1E-97D7-034D-BA23-13460A16BD3A}"/>
    <dgm:cxn modelId="{DF14538E-7E39-4545-B539-9AE5F60F487C}" type="presOf" srcId="{71FD9DE7-ADC0-AC41-AC4A-EC9B1935B5D8}" destId="{A969EC52-29A5-6C43-8F18-FD068C62B40B}" srcOrd="0" destOrd="0" presId="urn:microsoft.com/office/officeart/2005/8/layout/hierarchy2"/>
    <dgm:cxn modelId="{B35DC49B-05CB-404A-9E58-B158EA0DC010}" type="presOf" srcId="{43EE8CA8-5391-DC46-8FBD-55646FE05167}" destId="{9436C709-9963-6D4B-89E9-F3441B284B3A}" srcOrd="0" destOrd="0" presId="urn:microsoft.com/office/officeart/2005/8/layout/hierarchy2"/>
    <dgm:cxn modelId="{0EBCC4A7-9F8D-A549-A82B-5B1B6B5E9F0A}" type="presOf" srcId="{6C1EB11E-A5C0-404A-846F-392E94CA113B}" destId="{F03F80AD-A7E1-3549-9163-CC5C43CE453F}" srcOrd="0" destOrd="0" presId="urn:microsoft.com/office/officeart/2005/8/layout/hierarchy2"/>
    <dgm:cxn modelId="{209465A8-62D4-4546-805B-5417FC3D8922}" type="presOf" srcId="{98CF47CF-4B7E-9B43-837F-2BDFE04961A2}" destId="{F80EECBB-4841-8444-9721-ACE26868107D}" srcOrd="0" destOrd="0" presId="urn:microsoft.com/office/officeart/2005/8/layout/hierarchy2"/>
    <dgm:cxn modelId="{13F074C5-B734-A34A-B96B-F885265EDBA5}" srcId="{43EE8CA8-5391-DC46-8FBD-55646FE05167}" destId="{6C1EB11E-A5C0-404A-846F-392E94CA113B}" srcOrd="0" destOrd="0" parTransId="{AF4B6D34-5840-FC46-BD76-55CC5107814F}" sibTransId="{4C142C63-D3D1-9E4D-94A6-0298A295566B}"/>
    <dgm:cxn modelId="{085463D2-E1ED-BA40-B0DC-7645035E508A}" type="presOf" srcId="{665C0882-E9FE-8043-87B6-A72DBBA09CC2}" destId="{11763B62-9A26-5F4A-98DE-252728E0F4D1}" srcOrd="1" destOrd="0" presId="urn:microsoft.com/office/officeart/2005/8/layout/hierarchy2"/>
    <dgm:cxn modelId="{D8F82FDE-BFB6-714C-8656-01F313B76C5A}" type="presOf" srcId="{CB52827B-7526-134A-83CB-BCBD60F39FE4}" destId="{DFB98D73-59A6-0643-BFAA-03E81F477E3D}" srcOrd="0" destOrd="0" presId="urn:microsoft.com/office/officeart/2005/8/layout/hierarchy2"/>
    <dgm:cxn modelId="{F7D5BAFC-5DC3-EA4F-9401-8DA189D3F86D}" type="presOf" srcId="{AF4B6D34-5840-FC46-BD76-55CC5107814F}" destId="{CBCD54DA-1682-A743-ACEA-C5E9A135AD00}" srcOrd="1" destOrd="0" presId="urn:microsoft.com/office/officeart/2005/8/layout/hierarchy2"/>
    <dgm:cxn modelId="{18E96EFF-0A18-6245-A0CC-BB47D582282B}" type="presOf" srcId="{0FB9E21E-5DA1-D141-B0BA-BBDC5D4AB340}" destId="{050F9B8A-4C4E-7C45-8471-A8C1120EB31D}" srcOrd="1" destOrd="0" presId="urn:microsoft.com/office/officeart/2005/8/layout/hierarchy2"/>
    <dgm:cxn modelId="{F0B67C24-C615-3049-84EF-C6DFE528B8A5}" type="presParOf" srcId="{DFB98D73-59A6-0643-BFAA-03E81F477E3D}" destId="{3CD36129-3A63-284A-82B8-F58339F32EB1}" srcOrd="0" destOrd="0" presId="urn:microsoft.com/office/officeart/2005/8/layout/hierarchy2"/>
    <dgm:cxn modelId="{B0240365-0C6C-3545-8657-3574E383720D}" type="presParOf" srcId="{3CD36129-3A63-284A-82B8-F58339F32EB1}" destId="{F80EECBB-4841-8444-9721-ACE26868107D}" srcOrd="0" destOrd="0" presId="urn:microsoft.com/office/officeart/2005/8/layout/hierarchy2"/>
    <dgm:cxn modelId="{3678EEF3-5EBA-9641-87C0-C3B7AD17926E}" type="presParOf" srcId="{3CD36129-3A63-284A-82B8-F58339F32EB1}" destId="{BDB370FC-CFFE-A44E-91B9-45AAE438351E}" srcOrd="1" destOrd="0" presId="urn:microsoft.com/office/officeart/2005/8/layout/hierarchy2"/>
    <dgm:cxn modelId="{0CF4C306-F047-C243-BE34-23B1B8D8221A}" type="presParOf" srcId="{BDB370FC-CFFE-A44E-91B9-45AAE438351E}" destId="{E3CA4E04-0949-A84A-8ED2-323AAEAEFD27}" srcOrd="0" destOrd="0" presId="urn:microsoft.com/office/officeart/2005/8/layout/hierarchy2"/>
    <dgm:cxn modelId="{413FB1C4-BC07-F345-8A84-F48130933FB3}" type="presParOf" srcId="{E3CA4E04-0949-A84A-8ED2-323AAEAEFD27}" destId="{050F9B8A-4C4E-7C45-8471-A8C1120EB31D}" srcOrd="0" destOrd="0" presId="urn:microsoft.com/office/officeart/2005/8/layout/hierarchy2"/>
    <dgm:cxn modelId="{1D2EB209-394B-9F41-8EBE-9EEF593A2629}" type="presParOf" srcId="{BDB370FC-CFFE-A44E-91B9-45AAE438351E}" destId="{86D218AD-98C8-514A-A6D0-9AACAFDCAD14}" srcOrd="1" destOrd="0" presId="urn:microsoft.com/office/officeart/2005/8/layout/hierarchy2"/>
    <dgm:cxn modelId="{85C9F240-2609-5147-8830-C17EAC83F595}" type="presParOf" srcId="{86D218AD-98C8-514A-A6D0-9AACAFDCAD14}" destId="{9436C709-9963-6D4B-89E9-F3441B284B3A}" srcOrd="0" destOrd="0" presId="urn:microsoft.com/office/officeart/2005/8/layout/hierarchy2"/>
    <dgm:cxn modelId="{500F8D9E-4E08-334B-9747-4810C1869155}" type="presParOf" srcId="{86D218AD-98C8-514A-A6D0-9AACAFDCAD14}" destId="{EA0DFAB5-F820-9448-ABFA-4BEBC0AFE5CC}" srcOrd="1" destOrd="0" presId="urn:microsoft.com/office/officeart/2005/8/layout/hierarchy2"/>
    <dgm:cxn modelId="{DA924CFC-52D3-0C49-9E40-FC2C394EA29E}" type="presParOf" srcId="{EA0DFAB5-F820-9448-ABFA-4BEBC0AFE5CC}" destId="{DBC15B82-5DBE-4249-9361-9C1916F48920}" srcOrd="0" destOrd="0" presId="urn:microsoft.com/office/officeart/2005/8/layout/hierarchy2"/>
    <dgm:cxn modelId="{10C27D5B-BFB8-E647-B609-D2949F56B9BF}" type="presParOf" srcId="{DBC15B82-5DBE-4249-9361-9C1916F48920}" destId="{CBCD54DA-1682-A743-ACEA-C5E9A135AD00}" srcOrd="0" destOrd="0" presId="urn:microsoft.com/office/officeart/2005/8/layout/hierarchy2"/>
    <dgm:cxn modelId="{DFF7FD37-01EF-3849-8E46-8C6B868E3C0B}" type="presParOf" srcId="{EA0DFAB5-F820-9448-ABFA-4BEBC0AFE5CC}" destId="{47BA9836-AA15-3449-95A8-41BA402869DE}" srcOrd="1" destOrd="0" presId="urn:microsoft.com/office/officeart/2005/8/layout/hierarchy2"/>
    <dgm:cxn modelId="{62BA58ED-7D68-7845-822C-72438B6DF6C0}" type="presParOf" srcId="{47BA9836-AA15-3449-95A8-41BA402869DE}" destId="{F03F80AD-A7E1-3549-9163-CC5C43CE453F}" srcOrd="0" destOrd="0" presId="urn:microsoft.com/office/officeart/2005/8/layout/hierarchy2"/>
    <dgm:cxn modelId="{DA80D570-C0C8-7D49-83C5-52C7FF547FF1}" type="presParOf" srcId="{47BA9836-AA15-3449-95A8-41BA402869DE}" destId="{08A5C420-6893-DA4B-8059-99509A51105D}" srcOrd="1" destOrd="0" presId="urn:microsoft.com/office/officeart/2005/8/layout/hierarchy2"/>
    <dgm:cxn modelId="{7C9A8BB5-9C8F-BB46-A355-CE1BB115A1FD}" type="presParOf" srcId="{EA0DFAB5-F820-9448-ABFA-4BEBC0AFE5CC}" destId="{0D2F386F-B8B7-D746-A7ED-76FD1FB51E07}" srcOrd="2" destOrd="0" presId="urn:microsoft.com/office/officeart/2005/8/layout/hierarchy2"/>
    <dgm:cxn modelId="{95158496-AE72-3641-9ACA-5FF30F8D9781}" type="presParOf" srcId="{0D2F386F-B8B7-D746-A7ED-76FD1FB51E07}" destId="{11763B62-9A26-5F4A-98DE-252728E0F4D1}" srcOrd="0" destOrd="0" presId="urn:microsoft.com/office/officeart/2005/8/layout/hierarchy2"/>
    <dgm:cxn modelId="{9210207D-CBA4-D747-88DC-02153E89A9AB}" type="presParOf" srcId="{EA0DFAB5-F820-9448-ABFA-4BEBC0AFE5CC}" destId="{704CFC1F-EEC0-CE4B-8E04-B958A282F0B7}" srcOrd="3" destOrd="0" presId="urn:microsoft.com/office/officeart/2005/8/layout/hierarchy2"/>
    <dgm:cxn modelId="{2C4B455C-C5F2-A045-A108-5F4E717EFA9A}" type="presParOf" srcId="{704CFC1F-EEC0-CE4B-8E04-B958A282F0B7}" destId="{A969EC52-29A5-6C43-8F18-FD068C62B40B}" srcOrd="0" destOrd="0" presId="urn:microsoft.com/office/officeart/2005/8/layout/hierarchy2"/>
    <dgm:cxn modelId="{0D2920F1-AF55-E94F-9375-BD760599AAB5}" type="presParOf" srcId="{704CFC1F-EEC0-CE4B-8E04-B958A282F0B7}" destId="{892AF468-3892-7B44-8CDE-A046656470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EECBB-4841-8444-9721-ACE26868107D}">
      <dsp:nvSpPr>
        <dsp:cNvPr id="0" name=""/>
        <dsp:cNvSpPr/>
      </dsp:nvSpPr>
      <dsp:spPr>
        <a:xfrm>
          <a:off x="126791" y="1161531"/>
          <a:ext cx="3130466" cy="209572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>
              <a:solidFill>
                <a:schemeClr val="tx1"/>
              </a:solidFill>
            </a:rPr>
            <a:t>Styringsgruppe</a:t>
          </a:r>
          <a:r>
            <a:rPr lang="en-US" sz="1600" kern="1200">
              <a:solidFill>
                <a:schemeClr val="tx1"/>
              </a:solidFill>
            </a:rPr>
            <a:t>: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- Anne-Lise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 </a:t>
          </a: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Lande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 </a:t>
          </a:r>
          <a:r>
            <a:rPr lang="en-US" sz="1600" kern="1200">
              <a:solidFill>
                <a:schemeClr val="tx1"/>
              </a:solidFill>
              <a:latin typeface="Arial"/>
              <a:cs typeface="Arial"/>
            </a:rPr>
            <a:t> (</a:t>
          </a:r>
          <a:r>
            <a:rPr lang="en-US" sz="1600" kern="1200" err="1">
              <a:solidFill>
                <a:schemeClr val="tx1"/>
              </a:solidFill>
              <a:latin typeface="Arial"/>
              <a:cs typeface="Arial"/>
            </a:rPr>
            <a:t>prosj</a:t>
          </a:r>
          <a:r>
            <a:rPr lang="en-US" sz="1600" kern="1200">
              <a:solidFill>
                <a:schemeClr val="tx1"/>
              </a:solidFill>
              <a:latin typeface="Arial"/>
              <a:cs typeface="Arial"/>
            </a:rPr>
            <a:t>.-</a:t>
          </a:r>
          <a:r>
            <a:rPr lang="en-US" sz="1600" kern="1200" err="1">
              <a:solidFill>
                <a:schemeClr val="tx1"/>
              </a:solidFill>
              <a:latin typeface="Arial"/>
              <a:cs typeface="Arial"/>
            </a:rPr>
            <a:t>eier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)</a:t>
          </a:r>
          <a:r>
            <a:rPr lang="en-US" sz="1600" kern="1200">
              <a:solidFill>
                <a:schemeClr val="tx1"/>
              </a:solidFill>
              <a:latin typeface="Arial"/>
              <a:cs typeface="Arial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  <a:cs typeface="Arial"/>
            </a:rPr>
            <a:t>- Julia</a:t>
          </a: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</a:rPr>
            <a:t>nne K. Hansen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</a:rPr>
            <a:t> HF</a:t>
          </a:r>
          <a:r>
            <a:rPr lang="en-US" sz="1600" kern="1200">
              <a:solidFill>
                <a:schemeClr val="tx1"/>
              </a:solidFill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-</a:t>
          </a:r>
          <a:r>
            <a:rPr lang="en-US" sz="1600" kern="1200">
              <a:solidFill>
                <a:schemeClr val="tx1"/>
              </a:solidFill>
            </a:rPr>
            <a:t> </a:t>
          </a: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</a:rPr>
            <a:t>Liv Dalen </a:t>
          </a:r>
          <a:r>
            <a:rPr lang="en-US" sz="1600" b="1" kern="1200" err="1">
              <a:solidFill>
                <a:schemeClr val="tx1"/>
              </a:solidFill>
              <a:latin typeface="Arial"/>
              <a:ea typeface="ヒラギノ角ゴ Pro W3"/>
            </a:rPr>
            <a:t>Tennøen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</a:rPr>
            <a:t> (AKS)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</a:rPr>
            <a:t>-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</a:rPr>
            <a:t> </a:t>
          </a:r>
          <a:r>
            <a:rPr lang="en-US" sz="1600" b="1" kern="1200">
              <a:solidFill>
                <a:schemeClr val="tx1"/>
              </a:solidFill>
              <a:latin typeface="Arial"/>
              <a:ea typeface="ヒラギノ角ゴ Pro W3"/>
            </a:rPr>
            <a:t>Kirsti L. Engelien</a:t>
          </a:r>
          <a:r>
            <a:rPr lang="en-US" sz="1600" kern="1200">
              <a:solidFill>
                <a:schemeClr val="tx1"/>
              </a:solidFill>
              <a:latin typeface="Arial"/>
              <a:ea typeface="ヒラギノ角ゴ Pro W3"/>
            </a:rPr>
            <a:t> (UV) 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/>
            </a:rPr>
            <a:t>-Tom Eriksen </a:t>
          </a:r>
          <a:r>
            <a:rPr lang="en-US" sz="1600" b="0" kern="1200">
              <a:solidFill>
                <a:schemeClr val="tx1"/>
              </a:solidFill>
              <a:latin typeface="Arial"/>
            </a:rPr>
            <a:t>(USIT)</a:t>
          </a:r>
          <a:endParaRPr lang="en-US" sz="1600" b="0" kern="1200">
            <a:solidFill>
              <a:schemeClr val="tx1"/>
            </a:solidFill>
          </a:endParaRPr>
        </a:p>
      </dsp:txBody>
      <dsp:txXfrm>
        <a:off x="188173" y="1222913"/>
        <a:ext cx="3007702" cy="1972960"/>
      </dsp:txXfrm>
    </dsp:sp>
    <dsp:sp modelId="{E3CA4E04-0949-A84A-8ED2-323AAEAEFD27}">
      <dsp:nvSpPr>
        <dsp:cNvPr id="0" name=""/>
        <dsp:cNvSpPr/>
      </dsp:nvSpPr>
      <dsp:spPr>
        <a:xfrm rot="29413">
          <a:off x="3257253" y="2200765"/>
          <a:ext cx="263899" cy="19514"/>
        </a:xfrm>
        <a:custGeom>
          <a:avLst/>
          <a:gdLst/>
          <a:ahLst/>
          <a:cxnLst/>
          <a:rect l="0" t="0" r="0" b="0"/>
          <a:pathLst>
            <a:path>
              <a:moveTo>
                <a:pt x="0" y="9757"/>
              </a:moveTo>
              <a:lnTo>
                <a:pt x="263899" y="975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2606" y="2203924"/>
        <a:ext cx="13194" cy="13194"/>
      </dsp:txXfrm>
    </dsp:sp>
    <dsp:sp modelId="{9436C709-9963-6D4B-89E9-F3441B284B3A}">
      <dsp:nvSpPr>
        <dsp:cNvPr id="0" name=""/>
        <dsp:cNvSpPr/>
      </dsp:nvSpPr>
      <dsp:spPr>
        <a:xfrm>
          <a:off x="3521148" y="1182956"/>
          <a:ext cx="2585926" cy="205738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>
              <a:solidFill>
                <a:schemeClr val="tx1"/>
              </a:solidFill>
            </a:rPr>
            <a:t>Prosjektgruppe</a:t>
          </a:r>
          <a:r>
            <a:rPr lang="en-US" sz="1800" kern="1200">
              <a:solidFill>
                <a:schemeClr val="tx1"/>
              </a:solidFill>
            </a:rPr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- </a:t>
          </a:r>
          <a:r>
            <a:rPr lang="en-US" sz="1600" b="1" kern="1200">
              <a:solidFill>
                <a:schemeClr val="tx1"/>
              </a:solidFill>
            </a:rPr>
            <a:t>Andreas Tandberg</a:t>
          </a:r>
          <a:r>
            <a:rPr lang="en-US" sz="1600" kern="1200">
              <a:solidFill>
                <a:schemeClr val="tx1"/>
              </a:solidFill>
            </a:rPr>
            <a:t>/</a:t>
          </a:r>
          <a:r>
            <a:rPr lang="en-US" sz="1600" b="1" kern="1200">
              <a:solidFill>
                <a:schemeClr val="tx1"/>
              </a:solidFill>
            </a:rPr>
            <a:t>Ina Hodnebrug </a:t>
          </a:r>
          <a:r>
            <a:rPr lang="en-US" sz="1600" kern="1200">
              <a:solidFill>
                <a:schemeClr val="tx1"/>
              </a:solidFill>
            </a:rPr>
            <a:t>(</a:t>
          </a:r>
          <a:r>
            <a:rPr lang="en-US" sz="1600" kern="1200" err="1">
              <a:solidFill>
                <a:schemeClr val="tx1"/>
              </a:solidFill>
            </a:rPr>
            <a:t>prosjektledere</a:t>
          </a:r>
          <a:r>
            <a:rPr lang="en-US" sz="1600" kern="1200">
              <a:solidFill>
                <a:schemeClr val="tx1"/>
              </a:solidFill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- Monica Stamnes</a:t>
          </a:r>
          <a:r>
            <a:rPr lang="en-US" sz="1600" kern="1200">
              <a:solidFill>
                <a:schemeClr val="tx1"/>
              </a:solidFill>
            </a:rPr>
            <a:t> (USIT)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solidFill>
                <a:schemeClr val="tx1"/>
              </a:solidFill>
            </a:rPr>
            <a:t>- Karoline Hagane </a:t>
          </a:r>
          <a:r>
            <a:rPr lang="en-US" sz="1600" kern="1200">
              <a:solidFill>
                <a:schemeClr val="tx1"/>
              </a:solidFill>
            </a:rPr>
            <a:t>(AKS)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- Anna K Høyem </a:t>
          </a:r>
          <a:r>
            <a:rPr lang="en-US" sz="1600" kern="1200">
              <a:solidFill>
                <a:schemeClr val="tx1"/>
              </a:solidFill>
            </a:rPr>
            <a:t>(SADM)</a:t>
          </a:r>
          <a:endParaRPr lang="en-US" sz="1800" kern="1200">
            <a:solidFill>
              <a:schemeClr val="tx1"/>
            </a:solidFill>
          </a:endParaRPr>
        </a:p>
      </dsp:txBody>
      <dsp:txXfrm>
        <a:off x="3581407" y="1243215"/>
        <a:ext cx="2465408" cy="1936871"/>
      </dsp:txXfrm>
    </dsp:sp>
    <dsp:sp modelId="{DBC15B82-5DBE-4249-9361-9C1916F48920}">
      <dsp:nvSpPr>
        <dsp:cNvPr id="0" name=""/>
        <dsp:cNvSpPr/>
      </dsp:nvSpPr>
      <dsp:spPr>
        <a:xfrm rot="17416911">
          <a:off x="5880439" y="1876524"/>
          <a:ext cx="693752" cy="19514"/>
        </a:xfrm>
        <a:custGeom>
          <a:avLst/>
          <a:gdLst/>
          <a:ahLst/>
          <a:cxnLst/>
          <a:rect l="0" t="0" r="0" b="0"/>
          <a:pathLst>
            <a:path>
              <a:moveTo>
                <a:pt x="0" y="9757"/>
              </a:moveTo>
              <a:lnTo>
                <a:pt x="693752" y="975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09972" y="1868937"/>
        <a:ext cx="34687" cy="34687"/>
      </dsp:txXfrm>
    </dsp:sp>
    <dsp:sp modelId="{F03F80AD-A7E1-3549-9163-CC5C43CE453F}">
      <dsp:nvSpPr>
        <dsp:cNvPr id="0" name=""/>
        <dsp:cNvSpPr/>
      </dsp:nvSpPr>
      <dsp:spPr>
        <a:xfrm>
          <a:off x="6347556" y="1241899"/>
          <a:ext cx="1994463" cy="63802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err="1">
              <a:solidFill>
                <a:srgbClr val="000000"/>
              </a:solidFill>
            </a:rPr>
            <a:t>Referansegruppe</a:t>
          </a:r>
          <a:r>
            <a:rPr lang="en-US" sz="1000" kern="1200">
              <a:solidFill>
                <a:srgbClr val="000000"/>
              </a:solidFill>
            </a:rPr>
            <a:t>: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000000"/>
              </a:solidFill>
            </a:rPr>
            <a:t>-  </a:t>
          </a:r>
          <a:r>
            <a:rPr lang="nb-NO" sz="1000" b="1" kern="1200">
              <a:solidFill>
                <a:srgbClr val="000000"/>
              </a:solidFill>
            </a:rPr>
            <a:t>Jonny Roar Sundnes </a:t>
          </a:r>
          <a:r>
            <a:rPr lang="nb-NO" sz="1000" b="0" kern="1200">
              <a:solidFill>
                <a:srgbClr val="000000"/>
              </a:solidFill>
            </a:rPr>
            <a:t>(SADM)</a:t>
          </a:r>
          <a:r>
            <a:rPr lang="nb-NO" sz="1000" b="1" kern="1200">
              <a:solidFill>
                <a:srgbClr val="000000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>
              <a:solidFill>
                <a:srgbClr val="000000"/>
              </a:solidFill>
            </a:rPr>
            <a:t> - Lena Finseth </a:t>
          </a:r>
          <a:r>
            <a:rPr lang="nb-NO" sz="1000" kern="1200">
              <a:solidFill>
                <a:srgbClr val="000000"/>
              </a:solidFill>
            </a:rPr>
            <a:t>(SADM)</a:t>
          </a:r>
          <a:r>
            <a:rPr lang="en-US" sz="1000" kern="1200">
              <a:solidFill>
                <a:srgbClr val="000000"/>
              </a:solidFill>
            </a:rPr>
            <a:t>  </a:t>
          </a:r>
        </a:p>
      </dsp:txBody>
      <dsp:txXfrm>
        <a:off x="6366243" y="1260586"/>
        <a:ext cx="1957089" cy="600650"/>
      </dsp:txXfrm>
    </dsp:sp>
    <dsp:sp modelId="{0D2F386F-B8B7-D746-A7ED-76FD1FB51E07}">
      <dsp:nvSpPr>
        <dsp:cNvPr id="0" name=""/>
        <dsp:cNvSpPr/>
      </dsp:nvSpPr>
      <dsp:spPr>
        <a:xfrm rot="3688970">
          <a:off x="5973925" y="2425775"/>
          <a:ext cx="509589" cy="19514"/>
        </a:xfrm>
        <a:custGeom>
          <a:avLst/>
          <a:gdLst/>
          <a:ahLst/>
          <a:cxnLst/>
          <a:rect l="0" t="0" r="0" b="0"/>
          <a:pathLst>
            <a:path>
              <a:moveTo>
                <a:pt x="0" y="9757"/>
              </a:moveTo>
              <a:lnTo>
                <a:pt x="509589" y="975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15980" y="2422793"/>
        <a:ext cx="25479" cy="25479"/>
      </dsp:txXfrm>
    </dsp:sp>
    <dsp:sp modelId="{A969EC52-29A5-6C43-8F18-FD068C62B40B}">
      <dsp:nvSpPr>
        <dsp:cNvPr id="0" name=""/>
        <dsp:cNvSpPr/>
      </dsp:nvSpPr>
      <dsp:spPr>
        <a:xfrm>
          <a:off x="6350364" y="2150476"/>
          <a:ext cx="1984293" cy="1017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err="1">
              <a:solidFill>
                <a:srgbClr val="000000"/>
              </a:solidFill>
            </a:rPr>
            <a:t>Fakultetskoordinatorer</a:t>
          </a:r>
          <a:r>
            <a:rPr lang="en-US" sz="1000" kern="1200">
              <a:solidFill>
                <a:srgbClr val="000000"/>
              </a:solidFill>
            </a:rPr>
            <a:t>: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000000"/>
              </a:solidFill>
            </a:rPr>
            <a:t>- Kari Henriksen </a:t>
          </a:r>
          <a:r>
            <a:rPr lang="en-US" sz="1000" b="0" kern="1200">
              <a:solidFill>
                <a:srgbClr val="000000"/>
              </a:solidFill>
            </a:rPr>
            <a:t>(SV)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000000"/>
              </a:solidFill>
            </a:rPr>
            <a:t>- Kristin Grude </a:t>
          </a:r>
          <a:r>
            <a:rPr lang="en-US" sz="1000" b="0" kern="1200">
              <a:solidFill>
                <a:srgbClr val="000000"/>
              </a:solidFill>
            </a:rPr>
            <a:t>(UV)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000000"/>
              </a:solidFill>
            </a:rPr>
            <a:t>- Fridtjof Jerve, Anne </a:t>
          </a:r>
          <a:r>
            <a:rPr lang="en-US" sz="1000" b="1" kern="1200" err="1">
              <a:solidFill>
                <a:srgbClr val="000000"/>
              </a:solidFill>
            </a:rPr>
            <a:t>Løken</a:t>
          </a:r>
          <a:r>
            <a:rPr lang="en-US" sz="1000" b="1" kern="1200">
              <a:solidFill>
                <a:srgbClr val="000000"/>
              </a:solidFill>
            </a:rPr>
            <a:t> </a:t>
          </a:r>
          <a:r>
            <a:rPr lang="en-US" sz="1000" b="0" kern="1200">
              <a:solidFill>
                <a:srgbClr val="000000"/>
              </a:solidFill>
            </a:rPr>
            <a:t>(HF) </a:t>
          </a:r>
        </a:p>
      </dsp:txBody>
      <dsp:txXfrm>
        <a:off x="6380177" y="2180289"/>
        <a:ext cx="1924667" cy="95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90F70F-F073-5E45-93D9-D311F88BF605}" type="datetime1">
              <a:rPr lang="nb-NO"/>
              <a:pPr>
                <a:defRPr/>
              </a:pPr>
              <a:t>19.08.2022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069810-1276-FE4C-9C13-496BA63787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B4F33-0A36-4A46-968A-02FC27E4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5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783-6024-467E-B49C-CF221BF45E8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756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783-6024-467E-B49C-CF221BF45E8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75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783-6024-467E-B49C-CF221BF45E8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62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783-6024-467E-B49C-CF221BF45E8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49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1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1"/>
              <a:t>Hentes fra prosjektbeskrivelsen</a:t>
            </a:r>
            <a:r>
              <a:rPr lang="nb-NO" i="1" baseline="0"/>
              <a:t>. H</a:t>
            </a:r>
            <a:r>
              <a:rPr lang="nb-NO" sz="1200" b="0" i="1"/>
              <a:t>vis det er mye tekst</a:t>
            </a:r>
            <a:r>
              <a:rPr lang="nb-NO" sz="1200" b="0" i="1" baseline="0"/>
              <a:t> her så er det bedre å splitte tabellen  og fordele de ulike målnivåene på flere foiler enn å ha bitteliten uleselig skrift. </a:t>
            </a:r>
            <a:r>
              <a:rPr lang="nb-NO" sz="1200" b="0" i="1" baseline="0">
                <a:sym typeface="Wingdings" panose="05000000000000000000" pitchFamily="2" charset="2"/>
              </a:rPr>
              <a:t></a:t>
            </a:r>
            <a:endParaRPr lang="nb-NO" sz="1200" b="0" i="1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1" i="1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1"/>
              <a:t>Formål:</a:t>
            </a:r>
            <a:r>
              <a:rPr lang="nb-NO" sz="1200" b="1" i="1"/>
              <a:t> </a:t>
            </a:r>
            <a:r>
              <a:rPr lang="nb-NO" sz="1200" i="1">
                <a:effectLst/>
              </a:rPr>
              <a:t>Strategisk mål eller aktuelt</a:t>
            </a:r>
            <a:r>
              <a:rPr lang="nb-NO" sz="1200" i="1" baseline="0">
                <a:effectLst/>
              </a:rPr>
              <a:t> problem som dette </a:t>
            </a:r>
            <a:r>
              <a:rPr lang="nb-NO" sz="1200" i="1">
                <a:effectLst/>
              </a:rPr>
              <a:t>prosjektet bidrar til å oppnå/løse. Hvorfor</a:t>
            </a:r>
            <a:r>
              <a:rPr lang="nb-NO" sz="1200" i="1" baseline="0">
                <a:effectLst/>
              </a:rPr>
              <a:t> gjør vi dette? </a:t>
            </a:r>
            <a:endParaRPr lang="nb-NO" sz="1200" i="1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i="1">
              <a:effectLst/>
              <a:latin typeface="Cambria"/>
              <a:ea typeface="MS Mincho"/>
              <a:cs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>
                <a:effectLst/>
              </a:rPr>
              <a:t>Effektmål:</a:t>
            </a:r>
            <a:r>
              <a:rPr lang="nb-NO" sz="1200" i="1" baseline="0">
                <a:effectLst/>
              </a:rPr>
              <a:t> L</a:t>
            </a:r>
            <a:r>
              <a:rPr lang="nb-NO" sz="1200" i="1">
                <a:effectLst/>
              </a:rPr>
              <a:t>angsiktige positive gevinster. Merk at disse kan være både «harde»/kvantitative og «myke»/kvalitative. Hvordan vil vi merke at vi har lykkes med prosjektet?</a:t>
            </a:r>
            <a:endParaRPr lang="nb-NO" sz="1200" i="1">
              <a:effectLst/>
              <a:latin typeface="Cambria"/>
              <a:ea typeface="MS Mincho"/>
              <a:cs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i="1">
              <a:effectLst/>
              <a:latin typeface="Cambria"/>
              <a:ea typeface="MS Mincho"/>
              <a:cs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>
                <a:effectLst/>
              </a:rPr>
              <a:t>Resultatmål:</a:t>
            </a:r>
            <a:r>
              <a:rPr lang="nb-NO" sz="1200" i="1" baseline="0">
                <a:effectLst/>
              </a:rPr>
              <a:t> </a:t>
            </a:r>
            <a:r>
              <a:rPr lang="nb-NO" sz="1200" i="1">
                <a:effectLst/>
              </a:rPr>
              <a:t>De målene som prosjektet skal oppnå i prosjektets levetid; innenfor definerte</a:t>
            </a:r>
            <a:r>
              <a:rPr lang="nb-NO" sz="1200" i="1" baseline="0">
                <a:effectLst/>
              </a:rPr>
              <a:t> rammer av</a:t>
            </a:r>
            <a:r>
              <a:rPr lang="nb-NO" sz="1200" i="1">
                <a:effectLst/>
              </a:rPr>
              <a:t> tid, kostnad, kvalitet</a:t>
            </a:r>
            <a:endParaRPr lang="nb-NO" sz="1200" i="1">
              <a:effectLst/>
              <a:latin typeface="Cambria"/>
              <a:ea typeface="MS Mincho"/>
              <a:cs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i="1">
              <a:effectLst/>
              <a:latin typeface="Cambria"/>
              <a:ea typeface="MS Mincho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1">
                <a:solidFill>
                  <a:srgbClr val="C00000"/>
                </a:solidFill>
              </a:rPr>
              <a:t>Suksesskriterier:</a:t>
            </a:r>
            <a:r>
              <a:rPr lang="nb-NO" sz="1200" b="0" i="1" baseline="0">
                <a:solidFill>
                  <a:srgbClr val="C00000"/>
                </a:solidFill>
              </a:rPr>
              <a:t> </a:t>
            </a:r>
            <a:r>
              <a:rPr lang="nb-NO" sz="1200" b="0" i="1" u="none" strike="noStrike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 suksesskriterium er et parameter, en indikator eller en verdi som de ulike interessentene i et prosjekt bruker for å vurdere om prosjektets er vellykket eller ikke.</a:t>
            </a:r>
            <a:r>
              <a:rPr lang="nb-NO" sz="1200" b="0" i="1" u="none" strike="noStrike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b="0" i="1" u="none" strike="noStrike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Suksesskriterier er nært knyttet til prosjektets mål og defineres samtidig med at målene utarbeides. Hvordan skal organisasjonen</a:t>
            </a:r>
            <a:r>
              <a:rPr lang="nb-NO" sz="1200" b="0" i="1" u="none" strike="noStrike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(ledere og andre interessenter) måle om prosjektet har levert riktige resultater til riktig tid/kostnad, og om organisasjonen har tatt i mot og anvendt resultatene etter intensjonen?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baseline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1" u="none" strike="noStrike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Suksesskriterier skiller seg fra suksessfaktorer (forutsetninger,</a:t>
            </a:r>
            <a:r>
              <a:rPr lang="nb-NO" sz="1200" b="0" i="1" u="none" strike="noStrike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premisser)</a:t>
            </a:r>
            <a:r>
              <a:rPr lang="nb-NO" sz="1200" b="0" i="1" u="none" strike="noStrike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. Suksessfaktorer er forhold som må ligge til rette for at prosjektet skal bli vellykket. Mens suksesskriterier benyttes etter at prosjektet er avsluttet, gjelder suksessfaktorene under selve prosjektgjennomføringen. Å definere </a:t>
            </a:r>
            <a:r>
              <a:rPr lang="nb-NO" sz="1200" b="0" i="1" u="none" strike="noStrike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suksessfaktorer er en viktig del av risikostyring i prosjektet, og planlegging og realisering av gevinster.</a:t>
            </a:r>
            <a:endParaRPr lang="nb-NO" sz="1200" b="0" i="1" u="none" strike="noStrike" kern="120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1" u="none" strike="noStrike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1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  <a:p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DFC7-E4AE-DA4A-A28F-D90A23F0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2305-88D2-2F4A-9F64-C9284E82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23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7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29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54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5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7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94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5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E124-581F-5C46-A44F-4620125B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35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68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13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87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1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66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5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8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4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39E4-BABD-9A42-969D-B4518A7A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39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77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47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40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806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288"/>
            <a:ext cx="9144000" cy="68722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/>
          <a:lstStyle/>
          <a:p>
            <a:pPr algn="ctr" eaLnBrk="1" hangingPunct="1">
              <a:defRPr/>
            </a:pPr>
            <a:endParaRPr lang="en-GB" sz="180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30175"/>
            <a:ext cx="72231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0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3252788"/>
            <a:ext cx="6337300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95288" y="3392489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288" y="1557338"/>
            <a:ext cx="6337300" cy="1455103"/>
          </a:xfrm>
        </p:spPr>
        <p:txBody>
          <a:bodyPr anchor="b">
            <a:normAutofit/>
          </a:bodyPr>
          <a:lstStyle>
            <a:lvl1pPr>
              <a:defRPr sz="4800" b="1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4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95288" y="1844675"/>
            <a:ext cx="8353425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747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76251"/>
            <a:ext cx="8353424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641"/>
            <a:ext cx="8353425" cy="2876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5288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716463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476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7560-D567-954F-82D9-BB1E4970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h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5287" y="1557338"/>
            <a:ext cx="6408737" cy="1211977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120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5287" y="1557339"/>
            <a:ext cx="6408737" cy="1223962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23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grey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648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sand)">
    <p:bg>
      <p:bgPr>
        <a:solidFill>
          <a:srgbClr val="F6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 (light green)">
    <p:bg>
      <p:bgPr>
        <a:solidFill>
          <a:srgbClr val="DB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4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2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55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5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ordeaux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5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2BD-4BA6-B24A-A2C4-893A696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lack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6223000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63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black)">
    <p:bg>
      <p:bgPr>
        <a:solidFill>
          <a:schemeClr val="accent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3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81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nb-NO" sz="180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" name="Rett linje 10"/>
          <p:cNvCxnSpPr/>
          <p:nvPr userDrawn="1"/>
        </p:nvCxnSpPr>
        <p:spPr>
          <a:xfrm rot="5400000" flipH="1" flipV="1">
            <a:off x="-366712" y="4090987"/>
            <a:ext cx="3124200" cy="13112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863" y="6100763"/>
            <a:ext cx="5572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524750" cy="4751933"/>
          </a:xfr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defRPr sz="7200" b="0" cap="none" baseline="0">
                <a:solidFill>
                  <a:schemeClr val="tx2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1"/>
          </p:nvPr>
        </p:nvSpPr>
        <p:spPr>
          <a:xfrm>
            <a:off x="719138" y="6111065"/>
            <a:ext cx="7201234" cy="287338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1600" b="1">
                <a:solidFill>
                  <a:schemeClr val="accent3"/>
                </a:solidFill>
                <a:latin typeface="+mn-lt"/>
              </a:defRPr>
            </a:lvl2pPr>
            <a:lvl3pPr>
              <a:buNone/>
              <a:defRPr sz="1600" b="1">
                <a:solidFill>
                  <a:schemeClr val="accent3"/>
                </a:solidFill>
                <a:latin typeface="+mn-lt"/>
              </a:defRPr>
            </a:lvl3pPr>
            <a:lvl4pPr>
              <a:buNone/>
              <a:defRPr sz="1600" b="1">
                <a:solidFill>
                  <a:schemeClr val="accent3"/>
                </a:solidFill>
                <a:latin typeface="+mn-lt"/>
              </a:defRPr>
            </a:lvl4pPr>
            <a:lvl5pPr>
              <a:buNone/>
              <a:defRPr sz="1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23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algn="ctr" eaLnBrk="1" hangingPunct="1"/>
            <a:endParaRPr lang="nb-NO" sz="240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833" y="6109832"/>
            <a:ext cx="645392" cy="6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322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ctr" eaLnBrk="1" hangingPunct="1"/>
            <a:endParaRPr lang="en-GB" sz="240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6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9" y="-27384"/>
            <a:ext cx="9223127" cy="698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75BE-194E-0D4B-8A8D-7A3924C9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5648-21E9-4045-A53E-31B6D20C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2F49-CC1A-6D40-AD19-21EFC6D2B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D237-50B1-A542-816F-BE831EA1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5701889-BFCA-DD44-9982-59E386C3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4663"/>
            <a:ext cx="83518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3088"/>
            <a:ext cx="83518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+mj-lt"/>
          <a:ea typeface="ＭＳ Ｐゴシック" charset="0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5pPr>
      <a:lvl6pPr marL="51198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6pPr>
      <a:lvl7pPr marL="102396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7pPr>
      <a:lvl8pPr marL="153594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8pPr>
      <a:lvl9pPr marL="204792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9pPr>
    </p:titleStyle>
    <p:bodyStyle>
      <a:lvl1pPr marL="266700" indent="-266700" algn="l" rtl="0" eaLnBrk="1" fontAlgn="base" hangingPunct="1">
        <a:spcBef>
          <a:spcPts val="338"/>
        </a:spcBef>
        <a:spcAft>
          <a:spcPts val="338"/>
        </a:spcAft>
        <a:buFont typeface="Arial" charset="0"/>
        <a:buChar char="•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1pPr>
      <a:lvl2pPr marL="542925" indent="-276225" algn="l" rtl="0" eaLnBrk="1" fontAlgn="base" hangingPunct="1">
        <a:spcBef>
          <a:spcPts val="450"/>
        </a:spcBef>
        <a:spcAft>
          <a:spcPts val="450"/>
        </a:spcAft>
        <a:buChar char="–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2pPr>
      <a:lvl3pPr marL="903288" indent="-296863" algn="l" rtl="0" eaLnBrk="1" fontAlgn="base" hangingPunct="1">
        <a:spcBef>
          <a:spcPts val="450"/>
        </a:spcBef>
        <a:spcAft>
          <a:spcPts val="450"/>
        </a:spcAft>
        <a:buChar char="•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3pPr>
      <a:lvl4pPr marL="1309688" indent="-307975" algn="l" rtl="0" eaLnBrk="1" fontAlgn="base" hangingPunct="1">
        <a:spcBef>
          <a:spcPts val="450"/>
        </a:spcBef>
        <a:spcAft>
          <a:spcPts val="450"/>
        </a:spcAft>
        <a:buChar char="–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4pPr>
      <a:lvl5pPr marL="1701800" indent="-298450" algn="l" rtl="0" eaLnBrk="1" fontAlgn="base" hangingPunct="1">
        <a:spcBef>
          <a:spcPts val="450"/>
        </a:spcBef>
        <a:spcAft>
          <a:spcPts val="450"/>
        </a:spcAft>
        <a:buChar char="»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5pPr>
      <a:lvl6pPr marL="281589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6pPr>
      <a:lvl7pPr marL="3327871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7pPr>
      <a:lvl8pPr marL="383985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8pPr>
      <a:lvl9pPr marL="435183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4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2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0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4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44c0f07a74b6ec911f64fd9fb453455/139e617c743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b="1"/>
              <a:t>Fase 2 av </a:t>
            </a:r>
            <a:r>
              <a:rPr lang="nb-NO" sz="3200" b="1" err="1"/>
              <a:t>EpN</a:t>
            </a:r>
            <a:r>
              <a:rPr lang="nb-NO" sz="3200" b="1"/>
              <a:t>-innføringen ved UiO</a:t>
            </a:r>
          </a:p>
          <a:p>
            <a:r>
              <a:rPr lang="nb-NO" sz="2000" i="1"/>
              <a:t>Presentasjon til styringsgruppa høst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96200" cy="1143000"/>
          </a:xfrm>
        </p:spPr>
        <p:txBody>
          <a:bodyPr/>
          <a:lstStyle/>
          <a:p>
            <a:r>
              <a:rPr lang="en-US" err="1"/>
              <a:t>Organisering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ansvar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88008"/>
              </p:ext>
            </p:extLst>
          </p:nvPr>
        </p:nvGraphicFramePr>
        <p:xfrm>
          <a:off x="469392" y="1556792"/>
          <a:ext cx="8495096" cy="445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15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6" b="12839"/>
          <a:stretch/>
        </p:blipFill>
        <p:spPr bwMode="auto">
          <a:xfrm>
            <a:off x="-214322" y="972444"/>
            <a:ext cx="8388657" cy="2238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69479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</a:rPr>
              <a:t>Konseptutvikling: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</a:rPr>
              <a:t>Idé, behov, målstruktur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Utarbeide </a:t>
            </a: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prosjekt-beskrivelse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Roller og ansvar,</a:t>
            </a: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interessenter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FORANKRING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1647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Styringsunderlag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Styrings-dokument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Milepel- og aktivitetsplan m. risikovurdering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Plan for gevinster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INVOLVERING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3815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Gjennomføring i en eller</a:t>
            </a:r>
            <a:r>
              <a:rPr kumimoji="0" lang="nb-NO" sz="1200" b="0" i="0" u="none" strike="noStrike" kern="0" cap="none" spc="0" normalizeH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flere faser.</a:t>
            </a: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Styrings-dokument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Rapportering på framdrift, veivalg, uforutsette hendelser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INVOLVERING</a:t>
            </a: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 noProof="0">
              <a:solidFill>
                <a:srgbClr val="FFFFFF">
                  <a:lumMod val="10000"/>
                </a:srgbClr>
              </a:solidFill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5983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Overlevering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Sluttrapport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latin typeface="Arial"/>
              </a:rPr>
              <a:t>Avsluttende e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valuering, læringspunkter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FORANKRING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8151" y="2644205"/>
            <a:ext cx="1584176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latin typeface="Arial"/>
              </a:rPr>
              <a:t>Gevinstrealisering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Gevinstrealiserings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-plan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oppdatert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Støtte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linjen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gjennomføring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Vedlikehold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evaluering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og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justering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85503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2197671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3709839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222007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6734175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469479" y="5630466"/>
            <a:ext cx="7704856" cy="496763"/>
          </a:xfrm>
          <a:prstGeom prst="homePlate">
            <a:avLst/>
          </a:prstGeom>
          <a:solidFill>
            <a:srgbClr val="D2E7F8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kern="0">
              <a:solidFill>
                <a:srgbClr val="FF0000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kern="0" err="1">
                <a:solidFill>
                  <a:schemeClr val="tx2"/>
                </a:solidFill>
              </a:rPr>
              <a:t>Forankringsarbeid</a:t>
            </a:r>
            <a:r>
              <a:rPr lang="en-US" sz="1100" kern="0">
                <a:solidFill>
                  <a:schemeClr val="tx2"/>
                </a:solidFill>
              </a:rPr>
              <a:t>. </a:t>
            </a:r>
            <a:r>
              <a:rPr lang="en-US" sz="1100" kern="0" err="1">
                <a:solidFill>
                  <a:schemeClr val="tx2"/>
                </a:solidFill>
              </a:rPr>
              <a:t>Løpende</a:t>
            </a:r>
            <a:r>
              <a:rPr lang="en-US" sz="1100" kern="0">
                <a:solidFill>
                  <a:schemeClr val="tx2"/>
                </a:solidFill>
              </a:rPr>
              <a:t> </a:t>
            </a:r>
            <a:r>
              <a:rPr lang="en-US" sz="1100" kern="0" err="1">
                <a:solidFill>
                  <a:schemeClr val="tx2"/>
                </a:solidFill>
                <a:latin typeface="Arial"/>
                <a:ea typeface="+mn-ea"/>
                <a:cs typeface="+mn-cs"/>
              </a:rPr>
              <a:t>evaluering</a:t>
            </a:r>
            <a:r>
              <a:rPr lang="en-US" sz="1100" ker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kern="0" err="1">
                <a:solidFill>
                  <a:schemeClr val="tx2"/>
                </a:solidFill>
                <a:latin typeface="Arial"/>
                <a:ea typeface="+mn-ea"/>
                <a:cs typeface="+mn-cs"/>
              </a:rPr>
              <a:t>av</a:t>
            </a:r>
            <a:r>
              <a:rPr lang="en-US" sz="1100" ker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kern="0" err="1">
                <a:solidFill>
                  <a:schemeClr val="tx2"/>
                </a:solidFill>
                <a:latin typeface="Arial"/>
                <a:ea typeface="+mn-ea"/>
                <a:cs typeface="+mn-cs"/>
              </a:rPr>
              <a:t>prosjektet</a:t>
            </a:r>
            <a:r>
              <a:rPr lang="en-US" sz="1100" ker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. 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 bwMode="auto">
          <a:xfrm>
            <a:off x="829270" y="405594"/>
            <a:ext cx="83534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1" cap="none" baseline="0">
                <a:solidFill>
                  <a:srgbClr val="080808"/>
                </a:solidFill>
                <a:latin typeface="Georgia" pitchFamily="18" charset="0"/>
                <a:ea typeface="ＭＳ Ｐゴシック" charset="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0" kern="0">
                <a:latin typeface="Arial"/>
              </a:rPr>
              <a:t>P</a:t>
            </a:r>
            <a:r>
              <a:rPr kumimoji="0" lang="en-US" sz="3200" i="0" u="none" strike="noStrike" kern="0" cap="none" spc="0" normalizeH="0" baseline="0" noProof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itchFamily="18" charset="0"/>
              </a:rPr>
              <a:t>rosjektplan</a:t>
            </a:r>
            <a:r>
              <a:rPr lang="en-US" sz="3200" i="0" kern="0" err="1">
                <a:latin typeface="Arial"/>
              </a:rPr>
              <a:t>en</a:t>
            </a:r>
            <a:r>
              <a:rPr lang="en-US" sz="3200" i="0" kern="0">
                <a:latin typeface="Arial"/>
              </a:rPr>
              <a:t> </a:t>
            </a:r>
            <a:r>
              <a:rPr lang="en-US" sz="3200" i="0" kern="0" err="1">
                <a:latin typeface="Arial"/>
              </a:rPr>
              <a:t>i</a:t>
            </a:r>
            <a:r>
              <a:rPr lang="en-US" sz="3200" i="0" kern="0">
                <a:latin typeface="Arial"/>
              </a:rPr>
              <a:t> </a:t>
            </a:r>
            <a:r>
              <a:rPr lang="en-US" sz="3200" i="0" kern="0" err="1">
                <a:latin typeface="Arial"/>
              </a:rPr>
              <a:t>faser</a:t>
            </a:r>
            <a:endParaRPr kumimoji="0" lang="en-US" sz="320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ＭＳ Ｐゴシック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6" b="12839"/>
          <a:stretch/>
        </p:blipFill>
        <p:spPr bwMode="auto">
          <a:xfrm>
            <a:off x="-214322" y="972444"/>
            <a:ext cx="8388657" cy="2238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69479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</a:rPr>
              <a:t>Konseptutvikling: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</a:rPr>
              <a:t>Idé, behov, målstruktur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Utarbeide </a:t>
            </a: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prosjekt-beskrivelse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Roller og ansvar,</a:t>
            </a: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interessenter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  <a:ea typeface="+mn-ea"/>
                <a:cs typeface="+mn-cs"/>
              </a:rPr>
              <a:t>FORANKRING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1647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Styringsunderlag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Styrings-dokument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Milepel- og aktivitetsplan m. risikovurdering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Plan for gevinster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INVOLVERING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FFFFFF">
                  <a:lumMod val="10000"/>
                </a:srgbClr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3815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Gjennomføring i en eller</a:t>
            </a:r>
            <a:r>
              <a:rPr kumimoji="0" lang="nb-NO" sz="1200" b="0" i="0" u="none" strike="noStrike" kern="0" cap="none" spc="0" normalizeH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flere faser.</a:t>
            </a: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Styrings-dokument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Rapportering på framdrift, veivalg, uforutsette hendelser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FFFFFF">
                    <a:lumMod val="10000"/>
                  </a:srgbClr>
                </a:solidFill>
                <a:latin typeface="Arial"/>
              </a:rPr>
              <a:t>INVOLVERING</a:t>
            </a: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 noProof="0">
              <a:solidFill>
                <a:srgbClr val="FFFFFF">
                  <a:lumMod val="10000"/>
                </a:srgbClr>
              </a:solidFill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5983" y="2644205"/>
            <a:ext cx="1368152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Overlevering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Sluttrapport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latin typeface="Arial"/>
              </a:rPr>
              <a:t>Avsluttende e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valuering, læringspunkter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FORANKRING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8151" y="2644205"/>
            <a:ext cx="1584176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latin typeface="Arial"/>
              </a:rPr>
              <a:t>Gevinstrealisering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Gevinstrealiserings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-plan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oppdatert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Støtte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linjen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gjennomføring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Vedlikehold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err="1">
                <a:solidFill>
                  <a:srgbClr val="000000"/>
                </a:solidFill>
                <a:latin typeface="Arial"/>
              </a:rPr>
              <a:t>evaluering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og</a:t>
            </a:r>
            <a:r>
              <a:rPr lang="en-US" sz="1200" ker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err="1">
                <a:solidFill>
                  <a:srgbClr val="000000"/>
                </a:solidFill>
                <a:latin typeface="Arial"/>
              </a:rPr>
              <a:t>justering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85503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2197671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3709839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222007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6734175" y="5092477"/>
            <a:ext cx="864096" cy="504056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469479" y="5630466"/>
            <a:ext cx="7704856" cy="496763"/>
          </a:xfrm>
          <a:prstGeom prst="homePlate">
            <a:avLst/>
          </a:prstGeom>
          <a:solidFill>
            <a:srgbClr val="D2E7F8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kern="0">
              <a:solidFill>
                <a:srgbClr val="FF0000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kern="0" err="1">
                <a:solidFill>
                  <a:schemeClr val="tx2"/>
                </a:solidFill>
              </a:rPr>
              <a:t>Forankringsarbeid</a:t>
            </a:r>
            <a:r>
              <a:rPr lang="en-US" sz="1100" kern="0">
                <a:solidFill>
                  <a:schemeClr val="tx2"/>
                </a:solidFill>
              </a:rPr>
              <a:t>. </a:t>
            </a:r>
            <a:r>
              <a:rPr lang="en-US" sz="1100" kern="0" err="1">
                <a:solidFill>
                  <a:schemeClr val="tx2"/>
                </a:solidFill>
              </a:rPr>
              <a:t>Løpende</a:t>
            </a:r>
            <a:r>
              <a:rPr lang="en-US" sz="1100" kern="0">
                <a:solidFill>
                  <a:schemeClr val="tx2"/>
                </a:solidFill>
              </a:rPr>
              <a:t> </a:t>
            </a:r>
            <a:r>
              <a:rPr lang="en-US" sz="1100" kern="0" err="1">
                <a:solidFill>
                  <a:schemeClr val="tx2"/>
                </a:solidFill>
                <a:latin typeface="Arial"/>
                <a:ea typeface="+mn-ea"/>
                <a:cs typeface="+mn-cs"/>
              </a:rPr>
              <a:t>evaluering</a:t>
            </a:r>
            <a:r>
              <a:rPr lang="en-US" sz="1100" ker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kern="0" err="1">
                <a:solidFill>
                  <a:schemeClr val="tx2"/>
                </a:solidFill>
                <a:latin typeface="Arial"/>
                <a:ea typeface="+mn-ea"/>
                <a:cs typeface="+mn-cs"/>
              </a:rPr>
              <a:t>av</a:t>
            </a:r>
            <a:r>
              <a:rPr lang="en-US" sz="1100" ker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kern="0" err="1">
                <a:solidFill>
                  <a:schemeClr val="tx2"/>
                </a:solidFill>
                <a:latin typeface="Arial"/>
                <a:ea typeface="+mn-ea"/>
                <a:cs typeface="+mn-cs"/>
              </a:rPr>
              <a:t>prosjektet</a:t>
            </a:r>
            <a:r>
              <a:rPr lang="en-US" sz="1100" ker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. 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 bwMode="auto">
          <a:xfrm>
            <a:off x="829270" y="405594"/>
            <a:ext cx="83534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1" cap="none" baseline="0">
                <a:solidFill>
                  <a:srgbClr val="080808"/>
                </a:solidFill>
                <a:latin typeface="Georgia" pitchFamily="18" charset="0"/>
                <a:ea typeface="ＭＳ Ｐゴシック" charset="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5D0749"/>
                </a:solidFill>
                <a:latin typeface="Georgia" charset="0"/>
                <a:ea typeface="ＭＳ Ｐゴシック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0" kern="0">
                <a:latin typeface="Arial"/>
              </a:rPr>
              <a:t>P</a:t>
            </a:r>
            <a:r>
              <a:rPr kumimoji="0" lang="en-US" sz="3200" i="0" u="none" strike="noStrike" kern="0" cap="none" spc="0" normalizeH="0" baseline="0" noProof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itchFamily="18" charset="0"/>
              </a:rPr>
              <a:t>rosjektplan</a:t>
            </a:r>
            <a:r>
              <a:rPr lang="en-US" sz="3200" i="0" kern="0" err="1">
                <a:latin typeface="Arial"/>
              </a:rPr>
              <a:t>en</a:t>
            </a:r>
            <a:r>
              <a:rPr lang="en-US" sz="3200" i="0" kern="0">
                <a:latin typeface="Arial"/>
              </a:rPr>
              <a:t> </a:t>
            </a:r>
            <a:r>
              <a:rPr lang="en-US" sz="3200" i="0" kern="0" err="1">
                <a:latin typeface="Arial"/>
              </a:rPr>
              <a:t>i</a:t>
            </a:r>
            <a:r>
              <a:rPr lang="en-US" sz="3200" i="0" kern="0">
                <a:latin typeface="Arial"/>
              </a:rPr>
              <a:t> </a:t>
            </a:r>
            <a:r>
              <a:rPr lang="en-US" sz="3200" i="0" kern="0" err="1">
                <a:latin typeface="Arial"/>
              </a:rPr>
              <a:t>faser</a:t>
            </a:r>
            <a:endParaRPr kumimoji="0" lang="en-US" sz="320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" name="Sirkel: hul 1">
            <a:extLst>
              <a:ext uri="{FF2B5EF4-FFF2-40B4-BE49-F238E27FC236}">
                <a16:creationId xmlns:a16="http://schemas.microsoft.com/office/drawing/2014/main" id="{D37E0281-0FBC-59BF-D2C8-65AEBEF45C8D}"/>
              </a:ext>
            </a:extLst>
          </p:cNvPr>
          <p:cNvSpPr/>
          <p:nvPr/>
        </p:nvSpPr>
        <p:spPr bwMode="auto">
          <a:xfrm>
            <a:off x="1533667" y="722880"/>
            <a:ext cx="2446339" cy="4899695"/>
          </a:xfrm>
          <a:prstGeom prst="donut">
            <a:avLst>
              <a:gd name="adj" fmla="val 903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24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itle 20"/>
          <p:cNvSpPr>
            <a:spLocks noGrp="1"/>
          </p:cNvSpPr>
          <p:nvPr>
            <p:ph type="title"/>
          </p:nvPr>
        </p:nvSpPr>
        <p:spPr>
          <a:xfrm>
            <a:off x="318025" y="476672"/>
            <a:ext cx="7696200" cy="720080"/>
          </a:xfrm>
        </p:spPr>
        <p:txBody>
          <a:bodyPr/>
          <a:lstStyle/>
          <a:p>
            <a:r>
              <a:rPr lang="nb-NO" altLang="nb-NO"/>
              <a:t>Overordnet tidsplan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62E5902-3333-64F2-39EF-396F22CA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0" y="1173247"/>
            <a:ext cx="9148589" cy="50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57B8869-D731-9957-028B-94B24EE2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sz="2800"/>
              <a:t>Forvaltningsstruktur </a:t>
            </a:r>
            <a:r>
              <a:rPr lang="nb-NO" sz="2800" err="1"/>
              <a:t>EpN</a:t>
            </a:r>
            <a:r>
              <a:rPr lang="nb-NO" sz="2800"/>
              <a:t> UiO (i prosjekt)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16E7A9B-98E0-1C55-1DAF-6CC15CAE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63765F2-D8E9-B75F-7783-443240FB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69" y="1619672"/>
            <a:ext cx="6294798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248" y="764704"/>
            <a:ext cx="7696200" cy="1143000"/>
          </a:xfrm>
        </p:spPr>
        <p:txBody>
          <a:bodyPr/>
          <a:lstStyle/>
          <a:p>
            <a:pPr marL="0" lvl="0" indent="0"/>
            <a:r>
              <a:rPr lang="nb-NO"/>
              <a:t>Ressursbruk i prosjektet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696200" cy="4114800"/>
          </a:xfrm>
        </p:spPr>
        <p:txBody>
          <a:bodyPr/>
          <a:lstStyle/>
          <a:p>
            <a:r>
              <a:rPr lang="en-US" sz="2000"/>
              <a:t>UiO: </a:t>
            </a:r>
            <a:r>
              <a:rPr lang="en-US" sz="2000" err="1"/>
              <a:t>Prosjektleder</a:t>
            </a:r>
            <a:r>
              <a:rPr lang="en-US" sz="2000"/>
              <a:t> i 40% (1,5 </a:t>
            </a:r>
            <a:r>
              <a:rPr lang="en-US" sz="2000" err="1"/>
              <a:t>år</a:t>
            </a:r>
            <a:r>
              <a:rPr lang="en-US" sz="2000"/>
              <a:t>)</a:t>
            </a:r>
          </a:p>
          <a:p>
            <a:r>
              <a:rPr lang="en-US" sz="2000" err="1"/>
              <a:t>Deltakerfakultet</a:t>
            </a:r>
            <a:r>
              <a:rPr lang="en-US" sz="2000"/>
              <a:t>: 3 x </a:t>
            </a:r>
            <a:r>
              <a:rPr lang="en-US" sz="2000" err="1"/>
              <a:t>fakultetskoordinatorer</a:t>
            </a:r>
            <a:r>
              <a:rPr lang="en-US" sz="2000"/>
              <a:t> i 20% (1,5 </a:t>
            </a:r>
            <a:r>
              <a:rPr lang="en-US" sz="2000" err="1"/>
              <a:t>år</a:t>
            </a:r>
            <a:r>
              <a:rPr lang="en-US" sz="2000"/>
              <a:t>)</a:t>
            </a:r>
          </a:p>
          <a:p>
            <a:r>
              <a:rPr lang="en-US" sz="2000" err="1"/>
              <a:t>Institutt</a:t>
            </a:r>
            <a:r>
              <a:rPr lang="en-US" sz="2000"/>
              <a:t>: 16 x </a:t>
            </a:r>
            <a:r>
              <a:rPr lang="en-US" sz="2000" err="1"/>
              <a:t>EpN-superbruker</a:t>
            </a:r>
            <a:r>
              <a:rPr lang="en-US" sz="2000"/>
              <a:t> i 10 % (1,5 </a:t>
            </a:r>
            <a:r>
              <a:rPr lang="en-US" sz="2000" err="1"/>
              <a:t>år</a:t>
            </a:r>
            <a:r>
              <a:rPr lang="en-US" sz="2000"/>
              <a:t>)</a:t>
            </a:r>
          </a:p>
          <a:p>
            <a:endParaRPr lang="en-US" sz="2000"/>
          </a:p>
          <a:p>
            <a:r>
              <a:rPr lang="en-US" sz="2000"/>
              <a:t>Total: 3,9 </a:t>
            </a:r>
            <a:r>
              <a:rPr lang="en-US" sz="2000" err="1"/>
              <a:t>årsverk</a:t>
            </a:r>
            <a:r>
              <a:rPr lang="en-US" sz="200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8020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slag kompetanse ser vi etter?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BAE4C12-4E62-CC97-73E9-A96895E1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9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slags kompetanse ser vi 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15743"/>
            <a:ext cx="7626096" cy="2770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4650" b="1"/>
              <a:t>Fakultetskoordinator</a:t>
            </a:r>
            <a:r>
              <a:rPr lang="nb-NO" sz="4650"/>
              <a:t>:</a:t>
            </a:r>
          </a:p>
          <a:p>
            <a:pPr fontAlgn="base"/>
            <a:r>
              <a:rPr lang="nb-NO" sz="4650"/>
              <a:t>Har et nettverk</a:t>
            </a:r>
          </a:p>
          <a:p>
            <a:pPr fontAlgn="base"/>
            <a:r>
              <a:rPr lang="nb-NO" sz="4650"/>
              <a:t>Er proaktiv</a:t>
            </a:r>
          </a:p>
          <a:p>
            <a:pPr fontAlgn="base"/>
            <a:r>
              <a:rPr lang="nb-NO" sz="4650"/>
              <a:t>Har systemforståelse</a:t>
            </a:r>
          </a:p>
          <a:p>
            <a:pPr fontAlgn="base"/>
            <a:r>
              <a:rPr lang="nb-NO" sz="4650"/>
              <a:t>Er tilgjengelig og positiv</a:t>
            </a:r>
          </a:p>
          <a:p>
            <a:pPr fontAlgn="base"/>
            <a:r>
              <a:rPr lang="nb-NO" sz="4650"/>
              <a:t>Innsikt i arbeid med emneprosesser er en fordel</a:t>
            </a:r>
          </a:p>
          <a:p>
            <a:pPr marL="0" indent="0">
              <a:buNone/>
            </a:pPr>
            <a:br>
              <a:rPr lang="nb-NO" sz="4650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69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slags kompetanse ser vi 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15743"/>
            <a:ext cx="7626096" cy="2770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25" b="1" err="1"/>
              <a:t>EpN</a:t>
            </a:r>
            <a:r>
              <a:rPr lang="nb-NO" sz="2025" b="1"/>
              <a:t>-superbruker (institutt)</a:t>
            </a:r>
            <a:r>
              <a:rPr lang="nb-NO" sz="2025"/>
              <a:t>:</a:t>
            </a:r>
          </a:p>
          <a:p>
            <a:pPr fontAlgn="base"/>
            <a:r>
              <a:rPr lang="nb-NO" sz="1875"/>
              <a:t>Kjenner instituttet</a:t>
            </a:r>
          </a:p>
          <a:p>
            <a:pPr fontAlgn="base"/>
            <a:r>
              <a:rPr lang="nb-NO" sz="1875"/>
              <a:t>Har et nettverk</a:t>
            </a:r>
          </a:p>
          <a:p>
            <a:pPr fontAlgn="base"/>
            <a:r>
              <a:rPr lang="nb-NO" sz="1875"/>
              <a:t>Innsikt i arbeid med emneprosesser</a:t>
            </a:r>
          </a:p>
          <a:p>
            <a:pPr fontAlgn="base"/>
            <a:r>
              <a:rPr lang="nb-NO" sz="1875"/>
              <a:t>Er tilgjengelig og </a:t>
            </a:r>
            <a:r>
              <a:rPr lang="nb-NO" sz="1875" err="1"/>
              <a:t>etterettelig</a:t>
            </a:r>
            <a:endParaRPr lang="nb-NO" sz="1875"/>
          </a:p>
          <a:p>
            <a:pPr fontAlgn="base"/>
            <a:r>
              <a:rPr lang="nb-NO" sz="1875"/>
              <a:t>Evne til å ekspedere bestillinger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63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slags kompetanse ser vi 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352" y="2515743"/>
            <a:ext cx="7626096" cy="2770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75" b="1"/>
              <a:t>Studiekonsulent (institutt)</a:t>
            </a:r>
            <a:r>
              <a:rPr lang="nb-NO" sz="1875"/>
              <a:t>:</a:t>
            </a:r>
          </a:p>
          <a:p>
            <a:r>
              <a:rPr lang="nb-NO" sz="1875"/>
              <a:t>Studiekonsulenter som jobber med emnebeskrivelser i </a:t>
            </a:r>
            <a:r>
              <a:rPr lang="nb-NO" sz="1875" err="1"/>
              <a:t>Vortex</a:t>
            </a:r>
            <a:r>
              <a:rPr lang="nb-NO" sz="1875"/>
              <a:t> i dag, er de som kommer til å jobbe i </a:t>
            </a:r>
            <a:r>
              <a:rPr lang="nb-NO" sz="1875" err="1"/>
              <a:t>EpN</a:t>
            </a:r>
            <a:endParaRPr lang="nb-NO" sz="1875"/>
          </a:p>
          <a:p>
            <a:pPr fontAlgn="base"/>
            <a:r>
              <a:rPr lang="nb-NO" sz="1875"/>
              <a:t>Vi forventer ingen spesiell kompetanse av disse studiekonsulentene</a:t>
            </a:r>
          </a:p>
          <a:p>
            <a:pPr fontAlgn="base"/>
            <a:r>
              <a:rPr lang="nb-NO" sz="1875"/>
              <a:t>Studiekonsulentene må jobbe med emneprosesser i nytt system. Opplæring blir gitt innenfor normalarbeidstid </a:t>
            </a:r>
          </a:p>
        </p:txBody>
      </p:sp>
    </p:spTree>
    <p:extLst>
      <p:ext uri="{BB962C8B-B14F-4D97-AF65-F5344CB8AC3E}">
        <p14:creationId xmlns:p14="http://schemas.microsoft.com/office/powerpoint/2010/main" val="362517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96200" cy="1143000"/>
          </a:xfrm>
        </p:spPr>
        <p:txBody>
          <a:bodyPr/>
          <a:lstStyle/>
          <a:p>
            <a:pPr marL="0" indent="0"/>
            <a:r>
              <a:rPr lang="nb-NO"/>
              <a:t>Bakgrunn og begrunnelse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696200" cy="5688632"/>
          </a:xfrm>
        </p:spPr>
        <p:txBody>
          <a:bodyPr/>
          <a:lstStyle/>
          <a:p>
            <a:r>
              <a:rPr lang="nb-NO" sz="1800">
                <a:ea typeface="+mn-lt"/>
                <a:cs typeface="+mn-lt"/>
              </a:rPr>
              <a:t>Arbeid med emnerevidering oppleves som ustrukturert og uoversiktlig. Ulike retningslinjer og rutiner for arbeidet på tvers av UiO.</a:t>
            </a:r>
          </a:p>
          <a:p>
            <a:endParaRPr lang="nb-NO" sz="1800">
              <a:ea typeface="+mn-lt"/>
              <a:cs typeface="+mn-lt"/>
            </a:endParaRPr>
          </a:p>
          <a:p>
            <a:r>
              <a:rPr lang="nb-NO" sz="1800">
                <a:ea typeface="+mn-lt"/>
                <a:cs typeface="+mn-lt"/>
              </a:rPr>
              <a:t>Studentene har ikke tilgang til semesterspesifikke beskrivelser for emner de har avlagt tidligere. Kun de til enhver tid gjeldende emnebeskrivelsene for emnet som er tilgjengelig. </a:t>
            </a:r>
          </a:p>
          <a:p>
            <a:endParaRPr lang="nb-NO" sz="1800">
              <a:ea typeface="+mn-lt"/>
              <a:cs typeface="+mn-lt"/>
            </a:endParaRPr>
          </a:p>
          <a:p>
            <a:r>
              <a:rPr lang="nb-NO" sz="1800"/>
              <a:t>Generelt stort digitaliseringsfokus UH-sektoren. En viktig del av digitaliseringsarbeidet er å få alle data i databaser (f.eks. emnebeskrivelser inn i FS). FS skal være autoritativ kilde for emnebeskrivelser.</a:t>
            </a:r>
          </a:p>
          <a:p>
            <a:endParaRPr lang="nb-NO" sz="1800">
              <a:ea typeface="+mn-lt"/>
              <a:cs typeface="+mn-lt"/>
            </a:endParaRPr>
          </a:p>
          <a:p>
            <a:r>
              <a:rPr lang="nb-NO" sz="1800">
                <a:ea typeface="+mn-lt"/>
                <a:cs typeface="+mn-lt"/>
              </a:rPr>
              <a:t>UiO ønsker derfor å ta i bruk det digitale emneplanleggingsverktøyet </a:t>
            </a:r>
            <a:r>
              <a:rPr lang="nb-NO" sz="1800" err="1">
                <a:ea typeface="+mn-lt"/>
                <a:cs typeface="+mn-lt"/>
              </a:rPr>
              <a:t>EpN</a:t>
            </a:r>
            <a:r>
              <a:rPr lang="nb-NO" sz="1800">
                <a:ea typeface="+mn-lt"/>
                <a:cs typeface="+mn-lt"/>
              </a:rPr>
              <a:t>, levert av Sikt. Med </a:t>
            </a:r>
            <a:r>
              <a:rPr lang="nb-NO" sz="1800" err="1">
                <a:ea typeface="+mn-lt"/>
                <a:cs typeface="+mn-lt"/>
              </a:rPr>
              <a:t>EpN</a:t>
            </a:r>
            <a:r>
              <a:rPr lang="nb-NO" sz="1800">
                <a:ea typeface="+mn-lt"/>
                <a:cs typeface="+mn-lt"/>
              </a:rPr>
              <a:t> får UiO en helhetlig digital arbeidsflyt for emneinformasjon, fra emnet opprettes/revideres og til det kommer ut på uio.no. FS blir kilde for data.</a:t>
            </a:r>
            <a:endParaRPr lang="nb-NO"/>
          </a:p>
          <a:p>
            <a:pPr marL="0" indent="0">
              <a:lnSpc>
                <a:spcPct val="150000"/>
              </a:lnSpc>
              <a:buNone/>
            </a:pPr>
            <a:endParaRPr lang="nb-NO" sz="1800" i="1"/>
          </a:p>
          <a:p>
            <a:pPr marL="0" indent="0">
              <a:lnSpc>
                <a:spcPct val="150000"/>
              </a:lnSpc>
              <a:buNone/>
            </a:pPr>
            <a:endParaRPr lang="en-US" sz="1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696200" cy="1143000"/>
          </a:xfrm>
        </p:spPr>
        <p:txBody>
          <a:bodyPr/>
          <a:lstStyle/>
          <a:p>
            <a:r>
              <a:rPr lang="nb-NO" kern="1200">
                <a:solidFill>
                  <a:schemeClr val="dk1"/>
                </a:solidFill>
                <a:cs typeface="Arial"/>
              </a:rPr>
              <a:t>Status og utfordringer</a:t>
            </a:r>
            <a:br>
              <a:rPr lang="nb-NO">
                <a:cs typeface="Arial"/>
              </a:rPr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844824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2000" b="1"/>
              <a:t>Status</a:t>
            </a:r>
          </a:p>
          <a:p>
            <a:pPr>
              <a:buFontTx/>
              <a:buChar char="-"/>
            </a:pPr>
            <a:r>
              <a:rPr lang="nb-NO" sz="2000" i="1"/>
              <a:t>Deltakerfakultet: SV, UV og HF</a:t>
            </a:r>
          </a:p>
          <a:p>
            <a:pPr>
              <a:buFontTx/>
              <a:buChar char="-"/>
            </a:pPr>
            <a:r>
              <a:rPr lang="nb-NO" sz="2000" i="1"/>
              <a:t>Prosjekt går etter planen</a:t>
            </a:r>
          </a:p>
          <a:p>
            <a:pPr marL="0" indent="0">
              <a:buNone/>
            </a:pPr>
            <a:endParaRPr lang="nb-NO" sz="2000" i="1"/>
          </a:p>
          <a:p>
            <a:pPr marL="0" indent="0">
              <a:buNone/>
            </a:pPr>
            <a:r>
              <a:rPr lang="nb-NO" sz="2000" b="1" err="1"/>
              <a:t>Utfordinger</a:t>
            </a:r>
            <a:endParaRPr lang="nb-NO" sz="2000" i="1"/>
          </a:p>
          <a:p>
            <a:pPr>
              <a:buFontTx/>
              <a:buChar char="-"/>
            </a:pPr>
            <a:r>
              <a:rPr lang="nb-NO" sz="2000" i="1"/>
              <a:t>Mange involverte</a:t>
            </a:r>
          </a:p>
          <a:p>
            <a:pPr lvl="1">
              <a:buFontTx/>
              <a:buChar char="-"/>
            </a:pPr>
            <a:r>
              <a:rPr lang="nb-NO" sz="1600" i="1"/>
              <a:t>16 institutt, 15 sentre, 100 studiekonsulenter, 450 faglærere, 1400 emner</a:t>
            </a:r>
          </a:p>
          <a:p>
            <a:pPr>
              <a:buFontTx/>
              <a:buChar char="-"/>
            </a:pPr>
            <a:r>
              <a:rPr lang="nb-NO" sz="2000" i="1"/>
              <a:t>SIKT har meldt utviklingsstopp i </a:t>
            </a:r>
            <a:r>
              <a:rPr lang="nb-NO" sz="2000" i="1" err="1"/>
              <a:t>EpN</a:t>
            </a:r>
            <a:endParaRPr lang="nb-NO" sz="2000" i="1"/>
          </a:p>
          <a:p>
            <a:pPr>
              <a:buFontTx/>
              <a:buChar char="-"/>
            </a:pPr>
            <a:r>
              <a:rPr lang="nb-NO" sz="2000" i="1"/>
              <a:t>Teknisk klargjøring av 1400 emner i </a:t>
            </a:r>
            <a:r>
              <a:rPr lang="nb-NO" sz="2000" i="1" err="1"/>
              <a:t>EpN</a:t>
            </a:r>
            <a:r>
              <a:rPr lang="nb-NO" sz="2000" i="1"/>
              <a:t> (bl.a. SQL)</a:t>
            </a:r>
          </a:p>
          <a:p>
            <a:pPr marL="0" indent="0">
              <a:buNone/>
            </a:pPr>
            <a:endParaRPr lang="nb-NO" sz="1600" i="1"/>
          </a:p>
          <a:p>
            <a:pPr marL="0" indent="0">
              <a:buNone/>
            </a:pPr>
            <a:endParaRPr lang="nb-NO" sz="1600" i="1"/>
          </a:p>
        </p:txBody>
      </p:sp>
    </p:spTree>
    <p:extLst>
      <p:ext uri="{BB962C8B-B14F-4D97-AF65-F5344CB8AC3E}">
        <p14:creationId xmlns:p14="http://schemas.microsoft.com/office/powerpoint/2010/main" val="31724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96200" cy="1143000"/>
          </a:xfrm>
        </p:spPr>
        <p:txBody>
          <a:bodyPr/>
          <a:lstStyle/>
          <a:p>
            <a:r>
              <a:rPr lang="nb-NO"/>
              <a:t>Veien videre, neste skritt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696200" cy="4114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 sz="1800" b="1" i="1"/>
              <a:t>Introduksjonsmøte med prosjektgruppa</a:t>
            </a:r>
          </a:p>
          <a:p>
            <a:pPr marL="685800" lvl="1">
              <a:buFont typeface="Arial"/>
              <a:buChar char="•"/>
            </a:pPr>
            <a:r>
              <a:rPr lang="nb-NO" sz="1400" b="1" i="1"/>
              <a:t>Avgjøre i samråd med USIT/AKS hva som kreves av tekniske forberedelser for å publisere emnene til HF, SV og UV fra FS f.o.m. H23</a:t>
            </a:r>
            <a:endParaRPr lang="nb-NO" sz="1400" i="1"/>
          </a:p>
          <a:p>
            <a:pPr marL="400050" lvl="1" indent="0">
              <a:buNone/>
            </a:pPr>
            <a:endParaRPr lang="nb-NO" sz="1400" b="1" i="1"/>
          </a:p>
          <a:p>
            <a:pPr>
              <a:buFont typeface="Arial,Sans-Serif"/>
              <a:buChar char="•"/>
            </a:pPr>
            <a:r>
              <a:rPr lang="nb-NO" sz="1800" b="1" i="1">
                <a:ea typeface="+mn-lt"/>
                <a:cs typeface="+mn-lt"/>
              </a:rPr>
              <a:t>Introduksjonsmøte med fakultetskoordinatorene</a:t>
            </a:r>
            <a:endParaRPr lang="nb-NO" sz="1800" b="1" i="1">
              <a:ea typeface="ヒラギノ角ゴ Pro W3"/>
              <a:cs typeface="+mn-lt"/>
            </a:endParaRPr>
          </a:p>
          <a:p>
            <a:pPr lvl="1">
              <a:buFont typeface="Arial,Sans-Serif"/>
              <a:buChar char="•"/>
            </a:pPr>
            <a:r>
              <a:rPr lang="nb-NO" sz="1400" b="1" i="1">
                <a:ea typeface="ヒラギノ角ゴ Pro W3"/>
                <a:cs typeface="+mn-lt"/>
              </a:rPr>
              <a:t>Kartlegge</a:t>
            </a:r>
            <a:r>
              <a:rPr lang="nb-NO" sz="1400" b="1" i="1"/>
              <a:t> rutiner for dagens </a:t>
            </a:r>
            <a:r>
              <a:rPr lang="nb-NO" sz="1400" b="1" i="1" err="1"/>
              <a:t>studieplananarbeid</a:t>
            </a:r>
            <a:r>
              <a:rPr lang="nb-NO" sz="1400" b="1" i="1"/>
              <a:t> (nettskjema blir introdusert på møtet) </a:t>
            </a:r>
            <a:endParaRPr lang="nb-NO" sz="1400" b="1" i="1">
              <a:cs typeface="Arial"/>
            </a:endParaRPr>
          </a:p>
          <a:p>
            <a:pPr lvl="1">
              <a:buFont typeface="Arial,Sans-Serif"/>
              <a:buChar char="•"/>
            </a:pPr>
            <a:r>
              <a:rPr lang="nb-NO" sz="1400" b="1" i="1"/>
              <a:t>Lage kommunikasjonsplan sammen med fakultetskoordinatorene (hvilke møter må prosjektet inn i). Hvem skal inn i disse møtene? </a:t>
            </a:r>
            <a:r>
              <a:rPr lang="nb-NO" sz="1400" b="1" i="1" err="1"/>
              <a:t>Faklutetskoordinatorene</a:t>
            </a:r>
            <a:r>
              <a:rPr lang="nb-NO" sz="1400" b="1" i="1"/>
              <a:t>? Prosjektgruppen? Begge?</a:t>
            </a:r>
            <a:endParaRPr lang="nb-NO" sz="1400" b="1" i="1">
              <a:cs typeface="Arial"/>
            </a:endParaRPr>
          </a:p>
          <a:p>
            <a:pPr lvl="1">
              <a:buFont typeface="Arial,Sans-Serif"/>
              <a:buChar char="•"/>
            </a:pPr>
            <a:r>
              <a:rPr lang="nb-NO" sz="1400" b="1" i="1">
                <a:cs typeface="Arial"/>
              </a:rPr>
              <a:t>Blir enige om forvaltningsstruktur ved fakultetene. Utnevne </a:t>
            </a:r>
            <a:r>
              <a:rPr lang="nb-NO" sz="1400" b="1" i="1" err="1">
                <a:cs typeface="Arial"/>
              </a:rPr>
              <a:t>EpN</a:t>
            </a:r>
            <a:r>
              <a:rPr lang="nb-NO" sz="1400" b="1" i="1">
                <a:cs typeface="Arial"/>
              </a:rPr>
              <a:t>-kontakter</a:t>
            </a:r>
          </a:p>
        </p:txBody>
      </p:sp>
    </p:spTree>
    <p:extLst>
      <p:ext uri="{BB962C8B-B14F-4D97-AF65-F5344CB8AC3E}">
        <p14:creationId xmlns:p14="http://schemas.microsoft.com/office/powerpoint/2010/main" val="114254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96200" cy="1143000"/>
          </a:xfrm>
        </p:spPr>
        <p:txBody>
          <a:bodyPr/>
          <a:lstStyle/>
          <a:p>
            <a:r>
              <a:rPr lang="nb-NO"/>
              <a:t>Detaljerte tidsplaner</a:t>
            </a:r>
            <a:endParaRPr lang="en-US"/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CD07E3A-4059-5F5F-A315-74A4EFC5E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941" y="1716210"/>
            <a:ext cx="10427898" cy="4544137"/>
          </a:xfrm>
        </p:spPr>
      </p:pic>
    </p:spTree>
    <p:extLst>
      <p:ext uri="{BB962C8B-B14F-4D97-AF65-F5344CB8AC3E}">
        <p14:creationId xmlns:p14="http://schemas.microsoft.com/office/powerpoint/2010/main" val="214949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96200" cy="1143000"/>
          </a:xfrm>
        </p:spPr>
        <p:txBody>
          <a:bodyPr/>
          <a:lstStyle/>
          <a:p>
            <a:r>
              <a:rPr lang="nb-NO">
                <a:hlinkClick r:id="rId3"/>
              </a:rPr>
              <a:t>Risiko- og sårbarhetsanalyse </a:t>
            </a:r>
            <a:r>
              <a:rPr lang="nb-NO" err="1">
                <a:hlinkClick r:id="rId3"/>
              </a:rPr>
              <a:t>EpN</a:t>
            </a:r>
            <a:r>
              <a:rPr lang="nb-NO">
                <a:hlinkClick r:id="rId3"/>
              </a:rPr>
              <a:t> UiO</a:t>
            </a:r>
            <a:endParaRPr lang="en-US">
              <a:hlinkClick r:id="rId3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786C142-C103-EDFF-2FD6-D3100205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>
                <a:hlinkClick r:id="rId3"/>
              </a:rPr>
              <a:t> 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53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4" y="1044352"/>
            <a:ext cx="7942278" cy="635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984776" cy="1143000"/>
          </a:xfrm>
        </p:spPr>
        <p:txBody>
          <a:bodyPr/>
          <a:lstStyle/>
          <a:p>
            <a:r>
              <a:rPr lang="nb-NO"/>
              <a:t>Mål og ønskede gevinster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84776" cy="1143000"/>
          </a:xfrm>
        </p:spPr>
        <p:txBody>
          <a:bodyPr/>
          <a:lstStyle/>
          <a:p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r>
              <a:rPr lang="nb-NO"/>
              <a:t>Formål </a:t>
            </a:r>
            <a:r>
              <a:rPr lang="nb-NO" b="0"/>
              <a:t>(</a:t>
            </a:r>
            <a:r>
              <a:rPr lang="nb-NO" sz="2800" b="0" i="1"/>
              <a:t>mål for UiO som dette prosjektet bidrar til å oppfylle</a:t>
            </a:r>
            <a:r>
              <a:rPr lang="nb-NO" b="0"/>
              <a:t>)</a:t>
            </a:r>
            <a:r>
              <a:rPr lang="nb-NO"/>
              <a:t>: </a:t>
            </a:r>
            <a:br>
              <a:rPr lang="nb-NO"/>
            </a:br>
            <a:br>
              <a:rPr lang="nb-NO"/>
            </a:br>
            <a:r>
              <a:rPr lang="nb-NO"/>
              <a:t>Kvalitetssikre emnebeskrivelsene ved UiO</a:t>
            </a:r>
            <a:br>
              <a:rPr lang="nb-NO"/>
            </a:br>
            <a:br>
              <a:rPr lang="nb-NO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00800" cy="1143000"/>
          </a:xfrm>
        </p:spPr>
        <p:txBody>
          <a:bodyPr/>
          <a:lstStyle/>
          <a:p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r>
              <a:rPr lang="nb-NO"/>
              <a:t>Effektmål </a:t>
            </a:r>
            <a:r>
              <a:rPr lang="nb-NO" b="0"/>
              <a:t>(</a:t>
            </a:r>
            <a:r>
              <a:rPr lang="nb-NO" sz="2800" b="0" i="1"/>
              <a:t>langsiktige positive gevinster</a:t>
            </a:r>
            <a:r>
              <a:rPr lang="nb-NO" b="0"/>
              <a:t>)</a:t>
            </a:r>
            <a:r>
              <a:rPr lang="nb-NO"/>
              <a:t>: </a:t>
            </a:r>
            <a:br>
              <a:rPr lang="nb-NO"/>
            </a:br>
            <a:br>
              <a:rPr lang="nb-NO"/>
            </a:br>
            <a:r>
              <a:rPr lang="nb-NO"/>
              <a:t>- </a:t>
            </a:r>
            <a:r>
              <a:rPr lang="nb-NO" kern="1200">
                <a:solidFill>
                  <a:schemeClr val="dk1"/>
                </a:solidFill>
              </a:rPr>
              <a:t>Standardisere og forenkle arbeidet med emneplanlegging </a:t>
            </a:r>
            <a:br>
              <a:rPr lang="nb-NO" kern="1200">
                <a:solidFill>
                  <a:schemeClr val="dk1"/>
                </a:solidFill>
              </a:rPr>
            </a:br>
            <a:br>
              <a:rPr lang="nb-NO" kern="1200">
                <a:solidFill>
                  <a:schemeClr val="dk1"/>
                </a:solidFill>
              </a:rPr>
            </a:br>
            <a:r>
              <a:rPr lang="nb-NO" kern="1200">
                <a:solidFill>
                  <a:schemeClr val="dk1"/>
                </a:solidFill>
              </a:rPr>
              <a:t>- Semesterspesifikke emnebeskrivelser (på vitnemål) </a:t>
            </a:r>
            <a:br>
              <a:rPr lang="nb-NO" kern="1200">
                <a:solidFill>
                  <a:schemeClr val="dk1"/>
                </a:solidFill>
              </a:rPr>
            </a:br>
            <a:br>
              <a:rPr lang="nb-NO" kern="1200">
                <a:solidFill>
                  <a:schemeClr val="dk1"/>
                </a:solidFill>
              </a:rPr>
            </a:br>
            <a:r>
              <a:rPr lang="nb-NO" kern="1200">
                <a:solidFill>
                  <a:schemeClr val="dk1"/>
                </a:solidFill>
              </a:rPr>
              <a:t>- Standardisere/forenkle resultatutveksling nasjonalt og internasjonalt</a:t>
            </a:r>
            <a:br>
              <a:rPr lang="nb-NO" kern="1200">
                <a:solidFill>
                  <a:schemeClr val="dk1"/>
                </a:solidFill>
              </a:rPr>
            </a:br>
            <a:r>
              <a:rPr lang="nb-NO"/>
              <a:t> </a:t>
            </a:r>
            <a:br>
              <a:rPr lang="nb-NO"/>
            </a:br>
            <a:br>
              <a:rPr lang="nb-NO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3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84776" cy="1143000"/>
          </a:xfrm>
        </p:spPr>
        <p:txBody>
          <a:bodyPr/>
          <a:lstStyle/>
          <a:p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br>
              <a:rPr lang="nb-NO">
                <a:latin typeface="Arial Black" panose="020B0A04020102020204" pitchFamily="34" charset="0"/>
              </a:rPr>
            </a:br>
            <a:r>
              <a:rPr lang="nb-NO"/>
              <a:t>Prosjektmål </a:t>
            </a:r>
            <a:r>
              <a:rPr lang="nb-NO" b="0"/>
              <a:t>(</a:t>
            </a:r>
            <a:r>
              <a:rPr lang="nb-NO" sz="2800" b="0" i="1"/>
              <a:t>de målene prosjektet skal oppnå</a:t>
            </a:r>
            <a:r>
              <a:rPr lang="nb-NO" b="0"/>
              <a:t>)</a:t>
            </a:r>
            <a:r>
              <a:rPr lang="nb-NO"/>
              <a:t>: </a:t>
            </a:r>
            <a:br>
              <a:rPr lang="nb-NO"/>
            </a:br>
            <a:br>
              <a:rPr lang="nb-NO"/>
            </a:br>
            <a:r>
              <a:rPr lang="nb-NO"/>
              <a:t>Lage arbeidsflyt (tidsplan, rollekart etc.) som gjør UV, HF og SV i stand til å ta i bruk </a:t>
            </a:r>
            <a:r>
              <a:rPr lang="nb-NO" err="1"/>
              <a:t>EpN</a:t>
            </a:r>
            <a:r>
              <a:rPr lang="nb-NO"/>
              <a:t> for emneporteføljen sin f.o.m. høsten 2023.</a:t>
            </a:r>
            <a:br>
              <a:rPr lang="nb-NO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4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143000"/>
          </a:xfrm>
        </p:spPr>
        <p:txBody>
          <a:bodyPr/>
          <a:lstStyle/>
          <a:p>
            <a:br>
              <a:rPr lang="nb-NO"/>
            </a:br>
            <a:r>
              <a:rPr lang="nb-NO"/>
              <a:t>Prosjektets leveranser og avgrensning</a:t>
            </a:r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5915F503-C185-66D5-F47C-FB73C31C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94" y="1808672"/>
            <a:ext cx="9210135" cy="6918384"/>
          </a:xfrm>
        </p:spPr>
      </p:pic>
    </p:spTree>
    <p:extLst>
      <p:ext uri="{BB962C8B-B14F-4D97-AF65-F5344CB8AC3E}">
        <p14:creationId xmlns:p14="http://schemas.microsoft.com/office/powerpoint/2010/main" val="32045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143000"/>
          </a:xfrm>
        </p:spPr>
        <p:txBody>
          <a:bodyPr/>
          <a:lstStyle/>
          <a:p>
            <a:br>
              <a:rPr lang="nb-NO"/>
            </a:br>
            <a:r>
              <a:rPr lang="nb-NO"/>
              <a:t>Viktigste leveranser: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07160"/>
          </a:xfrm>
        </p:spPr>
        <p:txBody>
          <a:bodyPr/>
          <a:lstStyle/>
          <a:p>
            <a:r>
              <a:rPr lang="en-US" b="1" err="1">
                <a:ea typeface="+mn-lt"/>
                <a:cs typeface="+mn-lt"/>
              </a:rPr>
              <a:t>Kartlegge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rutiner</a:t>
            </a:r>
            <a:r>
              <a:rPr lang="en-US" b="1">
                <a:ea typeface="+mn-lt"/>
                <a:cs typeface="+mn-lt"/>
              </a:rPr>
              <a:t> for </a:t>
            </a:r>
            <a:r>
              <a:rPr lang="en-US" b="1" err="1">
                <a:ea typeface="+mn-lt"/>
                <a:cs typeface="+mn-lt"/>
              </a:rPr>
              <a:t>emnearbeidet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ved</a:t>
            </a:r>
            <a:r>
              <a:rPr lang="en-US" b="1">
                <a:ea typeface="+mn-lt"/>
                <a:cs typeface="+mn-lt"/>
              </a:rPr>
              <a:t> HF, UV og SV, og </a:t>
            </a:r>
            <a:r>
              <a:rPr lang="en-US" b="1" err="1">
                <a:ea typeface="+mn-lt"/>
                <a:cs typeface="+mn-lt"/>
              </a:rPr>
              <a:t>tilpasse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arbeidsflyten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til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EpN</a:t>
            </a: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cs typeface="Arial"/>
            </a:endParaRPr>
          </a:p>
          <a:p>
            <a:r>
              <a:rPr lang="en-US" b="1">
                <a:ea typeface="+mn-lt"/>
                <a:cs typeface="+mn-lt"/>
              </a:rPr>
              <a:t>Lage </a:t>
            </a:r>
            <a:r>
              <a:rPr lang="en-US" b="1" err="1">
                <a:ea typeface="+mn-lt"/>
                <a:cs typeface="+mn-lt"/>
              </a:rPr>
              <a:t>opplæring</a:t>
            </a:r>
            <a:r>
              <a:rPr lang="en-US" b="1">
                <a:ea typeface="+mn-lt"/>
                <a:cs typeface="+mn-lt"/>
              </a:rPr>
              <a:t> og </a:t>
            </a:r>
            <a:r>
              <a:rPr lang="en-US" b="1" err="1">
                <a:ea typeface="+mn-lt"/>
                <a:cs typeface="+mn-lt"/>
              </a:rPr>
              <a:t>veiledninger</a:t>
            </a: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Kjøre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emnerevideringsprosessen</a:t>
            </a:r>
            <a:r>
              <a:rPr lang="en-US" b="1">
                <a:ea typeface="+mn-lt"/>
                <a:cs typeface="+mn-lt"/>
              </a:rPr>
              <a:t> for UiO i </a:t>
            </a:r>
            <a:r>
              <a:rPr lang="en-US" b="1" err="1">
                <a:ea typeface="+mn-lt"/>
                <a:cs typeface="+mn-lt"/>
              </a:rPr>
              <a:t>EpN</a:t>
            </a:r>
            <a:r>
              <a:rPr lang="en-US" b="1">
                <a:ea typeface="+mn-lt"/>
                <a:cs typeface="+mn-lt"/>
              </a:rPr>
              <a:t> for SV, HF og UV </a:t>
            </a:r>
            <a:r>
              <a:rPr lang="en-US" b="1" err="1">
                <a:ea typeface="+mn-lt"/>
                <a:cs typeface="+mn-lt"/>
              </a:rPr>
              <a:t>f.o.m</a:t>
            </a:r>
            <a:r>
              <a:rPr lang="en-US" b="1">
                <a:ea typeface="+mn-lt"/>
                <a:cs typeface="+mn-lt"/>
              </a:rPr>
              <a:t>. H23</a:t>
            </a:r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Avgrensning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529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143000"/>
          </a:xfrm>
        </p:spPr>
        <p:txBody>
          <a:bodyPr/>
          <a:lstStyle/>
          <a:p>
            <a:br>
              <a:rPr lang="nb-NO"/>
            </a:br>
            <a:r>
              <a:rPr lang="nb-NO"/>
              <a:t>Prosjektets viktigste avgrensninger: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07160"/>
          </a:xfrm>
        </p:spPr>
        <p:txBody>
          <a:bodyPr/>
          <a:lstStyle/>
          <a:p>
            <a:r>
              <a:rPr lang="en-US" sz="2200" b="1" err="1">
                <a:ea typeface="+mn-lt"/>
                <a:cs typeface="+mn-lt"/>
              </a:rPr>
              <a:t>Fase</a:t>
            </a:r>
            <a:r>
              <a:rPr lang="en-US" sz="2200" b="1">
                <a:ea typeface="+mn-lt"/>
                <a:cs typeface="+mn-lt"/>
              </a:rPr>
              <a:t> 1 av </a:t>
            </a:r>
            <a:r>
              <a:rPr lang="en-US" sz="2200" b="1" err="1">
                <a:ea typeface="+mn-lt"/>
                <a:cs typeface="+mn-lt"/>
              </a:rPr>
              <a:t>prosjektet</a:t>
            </a:r>
            <a:r>
              <a:rPr lang="en-US" sz="2200" b="1">
                <a:ea typeface="+mn-lt"/>
                <a:cs typeface="+mn-lt"/>
              </a:rPr>
              <a:t> var </a:t>
            </a:r>
            <a:r>
              <a:rPr lang="en-US" sz="2200" b="1" err="1">
                <a:ea typeface="+mn-lt"/>
                <a:cs typeface="+mn-lt"/>
              </a:rPr>
              <a:t>EpN-innføring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på</a:t>
            </a:r>
            <a:r>
              <a:rPr lang="en-US" sz="2200" b="1">
                <a:ea typeface="+mn-lt"/>
                <a:cs typeface="+mn-lt"/>
              </a:rPr>
              <a:t> MN</a:t>
            </a:r>
          </a:p>
          <a:p>
            <a:endParaRPr lang="en-US" sz="2200" b="1">
              <a:ea typeface="+mn-lt"/>
              <a:cs typeface="+mn-lt"/>
            </a:endParaRPr>
          </a:p>
          <a:p>
            <a:r>
              <a:rPr lang="en-US" sz="2200" b="1">
                <a:ea typeface="+mn-lt"/>
                <a:cs typeface="+mn-lt"/>
              </a:rPr>
              <a:t>Dette er </a:t>
            </a:r>
            <a:r>
              <a:rPr lang="en-US" sz="2200" b="1" err="1">
                <a:ea typeface="+mn-lt"/>
                <a:cs typeface="+mn-lt"/>
              </a:rPr>
              <a:t>fase</a:t>
            </a:r>
            <a:r>
              <a:rPr lang="en-US" sz="2200" b="1">
                <a:ea typeface="+mn-lt"/>
                <a:cs typeface="+mn-lt"/>
              </a:rPr>
              <a:t> 2, med </a:t>
            </a:r>
            <a:r>
              <a:rPr lang="en-US" sz="2200" b="1" err="1">
                <a:ea typeface="+mn-lt"/>
                <a:cs typeface="+mn-lt"/>
              </a:rPr>
              <a:t>EpN-innføring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på</a:t>
            </a:r>
            <a:r>
              <a:rPr lang="en-US" sz="2200" b="1">
                <a:ea typeface="+mn-lt"/>
                <a:cs typeface="+mn-lt"/>
              </a:rPr>
              <a:t> UV, SV og HF</a:t>
            </a:r>
          </a:p>
          <a:p>
            <a:endParaRPr lang="en-US" sz="2200" b="1">
              <a:ea typeface="+mn-lt"/>
              <a:cs typeface="+mn-lt"/>
            </a:endParaRPr>
          </a:p>
          <a:p>
            <a:r>
              <a:rPr lang="en-US" sz="2200" b="1" err="1">
                <a:ea typeface="+mn-lt"/>
                <a:cs typeface="+mn-lt"/>
              </a:rPr>
              <a:t>Fase</a:t>
            </a:r>
            <a:r>
              <a:rPr lang="en-US" sz="2200" b="1">
                <a:ea typeface="+mn-lt"/>
                <a:cs typeface="+mn-lt"/>
              </a:rPr>
              <a:t> 2 av </a:t>
            </a:r>
            <a:r>
              <a:rPr lang="en-US" sz="2200" b="1" err="1">
                <a:ea typeface="+mn-lt"/>
                <a:cs typeface="+mn-lt"/>
              </a:rPr>
              <a:t>prosjekt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EpN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varer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ut</a:t>
            </a:r>
            <a:r>
              <a:rPr lang="en-US" sz="2200" b="1">
                <a:ea typeface="+mn-lt"/>
                <a:cs typeface="+mn-lt"/>
              </a:rPr>
              <a:t> 2023. </a:t>
            </a:r>
            <a:r>
              <a:rPr lang="en-US" sz="2200" b="1" err="1">
                <a:ea typeface="+mn-lt"/>
                <a:cs typeface="+mn-lt"/>
              </a:rPr>
              <a:t>Hvorvidt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prosjektet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varer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ut</a:t>
            </a:r>
            <a:r>
              <a:rPr lang="en-US" sz="2200" b="1">
                <a:ea typeface="+mn-lt"/>
                <a:cs typeface="+mn-lt"/>
              </a:rPr>
              <a:t> hele </a:t>
            </a:r>
            <a:r>
              <a:rPr lang="en-US" sz="2200" b="1" err="1">
                <a:ea typeface="+mn-lt"/>
                <a:cs typeface="+mn-lt"/>
              </a:rPr>
              <a:t>perioden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eller</a:t>
            </a:r>
            <a:r>
              <a:rPr lang="en-US" sz="2200" b="1">
                <a:ea typeface="+mn-lt"/>
                <a:cs typeface="+mn-lt"/>
              </a:rPr>
              <a:t> om </a:t>
            </a:r>
            <a:r>
              <a:rPr lang="en-US" sz="2200" b="1" err="1">
                <a:ea typeface="+mn-lt"/>
                <a:cs typeface="+mn-lt"/>
              </a:rPr>
              <a:t>EpN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overlates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til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fakultetenes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driftslinje</a:t>
            </a:r>
            <a:r>
              <a:rPr lang="en-US" sz="2200" b="1">
                <a:ea typeface="+mn-lt"/>
                <a:cs typeface="+mn-lt"/>
              </a:rPr>
              <a:t> i </a:t>
            </a:r>
            <a:r>
              <a:rPr lang="en-US" sz="2200" b="1" err="1">
                <a:ea typeface="+mn-lt"/>
                <a:cs typeface="+mn-lt"/>
              </a:rPr>
              <a:t>løpet</a:t>
            </a:r>
            <a:r>
              <a:rPr lang="en-US" sz="2200" b="1">
                <a:ea typeface="+mn-lt"/>
                <a:cs typeface="+mn-lt"/>
              </a:rPr>
              <a:t> av H23, </a:t>
            </a:r>
            <a:r>
              <a:rPr lang="en-US" sz="2200" b="1" err="1">
                <a:ea typeface="+mn-lt"/>
                <a:cs typeface="+mn-lt"/>
              </a:rPr>
              <a:t>blir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fortløpende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 b="1" err="1">
                <a:ea typeface="+mn-lt"/>
                <a:cs typeface="+mn-lt"/>
              </a:rPr>
              <a:t>overveid</a:t>
            </a:r>
            <a:r>
              <a:rPr lang="en-US" sz="2200" b="1">
                <a:ea typeface="+mn-lt"/>
                <a:cs typeface="+mn-lt"/>
              </a:rPr>
              <a:t>.</a:t>
            </a:r>
          </a:p>
          <a:p>
            <a:endParaRPr lang="en-US" sz="2200" b="1">
              <a:cs typeface="Arial"/>
            </a:endParaRPr>
          </a:p>
          <a:p>
            <a:r>
              <a:rPr lang="en-US" sz="2200" b="1" err="1">
                <a:cs typeface="Arial"/>
              </a:rPr>
              <a:t>Prosjektet</a:t>
            </a:r>
            <a:r>
              <a:rPr lang="en-US" sz="2200" b="1">
                <a:cs typeface="Arial"/>
              </a:rPr>
              <a:t> </a:t>
            </a:r>
            <a:r>
              <a:rPr lang="en-US" sz="2200" b="1" err="1">
                <a:cs typeface="Arial"/>
              </a:rPr>
              <a:t>omfatter</a:t>
            </a:r>
            <a:r>
              <a:rPr lang="en-US" sz="2200" b="1">
                <a:cs typeface="Arial"/>
              </a:rPr>
              <a:t> </a:t>
            </a:r>
            <a:r>
              <a:rPr lang="en-US" sz="2200" b="1" err="1">
                <a:cs typeface="Arial"/>
              </a:rPr>
              <a:t>ikke</a:t>
            </a:r>
            <a:r>
              <a:rPr lang="en-US" sz="2200" b="1">
                <a:cs typeface="Arial"/>
              </a:rPr>
              <a:t> </a:t>
            </a:r>
            <a:r>
              <a:rPr lang="en-US" sz="2200" b="1" err="1">
                <a:cs typeface="Arial"/>
              </a:rPr>
              <a:t>oppretting</a:t>
            </a:r>
            <a:r>
              <a:rPr lang="en-US" sz="2200" b="1">
                <a:cs typeface="Arial"/>
              </a:rPr>
              <a:t> og </a:t>
            </a:r>
            <a:r>
              <a:rPr lang="en-US" sz="2200" b="1" err="1">
                <a:cs typeface="Arial"/>
              </a:rPr>
              <a:t>administrering</a:t>
            </a:r>
            <a:r>
              <a:rPr lang="en-US" sz="2200" b="1">
                <a:cs typeface="Arial"/>
              </a:rPr>
              <a:t> av </a:t>
            </a:r>
            <a:r>
              <a:rPr lang="en-US" sz="2200" b="1" err="1">
                <a:cs typeface="Arial"/>
              </a:rPr>
              <a:t>vurderingsenheter</a:t>
            </a:r>
            <a:r>
              <a:rPr lang="en-US" sz="2200" b="1">
                <a:cs typeface="Arial"/>
              </a:rPr>
              <a:t> </a:t>
            </a:r>
            <a:r>
              <a:rPr lang="en-US" sz="2200" b="1" err="1">
                <a:cs typeface="Arial"/>
              </a:rPr>
              <a:t>gjennom</a:t>
            </a:r>
            <a:r>
              <a:rPr lang="en-US" sz="2200" b="1">
                <a:cs typeface="Arial"/>
              </a:rPr>
              <a:t> </a:t>
            </a:r>
            <a:r>
              <a:rPr lang="en-US" sz="2200" b="1" err="1">
                <a:cs typeface="Arial"/>
              </a:rPr>
              <a:t>EpN</a:t>
            </a:r>
            <a:endParaRPr lang="en-US" sz="2200" b="1">
              <a:cs typeface="Arial"/>
            </a:endParaRPr>
          </a:p>
          <a:p>
            <a:endParaRPr lang="en-US" sz="2200" b="1">
              <a:cs typeface="Arial"/>
            </a:endParaRPr>
          </a:p>
          <a:p>
            <a:endParaRPr lang="en-US" b="1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7403"/>
      </p:ext>
    </p:extLst>
  </p:cSld>
  <p:clrMapOvr>
    <a:masterClrMapping/>
  </p:clrMapOvr>
</p:sld>
</file>

<file path=ppt/theme/theme1.xml><?xml version="1.0" encoding="utf-8"?>
<a:theme xmlns:a="http://schemas.openxmlformats.org/drawingml/2006/main" name="Casepresentasjon_Introduksjonsprogram_UiO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yrkebasert_Exp.LeadsFINAL">
  <a:themeElements>
    <a:clrScheme name="Making Waves colour theme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000000"/>
      </a:accent1>
      <a:accent2>
        <a:srgbClr val="7F7F7F"/>
      </a:accent2>
      <a:accent3>
        <a:srgbClr val="5D0749"/>
      </a:accent3>
      <a:accent4>
        <a:srgbClr val="2A6C62"/>
      </a:accent4>
      <a:accent5>
        <a:srgbClr val="636F03"/>
      </a:accent5>
      <a:accent6>
        <a:srgbClr val="E83278"/>
      </a:accent6>
      <a:hlink>
        <a:srgbClr val="000000"/>
      </a:hlink>
      <a:folHlink>
        <a:srgbClr val="000000"/>
      </a:folHlink>
    </a:clrScheme>
    <a:fontScheme name="Making Waves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0" indent="0">
          <a:spcBef>
            <a:spcPct val="20000"/>
          </a:spcBef>
          <a:defRPr sz="1800" dirty="0" err="1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68679D878A9C409BC0AF77E7F88BCE" ma:contentTypeVersion="4" ma:contentTypeDescription="Opprett et nytt dokument." ma:contentTypeScope="" ma:versionID="2ae45a2afdd646617878aab23c21b9bf">
  <xsd:schema xmlns:xsd="http://www.w3.org/2001/XMLSchema" xmlns:xs="http://www.w3.org/2001/XMLSchema" xmlns:p="http://schemas.microsoft.com/office/2006/metadata/properties" xmlns:ns2="f7f2a440-019a-4837-82ab-0b15319e077f" targetNamespace="http://schemas.microsoft.com/office/2006/metadata/properties" ma:root="true" ma:fieldsID="d0f6b31416dd67bc31cbf7baf686655e" ns2:_="">
    <xsd:import namespace="f7f2a440-019a-4837-82ab-0b15319e0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2a440-019a-4837-82ab-0b15319e0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090C8-FCE2-4798-ABAD-A7139C7E69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79A86-0384-4B10-8A4B-D2F16FCE6818}">
  <ds:schemaRefs>
    <ds:schemaRef ds:uri="f7f2a440-019a-4837-82ab-0b15319e07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969FB1-853E-4F80-8B89-8B72916EE8A4}">
  <ds:schemaRefs>
    <ds:schemaRef ds:uri="f7f2a440-019a-4837-82ab-0b15319e07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Casepresentasjon_Introduksjonsprogram_UiO2014</Template>
  <TotalTime>0</TotalTime>
  <Words>1245</Words>
  <Application>Microsoft Office PowerPoint</Application>
  <PresentationFormat>On-screen Show (4:3)</PresentationFormat>
  <Paragraphs>253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Black</vt:lpstr>
      <vt:lpstr>Arial,Sans-Serif</vt:lpstr>
      <vt:lpstr>Calibri</vt:lpstr>
      <vt:lpstr>Cambria</vt:lpstr>
      <vt:lpstr>Georgia</vt:lpstr>
      <vt:lpstr>Helvetica 65 Medium</vt:lpstr>
      <vt:lpstr>Wingdings</vt:lpstr>
      <vt:lpstr>Casepresentasjon_Introduksjonsprogram_UiO2014</vt:lpstr>
      <vt:lpstr>Custom Design</vt:lpstr>
      <vt:lpstr>1_Custom Design</vt:lpstr>
      <vt:lpstr>styrkebasert_Exp.LeadsFINAL</vt:lpstr>
      <vt:lpstr>PowerPoint Presentation</vt:lpstr>
      <vt:lpstr>Bakgrunn og begrunnelse</vt:lpstr>
      <vt:lpstr>Mål og ønskede gevinster</vt:lpstr>
      <vt:lpstr>     Formål (mål for UiO som dette prosjektet bidrar til å oppfylle):   Kvalitetssikre emnebeskrivelsene ved UiO  </vt:lpstr>
      <vt:lpstr>             Effektmål (langsiktige positive gevinster):   - Standardisere og forenkle arbeidet med emneplanlegging   - Semesterspesifikke emnebeskrivelser (på vitnemål)   - Standardisere/forenkle resultatutveksling nasjonalt og internasjonalt    </vt:lpstr>
      <vt:lpstr>        Prosjektmål (de målene prosjektet skal oppnå):   Lage arbeidsflyt (tidsplan, rollekart etc.) som gjør UV, HF og SV i stand til å ta i bruk EpN for emneporteføljen sin f.o.m. høsten 2023. </vt:lpstr>
      <vt:lpstr> Prosjektets leveranser og avgrensning</vt:lpstr>
      <vt:lpstr> Viktigste leveranser:</vt:lpstr>
      <vt:lpstr> Prosjektets viktigste avgrensninger:</vt:lpstr>
      <vt:lpstr>Organisering og ansvar</vt:lpstr>
      <vt:lpstr>PowerPoint Presentation</vt:lpstr>
      <vt:lpstr>PowerPoint Presentation</vt:lpstr>
      <vt:lpstr>Overordnet tidsplan</vt:lpstr>
      <vt:lpstr>Forvaltningsstruktur EpN UiO (i prosjekt)</vt:lpstr>
      <vt:lpstr>Ressursbruk i prosjektet</vt:lpstr>
      <vt:lpstr>Hva slag kompetanse ser vi etter?</vt:lpstr>
      <vt:lpstr>Hva slags kompetanse ser vi etter?</vt:lpstr>
      <vt:lpstr>Hva slags kompetanse ser vi etter?</vt:lpstr>
      <vt:lpstr>Hva slags kompetanse ser vi etter?</vt:lpstr>
      <vt:lpstr>Status og utfordringer </vt:lpstr>
      <vt:lpstr>Veien videre, neste skritt</vt:lpstr>
      <vt:lpstr>Detaljerte tidsplaner</vt:lpstr>
      <vt:lpstr>Risiko- og sårbarhetsanalyse EpN UiO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Introduksjonsprogram for nytilsatte</dc:title>
  <dc:creator>Lene Renneflott</dc:creator>
  <cp:lastModifiedBy>Anna Kristine Høyem</cp:lastModifiedBy>
  <cp:revision>2</cp:revision>
  <dcterms:created xsi:type="dcterms:W3CDTF">2015-03-10T11:19:21Z</dcterms:created>
  <dcterms:modified xsi:type="dcterms:W3CDTF">2022-08-19T13:28:29Z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0x0101007A68679D878A9C409BC0AF77E7F88BCE</vt:lpwstr>
  </property>
  <property fmtid="{D5CDD505-2E9C-101B-9397-08002B2CF9AE}" pid="3" name="Order">
    <vt:r8>470300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