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9" r:id="rId4"/>
    <p:sldId id="261" r:id="rId5"/>
    <p:sldId id="263" r:id="rId6"/>
    <p:sldId id="271" r:id="rId7"/>
    <p:sldId id="270" r:id="rId8"/>
    <p:sldId id="268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nica Melby-Lervåg" initials="MM" lastIdx="3" clrIdx="0"/>
  <p:cmAuthor id="1" name="Marika Vartun" initials="MV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28" y="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8F9638-D517-4BDB-BADC-AC3AD9A9D650}" type="doc">
      <dgm:prSet loTypeId="urn:microsoft.com/office/officeart/2005/8/layout/equati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nb-NO"/>
        </a:p>
      </dgm:t>
    </dgm:pt>
    <dgm:pt modelId="{37B6856D-D656-470A-A7E4-786BA1249945}">
      <dgm:prSet phldrT="[Tekst]"/>
      <dgm:spPr>
        <a:solidFill>
          <a:schemeClr val="accent3">
            <a:lumMod val="85000"/>
          </a:schemeClr>
        </a:solidFill>
      </dgm:spPr>
      <dgm:t>
        <a:bodyPr/>
        <a:lstStyle/>
        <a:p>
          <a:r>
            <a:rPr lang="nb-NO" b="1" dirty="0" smtClean="0">
              <a:solidFill>
                <a:schemeClr val="tx1"/>
              </a:solidFill>
            </a:rPr>
            <a:t>Egenandel</a:t>
          </a:r>
        </a:p>
        <a:p>
          <a:r>
            <a:rPr lang="nb-NO" dirty="0" smtClean="0">
              <a:solidFill>
                <a:schemeClr val="tx1"/>
              </a:solidFill>
            </a:rPr>
            <a:t>Skriv inn tall her</a:t>
          </a:r>
          <a:endParaRPr lang="nb-NO" dirty="0">
            <a:solidFill>
              <a:schemeClr val="tx1"/>
            </a:solidFill>
          </a:endParaRPr>
        </a:p>
      </dgm:t>
    </dgm:pt>
    <dgm:pt modelId="{B28E5165-26CB-4D2A-ACA3-6D92C06272D9}" type="parTrans" cxnId="{0E4A69FB-085A-4EA2-AD75-FDAF4F2E1BFB}">
      <dgm:prSet/>
      <dgm:spPr/>
      <dgm:t>
        <a:bodyPr/>
        <a:lstStyle/>
        <a:p>
          <a:endParaRPr lang="nb-NO"/>
        </a:p>
      </dgm:t>
    </dgm:pt>
    <dgm:pt modelId="{98854DC2-1825-43B4-9531-98E8C9A04F7C}" type="sibTrans" cxnId="{0E4A69FB-085A-4EA2-AD75-FDAF4F2E1BFB}">
      <dgm:prSet/>
      <dgm:spPr>
        <a:solidFill>
          <a:schemeClr val="bg2"/>
        </a:solidFill>
      </dgm:spPr>
      <dgm:t>
        <a:bodyPr/>
        <a:lstStyle/>
        <a:p>
          <a:endParaRPr lang="nb-NO"/>
        </a:p>
      </dgm:t>
    </dgm:pt>
    <dgm:pt modelId="{9C950298-E7CD-4591-AC39-8F7DBBCBD1BC}">
      <dgm:prSet phldrT="[Teks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nb-NO" b="1" dirty="0" smtClean="0">
              <a:solidFill>
                <a:schemeClr val="tx1"/>
              </a:solidFill>
            </a:rPr>
            <a:t>Prosjektandel</a:t>
          </a:r>
        </a:p>
        <a:p>
          <a:r>
            <a:rPr lang="nb-NO" dirty="0" smtClean="0">
              <a:solidFill>
                <a:schemeClr val="tx1"/>
              </a:solidFill>
            </a:rPr>
            <a:t>Skriv inn tall her</a:t>
          </a:r>
          <a:endParaRPr lang="nb-NO" dirty="0">
            <a:solidFill>
              <a:schemeClr val="tx1"/>
            </a:solidFill>
          </a:endParaRPr>
        </a:p>
      </dgm:t>
    </dgm:pt>
    <dgm:pt modelId="{30FE98A6-3D83-4E32-80F1-3B894793427D}" type="parTrans" cxnId="{7D2139E8-F624-405C-A216-D2C785D03B2D}">
      <dgm:prSet/>
      <dgm:spPr/>
      <dgm:t>
        <a:bodyPr/>
        <a:lstStyle/>
        <a:p>
          <a:endParaRPr lang="nb-NO"/>
        </a:p>
      </dgm:t>
    </dgm:pt>
    <dgm:pt modelId="{31F37BCB-EE25-45D6-A71E-62096C0DBE95}" type="sibTrans" cxnId="{7D2139E8-F624-405C-A216-D2C785D03B2D}">
      <dgm:prSet/>
      <dgm:spPr>
        <a:solidFill>
          <a:schemeClr val="bg2"/>
        </a:solidFill>
      </dgm:spPr>
      <dgm:t>
        <a:bodyPr/>
        <a:lstStyle/>
        <a:p>
          <a:endParaRPr lang="nb-NO"/>
        </a:p>
      </dgm:t>
    </dgm:pt>
    <dgm:pt modelId="{F99804BB-5E8A-40C2-8129-02AE8BBD43BD}">
      <dgm:prSet phldrT="[Tekst]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nb-NO" b="1" dirty="0" smtClean="0"/>
            <a:t>Totalbudsjett</a:t>
          </a:r>
        </a:p>
        <a:p>
          <a:r>
            <a:rPr lang="nb-NO" dirty="0" smtClean="0">
              <a:solidFill>
                <a:schemeClr val="bg1"/>
              </a:solidFill>
            </a:rPr>
            <a:t>Skriv inn tall her</a:t>
          </a:r>
          <a:endParaRPr lang="nb-NO" dirty="0">
            <a:solidFill>
              <a:schemeClr val="bg1"/>
            </a:solidFill>
          </a:endParaRPr>
        </a:p>
      </dgm:t>
    </dgm:pt>
    <dgm:pt modelId="{E99BE46A-2B22-4250-B842-167100057A3D}" type="parTrans" cxnId="{E0715D43-9F3F-4583-AFEB-6E41BE38FFE4}">
      <dgm:prSet/>
      <dgm:spPr/>
      <dgm:t>
        <a:bodyPr/>
        <a:lstStyle/>
        <a:p>
          <a:endParaRPr lang="nb-NO"/>
        </a:p>
      </dgm:t>
    </dgm:pt>
    <dgm:pt modelId="{20A0E7BB-C1C7-4FA9-B545-35AF454B4AE1}" type="sibTrans" cxnId="{E0715D43-9F3F-4583-AFEB-6E41BE38FFE4}">
      <dgm:prSet/>
      <dgm:spPr/>
      <dgm:t>
        <a:bodyPr/>
        <a:lstStyle/>
        <a:p>
          <a:endParaRPr lang="nb-NO"/>
        </a:p>
      </dgm:t>
    </dgm:pt>
    <dgm:pt modelId="{82C6D9F1-B459-48BB-8A8C-BCEE40B15C85}" type="pres">
      <dgm:prSet presAssocID="{C98F9638-D517-4BDB-BADC-AC3AD9A9D65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5A89DC86-D625-4EC9-905B-C9E3DBF23351}" type="pres">
      <dgm:prSet presAssocID="{37B6856D-D656-470A-A7E4-786BA1249945}" presName="node" presStyleLbl="node1" presStyleIdx="0" presStyleCnt="3" custLinFactNeighborX="-929" custLinFactNeighborY="-60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7A48663-97DB-47D1-B341-1868D403CB65}" type="pres">
      <dgm:prSet presAssocID="{98854DC2-1825-43B4-9531-98E8C9A04F7C}" presName="spacerL" presStyleCnt="0"/>
      <dgm:spPr/>
    </dgm:pt>
    <dgm:pt modelId="{2B4C50D6-5531-400A-B639-EB8F3EFBFA0A}" type="pres">
      <dgm:prSet presAssocID="{98854DC2-1825-43B4-9531-98E8C9A04F7C}" presName="sibTrans" presStyleLbl="sibTrans2D1" presStyleIdx="0" presStyleCnt="2"/>
      <dgm:spPr/>
      <dgm:t>
        <a:bodyPr/>
        <a:lstStyle/>
        <a:p>
          <a:endParaRPr lang="nb-NO"/>
        </a:p>
      </dgm:t>
    </dgm:pt>
    <dgm:pt modelId="{C371BC8F-C1DB-427B-81A4-2E4207ED0AF4}" type="pres">
      <dgm:prSet presAssocID="{98854DC2-1825-43B4-9531-98E8C9A04F7C}" presName="spacerR" presStyleCnt="0"/>
      <dgm:spPr/>
    </dgm:pt>
    <dgm:pt modelId="{D922A7B6-1793-4864-ACFC-52668D0E83F3}" type="pres">
      <dgm:prSet presAssocID="{9C950298-E7CD-4591-AC39-8F7DBBCBD1B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102406A-B190-48FC-A24D-2E30A5CC775C}" type="pres">
      <dgm:prSet presAssocID="{31F37BCB-EE25-45D6-A71E-62096C0DBE95}" presName="spacerL" presStyleCnt="0"/>
      <dgm:spPr/>
    </dgm:pt>
    <dgm:pt modelId="{1DEDC627-B77C-4FC6-A400-63B5DC119B20}" type="pres">
      <dgm:prSet presAssocID="{31F37BCB-EE25-45D6-A71E-62096C0DBE95}" presName="sibTrans" presStyleLbl="sibTrans2D1" presStyleIdx="1" presStyleCnt="2"/>
      <dgm:spPr/>
      <dgm:t>
        <a:bodyPr/>
        <a:lstStyle/>
        <a:p>
          <a:endParaRPr lang="nb-NO"/>
        </a:p>
      </dgm:t>
    </dgm:pt>
    <dgm:pt modelId="{9375B99E-18BD-4DA4-AF57-9D035443225F}" type="pres">
      <dgm:prSet presAssocID="{31F37BCB-EE25-45D6-A71E-62096C0DBE95}" presName="spacerR" presStyleCnt="0"/>
      <dgm:spPr/>
    </dgm:pt>
    <dgm:pt modelId="{80176951-CC54-4F07-AAD9-17A1ABE4E311}" type="pres">
      <dgm:prSet presAssocID="{F99804BB-5E8A-40C2-8129-02AE8BBD43B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0E4A69FB-085A-4EA2-AD75-FDAF4F2E1BFB}" srcId="{C98F9638-D517-4BDB-BADC-AC3AD9A9D650}" destId="{37B6856D-D656-470A-A7E4-786BA1249945}" srcOrd="0" destOrd="0" parTransId="{B28E5165-26CB-4D2A-ACA3-6D92C06272D9}" sibTransId="{98854DC2-1825-43B4-9531-98E8C9A04F7C}"/>
    <dgm:cxn modelId="{171E82FD-1F15-4928-BE76-3705C692839D}" type="presOf" srcId="{37B6856D-D656-470A-A7E4-786BA1249945}" destId="{5A89DC86-D625-4EC9-905B-C9E3DBF23351}" srcOrd="0" destOrd="0" presId="urn:microsoft.com/office/officeart/2005/8/layout/equation1"/>
    <dgm:cxn modelId="{14D88E11-6A68-4FE4-B583-0AE102F3DC40}" type="presOf" srcId="{9C950298-E7CD-4591-AC39-8F7DBBCBD1BC}" destId="{D922A7B6-1793-4864-ACFC-52668D0E83F3}" srcOrd="0" destOrd="0" presId="urn:microsoft.com/office/officeart/2005/8/layout/equation1"/>
    <dgm:cxn modelId="{87A22070-9C06-418E-A4E7-E5E6E924070C}" type="presOf" srcId="{98854DC2-1825-43B4-9531-98E8C9A04F7C}" destId="{2B4C50D6-5531-400A-B639-EB8F3EFBFA0A}" srcOrd="0" destOrd="0" presId="urn:microsoft.com/office/officeart/2005/8/layout/equation1"/>
    <dgm:cxn modelId="{68ED73E6-C1E8-4272-B62C-A8AD9D25F36D}" type="presOf" srcId="{F99804BB-5E8A-40C2-8129-02AE8BBD43BD}" destId="{80176951-CC54-4F07-AAD9-17A1ABE4E311}" srcOrd="0" destOrd="0" presId="urn:microsoft.com/office/officeart/2005/8/layout/equation1"/>
    <dgm:cxn modelId="{E0715D43-9F3F-4583-AFEB-6E41BE38FFE4}" srcId="{C98F9638-D517-4BDB-BADC-AC3AD9A9D650}" destId="{F99804BB-5E8A-40C2-8129-02AE8BBD43BD}" srcOrd="2" destOrd="0" parTransId="{E99BE46A-2B22-4250-B842-167100057A3D}" sibTransId="{20A0E7BB-C1C7-4FA9-B545-35AF454B4AE1}"/>
    <dgm:cxn modelId="{3F14F9A3-3698-4D86-9A27-AA31903FBA95}" type="presOf" srcId="{C98F9638-D517-4BDB-BADC-AC3AD9A9D650}" destId="{82C6D9F1-B459-48BB-8A8C-BCEE40B15C85}" srcOrd="0" destOrd="0" presId="urn:microsoft.com/office/officeart/2005/8/layout/equation1"/>
    <dgm:cxn modelId="{C34E0075-E29A-4A12-ADA4-3D8703A400D6}" type="presOf" srcId="{31F37BCB-EE25-45D6-A71E-62096C0DBE95}" destId="{1DEDC627-B77C-4FC6-A400-63B5DC119B20}" srcOrd="0" destOrd="0" presId="urn:microsoft.com/office/officeart/2005/8/layout/equation1"/>
    <dgm:cxn modelId="{7D2139E8-F624-405C-A216-D2C785D03B2D}" srcId="{C98F9638-D517-4BDB-BADC-AC3AD9A9D650}" destId="{9C950298-E7CD-4591-AC39-8F7DBBCBD1BC}" srcOrd="1" destOrd="0" parTransId="{30FE98A6-3D83-4E32-80F1-3B894793427D}" sibTransId="{31F37BCB-EE25-45D6-A71E-62096C0DBE95}"/>
    <dgm:cxn modelId="{321CC4C2-5656-4648-A8F4-B85532F06FE0}" type="presParOf" srcId="{82C6D9F1-B459-48BB-8A8C-BCEE40B15C85}" destId="{5A89DC86-D625-4EC9-905B-C9E3DBF23351}" srcOrd="0" destOrd="0" presId="urn:microsoft.com/office/officeart/2005/8/layout/equation1"/>
    <dgm:cxn modelId="{605D41D2-B03A-4C63-B2CD-4BFBDA852AB0}" type="presParOf" srcId="{82C6D9F1-B459-48BB-8A8C-BCEE40B15C85}" destId="{67A48663-97DB-47D1-B341-1868D403CB65}" srcOrd="1" destOrd="0" presId="urn:microsoft.com/office/officeart/2005/8/layout/equation1"/>
    <dgm:cxn modelId="{8D43B0D5-B3FC-421D-975B-BA4048CA39A4}" type="presParOf" srcId="{82C6D9F1-B459-48BB-8A8C-BCEE40B15C85}" destId="{2B4C50D6-5531-400A-B639-EB8F3EFBFA0A}" srcOrd="2" destOrd="0" presId="urn:microsoft.com/office/officeart/2005/8/layout/equation1"/>
    <dgm:cxn modelId="{ADA67949-8818-4B3A-921D-A80FC8110BB9}" type="presParOf" srcId="{82C6D9F1-B459-48BB-8A8C-BCEE40B15C85}" destId="{C371BC8F-C1DB-427B-81A4-2E4207ED0AF4}" srcOrd="3" destOrd="0" presId="urn:microsoft.com/office/officeart/2005/8/layout/equation1"/>
    <dgm:cxn modelId="{1A6C4A1C-B662-4328-9F0D-207E120A0D3D}" type="presParOf" srcId="{82C6D9F1-B459-48BB-8A8C-BCEE40B15C85}" destId="{D922A7B6-1793-4864-ACFC-52668D0E83F3}" srcOrd="4" destOrd="0" presId="urn:microsoft.com/office/officeart/2005/8/layout/equation1"/>
    <dgm:cxn modelId="{53C26B9A-A268-47BB-A0DD-9286DD266DD9}" type="presParOf" srcId="{82C6D9F1-B459-48BB-8A8C-BCEE40B15C85}" destId="{4102406A-B190-48FC-A24D-2E30A5CC775C}" srcOrd="5" destOrd="0" presId="urn:microsoft.com/office/officeart/2005/8/layout/equation1"/>
    <dgm:cxn modelId="{46936FBA-172B-4B37-9679-671A426E39CE}" type="presParOf" srcId="{82C6D9F1-B459-48BB-8A8C-BCEE40B15C85}" destId="{1DEDC627-B77C-4FC6-A400-63B5DC119B20}" srcOrd="6" destOrd="0" presId="urn:microsoft.com/office/officeart/2005/8/layout/equation1"/>
    <dgm:cxn modelId="{DF1C9D44-ED23-44EE-9AF9-441DB758494C}" type="presParOf" srcId="{82C6D9F1-B459-48BB-8A8C-BCEE40B15C85}" destId="{9375B99E-18BD-4DA4-AF57-9D035443225F}" srcOrd="7" destOrd="0" presId="urn:microsoft.com/office/officeart/2005/8/layout/equation1"/>
    <dgm:cxn modelId="{890C72BB-E3E4-4DB3-AC63-08DE5A6846E1}" type="presParOf" srcId="{82C6D9F1-B459-48BB-8A8C-BCEE40B15C85}" destId="{80176951-CC54-4F07-AAD9-17A1ABE4E311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9DC86-D625-4EC9-905B-C9E3DBF23351}">
      <dsp:nvSpPr>
        <dsp:cNvPr id="0" name=""/>
        <dsp:cNvSpPr/>
      </dsp:nvSpPr>
      <dsp:spPr>
        <a:xfrm>
          <a:off x="0" y="288029"/>
          <a:ext cx="1423003" cy="1423003"/>
        </a:xfrm>
        <a:prstGeom prst="ellipse">
          <a:avLst/>
        </a:prstGeom>
        <a:solidFill>
          <a:schemeClr val="accent3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b="1" kern="1200" dirty="0" smtClean="0">
              <a:solidFill>
                <a:schemeClr val="tx1"/>
              </a:solidFill>
            </a:rPr>
            <a:t>Egenandel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 smtClean="0">
              <a:solidFill>
                <a:schemeClr val="tx1"/>
              </a:solidFill>
            </a:rPr>
            <a:t>Skriv inn tall her</a:t>
          </a:r>
          <a:endParaRPr lang="nb-NO" sz="1100" kern="1200" dirty="0">
            <a:solidFill>
              <a:schemeClr val="tx1"/>
            </a:solidFill>
          </a:endParaRPr>
        </a:p>
      </dsp:txBody>
      <dsp:txXfrm>
        <a:off x="208394" y="496423"/>
        <a:ext cx="1006215" cy="1006215"/>
      </dsp:txXfrm>
    </dsp:sp>
    <dsp:sp modelId="{2B4C50D6-5531-400A-B639-EB8F3EFBFA0A}">
      <dsp:nvSpPr>
        <dsp:cNvPr id="0" name=""/>
        <dsp:cNvSpPr/>
      </dsp:nvSpPr>
      <dsp:spPr>
        <a:xfrm>
          <a:off x="1539624" y="595441"/>
          <a:ext cx="825341" cy="825341"/>
        </a:xfrm>
        <a:prstGeom prst="mathPlus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900" kern="1200"/>
        </a:p>
      </dsp:txBody>
      <dsp:txXfrm>
        <a:off x="1649023" y="911051"/>
        <a:ext cx="606543" cy="194121"/>
      </dsp:txXfrm>
    </dsp:sp>
    <dsp:sp modelId="{D922A7B6-1793-4864-ACFC-52668D0E83F3}">
      <dsp:nvSpPr>
        <dsp:cNvPr id="0" name=""/>
        <dsp:cNvSpPr/>
      </dsp:nvSpPr>
      <dsp:spPr>
        <a:xfrm>
          <a:off x="2480514" y="296610"/>
          <a:ext cx="1423003" cy="1423003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b="1" kern="1200" dirty="0" smtClean="0">
              <a:solidFill>
                <a:schemeClr val="tx1"/>
              </a:solidFill>
            </a:rPr>
            <a:t>Prosjektandel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 smtClean="0">
              <a:solidFill>
                <a:schemeClr val="tx1"/>
              </a:solidFill>
            </a:rPr>
            <a:t>Skriv inn tall her</a:t>
          </a:r>
          <a:endParaRPr lang="nb-NO" sz="1100" kern="1200" dirty="0">
            <a:solidFill>
              <a:schemeClr val="tx1"/>
            </a:solidFill>
          </a:endParaRPr>
        </a:p>
      </dsp:txBody>
      <dsp:txXfrm>
        <a:off x="2688908" y="505004"/>
        <a:ext cx="1006215" cy="1006215"/>
      </dsp:txXfrm>
    </dsp:sp>
    <dsp:sp modelId="{1DEDC627-B77C-4FC6-A400-63B5DC119B20}">
      <dsp:nvSpPr>
        <dsp:cNvPr id="0" name=""/>
        <dsp:cNvSpPr/>
      </dsp:nvSpPr>
      <dsp:spPr>
        <a:xfrm>
          <a:off x="4019065" y="595441"/>
          <a:ext cx="825341" cy="825341"/>
        </a:xfrm>
        <a:prstGeom prst="mathEqual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900" kern="1200"/>
        </a:p>
      </dsp:txBody>
      <dsp:txXfrm>
        <a:off x="4128464" y="765461"/>
        <a:ext cx="606543" cy="485301"/>
      </dsp:txXfrm>
    </dsp:sp>
    <dsp:sp modelId="{80176951-CC54-4F07-AAD9-17A1ABE4E311}">
      <dsp:nvSpPr>
        <dsp:cNvPr id="0" name=""/>
        <dsp:cNvSpPr/>
      </dsp:nvSpPr>
      <dsp:spPr>
        <a:xfrm>
          <a:off x="4959955" y="296610"/>
          <a:ext cx="1423003" cy="1423003"/>
        </a:xfrm>
        <a:prstGeom prst="ellipse">
          <a:avLst/>
        </a:prstGeom>
        <a:solidFill>
          <a:schemeClr val="tx2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b="1" kern="1200" dirty="0" smtClean="0"/>
            <a:t>Totalbudsjett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dirty="0" smtClean="0">
              <a:solidFill>
                <a:schemeClr val="bg1"/>
              </a:solidFill>
            </a:rPr>
            <a:t>Skriv inn tall her</a:t>
          </a:r>
          <a:endParaRPr lang="nb-NO" sz="1100" kern="1200" dirty="0">
            <a:solidFill>
              <a:schemeClr val="bg1"/>
            </a:solidFill>
          </a:endParaRPr>
        </a:p>
      </dsp:txBody>
      <dsp:txXfrm>
        <a:off x="5168349" y="505004"/>
        <a:ext cx="1006215" cy="10062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AC36DB07-A4C2-44BD-B30E-3312925E6442}" type="datetime1">
              <a:rPr lang="nb-NO"/>
              <a:pPr>
                <a:defRPr/>
              </a:pPr>
              <a:t>30.04.2021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DE14EFE3-AE30-4738-A69B-FF0C7A63958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36292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D349AC8A-D13A-46B6-8436-743B653EF9A3}" type="datetime1">
              <a:rPr lang="nb-NO"/>
              <a:pPr>
                <a:defRPr/>
              </a:pPr>
              <a:t>30.04.2021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A91D59E3-FB57-4AB8-887E-66A0D92EB0D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10786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7668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3131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8642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6400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 smtClean="0"/>
              <a:t>Status: Bruk rød farge for «Ikke i boks / Forsinket»; Gult for «Under veis / Under endring» og Grønt for «I Boks innen frist»</a:t>
            </a:r>
          </a:p>
          <a:p>
            <a:r>
              <a:rPr lang="nb-NO" baseline="0" dirty="0" smtClean="0"/>
              <a:t>Skriv detaljer med ord.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AC8CA-A6B8-4E29-B693-92AF65CB6AF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2165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 smtClean="0"/>
              <a:t>Status: Bruk rød farge for «Ikke i boks / Forsinket»; Gult for «Under veis / Under endring» og Grønt for «I Boks innen frist»</a:t>
            </a:r>
          </a:p>
          <a:p>
            <a:r>
              <a:rPr lang="nb-NO" baseline="0" dirty="0" smtClean="0"/>
              <a:t>Skriv detaljer med </a:t>
            </a:r>
            <a:r>
              <a:rPr lang="nb-NO" baseline="0" smtClean="0"/>
              <a:t>ord.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AC8CA-A6B8-4E29-B693-92AF65CB6AF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2165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 smtClean="0"/>
              <a:t>Status: Bruk rød farge for «Ikke i boks / Forsinket»; Gult for «Under veis / Under endring» og Grønt for «I Boks innen frist»</a:t>
            </a:r>
          </a:p>
          <a:p>
            <a:r>
              <a:rPr lang="nb-NO" baseline="0" dirty="0" smtClean="0"/>
              <a:t>Skriv detaljer med </a:t>
            </a:r>
            <a:r>
              <a:rPr lang="nb-NO" baseline="0" smtClean="0"/>
              <a:t>ord.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AC8CA-A6B8-4E29-B693-92AF65CB6AF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2165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 smtClean="0"/>
              <a:t>Status: Bruk rød farge for «Ikke i boks / Forsinket»; Gult for «Under veis / Under endring» og Grønt for «I Boks innen frist»</a:t>
            </a:r>
          </a:p>
          <a:p>
            <a:r>
              <a:rPr lang="nb-NO" baseline="0" dirty="0" smtClean="0"/>
              <a:t>Skriv detaljer med </a:t>
            </a:r>
            <a:r>
              <a:rPr lang="nb-NO" baseline="0" smtClean="0"/>
              <a:t>ord.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AC8CA-A6B8-4E29-B693-92AF65CB6AF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5481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 smtClean="0"/>
              <a:t>Status: Bruk rød farge for «Ikke i boks / Forsinket»; Gult for «Under veis / Under endring» og Grønt for «I Boks innen frist»</a:t>
            </a:r>
          </a:p>
          <a:p>
            <a:r>
              <a:rPr lang="nb-NO" baseline="0" dirty="0" smtClean="0"/>
              <a:t>Skriv detaljer med </a:t>
            </a:r>
            <a:r>
              <a:rPr lang="nb-NO" baseline="0" smtClean="0"/>
              <a:t>ord.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AC8CA-A6B8-4E29-B693-92AF65CB6AF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6586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6028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5765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NHM2_engels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NHM3_engels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NHM4_engelsk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NHM5_engelsk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NHM6_engelsk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SpesialpedA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1905000"/>
            <a:ext cx="6934200" cy="1143000"/>
          </a:xfrm>
        </p:spPr>
        <p:txBody>
          <a:bodyPr anchor="b"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3048000"/>
            <a:ext cx="7315200" cy="1752600"/>
          </a:xfrm>
        </p:spPr>
        <p:txBody>
          <a:bodyPr/>
          <a:lstStyle>
            <a:lvl1pPr marL="0" indent="0">
              <a:buFontTx/>
              <a:buNone/>
              <a:defRPr sz="3000" b="1" i="0" baseline="0">
                <a:latin typeface="Arial"/>
                <a:cs typeface="Arial"/>
              </a:defRPr>
            </a:lvl1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  <a:endParaRPr lang="en-US" smtClean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800">
                <a:solidFill>
                  <a:schemeClr val="tx1">
                    <a:tint val="75000"/>
                  </a:schemeClr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800">
                <a:solidFill>
                  <a:schemeClr val="tx1">
                    <a:tint val="75000"/>
                  </a:schemeClr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8849C485-1C51-4E83-9D30-EF38CADBCFD2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800">
                <a:solidFill>
                  <a:schemeClr val="tx1">
                    <a:tint val="75000"/>
                  </a:schemeClr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8D8BCB57-8FF3-49F6-A060-90F9EE9DF334}" type="datetime1">
              <a:rPr lang="nb-NO"/>
              <a:pPr>
                <a:defRPr/>
              </a:pPr>
              <a:t>30.04.2021</a:t>
            </a:fld>
            <a:endParaRPr lang="nb-NO" dirty="0"/>
          </a:p>
        </p:txBody>
      </p:sp>
      <p:pic>
        <p:nvPicPr>
          <p:cNvPr id="1031" name="Picture 10" descr="OD_ISP_A.png"/>
          <p:cNvPicPr>
            <a:picLocks noChangeAspect="1"/>
          </p:cNvPicPr>
          <p:nvPr/>
        </p:nvPicPr>
        <p:blipFill>
          <a:blip r:embed="rId13"/>
          <a:srcRect b="60387"/>
          <a:stretch>
            <a:fillRect/>
          </a:stretch>
        </p:blipFill>
        <p:spPr bwMode="auto">
          <a:xfrm>
            <a:off x="304800" y="236538"/>
            <a:ext cx="321627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for-ansatte/arbeidsstotte/fa/forskpro/prosjekter/uv/isp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uv.uio.no/isp/forskning/prosjekter/" TargetMode="External"/><Relationship Id="rId4" Type="http://schemas.openxmlformats.org/officeDocument/2006/relationships/hyperlink" Target="https://www.uio.no/for-ansatte/arbeidsstotte/fa/regelverk-og-forskningsetikk/kvalitetssystem-helse/rutinebeskrivelser/enheter/uv/isp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skningsradet.no/contentassets/e4cd6d2c23cf49d4989bb10c5eea087a/policy-for-apen-tilgang-til-forskningsdata.pdfhttps:/www.uio.no/for-ansatte/arbeidsstotte/fa/forskningsdata/politikk-og-retningslinje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nb-NO" smtClean="0"/>
              <a:t>Prosjektoppstarts/statusmøte </a:t>
            </a:r>
            <a:r>
              <a:rPr lang="nb-NO" dirty="0" err="1"/>
              <a:t>nr.x</a:t>
            </a: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Dato</a:t>
            </a:r>
            <a:endParaRPr lang="nb-NO" dirty="0" smtClean="0"/>
          </a:p>
        </p:txBody>
      </p:sp>
      <p:sp>
        <p:nvSpPr>
          <p:cNvPr id="13315" name="Subtitle 6"/>
          <p:cNvSpPr>
            <a:spLocks noGrp="1"/>
          </p:cNvSpPr>
          <p:nvPr>
            <p:ph type="subTitle" sz="quarter" idx="1"/>
          </p:nvPr>
        </p:nvSpPr>
        <p:spPr>
          <a:xfrm>
            <a:off x="1295400" y="3048000"/>
            <a:ext cx="7315200" cy="2181200"/>
          </a:xfrm>
        </p:spPr>
        <p:txBody>
          <a:bodyPr/>
          <a:lstStyle/>
          <a:p>
            <a:r>
              <a:rPr lang="nb-NO" dirty="0">
                <a:latin typeface="+mj-lt"/>
              </a:rPr>
              <a:t>Tittel på prosjektet </a:t>
            </a:r>
          </a:p>
          <a:p>
            <a:r>
              <a:rPr lang="nb-NO" dirty="0">
                <a:latin typeface="+mj-lt"/>
              </a:rPr>
              <a:t>Navn på prosjektleder</a:t>
            </a:r>
          </a:p>
          <a:p>
            <a:r>
              <a:rPr lang="nb-NO" dirty="0">
                <a:latin typeface="+mj-lt"/>
              </a:rPr>
              <a:t>Periode (Startdato- Sluttdato)</a:t>
            </a:r>
          </a:p>
          <a:p>
            <a:r>
              <a:rPr lang="nb-NO" dirty="0">
                <a:latin typeface="+mj-lt"/>
              </a:rPr>
              <a:t>Innvilgede midler i millioner kr: XX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39124" y="6525344"/>
            <a:ext cx="22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CC BY 4.0, Marika Vartun, UiO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Dette trenger jeg bistand til i år</a:t>
            </a:r>
            <a:endParaRPr lang="nb-NO" dirty="0"/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014669"/>
              </p:ext>
            </p:extLst>
          </p:nvPr>
        </p:nvGraphicFramePr>
        <p:xfrm>
          <a:off x="1187624" y="2060848"/>
          <a:ext cx="6360368" cy="423284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78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0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378">
                <a:tc>
                  <a:txBody>
                    <a:bodyPr/>
                    <a:lstStyle/>
                    <a:p>
                      <a:r>
                        <a:rPr lang="nb-NO" dirty="0" smtClean="0"/>
                        <a:t>Hva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Fra hvem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Frist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378">
                <a:tc>
                  <a:txBody>
                    <a:bodyPr/>
                    <a:lstStyle/>
                    <a:p>
                      <a:r>
                        <a:rPr lang="nb-NO" dirty="0" smtClean="0"/>
                        <a:t>Revidere budsjett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Økonomi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30.01.18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685">
                <a:tc>
                  <a:txBody>
                    <a:bodyPr/>
                    <a:lstStyle/>
                    <a:p>
                      <a:r>
                        <a:rPr lang="nb-NO" dirty="0" smtClean="0"/>
                        <a:t>Eks. Samarbeidskontrakt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Juristene / </a:t>
                      </a:r>
                      <a:r>
                        <a:rPr lang="nb-NO" dirty="0" err="1" smtClean="0"/>
                        <a:t>Forsknignsadm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30.02.18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680">
                <a:tc>
                  <a:txBody>
                    <a:bodyPr/>
                    <a:lstStyle/>
                    <a:p>
                      <a:r>
                        <a:rPr lang="nb-NO" dirty="0" smtClean="0"/>
                        <a:t>Eks.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dirty="0" smtClean="0"/>
                        <a:t>Ansettelse av </a:t>
                      </a:r>
                      <a:r>
                        <a:rPr lang="nb-NO" dirty="0" err="1" smtClean="0"/>
                        <a:t>PhD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Personal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30.05.18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378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378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378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378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378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378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42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Møteplan fremover</a:t>
            </a:r>
            <a:endParaRPr lang="nb-NO" dirty="0"/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84995"/>
              </p:ext>
            </p:extLst>
          </p:nvPr>
        </p:nvGraphicFramePr>
        <p:xfrm>
          <a:off x="1043608" y="2060847"/>
          <a:ext cx="6432376" cy="160133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28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7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8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779">
                <a:tc>
                  <a:txBody>
                    <a:bodyPr/>
                    <a:lstStyle/>
                    <a:p>
                      <a:r>
                        <a:rPr lang="nb-NO" smtClean="0">
                          <a:latin typeface="Calibri" panose="020F0502020204030204" pitchFamily="34" charset="0"/>
                        </a:rPr>
                        <a:t>År 2 – dato</a:t>
                      </a:r>
                      <a:endParaRPr lang="nb-NO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nb-NO" sz="18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År 3 – dato</a:t>
                      </a:r>
                      <a:endParaRPr lang="nb-NO" sz="18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nb-NO" sz="18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År 4 – dato</a:t>
                      </a:r>
                      <a:endParaRPr lang="nb-NO" sz="18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nb-NO" sz="1800" b="1" kern="120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År 5 – dato</a:t>
                      </a:r>
                      <a:endParaRPr lang="nb-NO" sz="18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779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779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kstSylinder 3"/>
          <p:cNvSpPr txBox="1"/>
          <p:nvPr/>
        </p:nvSpPr>
        <p:spPr>
          <a:xfrm>
            <a:off x="1187624" y="4941168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Takk for oppmerksomheten!</a:t>
            </a:r>
          </a:p>
          <a:p>
            <a:r>
              <a:rPr lang="nb-NO" dirty="0" smtClean="0"/>
              <a:t>Jeg sender dere </a:t>
            </a:r>
            <a:r>
              <a:rPr lang="nb-NO" dirty="0" err="1" smtClean="0"/>
              <a:t>pdf</a:t>
            </a:r>
            <a:r>
              <a:rPr lang="nb-NO" dirty="0" smtClean="0"/>
              <a:t> av lysbildene slik at dere har dem.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0851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Kort oppsummering av prosjektet</a:t>
            </a:r>
            <a:endParaRPr lang="nb-NO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Hva handler prosjektet om og hvilke arbeidspakker har du?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(Beskriv kort og bruk maks 5 minutter på å presentere det)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Samarbeidspartnere (antall her)</a:t>
            </a:r>
            <a:endParaRPr lang="nb-NO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851502"/>
              </p:ext>
            </p:extLst>
          </p:nvPr>
        </p:nvGraphicFramePr>
        <p:xfrm>
          <a:off x="179512" y="1268760"/>
          <a:ext cx="8496945" cy="5303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24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2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1065"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Calibri" panose="020F0502020204030204" pitchFamily="34" charset="0"/>
                        </a:rPr>
                        <a:t>Samarbeidspartner &amp; nasjonalitet</a:t>
                      </a:r>
                      <a:endParaRPr lang="nb-NO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Calibri" panose="020F0502020204030204" pitchFamily="34" charset="0"/>
                        </a:rPr>
                        <a:t>Samarbeidskontrakt </a:t>
                      </a:r>
                      <a:r>
                        <a:rPr lang="nb-NO" baseline="0" dirty="0" smtClean="0">
                          <a:latin typeface="Calibri" panose="020F0502020204030204" pitchFamily="34" charset="0"/>
                        </a:rPr>
                        <a:t>Status</a:t>
                      </a:r>
                      <a:endParaRPr lang="nb-NO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Calibri" panose="020F0502020204030204" pitchFamily="34" charset="0"/>
                        </a:rPr>
                        <a:t>Hovedaktivitet som</a:t>
                      </a:r>
                      <a:r>
                        <a:rPr lang="nb-NO" baseline="0" dirty="0" smtClean="0">
                          <a:latin typeface="Calibri" panose="020F0502020204030204" pitchFamily="34" charset="0"/>
                        </a:rPr>
                        <a:t> partner som levere</a:t>
                      </a:r>
                      <a:endParaRPr lang="nb-NO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nb-NO" dirty="0" smtClean="0">
                          <a:latin typeface="Calibri" panose="020F0502020204030204" pitchFamily="34" charset="0"/>
                        </a:rPr>
                        <a:t>Status</a:t>
                      </a:r>
                      <a:endParaRPr lang="nb-NO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Calibri" panose="020F0502020204030204" pitchFamily="34" charset="0"/>
                        </a:rPr>
                        <a:t>Økonomi &amp; </a:t>
                      </a:r>
                    </a:p>
                    <a:p>
                      <a:r>
                        <a:rPr lang="nb-NO" dirty="0" smtClean="0">
                          <a:latin typeface="Calibri" panose="020F0502020204030204" pitchFamily="34" charset="0"/>
                        </a:rPr>
                        <a:t>Status</a:t>
                      </a:r>
                      <a:endParaRPr lang="nb-NO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3703"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Calibri" panose="020F0502020204030204" pitchFamily="34" charset="0"/>
                        </a:rPr>
                        <a:t>Eks. Uppsala</a:t>
                      </a:r>
                      <a:r>
                        <a:rPr lang="nb-NO" baseline="0" dirty="0" smtClean="0">
                          <a:latin typeface="Calibri" panose="020F0502020204030204" pitchFamily="34" charset="0"/>
                        </a:rPr>
                        <a:t> Universitet - SWE</a:t>
                      </a:r>
                      <a:endParaRPr lang="nb-NO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Calibri" panose="020F0502020204030204" pitchFamily="34" charset="0"/>
                        </a:rPr>
                        <a:t>Eks. Ikke svart på noen henvendelse</a:t>
                      </a:r>
                      <a:endParaRPr lang="nb-NO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Calibri" panose="020F0502020204030204" pitchFamily="34" charset="0"/>
                        </a:rPr>
                        <a:t>Eks.</a:t>
                      </a:r>
                      <a:r>
                        <a:rPr lang="nb-NO" baseline="0" dirty="0" smtClean="0">
                          <a:latin typeface="Calibri" panose="020F0502020204030204" pitchFamily="34" charset="0"/>
                        </a:rPr>
                        <a:t> Delta på møter</a:t>
                      </a:r>
                      <a:endParaRPr lang="nb-NO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Calibri" panose="020F0502020204030204" pitchFamily="34" charset="0"/>
                        </a:rPr>
                        <a:t>Eks. Faktura 1. </a:t>
                      </a:r>
                      <a:r>
                        <a:rPr lang="nb-NO" dirty="0" err="1" smtClean="0">
                          <a:latin typeface="Calibri" panose="020F0502020204030204" pitchFamily="34" charset="0"/>
                        </a:rPr>
                        <a:t>des</a:t>
                      </a:r>
                      <a:endParaRPr lang="nb-NO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065"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Calibri" panose="020F0502020204030204" pitchFamily="34" charset="0"/>
                        </a:rPr>
                        <a:t>Eks. </a:t>
                      </a:r>
                      <a:endParaRPr lang="nb-NO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Calibri" panose="020F0502020204030204" pitchFamily="34" charset="0"/>
                        </a:rPr>
                        <a:t>Eks.</a:t>
                      </a:r>
                      <a:r>
                        <a:rPr lang="nb-NO" baseline="0" dirty="0" smtClean="0">
                          <a:latin typeface="Calibri" panose="020F0502020204030204" pitchFamily="34" charset="0"/>
                        </a:rPr>
                        <a:t> Venter på leders signering</a:t>
                      </a:r>
                      <a:endParaRPr lang="nb-NO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Calibri" panose="020F0502020204030204" pitchFamily="34" charset="0"/>
                        </a:rPr>
                        <a:t>Eks. Data</a:t>
                      </a:r>
                      <a:r>
                        <a:rPr lang="nb-NO" baseline="0" dirty="0" smtClean="0">
                          <a:latin typeface="Calibri" panose="020F0502020204030204" pitchFamily="34" charset="0"/>
                        </a:rPr>
                        <a:t> innsamling</a:t>
                      </a:r>
                      <a:endParaRPr lang="nb-NO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1065"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Calibri" panose="020F0502020204030204" pitchFamily="34" charset="0"/>
                        </a:rPr>
                        <a:t>Eks. IPED - NO</a:t>
                      </a:r>
                      <a:endParaRPr lang="nb-NO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>
                          <a:latin typeface="Calibri" panose="020F0502020204030204" pitchFamily="34" charset="0"/>
                        </a:rPr>
                        <a:t>Eks.Signert</a:t>
                      </a:r>
                      <a:endParaRPr lang="nb-NO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Calibri" panose="020F0502020204030204" pitchFamily="34" charset="0"/>
                        </a:rPr>
                        <a:t>Eks. Veiledning har begynt</a:t>
                      </a:r>
                      <a:endParaRPr lang="nb-NO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Calibri" panose="020F0502020204030204" pitchFamily="34" charset="0"/>
                        </a:rPr>
                        <a:t>Eks. Internfakturering 1.</a:t>
                      </a:r>
                      <a:r>
                        <a:rPr lang="nb-NO" baseline="0" dirty="0" smtClean="0">
                          <a:latin typeface="Calibri" panose="020F0502020204030204" pitchFamily="34" charset="0"/>
                        </a:rPr>
                        <a:t> des.</a:t>
                      </a:r>
                      <a:endParaRPr lang="nb-NO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426">
                <a:tc>
                  <a:txBody>
                    <a:bodyPr/>
                    <a:lstStyle/>
                    <a:p>
                      <a:endParaRPr lang="nb-NO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426">
                <a:tc>
                  <a:txBody>
                    <a:bodyPr/>
                    <a:lstStyle/>
                    <a:p>
                      <a:endParaRPr lang="nb-NO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426">
                <a:tc>
                  <a:txBody>
                    <a:bodyPr/>
                    <a:lstStyle/>
                    <a:p>
                      <a:endParaRPr lang="nb-NO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467544" y="620688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Samarbeidspartnere </a:t>
            </a:r>
            <a:r>
              <a:rPr lang="nb-NO" b="1" dirty="0"/>
              <a:t>(antall her</a:t>
            </a:r>
            <a:r>
              <a:rPr lang="nb-NO" b="1" dirty="0" smtClean="0"/>
              <a:t>). (Bruk tabellen hvis relevant, hvis ikke: slett tabell og  beskriv samarbeidet på din måte)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95550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696200" cy="286544"/>
          </a:xfrm>
        </p:spPr>
        <p:txBody>
          <a:bodyPr>
            <a:noAutofit/>
          </a:bodyPr>
          <a:lstStyle/>
          <a:p>
            <a:r>
              <a:rPr lang="nb-NO" sz="1400" dirty="0" smtClean="0"/>
              <a:t>Forts. Samarbeidspartnere </a:t>
            </a:r>
            <a:r>
              <a:rPr lang="nb-NO" sz="1400" dirty="0"/>
              <a:t>(Bruk tabellen hvis relevant, hvis ikke: slett tabell og  beskriv samarbeidet på din måte)</a:t>
            </a:r>
            <a:br>
              <a:rPr lang="nb-NO" sz="1400" dirty="0"/>
            </a:br>
            <a:endParaRPr lang="nb-NO" sz="1400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572400"/>
              </p:ext>
            </p:extLst>
          </p:nvPr>
        </p:nvGraphicFramePr>
        <p:xfrm>
          <a:off x="467544" y="1213774"/>
          <a:ext cx="8208913" cy="492817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2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0443"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Calibri" panose="020F0502020204030204" pitchFamily="34" charset="0"/>
                        </a:rPr>
                        <a:t>Samarbeidspartner &amp; nasjonalitet</a:t>
                      </a:r>
                      <a:endParaRPr lang="nb-NO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Calibri" panose="020F0502020204030204" pitchFamily="34" charset="0"/>
                        </a:rPr>
                        <a:t>Samarbeidskontrakt </a:t>
                      </a:r>
                      <a:r>
                        <a:rPr lang="nb-NO" baseline="0" dirty="0" smtClean="0">
                          <a:latin typeface="Calibri" panose="020F0502020204030204" pitchFamily="34" charset="0"/>
                        </a:rPr>
                        <a:t>Status</a:t>
                      </a:r>
                      <a:endParaRPr lang="nb-NO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Calibri" panose="020F0502020204030204" pitchFamily="34" charset="0"/>
                        </a:rPr>
                        <a:t>Hovedaktivitet som</a:t>
                      </a:r>
                      <a:r>
                        <a:rPr lang="nb-NO" baseline="0" dirty="0" smtClean="0">
                          <a:latin typeface="Calibri" panose="020F0502020204030204" pitchFamily="34" charset="0"/>
                        </a:rPr>
                        <a:t> partner som levere</a:t>
                      </a:r>
                      <a:endParaRPr lang="nb-NO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nb-NO" dirty="0" smtClean="0">
                          <a:latin typeface="Calibri" panose="020F0502020204030204" pitchFamily="34" charset="0"/>
                        </a:rPr>
                        <a:t>Status</a:t>
                      </a:r>
                      <a:endParaRPr lang="nb-NO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Calibri" panose="020F0502020204030204" pitchFamily="34" charset="0"/>
                        </a:rPr>
                        <a:t>Økonomi &amp; </a:t>
                      </a:r>
                    </a:p>
                    <a:p>
                      <a:r>
                        <a:rPr lang="nb-NO" dirty="0" smtClean="0">
                          <a:latin typeface="Calibri" panose="020F0502020204030204" pitchFamily="34" charset="0"/>
                        </a:rPr>
                        <a:t>Status</a:t>
                      </a:r>
                      <a:endParaRPr lang="nb-NO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6221">
                <a:tc>
                  <a:txBody>
                    <a:bodyPr/>
                    <a:lstStyle/>
                    <a:p>
                      <a:endParaRPr lang="nb-NO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b-NO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b-NO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b-NO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139">
                <a:tc>
                  <a:txBody>
                    <a:bodyPr/>
                    <a:lstStyle/>
                    <a:p>
                      <a:endParaRPr lang="nb-NO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0139">
                <a:tc>
                  <a:txBody>
                    <a:bodyPr/>
                    <a:lstStyle/>
                    <a:p>
                      <a:endParaRPr lang="nb-NO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177">
                <a:tc>
                  <a:txBody>
                    <a:bodyPr/>
                    <a:lstStyle/>
                    <a:p>
                      <a:endParaRPr lang="nb-NO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177">
                <a:tc>
                  <a:txBody>
                    <a:bodyPr/>
                    <a:lstStyle/>
                    <a:p>
                      <a:endParaRPr lang="nb-NO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177">
                <a:tc>
                  <a:txBody>
                    <a:bodyPr/>
                    <a:lstStyle/>
                    <a:p>
                      <a:endParaRPr lang="nb-NO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12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7480176" cy="576064"/>
          </a:xfrm>
        </p:spPr>
        <p:txBody>
          <a:bodyPr>
            <a:normAutofit fontScale="90000"/>
          </a:bodyPr>
          <a:lstStyle/>
          <a:p>
            <a:r>
              <a:rPr lang="nb-NO" dirty="0"/>
              <a:t>Status </a:t>
            </a:r>
            <a:r>
              <a:rPr lang="nb-NO" dirty="0" smtClean="0"/>
              <a:t>personvernhåndtering</a:t>
            </a:r>
            <a:endParaRPr lang="nb-NO" dirty="0"/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932930"/>
              </p:ext>
            </p:extLst>
          </p:nvPr>
        </p:nvGraphicFramePr>
        <p:xfrm>
          <a:off x="164123" y="1305169"/>
          <a:ext cx="8863718" cy="26408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46554">
                  <a:extLst>
                    <a:ext uri="{9D8B030D-6E8A-4147-A177-3AD203B41FA5}">
                      <a16:colId xmlns:a16="http://schemas.microsoft.com/office/drawing/2014/main" val="3359065443"/>
                    </a:ext>
                  </a:extLst>
                </a:gridCol>
                <a:gridCol w="1539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6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6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42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611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nb-NO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Forskpro</a:t>
                      </a:r>
                      <a:endParaRPr lang="nb-NO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nb-NO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Data-håndterings</a:t>
                      </a:r>
                    </a:p>
                    <a:p>
                      <a:pPr marL="0" algn="l" defTabSz="457200" rtl="0" eaLnBrk="1" latinLnBrk="0" hangingPunct="1"/>
                      <a:r>
                        <a:rPr lang="nb-NO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plan</a:t>
                      </a:r>
                      <a:endParaRPr lang="nb-NO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nb-NO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NSD / REK </a:t>
                      </a:r>
                      <a:r>
                        <a:rPr lang="nb-NO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(REK: også forhåndsgodkjenning ISP)</a:t>
                      </a:r>
                      <a:endParaRPr lang="nb-NO" sz="1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nb-NO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Evt</a:t>
                      </a:r>
                      <a:r>
                        <a:rPr lang="nb-NO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DPIA?</a:t>
                      </a:r>
                    </a:p>
                    <a:p>
                      <a:pPr marL="0" algn="l" defTabSz="457200" rtl="0" eaLnBrk="1" latinLnBrk="0" hangingPunct="1"/>
                      <a:r>
                        <a:rPr lang="nb-NO" sz="1800" b="0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(personvernkonsekvensutredning </a:t>
                      </a:r>
                      <a:r>
                        <a:rPr lang="nb-NO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hvis pålagt av NSD)</a:t>
                      </a:r>
                      <a:endParaRPr lang="nb-NO" sz="1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nb-NO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Trenger</a:t>
                      </a:r>
                      <a:r>
                        <a:rPr lang="nb-NO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bistand </a:t>
                      </a:r>
                      <a:r>
                        <a:rPr lang="nb-NO" sz="18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(beskriv)</a:t>
                      </a:r>
                      <a:endParaRPr lang="nb-NO" sz="1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77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ittel 1"/>
          <p:cNvSpPr txBox="1">
            <a:spLocks/>
          </p:cNvSpPr>
          <p:nvPr/>
        </p:nvSpPr>
        <p:spPr bwMode="auto">
          <a:xfrm>
            <a:off x="1515410" y="4108899"/>
            <a:ext cx="748017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r>
              <a:rPr lang="nb-NO" kern="0" dirty="0" smtClean="0"/>
              <a:t>Status kommunikasjon</a:t>
            </a:r>
            <a:endParaRPr lang="nb-NO" kern="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093162"/>
              </p:ext>
            </p:extLst>
          </p:nvPr>
        </p:nvGraphicFramePr>
        <p:xfrm>
          <a:off x="133539" y="4684962"/>
          <a:ext cx="8800365" cy="2173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3455">
                  <a:extLst>
                    <a:ext uri="{9D8B030D-6E8A-4147-A177-3AD203B41FA5}">
                      <a16:colId xmlns:a16="http://schemas.microsoft.com/office/drawing/2014/main" val="2824642813"/>
                    </a:ext>
                  </a:extLst>
                </a:gridCol>
                <a:gridCol w="2933455">
                  <a:extLst>
                    <a:ext uri="{9D8B030D-6E8A-4147-A177-3AD203B41FA5}">
                      <a16:colId xmlns:a16="http://schemas.microsoft.com/office/drawing/2014/main" val="1972254347"/>
                    </a:ext>
                  </a:extLst>
                </a:gridCol>
                <a:gridCol w="2933455">
                  <a:extLst>
                    <a:ext uri="{9D8B030D-6E8A-4147-A177-3AD203B41FA5}">
                      <a16:colId xmlns:a16="http://schemas.microsoft.com/office/drawing/2014/main" val="3154256065"/>
                    </a:ext>
                  </a:extLst>
                </a:gridCol>
              </a:tblGrid>
              <a:tr h="1375893">
                <a:tc>
                  <a:txBody>
                    <a:bodyPr/>
                    <a:lstStyle/>
                    <a:p>
                      <a:r>
                        <a:rPr lang="nb-NO" dirty="0" smtClean="0">
                          <a:hlinkClick r:id="rId5"/>
                        </a:rPr>
                        <a:t>Prosjektnettside</a:t>
                      </a:r>
                      <a:endParaRPr lang="nb-NO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Populærvitenskapelig formidling</a:t>
                      </a:r>
                      <a:endParaRPr lang="nb-NO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Trenger bistand (beskriv</a:t>
                      </a:r>
                      <a:endParaRPr lang="nb-NO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294825"/>
                  </a:ext>
                </a:extLst>
              </a:tr>
              <a:tr h="797144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397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2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91852" y="620688"/>
            <a:ext cx="8632304" cy="432048"/>
          </a:xfrm>
        </p:spPr>
        <p:txBody>
          <a:bodyPr>
            <a:noAutofit/>
          </a:bodyPr>
          <a:lstStyle/>
          <a:p>
            <a:r>
              <a:rPr lang="nb-NO" sz="2400" dirty="0" smtClean="0">
                <a:hlinkClick r:id="rId3"/>
              </a:rPr>
              <a:t/>
            </a:r>
            <a:br>
              <a:rPr lang="nb-NO" sz="2400" dirty="0" smtClean="0">
                <a:hlinkClick r:id="rId3"/>
              </a:rPr>
            </a:br>
            <a:r>
              <a:rPr lang="nb-NO" sz="2400" dirty="0" smtClean="0">
                <a:hlinkClick r:id="rId3"/>
              </a:rPr>
              <a:t>Åpen </a:t>
            </a:r>
            <a:r>
              <a:rPr lang="nb-NO" sz="2400" dirty="0" smtClean="0">
                <a:hlinkClick r:id="rId3"/>
              </a:rPr>
              <a:t>forskning</a:t>
            </a:r>
            <a:r>
              <a:rPr lang="nb-NO" sz="2400" dirty="0" smtClean="0"/>
              <a:t>: </a:t>
            </a:r>
            <a:r>
              <a:rPr lang="nb-NO" sz="2400" dirty="0" smtClean="0">
                <a:solidFill>
                  <a:srgbClr val="00B050"/>
                </a:solidFill>
              </a:rPr>
              <a:t>Preregistrering? </a:t>
            </a:r>
            <a:r>
              <a:rPr lang="nb-NO" sz="2400" dirty="0" smtClean="0">
                <a:solidFill>
                  <a:srgbClr val="00B050"/>
                </a:solidFill>
              </a:rPr>
              <a:t>Pre/Post-</a:t>
            </a:r>
            <a:r>
              <a:rPr lang="nb-NO" sz="2400" dirty="0" err="1" smtClean="0">
                <a:solidFill>
                  <a:srgbClr val="00B050"/>
                </a:solidFill>
              </a:rPr>
              <a:t>prints</a:t>
            </a:r>
            <a:r>
              <a:rPr lang="nb-NO" sz="2400" dirty="0" smtClean="0">
                <a:solidFill>
                  <a:srgbClr val="00B050"/>
                </a:solidFill>
              </a:rPr>
              <a:t>? </a:t>
            </a:r>
            <a:r>
              <a:rPr lang="nb-NO" sz="2400" dirty="0" smtClean="0"/>
              <a:t>Hva deles åpent og hvor? (kode, data</a:t>
            </a:r>
            <a:r>
              <a:rPr lang="nb-NO" sz="2400" dirty="0"/>
              <a:t>, </a:t>
            </a:r>
            <a:r>
              <a:rPr lang="nb-NO" sz="2400" dirty="0" smtClean="0"/>
              <a:t>scripts, metadata, materiale/verktøy)</a:t>
            </a:r>
            <a:endParaRPr lang="nb-NO" sz="2400" dirty="0"/>
          </a:p>
        </p:txBody>
      </p:sp>
      <p:graphicFrame>
        <p:nvGraphicFramePr>
          <p:cNvPr id="6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663402"/>
              </p:ext>
            </p:extLst>
          </p:nvPr>
        </p:nvGraphicFramePr>
        <p:xfrm>
          <a:off x="179514" y="1635762"/>
          <a:ext cx="8856980" cy="51096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71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1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13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13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13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02127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nb-NO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År 1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Hva</a:t>
                      </a:r>
                      <a:r>
                        <a:rPr lang="nb-NO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gjøres tilgjengelig og hvor?</a:t>
                      </a:r>
                      <a:endParaRPr lang="nb-NO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/>
                      <a:endParaRPr lang="nb-NO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nb-NO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År 2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Hva</a:t>
                      </a:r>
                      <a:r>
                        <a:rPr lang="nb-NO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gjøres tilgjengelig og hvor?</a:t>
                      </a:r>
                      <a:endParaRPr lang="nb-NO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/>
                      <a:endParaRPr lang="nb-NO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nb-NO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År 3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Hva</a:t>
                      </a:r>
                      <a:r>
                        <a:rPr lang="nb-NO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gjøres tilgjengelig og hvor?</a:t>
                      </a:r>
                      <a:endParaRPr lang="nb-NO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/>
                      <a:endParaRPr lang="nb-NO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nb-NO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År 4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Hva</a:t>
                      </a:r>
                      <a:r>
                        <a:rPr lang="nb-NO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gjøres tilgjengelig og hvor?</a:t>
                      </a:r>
                      <a:endParaRPr lang="nb-NO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/>
                      <a:endParaRPr lang="nb-NO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nb-NO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År 5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Hva</a:t>
                      </a:r>
                      <a:r>
                        <a:rPr lang="nb-NO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gjøres tilgjengelig og hvor?</a:t>
                      </a:r>
                      <a:endParaRPr lang="nb-NO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/>
                      <a:endParaRPr lang="nb-NO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144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7697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32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32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32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592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532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532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49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7480176" cy="576064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Status milepæler </a:t>
            </a:r>
            <a:endParaRPr lang="nb-NO" dirty="0"/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380208"/>
              </p:ext>
            </p:extLst>
          </p:nvPr>
        </p:nvGraphicFramePr>
        <p:xfrm>
          <a:off x="539554" y="1412775"/>
          <a:ext cx="7632846" cy="54627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72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2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21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21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7096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nb-NO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Hvem?</a:t>
                      </a:r>
                      <a:endParaRPr lang="nb-NO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nb-NO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År 1</a:t>
                      </a:r>
                      <a:endParaRPr lang="nb-NO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nb-NO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År 2</a:t>
                      </a:r>
                      <a:endParaRPr lang="nb-NO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nb-NO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År 3</a:t>
                      </a:r>
                      <a:endParaRPr lang="nb-NO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nb-NO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År 4</a:t>
                      </a:r>
                      <a:endParaRPr lang="nb-NO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nb-NO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År 5</a:t>
                      </a:r>
                      <a:endParaRPr lang="nb-NO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417">
                <a:tc>
                  <a:txBody>
                    <a:bodyPr/>
                    <a:lstStyle/>
                    <a:p>
                      <a:r>
                        <a:rPr lang="nb-NO" dirty="0" smtClean="0"/>
                        <a:t>ISP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Beskriv</a:t>
                      </a:r>
                      <a:r>
                        <a:rPr lang="nb-NO" baseline="0" dirty="0" smtClean="0"/>
                        <a:t> milepæl 1a her</a:t>
                      </a:r>
                      <a:endParaRPr lang="nb-NO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8061">
                <a:tc>
                  <a:txBody>
                    <a:bodyPr/>
                    <a:lstStyle/>
                    <a:p>
                      <a:r>
                        <a:rPr lang="nb-NO" dirty="0" smtClean="0"/>
                        <a:t>ISP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Beskriv</a:t>
                      </a:r>
                      <a:r>
                        <a:rPr lang="nb-NO" baseline="0" dirty="0" smtClean="0"/>
                        <a:t> milepæl her 1b</a:t>
                      </a:r>
                      <a:endParaRPr lang="nb-NO" dirty="0" smtClean="0"/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096">
                <a:tc>
                  <a:txBody>
                    <a:bodyPr/>
                    <a:lstStyle/>
                    <a:p>
                      <a:r>
                        <a:rPr lang="nb-NO" dirty="0" smtClean="0"/>
                        <a:t>ISP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096">
                <a:tc>
                  <a:txBody>
                    <a:bodyPr/>
                    <a:lstStyle/>
                    <a:p>
                      <a:r>
                        <a:rPr lang="nb-NO" dirty="0" smtClean="0"/>
                        <a:t>IPED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096">
                <a:tc>
                  <a:txBody>
                    <a:bodyPr/>
                    <a:lstStyle/>
                    <a:p>
                      <a:r>
                        <a:rPr lang="nb-NO" dirty="0" smtClean="0"/>
                        <a:t>IPED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7739">
                <a:tc>
                  <a:txBody>
                    <a:bodyPr/>
                    <a:lstStyle/>
                    <a:p>
                      <a:r>
                        <a:rPr lang="nb-NO" dirty="0" smtClean="0"/>
                        <a:t>Uppsala</a:t>
                      </a:r>
                      <a:r>
                        <a:rPr lang="nb-NO" baseline="0" dirty="0" smtClean="0"/>
                        <a:t> Universitet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096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096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485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5576" y="838200"/>
            <a:ext cx="7931224" cy="646584"/>
          </a:xfrm>
        </p:spPr>
        <p:txBody>
          <a:bodyPr/>
          <a:lstStyle/>
          <a:p>
            <a:r>
              <a:rPr lang="nb-NO" dirty="0"/>
              <a:t>Mulige utforutsette hendelser og forslag til løsninger</a:t>
            </a:r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087584"/>
              </p:ext>
            </p:extLst>
          </p:nvPr>
        </p:nvGraphicFramePr>
        <p:xfrm>
          <a:off x="611560" y="1844824"/>
          <a:ext cx="7344816" cy="4625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1" dirty="0" smtClean="0">
                          <a:solidFill>
                            <a:schemeClr val="tx1"/>
                          </a:solidFill>
                        </a:rPr>
                        <a:t>Uforutsette hendelser</a:t>
                      </a:r>
                      <a:endParaRPr lang="nb-NO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nb-NO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1" dirty="0" smtClean="0">
                          <a:solidFill>
                            <a:schemeClr val="tx1"/>
                          </a:solidFill>
                        </a:rPr>
                        <a:t>Forslag til løsninger</a:t>
                      </a:r>
                      <a:endParaRPr lang="nb-NO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nb-NO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848">
                <a:tc>
                  <a:txBody>
                    <a:bodyPr/>
                    <a:lstStyle/>
                    <a:p>
                      <a:r>
                        <a:rPr lang="nb-NO" dirty="0" smtClean="0"/>
                        <a:t>Graviditet på </a:t>
                      </a:r>
                      <a:r>
                        <a:rPr lang="nb-NO" dirty="0" err="1" smtClean="0"/>
                        <a:t>nn</a:t>
                      </a:r>
                      <a:endParaRPr lang="nb-NO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xx</a:t>
                      </a:r>
                      <a:endParaRPr lang="nb-NO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848">
                <a:tc>
                  <a:txBody>
                    <a:bodyPr/>
                    <a:lstStyle/>
                    <a:p>
                      <a:r>
                        <a:rPr lang="nb-NO" dirty="0" smtClean="0"/>
                        <a:t>Forsinkelse med datainnsamling</a:t>
                      </a:r>
                      <a:endParaRPr lang="nb-NO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yy</a:t>
                      </a:r>
                      <a:endParaRPr lang="nb-NO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848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848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848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848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84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nb-NO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284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nb-NO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284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nb-NO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157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5576" y="838200"/>
            <a:ext cx="7931224" cy="646584"/>
          </a:xfrm>
        </p:spPr>
        <p:txBody>
          <a:bodyPr/>
          <a:lstStyle/>
          <a:p>
            <a:r>
              <a:rPr lang="nb-NO" dirty="0" smtClean="0"/>
              <a:t>Oppsummering budsjett</a:t>
            </a:r>
            <a:endParaRPr lang="nb-NO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19929085"/>
              </p:ext>
            </p:extLst>
          </p:nvPr>
        </p:nvGraphicFramePr>
        <p:xfrm>
          <a:off x="971600" y="1484784"/>
          <a:ext cx="638403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62841"/>
              </p:ext>
            </p:extLst>
          </p:nvPr>
        </p:nvGraphicFramePr>
        <p:xfrm>
          <a:off x="611560" y="3356992"/>
          <a:ext cx="7344816" cy="285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1" dirty="0" smtClean="0">
                          <a:solidFill>
                            <a:schemeClr val="tx1"/>
                          </a:solidFill>
                        </a:rPr>
                        <a:t>Egenandel</a:t>
                      </a:r>
                      <a:r>
                        <a:rPr lang="nb-NO" b="1" baseline="0" dirty="0" smtClean="0">
                          <a:solidFill>
                            <a:schemeClr val="tx1"/>
                          </a:solidFill>
                        </a:rPr>
                        <a:t> i tekst </a:t>
                      </a:r>
                      <a:r>
                        <a:rPr lang="nb-NO" sz="1200" b="1" baseline="0" dirty="0" smtClean="0">
                          <a:solidFill>
                            <a:schemeClr val="tx1"/>
                          </a:solidFill>
                        </a:rPr>
                        <a:t>(hva skal det dekke?)</a:t>
                      </a:r>
                      <a:endParaRPr lang="nb-NO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nb-NO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1" dirty="0" smtClean="0">
                          <a:solidFill>
                            <a:schemeClr val="tx1"/>
                          </a:solidFill>
                        </a:rPr>
                        <a:t>Prosjektandel </a:t>
                      </a:r>
                      <a:r>
                        <a:rPr lang="nb-NO" sz="1200" b="1" baseline="0" dirty="0" smtClean="0">
                          <a:solidFill>
                            <a:schemeClr val="tx1"/>
                          </a:solidFill>
                        </a:rPr>
                        <a:t>(hva skal det dekke?)</a:t>
                      </a:r>
                      <a:endParaRPr lang="nb-NO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nb-NO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848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848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848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848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848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0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v-isp-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uv-isp-1</Template>
  <TotalTime>535</TotalTime>
  <Words>623</Words>
  <Application>Microsoft Office PowerPoint</Application>
  <PresentationFormat>On-screen Show (4:3)</PresentationFormat>
  <Paragraphs>125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MS PGothic</vt:lpstr>
      <vt:lpstr>MS PGothic</vt:lpstr>
      <vt:lpstr>Arial</vt:lpstr>
      <vt:lpstr>Calibri</vt:lpstr>
      <vt:lpstr>ヒラギノ角ゴ Pro W3</vt:lpstr>
      <vt:lpstr>uv-isp-1</vt:lpstr>
      <vt:lpstr>Prosjektoppstarts/statusmøte nr.x  Dato</vt:lpstr>
      <vt:lpstr>Kort oppsummering av prosjektet</vt:lpstr>
      <vt:lpstr>Samarbeidspartnere (antall her)</vt:lpstr>
      <vt:lpstr>Forts. Samarbeidspartnere (Bruk tabellen hvis relevant, hvis ikke: slett tabell og  beskriv samarbeidet på din måte) </vt:lpstr>
      <vt:lpstr>Status personvernhåndtering</vt:lpstr>
      <vt:lpstr> Åpen forskning: Preregistrering? Pre/Post-prints? Hva deles åpent og hvor? (kode, data, scripts, metadata, materiale/verktøy)</vt:lpstr>
      <vt:lpstr>Status milepæler </vt:lpstr>
      <vt:lpstr>Mulige utforutsette hendelser og forslag til løsninger</vt:lpstr>
      <vt:lpstr>Oppsummering budsjett</vt:lpstr>
      <vt:lpstr>Dette trenger jeg bistand til i år</vt:lpstr>
      <vt:lpstr>Møteplan fremover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Prosjektoppstartsmøte nr.x  Dato</dc:title>
  <dc:creator>Marika Vartun</dc:creator>
  <cp:lastModifiedBy>Marika Vartun</cp:lastModifiedBy>
  <cp:revision>63</cp:revision>
  <dcterms:created xsi:type="dcterms:W3CDTF">2018-06-20T13:11:16Z</dcterms:created>
  <dcterms:modified xsi:type="dcterms:W3CDTF">2021-04-30T06:45:27Z</dcterms:modified>
</cp:coreProperties>
</file>