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9" r:id="rId5"/>
    <p:sldId id="276" r:id="rId6"/>
    <p:sldId id="291" r:id="rId7"/>
    <p:sldId id="292" r:id="rId8"/>
    <p:sldId id="293" r:id="rId9"/>
    <p:sldId id="294" r:id="rId10"/>
    <p:sldId id="296" r:id="rId11"/>
    <p:sldId id="295" r:id="rId12"/>
    <p:sldId id="297" r:id="rId13"/>
    <p:sldId id="298" r:id="rId14"/>
  </p:sldIdLst>
  <p:sldSz cx="9144000" cy="5715000" type="screen16x10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D60000"/>
    <a:srgbClr val="D00000"/>
    <a:srgbClr val="00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8F51D3-9062-40D9-B2E4-A805F0BFE8E3}" v="7" dt="2019-03-04T14:11:02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90" autoAdjust="0"/>
  </p:normalViewPr>
  <p:slideViewPr>
    <p:cSldViewPr snapToGrid="0">
      <p:cViewPr varScale="1">
        <p:scale>
          <a:sx n="99" d="100"/>
          <a:sy n="99" d="100"/>
        </p:scale>
        <p:origin x="318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A1E01-8CB3-4D53-90E8-9A4A2D7750FE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EED2C-CBD5-43F6-A48A-83A020742C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997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96F6-2701-4FA7-93D7-2234F8B8C5BF}" type="datetimeFigureOut">
              <a:rPr lang="nb-NO" smtClean="0"/>
              <a:t>09.12.2019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E4793-8F41-48A4-AC3F-79AA8E3671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83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CEB0D-248D-A94B-8C34-DF0A71FD338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78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516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500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57234-840E-5340-880E-DD28C29AEF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04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oppretter ekspertgrupper</a:t>
            </a:r>
            <a:r>
              <a:rPr lang="nb-NO" baseline="0" dirty="0" smtClean="0"/>
              <a:t> </a:t>
            </a:r>
            <a:r>
              <a:rPr lang="nb-NO" dirty="0" smtClean="0"/>
              <a:t>innenfor bestemte satsingsområder/viktige områder. Hver enkelt gruppe har ansvar for å være særdeles godt oppdatert innen sitt felt. De ulike ekspertgruppene skal ha hver sin koordinator som også blir delprosjektledere med ansvar for sin gruppe. Koordinatoren bør ha sitt daglige virke i feltet, være ansatt ved et av fakultetene og være en av ekspertene i gruppen. Vi ser for oss 4-6 personer i</a:t>
            </a:r>
            <a:r>
              <a:rPr lang="nb-NO" baseline="0" dirty="0" smtClean="0"/>
              <a:t> hver gruppe (FADM representert i hver gruppe). I disse dager jobber vi med å finne eksperter.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Ekspertgruppene:</a:t>
            </a:r>
          </a:p>
          <a:p>
            <a:r>
              <a:rPr lang="nb-NO" dirty="0" smtClean="0"/>
              <a:t>• Et arbeidsfellesskap for kunnskap og erfaringsdeling som bygger og ivaretar kompetanse </a:t>
            </a:r>
          </a:p>
          <a:p>
            <a:r>
              <a:rPr lang="nb-NO" dirty="0" smtClean="0"/>
              <a:t>• Skape arrangementer, arenaer, møteplasser, kurs, seminarer og workshops på tvers for alle enheter/nivåer. Både for administrasjon og forskere </a:t>
            </a:r>
          </a:p>
          <a:p>
            <a:r>
              <a:rPr lang="nb-NO" dirty="0" smtClean="0"/>
              <a:t>• Legge til rette for de som får nye prosjekter gjennom oppstartsmøter på tvers (f.eks. fellesmøte for alle som har fått ERC ved UiO det året). </a:t>
            </a:r>
          </a:p>
          <a:p>
            <a:r>
              <a:rPr lang="nb-NO" dirty="0" smtClean="0"/>
              <a:t>• Ansvar for faglig innhold i arrangementene, men få praktisk støtte fra fakultetene og LOS?</a:t>
            </a:r>
          </a:p>
          <a:p>
            <a:endParaRPr lang="nb-NO" dirty="0" smtClean="0"/>
          </a:p>
          <a:p>
            <a:r>
              <a:rPr lang="nb-NO" dirty="0" smtClean="0"/>
              <a:t>Prosjektet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smtClean="0"/>
              <a:t>Vi må tydeliggjøre hva disse ekspertgruppene konkret skal levere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smtClean="0"/>
              <a:t>Sørge for møteplasser mellom ekspertgruppene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smtClean="0"/>
              <a:t>Hva er utbyttet for de som ikke selv deltar aktivt i gruppene?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smtClean="0"/>
              <a:t>Sørge for at spisskompetansen kommer enheter og grunnenheter til gode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smtClean="0"/>
              <a:t>Nå er vi i gang med å ta stilling til hvem som skal inngå i de ulike ekspertgruppene og når</a:t>
            </a:r>
            <a:r>
              <a:rPr lang="nb-NO" sz="1000" baseline="0" dirty="0" smtClean="0"/>
              <a:t> det er gjort </a:t>
            </a:r>
            <a:r>
              <a:rPr lang="nb-NO" sz="1000" dirty="0" smtClean="0"/>
              <a:t>konkretisere arbeidsoppgavene.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CEB0D-248D-A94B-8C34-DF0A71FD33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Det bør etableres noen hovedsamarbeidsformer og konstellasjoner, men det er også viktig å kunne samarbeide med de enhetene som er mest relevante for søknaden som skal skrives, eller prosjektet som skal driftes. </a:t>
            </a:r>
          </a:p>
          <a:p>
            <a:endParaRPr lang="nb-NO" sz="1000" b="0" i="0" u="none" strike="noStrike" kern="1200" baseline="0" dirty="0" smtClean="0">
              <a:solidFill>
                <a:schemeClr val="tx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r>
              <a:rPr lang="nb-NO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Vi kan utnytte at vi er en stor organisasjon ved at enheter samarbeider på tvers og enhetene kan bidra inn i dette samarbeidet ut fra tilgjengelig kompetanse og ressurser. Ulike samarbeidskonstellasjoner mellom enkelte enheter i dag har vist oss at dette er fullt mulig og få til. </a:t>
            </a:r>
          </a:p>
          <a:p>
            <a:endParaRPr lang="nb-NO" sz="1000" b="0" i="0" u="none" strike="noStrike" kern="1200" baseline="0" dirty="0" smtClean="0">
              <a:solidFill>
                <a:schemeClr val="tx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r>
              <a:rPr lang="nb-NO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Med en slik løsning vil spesialistkompetanse ha mulighet til å jobbe sammen med generalistkompetanse i søknadsveiledning og drift. </a:t>
            </a:r>
          </a:p>
          <a:p>
            <a:endParaRPr lang="nb-NO" sz="1000" b="0" i="0" u="none" strike="noStrike" kern="1200" baseline="0" dirty="0" smtClean="0">
              <a:solidFill>
                <a:schemeClr val="tx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r>
              <a:rPr lang="nb-NO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Det er viktig for de aller fleste å beholde forskerstøtten </a:t>
            </a:r>
            <a:r>
              <a:rPr lang="nb-NO" sz="10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forskernær</a:t>
            </a:r>
            <a:r>
              <a:rPr lang="nb-NO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. Dette ivaretas med en slik løsning. </a:t>
            </a:r>
          </a:p>
          <a:p>
            <a:endParaRPr lang="nb-NO" sz="1000" b="0" i="0" u="none" strike="noStrike" kern="1200" baseline="0" dirty="0" smtClean="0">
              <a:solidFill>
                <a:schemeClr val="tx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I hver gruppe av fakultet/museum/senter vil det sitte én eller flere personer som er med i ekspertgruppene. Små og store enheter samarbeider. </a:t>
            </a:r>
            <a:r>
              <a:rPr lang="nb-NO" dirty="0" smtClean="0"/>
              <a:t>Mandatet til prosjektet er å gjøre nødvendige avklaringer og foreslå organisering/ansvarsdeling og pilotere.</a:t>
            </a:r>
          </a:p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CEB0D-248D-A94B-8C34-DF0A71FD33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9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537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9839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(prosjektleder og koordinator) har invitert oss til hver enkelt enhet.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ønsker å snakke om to ting: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Potensielle eksperter fra den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enkelte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enhet til ekspertgruppene vi skal opprette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Mulige samarbeidskonstellasjoner mellom enheter</a:t>
            </a:r>
          </a:p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er snart halvveis i runden.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8507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Prosjektet har en nettside der vi legger ut fortløpende informasjon, framdrift, dokumenter, møter og</a:t>
            </a:r>
            <a:r>
              <a:rPr lang="nb-NO" baseline="0" dirty="0" smtClean="0"/>
              <a:t> annen relevant informasjon.</a:t>
            </a: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4793-8F41-48A4-AC3F-79AA8E36716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814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6"/>
          <a:stretch/>
        </p:blipFill>
        <p:spPr>
          <a:xfrm>
            <a:off x="822664" y="337220"/>
            <a:ext cx="7781784" cy="504056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89011"/>
            <a:ext cx="852136" cy="852136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5329949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 userDrawn="1"/>
        </p:nvSpPr>
        <p:spPr>
          <a:xfrm>
            <a:off x="-1589" y="0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91539"/>
            <a:ext cx="1512168" cy="99505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86409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303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86409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33364"/>
            <a:ext cx="8229600" cy="34717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5329949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-1589" y="0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91539"/>
            <a:ext cx="1512168" cy="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9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5329949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-1589" y="0"/>
            <a:ext cx="9144000" cy="385051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91539"/>
            <a:ext cx="1512168" cy="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3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4812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33364"/>
            <a:ext cx="8229600" cy="347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4421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rosjekter/adm-forbedring-digitalisering/felleslosninger/om-prosjekt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187623" y="3164540"/>
            <a:ext cx="7246915" cy="1963271"/>
          </a:xfrm>
        </p:spPr>
        <p:txBody>
          <a:bodyPr/>
          <a:lstStyle/>
          <a:p>
            <a:r>
              <a:rPr lang="nb-NO" dirty="0" smtClean="0"/>
              <a:t>	</a:t>
            </a:r>
            <a:r>
              <a:rPr lang="nb-NO" sz="1400" dirty="0"/>
              <a:t> </a:t>
            </a:r>
            <a:endParaRPr lang="nb-NO" sz="1400" dirty="0" smtClean="0"/>
          </a:p>
          <a:p>
            <a:endParaRPr lang="nb-NO" sz="1400" dirty="0"/>
          </a:p>
          <a:p>
            <a:endParaRPr lang="nb-NO" sz="1400" dirty="0" smtClean="0"/>
          </a:p>
          <a:p>
            <a:pPr algn="r"/>
            <a:endParaRPr lang="nb-NO" sz="1400" dirty="0" smtClean="0"/>
          </a:p>
          <a:p>
            <a:pPr algn="r"/>
            <a:r>
              <a:rPr lang="nb-NO" sz="1800" dirty="0" smtClean="0"/>
              <a:t>Johannes </a:t>
            </a:r>
            <a:r>
              <a:rPr lang="nb-NO" sz="1800" dirty="0"/>
              <a:t>Elgvin (prosjektleder</a:t>
            </a:r>
            <a:r>
              <a:rPr lang="nb-NO" sz="1800" dirty="0" smtClean="0"/>
              <a:t>)</a:t>
            </a:r>
          </a:p>
          <a:p>
            <a:pPr algn="r"/>
            <a:r>
              <a:rPr lang="nb-NO" sz="1800" dirty="0" smtClean="0"/>
              <a:t>Presentasjon for styringsgruppen 9. desember 2019</a:t>
            </a:r>
            <a:endParaRPr lang="nb-NO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3" y="514808"/>
            <a:ext cx="63959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Fellesløsninger innen forskerstøtte</a:t>
            </a:r>
          </a:p>
          <a:p>
            <a:pPr algn="ctr"/>
            <a:endParaRPr lang="nb-NO" sz="2400" dirty="0"/>
          </a:p>
          <a:p>
            <a:pPr algn="r"/>
            <a:r>
              <a:rPr lang="nb-NO" dirty="0" smtClean="0"/>
              <a:t>                          </a:t>
            </a:r>
          </a:p>
          <a:p>
            <a:pPr algn="r"/>
            <a:r>
              <a:rPr lang="nb-NO" sz="1400" dirty="0" smtClean="0"/>
              <a:t>)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9856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36"/>
            <a:ext cx="9144000" cy="5207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313145"/>
            <a:ext cx="9144000" cy="401855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49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51520" y="481236"/>
            <a:ext cx="8640960" cy="2016224"/>
          </a:xfrm>
        </p:spPr>
        <p:txBody>
          <a:bodyPr>
            <a:normAutofit/>
          </a:bodyPr>
          <a:lstStyle/>
          <a:p>
            <a:r>
              <a:rPr lang="nb-NO" dirty="0"/>
              <a:t>Program for </a:t>
            </a:r>
            <a:br>
              <a:rPr lang="nb-NO" dirty="0"/>
            </a:br>
            <a:r>
              <a:rPr lang="nb-NO" dirty="0"/>
              <a:t>administrativ forbedring </a:t>
            </a:r>
            <a:br>
              <a:rPr lang="nb-NO" dirty="0"/>
            </a:br>
            <a:r>
              <a:rPr lang="nb-NO" dirty="0"/>
              <a:t>og digitalisering</a:t>
            </a:r>
          </a:p>
        </p:txBody>
      </p:sp>
    </p:spTree>
    <p:extLst>
      <p:ext uri="{BB962C8B-B14F-4D97-AF65-F5344CB8AC3E}">
        <p14:creationId xmlns:p14="http://schemas.microsoft.com/office/powerpoint/2010/main" val="29499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374832" y="714147"/>
            <a:ext cx="2340261" cy="6000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lt1"/>
                </a:solidFill>
              </a:rPr>
              <a:t>Programeier</a:t>
            </a:r>
            <a:br>
              <a:rPr lang="nb-NO" dirty="0">
                <a:solidFill>
                  <a:schemeClr val="lt1"/>
                </a:solidFill>
              </a:rPr>
            </a:br>
            <a:r>
              <a:rPr lang="nb-NO" dirty="0">
                <a:solidFill>
                  <a:schemeClr val="lt1"/>
                </a:solidFill>
              </a:rPr>
              <a:t>Universitetsdirektør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458947" y="1582796"/>
            <a:ext cx="6120680" cy="4200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lt1"/>
                </a:solidFill>
              </a:rPr>
              <a:t>Programstyre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343564" y="3380951"/>
            <a:ext cx="1555233" cy="9074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lt1"/>
              </a:solidFill>
            </a:endParaRPr>
          </a:p>
          <a:p>
            <a:pPr algn="ctr"/>
            <a:r>
              <a:rPr lang="nb-NO" dirty="0">
                <a:solidFill>
                  <a:schemeClr val="lt1"/>
                </a:solidFill>
              </a:rPr>
              <a:t>UiO: Saks-</a:t>
            </a:r>
          </a:p>
          <a:p>
            <a:pPr algn="ctr"/>
            <a:r>
              <a:rPr lang="nb-NO" dirty="0">
                <a:solidFill>
                  <a:schemeClr val="lt1"/>
                </a:solidFill>
              </a:rPr>
              <a:t>behandling og arkiv</a:t>
            </a:r>
          </a:p>
          <a:p>
            <a:pPr algn="ctr"/>
            <a:endParaRPr lang="nb-NO" dirty="0">
              <a:solidFill>
                <a:schemeClr val="lt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37628" y="4481172"/>
            <a:ext cx="6459291" cy="6000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lt1"/>
                </a:solidFill>
              </a:rPr>
              <a:t>Medvirkning og medbestemmelse: Lokale enheter, fagforeninger og verneorganisasjonen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247623" y="3387053"/>
            <a:ext cx="1555233" cy="9074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lt1"/>
                </a:solidFill>
              </a:rPr>
              <a:t> </a:t>
            </a:r>
          </a:p>
          <a:p>
            <a:pPr algn="ctr"/>
            <a:r>
              <a:rPr lang="nb-NO" dirty="0">
                <a:solidFill>
                  <a:schemeClr val="lt1"/>
                </a:solidFill>
              </a:rPr>
              <a:t>IT-drift</a:t>
            </a:r>
          </a:p>
          <a:p>
            <a:pPr algn="ctr"/>
            <a:endParaRPr lang="nb-NO" dirty="0">
              <a:solidFill>
                <a:schemeClr val="lt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605839" y="3387053"/>
            <a:ext cx="1555233" cy="907453"/>
          </a:xfrm>
          <a:prstGeom prst="roundRect">
            <a:avLst/>
          </a:prstGeom>
          <a:solidFill>
            <a:srgbClr val="D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lt1"/>
              </a:solidFill>
            </a:endParaRPr>
          </a:p>
          <a:p>
            <a:pPr algn="ctr"/>
            <a:r>
              <a:rPr lang="nb-NO" dirty="0" smtClean="0">
                <a:solidFill>
                  <a:schemeClr val="lt1"/>
                </a:solidFill>
              </a:rPr>
              <a:t>Felles-løsninger</a:t>
            </a:r>
            <a:endParaRPr lang="nb-NO" dirty="0">
              <a:solidFill>
                <a:schemeClr val="lt1"/>
              </a:solidFill>
            </a:endParaRPr>
          </a:p>
          <a:p>
            <a:pPr algn="ctr"/>
            <a:endParaRPr lang="nb-NO" dirty="0">
              <a:solidFill>
                <a:schemeClr val="lt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964054" y="3373782"/>
            <a:ext cx="1555233" cy="9039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lt1"/>
                </a:solidFill>
              </a:rPr>
              <a:t>UiO: Økonomi</a:t>
            </a:r>
            <a:r>
              <a:rPr lang="nb-NO" dirty="0" smtClean="0">
                <a:solidFill>
                  <a:schemeClr val="lt1"/>
                </a:solidFill>
              </a:rPr>
              <a:t>/ lønn</a:t>
            </a:r>
            <a:endParaRPr lang="nb-NO" dirty="0">
              <a:solidFill>
                <a:schemeClr val="lt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801848" y="2082872"/>
            <a:ext cx="1530538" cy="6155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lt1"/>
                </a:solidFill>
              </a:rPr>
              <a:t>Program-kontor</a:t>
            </a:r>
            <a:endParaRPr lang="nb-NO" dirty="0">
              <a:solidFill>
                <a:schemeClr val="lt1"/>
              </a:solidFill>
            </a:endParaRPr>
          </a:p>
        </p:txBody>
      </p:sp>
      <p:cxnSp>
        <p:nvCxnSpPr>
          <p:cNvPr id="34" name="Straight Arrow Connector 33"/>
          <p:cNvCxnSpPr>
            <a:stCxn id="8" idx="0"/>
          </p:cNvCxnSpPr>
          <p:nvPr/>
        </p:nvCxnSpPr>
        <p:spPr bwMode="auto">
          <a:xfrm flipH="1" flipV="1">
            <a:off x="2121180" y="2194273"/>
            <a:ext cx="1" cy="11866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3740644" y="2200374"/>
            <a:ext cx="1" cy="11866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5367437" y="2196298"/>
            <a:ext cx="1" cy="11866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7020382" y="2226259"/>
            <a:ext cx="1" cy="11866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4519287" y="1314214"/>
            <a:ext cx="0" cy="2968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348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211" y="481236"/>
            <a:ext cx="7921944" cy="1133016"/>
          </a:xfrm>
        </p:spPr>
        <p:txBody>
          <a:bodyPr>
            <a:normAutofit/>
          </a:bodyPr>
          <a:lstStyle/>
          <a:p>
            <a:r>
              <a:rPr lang="nb-NO" sz="2400" dirty="0" smtClean="0"/>
              <a:t>Forslag: opprettelse av fire ekspertgrupper samtidig som vi etablerer et forsterket samarbeid mellom enheter</a:t>
            </a:r>
            <a:endParaRPr lang="nb-N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91" y="2847774"/>
            <a:ext cx="7924464" cy="2486478"/>
          </a:xfrm>
        </p:spPr>
        <p:txBody>
          <a:bodyPr/>
          <a:lstStyle/>
          <a:p>
            <a:r>
              <a:rPr lang="nb-NO" sz="2000" dirty="0" smtClean="0"/>
              <a:t>Arbeidsfellesskap med spisskompetanse</a:t>
            </a:r>
          </a:p>
          <a:p>
            <a:r>
              <a:rPr lang="nb-NO" sz="2000" dirty="0"/>
              <a:t>Bestemte satsingsområder/ viktige </a:t>
            </a:r>
            <a:r>
              <a:rPr lang="nb-NO" sz="2000" dirty="0" smtClean="0"/>
              <a:t>områder</a:t>
            </a:r>
          </a:p>
          <a:p>
            <a:r>
              <a:rPr lang="nb-NO" sz="2000" dirty="0"/>
              <a:t>Hver gruppe særdeles godt oppdatert på sitt felt</a:t>
            </a:r>
          </a:p>
          <a:p>
            <a:r>
              <a:rPr lang="nb-NO" sz="2000" dirty="0" smtClean="0"/>
              <a:t>En </a:t>
            </a:r>
            <a:r>
              <a:rPr lang="nb-NO" sz="2000" dirty="0"/>
              <a:t>av ekspertene er gruppens koordinator</a:t>
            </a:r>
          </a:p>
          <a:p>
            <a:endParaRPr lang="nb-NO" sz="2000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67270" y="1773813"/>
            <a:ext cx="1008112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ERC</a:t>
            </a:r>
            <a:endParaRPr lang="nb-NO" dirty="0"/>
          </a:p>
        </p:txBody>
      </p:sp>
      <p:sp>
        <p:nvSpPr>
          <p:cNvPr id="23" name="Rounded Rectangle 22"/>
          <p:cNvSpPr/>
          <p:nvPr/>
        </p:nvSpPr>
        <p:spPr>
          <a:xfrm>
            <a:off x="2808940" y="1773813"/>
            <a:ext cx="1008112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MSCA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50610" y="1791196"/>
            <a:ext cx="1008112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Koordinator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92280" y="1773813"/>
            <a:ext cx="1008112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NFR</a:t>
            </a:r>
          </a:p>
        </p:txBody>
      </p:sp>
    </p:spTree>
    <p:extLst>
      <p:ext uri="{BB962C8B-B14F-4D97-AF65-F5344CB8AC3E}">
        <p14:creationId xmlns:p14="http://schemas.microsoft.com/office/powerpoint/2010/main" val="26433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Samarbeid på tvers mellom enheter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Noen </a:t>
            </a:r>
            <a:r>
              <a:rPr lang="nb-NO" dirty="0" smtClean="0"/>
              <a:t>hovedsamarbeidsformer i tillegg til </a:t>
            </a:r>
            <a:r>
              <a:rPr lang="nb-NO" dirty="0"/>
              <a:t>fleksibelt behovsbasert </a:t>
            </a:r>
            <a:r>
              <a:rPr lang="nb-NO" dirty="0" smtClean="0"/>
              <a:t>samarbeid.</a:t>
            </a:r>
          </a:p>
          <a:p>
            <a:r>
              <a:rPr lang="nb-NO" dirty="0" smtClean="0"/>
              <a:t>Vi kan </a:t>
            </a:r>
            <a:r>
              <a:rPr lang="nb-NO" dirty="0"/>
              <a:t>utnytte at vi er en stor organisasjon ved at enheter samarbeider på tvers. </a:t>
            </a:r>
            <a:endParaRPr lang="nb-NO" dirty="0" smtClean="0"/>
          </a:p>
          <a:p>
            <a:r>
              <a:rPr lang="nb-NO" dirty="0" smtClean="0"/>
              <a:t>Enhetene </a:t>
            </a:r>
            <a:r>
              <a:rPr lang="nb-NO" dirty="0"/>
              <a:t>kan bidra inn i dette samarbeidet ut fra tilgjengelig kompetanse og ressurser</a:t>
            </a:r>
            <a:r>
              <a:rPr lang="nb-NO" dirty="0" smtClean="0"/>
              <a:t>.</a:t>
            </a:r>
            <a:endParaRPr lang="nb-NO" sz="900" dirty="0"/>
          </a:p>
          <a:p>
            <a:r>
              <a:rPr lang="nb-NO" dirty="0"/>
              <a:t>Mandatet til prosjektet </a:t>
            </a:r>
            <a:r>
              <a:rPr lang="nb-NO" dirty="0" smtClean="0"/>
              <a:t>er </a:t>
            </a:r>
            <a:r>
              <a:rPr lang="nb-NO" dirty="0"/>
              <a:t>å gjøre nødvendige avklaringer og foreslå </a:t>
            </a:r>
            <a:r>
              <a:rPr lang="nb-NO" dirty="0" smtClean="0"/>
              <a:t>organisering/ansvarsdeling og pilotere</a:t>
            </a:r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09.12.2019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235"/>
            <a:ext cx="8229600" cy="1356529"/>
          </a:xfrm>
        </p:spPr>
        <p:txBody>
          <a:bodyPr>
            <a:normAutofit/>
          </a:bodyPr>
          <a:lstStyle/>
          <a:p>
            <a:r>
              <a:rPr lang="nb-NO" dirty="0" smtClean="0"/>
              <a:t>Denne gangen har vi store muligheter til å få det 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fordi forslagene er utarbeidet i samarbeid med fakultetene, sentrene og museene</a:t>
            </a:r>
          </a:p>
          <a:p>
            <a:r>
              <a:rPr lang="nb-NO" dirty="0" smtClean="0"/>
              <a:t>fordi forslagene er fleksible</a:t>
            </a:r>
          </a:p>
          <a:p>
            <a:r>
              <a:rPr lang="nb-NO" dirty="0" smtClean="0"/>
              <a:t>fordi vi endrer måten vi jobber på ikke organisatoriske nivåer</a:t>
            </a:r>
          </a:p>
          <a:p>
            <a:r>
              <a:rPr lang="nb-NO" dirty="0"/>
              <a:t>fordi vi </a:t>
            </a:r>
            <a:r>
              <a:rPr lang="nb-NO" dirty="0" smtClean="0"/>
              <a:t>piloterer og har mulighet til justere underveis før en eventuell endelig etablering</a:t>
            </a:r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09.12.2019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Styringsgruppe og prosjektdeltakere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332"/>
            <a:ext cx="8229600" cy="3759804"/>
          </a:xfrm>
        </p:spPr>
        <p:txBody>
          <a:bodyPr>
            <a:normAutofit fontScale="62500" lnSpcReduction="20000"/>
          </a:bodyPr>
          <a:lstStyle/>
          <a:p>
            <a:r>
              <a:rPr lang="nb-NO" b="1" dirty="0" smtClean="0"/>
              <a:t>Prosjekteier</a:t>
            </a:r>
            <a:r>
              <a:rPr lang="nb-NO" b="1" dirty="0"/>
              <a:t>:</a:t>
            </a:r>
            <a:r>
              <a:rPr lang="nb-NO" dirty="0"/>
              <a:t> Kristel Mari Jæger Skorge</a:t>
            </a:r>
          </a:p>
          <a:p>
            <a:r>
              <a:rPr lang="nb-NO" b="1" dirty="0" smtClean="0"/>
              <a:t>Leder av styringsgruppen: </a:t>
            </a:r>
            <a:r>
              <a:rPr lang="nb-NO" dirty="0"/>
              <a:t>Unn-Hilde Grasmo-Wendler</a:t>
            </a:r>
          </a:p>
          <a:p>
            <a:endParaRPr lang="nb-NO" dirty="0"/>
          </a:p>
          <a:p>
            <a:r>
              <a:rPr lang="nb-NO" b="1" dirty="0"/>
              <a:t>Medlemmer av styringsgruppen: </a:t>
            </a:r>
          </a:p>
          <a:p>
            <a:r>
              <a:rPr lang="nb-NO" dirty="0"/>
              <a:t>KHM: Karl Kallhovd</a:t>
            </a:r>
          </a:p>
          <a:p>
            <a:r>
              <a:rPr lang="nb-NO" dirty="0"/>
              <a:t>MN: Ingse M W Noremsaune</a:t>
            </a:r>
          </a:p>
          <a:p>
            <a:r>
              <a:rPr lang="nb-NO" dirty="0"/>
              <a:t>HF: Monica Bakken</a:t>
            </a:r>
          </a:p>
          <a:p>
            <a:r>
              <a:rPr lang="nb-NO" dirty="0"/>
              <a:t>UV: Helge Ivar Strømsø</a:t>
            </a:r>
          </a:p>
          <a:p>
            <a:r>
              <a:rPr lang="nb-NO" dirty="0"/>
              <a:t>SV: Timothy John Brennen</a:t>
            </a:r>
          </a:p>
          <a:p>
            <a:endParaRPr lang="nb-NO" dirty="0"/>
          </a:p>
          <a:p>
            <a:r>
              <a:rPr lang="nb-NO" b="1" dirty="0"/>
              <a:t>Prosjektleder: </a:t>
            </a:r>
            <a:r>
              <a:rPr lang="nb-NO" dirty="0"/>
              <a:t>Johannes Elgvin</a:t>
            </a:r>
          </a:p>
          <a:p>
            <a:r>
              <a:rPr lang="nb-NO" b="1" dirty="0"/>
              <a:t>Prosjektkoordinator:</a:t>
            </a:r>
            <a:r>
              <a:rPr lang="nb-NO" dirty="0"/>
              <a:t> Kari Henriksen</a:t>
            </a:r>
          </a:p>
          <a:p>
            <a:endParaRPr lang="nb-NO" dirty="0"/>
          </a:p>
          <a:p>
            <a:r>
              <a:rPr lang="nb-NO" b="1" dirty="0" smtClean="0"/>
              <a:t>Delprosjektledere</a:t>
            </a:r>
            <a:r>
              <a:rPr lang="nb-NO" dirty="0" smtClean="0"/>
              <a:t>  (fire personer, enda ikke bestemt)</a:t>
            </a:r>
          </a:p>
          <a:p>
            <a:r>
              <a:rPr lang="nb-NO" b="1" dirty="0" smtClean="0"/>
              <a:t>Medlemmer i ekspertgruppene </a:t>
            </a:r>
            <a:r>
              <a:rPr lang="nb-NO" dirty="0" smtClean="0"/>
              <a:t>(fire til seks personer i hver gruppe, enda ikke bestemt)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12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Grov tidsplan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Høst </a:t>
            </a:r>
            <a:r>
              <a:rPr lang="nb-NO" dirty="0"/>
              <a:t>2019: etablering av ekspertgrupper og samarbeidskonstellasjoner</a:t>
            </a:r>
          </a:p>
          <a:p>
            <a:pPr lvl="0"/>
            <a:r>
              <a:rPr lang="nb-NO" dirty="0" smtClean="0"/>
              <a:t>Januar/februar </a:t>
            </a:r>
            <a:r>
              <a:rPr lang="nb-NO" dirty="0"/>
              <a:t>2020 - juli 2021: </a:t>
            </a:r>
            <a:r>
              <a:rPr lang="nb-NO" dirty="0" smtClean="0"/>
              <a:t>pilotering og justering</a:t>
            </a:r>
          </a:p>
          <a:p>
            <a:pPr lvl="0"/>
            <a:r>
              <a:rPr lang="nb-NO" dirty="0" smtClean="0"/>
              <a:t>Høst 2021: Overgang fra prosjekt til etablert fellesløsning</a:t>
            </a:r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09.12.2019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Nettside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pPr marL="0" indent="0" algn="ctr">
              <a:buNone/>
            </a:pPr>
            <a:r>
              <a:rPr lang="nb-NO" dirty="0">
                <a:hlinkClick r:id="rId3"/>
              </a:rPr>
              <a:t>https://www.uio.no/for-ansatte/arbeidsstotte/prosjekter/adm-forbedring-digitalisering/felleslosninger/om-prosjektet/</a:t>
            </a:r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72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F385C3030C6A44BA4C38AC5C1CB8FC" ma:contentTypeVersion="8" ma:contentTypeDescription="Opprett et nytt dokument." ma:contentTypeScope="" ma:versionID="a91ed004b11cef0ce7ab8256ef30ae29">
  <xsd:schema xmlns:xsd="http://www.w3.org/2001/XMLSchema" xmlns:xs="http://www.w3.org/2001/XMLSchema" xmlns:p="http://schemas.microsoft.com/office/2006/metadata/properties" xmlns:ns2="9e53b3df-7f6b-4bd7-ac4c-bde73eb5098f" xmlns:ns3="ba7dc617-a4f4-4409-9cad-af25c0d7619f" targetNamespace="http://schemas.microsoft.com/office/2006/metadata/properties" ma:root="true" ma:fieldsID="cc70f24665dbd458cb20f0727880ca50" ns2:_="" ns3:_="">
    <xsd:import namespace="9e53b3df-7f6b-4bd7-ac4c-bde73eb5098f"/>
    <xsd:import namespace="ba7dc617-a4f4-4409-9cad-af25c0d761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b3df-7f6b-4bd7-ac4c-bde73eb509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dc617-a4f4-4409-9cad-af25c0d76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B867F7-0025-4D01-B085-AC7B6283D13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a7dc617-a4f4-4409-9cad-af25c0d7619f"/>
    <ds:schemaRef ds:uri="http://purl.org/dc/dcmitype/"/>
    <ds:schemaRef ds:uri="http://schemas.microsoft.com/office/infopath/2007/PartnerControls"/>
    <ds:schemaRef ds:uri="http://schemas.microsoft.com/office/2006/documentManagement/types"/>
    <ds:schemaRef ds:uri="9e53b3df-7f6b-4bd7-ac4c-bde73eb5098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9738DB-14B6-4EBE-99BF-37C2CD9EC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53b3df-7f6b-4bd7-ac4c-bde73eb5098f"/>
    <ds:schemaRef ds:uri="ba7dc617-a4f4-4409-9cad-af25c0d761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D1DF4B-AC2D-4368-8839-1B49ADE11A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776</Words>
  <Application>Microsoft Office PowerPoint</Application>
  <PresentationFormat>On-screen Show (16:10)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ヒラギノ角ゴ Pro W3</vt:lpstr>
      <vt:lpstr>Office-tema</vt:lpstr>
      <vt:lpstr>PowerPoint Presentation</vt:lpstr>
      <vt:lpstr>Program for  administrativ forbedring  og digitalisering</vt:lpstr>
      <vt:lpstr>PowerPoint Presentation</vt:lpstr>
      <vt:lpstr>Forslag: opprettelse av fire ekspertgrupper samtidig som vi etablerer et forsterket samarbeid mellom enheter</vt:lpstr>
      <vt:lpstr>Samarbeid på tvers mellom enheter</vt:lpstr>
      <vt:lpstr>Denne gangen har vi store muligheter til å få det til</vt:lpstr>
      <vt:lpstr>Styringsgruppe og prosjektdeltakere</vt:lpstr>
      <vt:lpstr>Grov tidsplan</vt:lpstr>
      <vt:lpstr>Nettside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Lien</dc:creator>
  <cp:lastModifiedBy>Johannes Elgvin</cp:lastModifiedBy>
  <cp:revision>23</cp:revision>
  <cp:lastPrinted>2019-11-14T08:24:17Z</cp:lastPrinted>
  <dcterms:created xsi:type="dcterms:W3CDTF">2018-11-26T13:02:02Z</dcterms:created>
  <dcterms:modified xsi:type="dcterms:W3CDTF">2019-12-09T07:43:46Z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0x01010082F385C3030C6A44BA4C38AC5C1CB8FC</vt:lpwstr>
  </property>
  <property fmtid="{D5CDD505-2E9C-101B-9397-08002B2CF9AE}" pid="3" name="AuthorIds_UIVersion_1024">
    <vt:lpwstr>21</vt:lpwstr>
  </property>
  <property fmtid="{D5CDD505-2E9C-101B-9397-08002B2CF9AE}" pid="4" name="AuthorIds_UIVersion_1536">
    <vt:lpwstr>21</vt:lpwstr>
  </property>
  <property fmtid="{D5CDD505-2E9C-101B-9397-08002B2CF9AE}" pid="5" name="AuthorIds_UIVersion_2048">
    <vt:lpwstr>21</vt:lpwstr>
  </property>
</Properties>
</file>