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89" r:id="rId5"/>
    <p:sldId id="317" r:id="rId6"/>
    <p:sldId id="312" r:id="rId7"/>
    <p:sldId id="313" r:id="rId8"/>
    <p:sldId id="314" r:id="rId9"/>
    <p:sldId id="297" r:id="rId10"/>
  </p:sldIdLst>
  <p:sldSz cx="9144000" cy="5715000" type="screen16x10"/>
  <p:notesSz cx="6794500" cy="9931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0000"/>
    <a:srgbClr val="D60000"/>
    <a:srgbClr val="D00000"/>
    <a:srgbClr val="000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8F51D3-9062-40D9-B2E4-A805F0BFE8E3}" v="7" dt="2019-03-04T14:11:02.7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790" autoAdjust="0"/>
  </p:normalViewPr>
  <p:slideViewPr>
    <p:cSldViewPr snapToGrid="0">
      <p:cViewPr varScale="1">
        <p:scale>
          <a:sx n="105" d="100"/>
          <a:sy n="105" d="100"/>
        </p:scale>
        <p:origin x="768" y="10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A1E01-8CB3-4D53-90E8-9A4A2D7750FE}" type="datetimeFigureOut">
              <a:rPr lang="nb-NO" smtClean="0"/>
              <a:t>12.10.2020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EED2C-CBD5-43F6-A48A-83A020742C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8997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D96F6-2701-4FA7-93D7-2234F8B8C5BF}" type="datetimeFigureOut">
              <a:rPr lang="nb-NO" smtClean="0"/>
              <a:t>12.10.2020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44538"/>
            <a:ext cx="59563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E4793-8F41-48A4-AC3F-79AA8E3671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9832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CEB0D-248D-A94B-8C34-DF0A71FD338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7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4793-8F41-48A4-AC3F-79AA8E367160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8311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i="1" dirty="0" smtClean="0"/>
              <a:t>Hentes fra mandatet (evt. prosjektbeskrivelsen)</a:t>
            </a:r>
            <a:r>
              <a:rPr lang="nb-NO" i="1" baseline="0" dirty="0" smtClean="0"/>
              <a:t>. H</a:t>
            </a:r>
            <a:r>
              <a:rPr lang="nb-NO" sz="1200" b="0" i="1" dirty="0" smtClean="0"/>
              <a:t>vis det er mye tekst</a:t>
            </a:r>
            <a:r>
              <a:rPr lang="nb-NO" sz="1200" b="0" i="1" baseline="0" dirty="0" smtClean="0"/>
              <a:t> her så er det bedre å splitte tabellen  og fordele de ulike målnivåene på flere foiler enn å ha bitteliten uleselig skrift.</a:t>
            </a:r>
            <a:endParaRPr lang="nb-NO" sz="1200" b="0" i="1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sz="1200" b="1" i="1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1200" b="0" i="1" dirty="0" smtClean="0"/>
              <a:t>Formål:</a:t>
            </a:r>
            <a:r>
              <a:rPr lang="nb-NO" sz="1200" b="1" i="1" dirty="0" smtClean="0"/>
              <a:t> </a:t>
            </a:r>
            <a:r>
              <a:rPr lang="nb-NO" sz="1200" i="1" dirty="0" smtClean="0">
                <a:effectLst/>
              </a:rPr>
              <a:t>Strategisk mål eller aktuelt</a:t>
            </a:r>
            <a:r>
              <a:rPr lang="nb-NO" sz="1200" i="1" baseline="0" dirty="0" smtClean="0">
                <a:effectLst/>
              </a:rPr>
              <a:t> problem som denne ekspertgruppen </a:t>
            </a:r>
            <a:r>
              <a:rPr lang="nb-NO" sz="1200" i="1" dirty="0" smtClean="0">
                <a:effectLst/>
              </a:rPr>
              <a:t>bidrar til å oppnå/løse. Hvorfor</a:t>
            </a:r>
            <a:r>
              <a:rPr lang="nb-NO" sz="1200" i="1" baseline="0" dirty="0" smtClean="0">
                <a:effectLst/>
              </a:rPr>
              <a:t> gjør vi dette? </a:t>
            </a:r>
            <a:endParaRPr lang="nb-NO" sz="1200" i="1" dirty="0" smtClean="0">
              <a:effectLst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sz="1200" i="1" dirty="0" smtClean="0">
              <a:effectLst/>
              <a:latin typeface="Cambria"/>
              <a:ea typeface="MS Mincho"/>
              <a:cs typeface="Times New Roman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1200" i="1" dirty="0" smtClean="0">
                <a:effectLst/>
              </a:rPr>
              <a:t>Effektmål:</a:t>
            </a:r>
            <a:r>
              <a:rPr lang="nb-NO" sz="1200" i="1" baseline="0" dirty="0" smtClean="0">
                <a:effectLst/>
              </a:rPr>
              <a:t> L</a:t>
            </a:r>
            <a:r>
              <a:rPr lang="nb-NO" sz="1200" i="1" dirty="0" smtClean="0">
                <a:effectLst/>
              </a:rPr>
              <a:t>angsiktige positive gevinster. Merk at disse kan være både «harde»/kvantitative og «myke»/kvalitative. Hvordan vil vi merke at vi har lykkes med prosjektet?</a:t>
            </a:r>
            <a:endParaRPr lang="nb-NO" sz="1200" i="1" dirty="0" smtClean="0">
              <a:effectLst/>
              <a:latin typeface="Cambria"/>
              <a:ea typeface="MS Mincho"/>
              <a:cs typeface="Times New Roman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sz="1200" i="1" dirty="0" smtClean="0">
              <a:effectLst/>
              <a:latin typeface="Cambria"/>
              <a:ea typeface="MS Mincho"/>
              <a:cs typeface="Times New Roman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1200" i="1" dirty="0" smtClean="0">
                <a:effectLst/>
              </a:rPr>
              <a:t>Resultatmål:</a:t>
            </a:r>
            <a:r>
              <a:rPr lang="nb-NO" sz="1200" i="1" baseline="0" dirty="0" smtClean="0">
                <a:effectLst/>
              </a:rPr>
              <a:t> </a:t>
            </a:r>
            <a:r>
              <a:rPr lang="nb-NO" sz="1200" i="1" dirty="0" smtClean="0">
                <a:effectLst/>
              </a:rPr>
              <a:t>De målene som prosjektet skal oppnå i prosjektets levetid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sz="1200" i="1" dirty="0" smtClean="0">
              <a:effectLst/>
              <a:latin typeface="Cambria"/>
              <a:ea typeface="MS Mincho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1200" b="0" i="1" dirty="0" smtClean="0">
                <a:solidFill>
                  <a:srgbClr val="C00000"/>
                </a:solidFill>
              </a:rPr>
              <a:t>Suksesskriterier:</a:t>
            </a:r>
            <a:r>
              <a:rPr lang="nb-NO" sz="1200" b="0" i="1" baseline="0" dirty="0" smtClean="0">
                <a:solidFill>
                  <a:srgbClr val="C00000"/>
                </a:solidFill>
              </a:rPr>
              <a:t> </a:t>
            </a:r>
            <a:r>
              <a:rPr lang="nb-NO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Et suksesskriterium er et parameter, en indikator eller en verdi som de ulike interessentene i et prosjekt bruker for å vurdere om prosjektets er vellykket eller ikke.</a:t>
            </a:r>
            <a:r>
              <a:rPr lang="nb-NO" sz="1200" b="0" i="1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</a:t>
            </a:r>
            <a:r>
              <a:rPr lang="nb-NO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Suksesskriterier er nært knyttet til prosjektets mål og defineres samtidig med at målene utarbeides. Hvordan skal organisasjonen</a:t>
            </a:r>
            <a:r>
              <a:rPr lang="nb-NO" sz="1200" b="0" i="1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(ledere og andre interessenter) måle om prosjektet har levert riktige resultater til riktig tid/kostnad, og om organisasjonen har tatt i mot og anvendt resultatene etter intensjonen?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sz="1200" b="0" i="1" u="none" strike="noStrike" kern="1200" baseline="0" dirty="0" smtClean="0"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Suksesskriterier skiller seg fra suksessfaktorer (forutsetninger,</a:t>
            </a:r>
            <a:r>
              <a:rPr lang="nb-NO" sz="1200" b="0" i="1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premisser)</a:t>
            </a:r>
            <a:r>
              <a:rPr lang="nb-NO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. Suksessfaktorer er forhold som må ligge til rette for at prosjektet skal bli vellykket. Mens suksesskriterier benyttes etter at prosjektet er avsluttet, gjelder suksessfaktorene under selve prosjektgjennomføringen. Å definere </a:t>
            </a:r>
            <a:r>
              <a:rPr lang="nb-NO" sz="1200" b="0" i="1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suksessfaktorer er en viktig del av risikostyring i prosjektet, og planlegging og realisering av gevinster.</a:t>
            </a:r>
            <a:endParaRPr lang="nb-NO" sz="1200" b="0" i="1" u="none" strike="noStrike" kern="1200" dirty="0"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CB4F33-0A36-4A46-968A-02FC27E432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76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i="1" dirty="0" smtClean="0"/>
              <a:t>Hentes fra mandatet og aktivitetsplan. Ta med</a:t>
            </a:r>
            <a:r>
              <a:rPr lang="nb-NO" i="1" baseline="0" dirty="0" smtClean="0"/>
              <a:t> tidsramme for de enkelte leveransene</a:t>
            </a:r>
            <a:endParaRPr lang="nb-NO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CB4F33-0A36-4A46-968A-02FC27E432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41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Ekspertgruppen har en nettside der vi legger ut fortløpende informasjon, framdrift, dokumenter, møter og</a:t>
            </a:r>
            <a:r>
              <a:rPr lang="nb-NO" baseline="0" dirty="0" smtClean="0"/>
              <a:t> annen relevant informasjon.</a:t>
            </a:r>
          </a:p>
          <a:p>
            <a:endParaRPr lang="nb-NO" baseline="0" dirty="0" smtClean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4793-8F41-48A4-AC3F-79AA8E367160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814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76"/>
          <a:stretch/>
        </p:blipFill>
        <p:spPr>
          <a:xfrm>
            <a:off x="822664" y="337220"/>
            <a:ext cx="7781784" cy="504056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89011"/>
            <a:ext cx="852136" cy="852136"/>
          </a:xfrm>
          <a:prstGeom prst="rect">
            <a:avLst/>
          </a:prstGeom>
        </p:spPr>
      </p:pic>
      <p:sp>
        <p:nvSpPr>
          <p:cNvPr id="10" name="Rektangel 9"/>
          <p:cNvSpPr/>
          <p:nvPr userDrawn="1"/>
        </p:nvSpPr>
        <p:spPr>
          <a:xfrm>
            <a:off x="0" y="5329949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ktangel 13"/>
          <p:cNvSpPr/>
          <p:nvPr userDrawn="1"/>
        </p:nvSpPr>
        <p:spPr>
          <a:xfrm>
            <a:off x="-1589" y="0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26" y="191539"/>
            <a:ext cx="1512168" cy="99505"/>
          </a:xfrm>
          <a:prstGeom prst="rect">
            <a:avLst/>
          </a:prstGeom>
        </p:spPr>
      </p:pic>
      <p:sp>
        <p:nvSpPr>
          <p:cNvPr id="15" name="Tittel 1"/>
          <p:cNvSpPr>
            <a:spLocks noGrp="1"/>
          </p:cNvSpPr>
          <p:nvPr>
            <p:ph type="title"/>
          </p:nvPr>
        </p:nvSpPr>
        <p:spPr>
          <a:xfrm>
            <a:off x="457200" y="481236"/>
            <a:ext cx="8229600" cy="86409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13039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81236"/>
            <a:ext cx="8229600" cy="86409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33364"/>
            <a:ext cx="8229600" cy="3471772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0" y="5329949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 userDrawn="1"/>
        </p:nvSpPr>
        <p:spPr>
          <a:xfrm>
            <a:off x="-1589" y="0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26" y="191539"/>
            <a:ext cx="1512168" cy="9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19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5329949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 userDrawn="1"/>
        </p:nvSpPr>
        <p:spPr>
          <a:xfrm>
            <a:off x="-1589" y="0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26" y="191539"/>
            <a:ext cx="1512168" cy="9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73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B2AE-218E-4DC4-BE0C-BB117307B3F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54D4-1F08-4CE1-A87B-635FB8E05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05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48123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33364"/>
            <a:ext cx="8229600" cy="3471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34421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for-ansatte/arbeidsstotte/prosjekter/felleslosninger/ekspertgrupper/forskningsrade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1187623" y="3164540"/>
            <a:ext cx="7246915" cy="1963271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	</a:t>
            </a:r>
            <a:r>
              <a:rPr lang="nb-NO" sz="1400" dirty="0"/>
              <a:t> </a:t>
            </a:r>
            <a:endParaRPr lang="nb-NO" sz="1400" dirty="0" smtClean="0"/>
          </a:p>
          <a:p>
            <a:endParaRPr lang="nb-NO" sz="1400" dirty="0"/>
          </a:p>
          <a:p>
            <a:endParaRPr lang="nb-NO" sz="1400" dirty="0" smtClean="0"/>
          </a:p>
          <a:p>
            <a:pPr algn="r"/>
            <a:endParaRPr lang="nb-NO" sz="1400" dirty="0" smtClean="0"/>
          </a:p>
          <a:p>
            <a:pPr algn="r"/>
            <a:r>
              <a:rPr lang="nb-NO" sz="1800" b="1" dirty="0"/>
              <a:t>Delprosjektlederrapport for ekspertgruppen</a:t>
            </a:r>
          </a:p>
          <a:p>
            <a:pPr algn="r"/>
            <a:r>
              <a:rPr lang="nb-NO" sz="1800" b="1" dirty="0" smtClean="0"/>
              <a:t>MSCA</a:t>
            </a:r>
            <a:endParaRPr lang="nb-NO" sz="1800" b="1" dirty="0"/>
          </a:p>
          <a:p>
            <a:pPr algn="r"/>
            <a:r>
              <a:rPr lang="nb-NO" sz="1800" i="1" dirty="0"/>
              <a:t>(Hjelpetekst i kursiv på foiler og i notatfeltet.)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7623" y="514808"/>
            <a:ext cx="639592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Fellesløsninger innen forskerstøtte</a:t>
            </a:r>
          </a:p>
          <a:p>
            <a:pPr algn="ctr"/>
            <a:endParaRPr lang="nb-NO" sz="2400" dirty="0"/>
          </a:p>
          <a:p>
            <a:pPr algn="r"/>
            <a:r>
              <a:rPr lang="nb-NO" dirty="0" smtClean="0"/>
              <a:t>                          </a:t>
            </a:r>
          </a:p>
          <a:p>
            <a:pPr algn="r"/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98567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64727"/>
            <a:ext cx="7782639" cy="570298"/>
          </a:xfrm>
        </p:spPr>
        <p:txBody>
          <a:bodyPr>
            <a:normAutofit/>
          </a:bodyPr>
          <a:lstStyle/>
          <a:p>
            <a:r>
              <a:rPr lang="nb-NO" b="1" dirty="0"/>
              <a:t>Ekspertgruppe for Marie Curie-prosjekter (MSCA)</a:t>
            </a:r>
            <a:endParaRPr lang="en-GB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828799"/>
            <a:ext cx="2735528" cy="2964531"/>
          </a:xfrm>
        </p:spPr>
        <p:txBody>
          <a:bodyPr/>
          <a:lstStyle/>
          <a:p>
            <a:r>
              <a:rPr lang="nb-NO" b="1" dirty="0"/>
              <a:t>Gruppeleder og delprosjektleder </a:t>
            </a:r>
            <a:r>
              <a:rPr lang="nb-NO" dirty="0"/>
              <a:t>:</a:t>
            </a:r>
            <a:br>
              <a:rPr lang="nb-NO" dirty="0"/>
            </a:br>
            <a:r>
              <a:rPr lang="nb-NO" dirty="0"/>
              <a:t>Magnus Garder Evensen (HF)</a:t>
            </a:r>
          </a:p>
          <a:p>
            <a:r>
              <a:rPr lang="nb-NO" dirty="0"/>
              <a:t/>
            </a:r>
            <a:br>
              <a:rPr lang="nb-NO" dirty="0"/>
            </a:br>
            <a:r>
              <a:rPr lang="nb-NO" b="1" dirty="0"/>
              <a:t>Gruppedeltakere</a:t>
            </a:r>
            <a:r>
              <a:rPr lang="nb-NO" dirty="0"/>
              <a:t>:</a:t>
            </a:r>
            <a:br>
              <a:rPr lang="nb-NO" dirty="0"/>
            </a:br>
            <a:r>
              <a:rPr lang="nb-NO" dirty="0"/>
              <a:t>Marta Lorens-Thommesen (MED)</a:t>
            </a:r>
            <a:br>
              <a:rPr lang="nb-NO" dirty="0"/>
            </a:br>
            <a:r>
              <a:rPr lang="nb-NO" dirty="0"/>
              <a:t>Hilde Hvistendahl (MN)</a:t>
            </a:r>
            <a:br>
              <a:rPr lang="nb-NO" dirty="0"/>
            </a:br>
            <a:r>
              <a:rPr lang="nb-NO" dirty="0"/>
              <a:t>Hanna Karv (UV)</a:t>
            </a:r>
            <a:br>
              <a:rPr lang="nb-NO" dirty="0"/>
            </a:br>
            <a:r>
              <a:rPr lang="nb-NO" dirty="0"/>
              <a:t>Tone Wang (KHM)</a:t>
            </a:r>
            <a:br>
              <a:rPr lang="nb-NO" dirty="0"/>
            </a:br>
            <a:r>
              <a:rPr lang="nb-NO" dirty="0"/>
              <a:t>Malin Solli Wandem (SV)</a:t>
            </a:r>
            <a:br>
              <a:rPr lang="nb-NO" dirty="0"/>
            </a:br>
            <a:r>
              <a:rPr lang="nb-NO" dirty="0"/>
              <a:t>Ann Kristin Sørli Halvorsen (</a:t>
            </a:r>
            <a:r>
              <a:rPr lang="nb-NO" dirty="0" smtClean="0"/>
              <a:t>FIADM</a:t>
            </a:r>
            <a:r>
              <a:rPr lang="nb-NO" dirty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457" y="3483864"/>
            <a:ext cx="4814023" cy="154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644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613" y="397227"/>
            <a:ext cx="6413500" cy="952500"/>
          </a:xfrm>
        </p:spPr>
        <p:txBody>
          <a:bodyPr/>
          <a:lstStyle/>
          <a:p>
            <a:r>
              <a:rPr lang="nb-NO" dirty="0" smtClean="0"/>
              <a:t>Mål og ønskede gevinster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3272E124-581F-5C46-A44F-4620125B4F2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103997"/>
              </p:ext>
            </p:extLst>
          </p:nvPr>
        </p:nvGraphicFramePr>
        <p:xfrm>
          <a:off x="461818" y="1173524"/>
          <a:ext cx="8201891" cy="40265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4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3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924">
                <a:tc>
                  <a:txBody>
                    <a:bodyPr/>
                    <a:lstStyle/>
                    <a:p>
                      <a:r>
                        <a:rPr lang="nb-NO" sz="1500" dirty="0" smtClean="0"/>
                        <a:t>Nivå</a:t>
                      </a:r>
                      <a:endParaRPr lang="nb-NO" sz="1500" dirty="0"/>
                    </a:p>
                  </a:txBody>
                  <a:tcPr marL="76200" marR="76200" marT="38100" marB="38100">
                    <a:solidFill>
                      <a:srgbClr val="43A37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500" dirty="0" smtClean="0"/>
                        <a:t>Beskrivelse</a:t>
                      </a:r>
                      <a:endParaRPr lang="nb-NO" sz="1500" dirty="0"/>
                    </a:p>
                  </a:txBody>
                  <a:tcPr marL="76200" marR="76200" marT="38100" marB="38100">
                    <a:solidFill>
                      <a:srgbClr val="43A37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500" dirty="0" smtClean="0"/>
                        <a:t>Suksesskriterier</a:t>
                      </a:r>
                      <a:endParaRPr lang="nb-NO" sz="1500" dirty="0"/>
                    </a:p>
                  </a:txBody>
                  <a:tcPr marL="76200" marR="76200" marT="38100" marB="38100">
                    <a:solidFill>
                      <a:srgbClr val="43A3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003">
                <a:tc>
                  <a:txBody>
                    <a:bodyPr/>
                    <a:lstStyle/>
                    <a:p>
                      <a:r>
                        <a:rPr lang="nb-NO" sz="1500" dirty="0" smtClean="0"/>
                        <a:t>Formål</a:t>
                      </a:r>
                    </a:p>
                    <a:p>
                      <a:r>
                        <a:rPr lang="nb-NO" sz="1500" dirty="0" smtClean="0"/>
                        <a:t>(for enhetene/</a:t>
                      </a:r>
                    </a:p>
                    <a:p>
                      <a:r>
                        <a:rPr lang="nb-NO" sz="1500" dirty="0" smtClean="0"/>
                        <a:t>UiO)</a:t>
                      </a:r>
                      <a:endParaRPr lang="nb-NO" sz="1500" dirty="0"/>
                    </a:p>
                  </a:txBody>
                  <a:tcPr marL="76200" marR="76200" marT="38100" marB="38100">
                    <a:solidFill>
                      <a:srgbClr val="43A37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300" i="1" dirty="0" smtClean="0"/>
                        <a:t>Hvorfor</a:t>
                      </a:r>
                      <a:r>
                        <a:rPr lang="nb-NO" sz="1300" i="1" baseline="0" dirty="0" smtClean="0"/>
                        <a:t> gjør ekspertgruppen det den gjør, hva skal det bidra til?</a:t>
                      </a:r>
                      <a:r>
                        <a:rPr lang="nb-NO" sz="1300" i="1" dirty="0" smtClean="0"/>
                        <a:t> </a:t>
                      </a:r>
                      <a:r>
                        <a:rPr lang="nb-NO" sz="1300" i="1" baseline="0" dirty="0" smtClean="0"/>
                        <a:t>Hva vil være forbedret, hvilket problem blir løst/redusert, hvilken mulighet vil bli realisert som en følge av tiltakene?</a:t>
                      </a:r>
                      <a:endParaRPr lang="nb-NO" sz="1300" i="1" dirty="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300" i="1" dirty="0" smtClean="0"/>
                        <a:t>Hvilke </a:t>
                      </a:r>
                      <a:r>
                        <a:rPr lang="nb-NO" sz="13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  <a:cs typeface="ヒラギノ角ゴ Pro W3" charset="-128"/>
                        </a:rPr>
                        <a:t>verdier </a:t>
                      </a:r>
                      <a:r>
                        <a:rPr lang="nb-NO" sz="13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  <a:cs typeface="ヒラギノ角ゴ Pro W3" charset="-128"/>
                        </a:rPr>
                        <a:t>kan defineres/</a:t>
                      </a:r>
                      <a:r>
                        <a:rPr lang="nb-NO" sz="13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  <a:cs typeface="ヒラギノ角ゴ Pro W3" charset="-128"/>
                        </a:rPr>
                        <a:t>registreres</a:t>
                      </a:r>
                      <a:r>
                        <a:rPr lang="nb-NO" sz="13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  <a:cs typeface="ヒラギノ角ゴ Pro W3" charset="-128"/>
                        </a:rPr>
                        <a:t> og </a:t>
                      </a:r>
                      <a:r>
                        <a:rPr lang="nb-NO" sz="13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  <a:cs typeface="ヒラギノ角ゴ Pro W3" charset="-128"/>
                        </a:rPr>
                        <a:t>måles for å vurdere om formålet</a:t>
                      </a:r>
                      <a:r>
                        <a:rPr lang="nb-NO" sz="13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  <a:cs typeface="ヒラギノ角ゴ Pro W3" charset="-128"/>
                        </a:rPr>
                        <a:t> er oppnådd?</a:t>
                      </a:r>
                      <a:endParaRPr lang="nb-NO" sz="13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-128"/>
                        <a:cs typeface="ヒラギノ角ゴ Pro W3" charset="-128"/>
                      </a:endParaRPr>
                    </a:p>
                    <a:p>
                      <a:endParaRPr lang="nb-NO" sz="1300" dirty="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1604">
                <a:tc>
                  <a:txBody>
                    <a:bodyPr/>
                    <a:lstStyle/>
                    <a:p>
                      <a:r>
                        <a:rPr lang="nb-NO" sz="1500" dirty="0" smtClean="0"/>
                        <a:t>Effektmål</a:t>
                      </a:r>
                      <a:r>
                        <a:rPr lang="nb-NO" sz="1500" baseline="0" dirty="0" smtClean="0"/>
                        <a:t> (gevinster for interessenter)</a:t>
                      </a:r>
                      <a:endParaRPr lang="nb-NO" sz="1500" dirty="0"/>
                    </a:p>
                  </a:txBody>
                  <a:tcPr marL="76200" marR="76200" marT="38100" marB="38100">
                    <a:solidFill>
                      <a:srgbClr val="43A37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300" i="1" baseline="0" dirty="0" smtClean="0"/>
                        <a:t>På hvilke måter vil ekspertgruppens interessenter merke </a:t>
                      </a:r>
                      <a:r>
                        <a:rPr lang="nb-NO" sz="1300" i="1" dirty="0" smtClean="0"/>
                        <a:t>at prosjekt</a:t>
                      </a:r>
                      <a:r>
                        <a:rPr lang="nb-NO" sz="13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  <a:cs typeface="ヒラギノ角ゴ Pro W3" charset="-128"/>
                        </a:rPr>
                        <a:t>resultatene er levert og implementert etter intensjonen?</a:t>
                      </a:r>
                      <a:endParaRPr lang="nb-NO" sz="13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-128"/>
                        <a:cs typeface="ヒラギノ角ゴ Pro W3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300" i="1" baseline="0" dirty="0" smtClean="0"/>
                        <a:t>Hva vil være annerledes/forbedret/løst/realisert i etterkant, og for hvem?</a:t>
                      </a:r>
                      <a:r>
                        <a:rPr lang="nb-NO" sz="1300" i="1" dirty="0" smtClean="0"/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300" i="1" dirty="0" smtClean="0"/>
                        <a:t>Hvilke </a:t>
                      </a:r>
                      <a:r>
                        <a:rPr lang="nb-NO" sz="13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  <a:cs typeface="ヒラギノ角ゴ Pro W3" charset="-128"/>
                        </a:rPr>
                        <a:t>verdier </a:t>
                      </a:r>
                      <a:r>
                        <a:rPr lang="nb-NO" sz="13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  <a:cs typeface="ヒラギノ角ゴ Pro W3" charset="-128"/>
                        </a:rPr>
                        <a:t>kan defineres/ </a:t>
                      </a:r>
                      <a:r>
                        <a:rPr lang="nb-NO" sz="13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  <a:cs typeface="ヒラギノ角ゴ Pro W3" charset="-128"/>
                        </a:rPr>
                        <a:t>registreres</a:t>
                      </a:r>
                      <a:r>
                        <a:rPr lang="nb-NO" sz="13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  <a:cs typeface="ヒラギノ角ゴ Pro W3" charset="-128"/>
                        </a:rPr>
                        <a:t> og </a:t>
                      </a:r>
                      <a:r>
                        <a:rPr lang="nb-NO" sz="13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  <a:cs typeface="ヒラギノ角ゴ Pro W3" charset="-128"/>
                        </a:rPr>
                        <a:t>måles for å vurdere om prosjektet</a:t>
                      </a:r>
                      <a:r>
                        <a:rPr lang="nb-NO" sz="13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  <a:cs typeface="ヒラギノ角ゴ Pro W3" charset="-128"/>
                        </a:rPr>
                        <a:t> har hatt ønsket effekt for interessentene? </a:t>
                      </a:r>
                      <a:endParaRPr lang="nb-NO" sz="13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-128"/>
                        <a:cs typeface="ヒラギノ角ゴ Pro W3" charset="-128"/>
                      </a:endParaRP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5019">
                <a:tc>
                  <a:txBody>
                    <a:bodyPr/>
                    <a:lstStyle/>
                    <a:p>
                      <a:r>
                        <a:rPr lang="nb-NO" sz="1500" dirty="0" smtClean="0"/>
                        <a:t>Resultatmål</a:t>
                      </a:r>
                    </a:p>
                    <a:p>
                      <a:r>
                        <a:rPr lang="nb-NO" sz="1500" baseline="0" dirty="0" smtClean="0"/>
                        <a:t>(i prosjektet)</a:t>
                      </a:r>
                      <a:endParaRPr lang="nb-NO" sz="1500" dirty="0"/>
                    </a:p>
                  </a:txBody>
                  <a:tcPr marL="76200" marR="76200" marT="38100" marB="38100">
                    <a:solidFill>
                      <a:srgbClr val="43A37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300" i="1" dirty="0" smtClean="0"/>
                        <a:t>Hvilke konkrete resultater (leveranser) skal være levert før</a:t>
                      </a:r>
                      <a:r>
                        <a:rPr lang="nb-NO" sz="1300" i="1" baseline="0" dirty="0" smtClean="0"/>
                        <a:t> prosjektet avsluttes?</a:t>
                      </a:r>
                      <a:endParaRPr lang="nb-NO" sz="1300" i="1" dirty="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3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Hvilke</a:t>
                      </a:r>
                      <a:r>
                        <a:rPr lang="nb-NO" sz="1300" b="0" i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kriterier er definert for å vurdere om kvaliteten på resultatene er gode nok? Innenfor hvilken tidsramme skal denne kvaliteten leveres?</a:t>
                      </a:r>
                      <a:endParaRPr lang="nb-NO" sz="13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-128"/>
                        <a:cs typeface="ヒラギノ角ゴ Pro W3" charset="-128"/>
                      </a:endParaRP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268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613" y="457233"/>
            <a:ext cx="6909387" cy="9525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Ekspertgruppens leveranser og avgrensning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613" y="1657367"/>
            <a:ext cx="6909387" cy="342263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Viktigste</a:t>
            </a:r>
            <a:r>
              <a:rPr lang="en-US" dirty="0" smtClean="0"/>
              <a:t> </a:t>
            </a:r>
            <a:r>
              <a:rPr lang="en-US" dirty="0" err="1" smtClean="0"/>
              <a:t>leveranser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Avgrensning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3272E124-581F-5C46-A44F-4620125B4F2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15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31640" y="577247"/>
            <a:ext cx="6413500" cy="952500"/>
          </a:xfrm>
        </p:spPr>
        <p:txBody>
          <a:bodyPr>
            <a:normAutofit fontScale="90000"/>
          </a:bodyPr>
          <a:lstStyle/>
          <a:p>
            <a:r>
              <a:rPr lang="nb-NO" kern="1200" dirty="0" smtClean="0">
                <a:solidFill>
                  <a:schemeClr val="dk1"/>
                </a:solidFill>
                <a:cs typeface="Arial"/>
              </a:rPr>
              <a:t>Status </a:t>
            </a:r>
            <a:r>
              <a:rPr lang="nb-NO" kern="1200" dirty="0">
                <a:solidFill>
                  <a:schemeClr val="dk1"/>
                </a:solidFill>
                <a:cs typeface="Arial"/>
              </a:rPr>
              <a:t>og utfordringer</a:t>
            </a:r>
            <a:r>
              <a:rPr lang="nb-NO" dirty="0">
                <a:cs typeface="Arial"/>
              </a:rPr>
              <a:t/>
            </a:r>
            <a:br>
              <a:rPr lang="nb-NO" dirty="0">
                <a:cs typeface="Arial"/>
              </a:rPr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57690" y="1223317"/>
            <a:ext cx="6413500" cy="3429000"/>
          </a:xfrm>
        </p:spPr>
        <p:txBody>
          <a:bodyPr/>
          <a:lstStyle/>
          <a:p>
            <a:pPr marL="0" indent="0">
              <a:buNone/>
            </a:pPr>
            <a:r>
              <a:rPr lang="nb-NO" sz="1333" i="1" dirty="0"/>
              <a:t>Beskriv hva som har skjedd i </a:t>
            </a:r>
            <a:r>
              <a:rPr lang="nb-NO" sz="1333" i="1" dirty="0" smtClean="0"/>
              <a:t>ekspertgruppen </a:t>
            </a:r>
            <a:r>
              <a:rPr lang="nb-NO" sz="1333" i="1" dirty="0"/>
              <a:t>siden sist. Med ref. til milepel- og aktivitetsplaner: Hva er produsert/levert, hva er man særlig fornøyd med, er det avvik fra planen, er det endringer i risikobildet, uforutsette hendelser/særlige utfordringer man ønsker å gjøre </a:t>
            </a:r>
            <a:r>
              <a:rPr lang="nb-NO" sz="1333" i="1" dirty="0" smtClean="0"/>
              <a:t>prosjektleder </a:t>
            </a:r>
            <a:r>
              <a:rPr lang="nb-NO" sz="1333" i="1" dirty="0"/>
              <a:t>oppmerksom på, andre relevante informasjonspunkter?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3272E124-581F-5C46-A44F-4620125B4F2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54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Nettside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  <a:p>
            <a:pPr marL="0" indent="0" algn="ctr">
              <a:buNone/>
            </a:pPr>
            <a:r>
              <a:rPr lang="nb-NO" dirty="0">
                <a:hlinkClick r:id="rId3"/>
              </a:rPr>
              <a:t>https://www.uio.no/for-ansatte/arbeidsstotte/prosjekter/felleslosninger/ekspertgrupper/forskningsradet/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720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F385C3030C6A44BA4C38AC5C1CB8FC" ma:contentTypeVersion="8" ma:contentTypeDescription="Opprett et nytt dokument." ma:contentTypeScope="" ma:versionID="a91ed004b11cef0ce7ab8256ef30ae29">
  <xsd:schema xmlns:xsd="http://www.w3.org/2001/XMLSchema" xmlns:xs="http://www.w3.org/2001/XMLSchema" xmlns:p="http://schemas.microsoft.com/office/2006/metadata/properties" xmlns:ns2="9e53b3df-7f6b-4bd7-ac4c-bde73eb5098f" xmlns:ns3="ba7dc617-a4f4-4409-9cad-af25c0d7619f" targetNamespace="http://schemas.microsoft.com/office/2006/metadata/properties" ma:root="true" ma:fieldsID="cc70f24665dbd458cb20f0727880ca50" ns2:_="" ns3:_="">
    <xsd:import namespace="9e53b3df-7f6b-4bd7-ac4c-bde73eb5098f"/>
    <xsd:import namespace="ba7dc617-a4f4-4409-9cad-af25c0d761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b3df-7f6b-4bd7-ac4c-bde73eb509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dc617-a4f4-4409-9cad-af25c0d7619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D1DF4B-AC2D-4368-8839-1B49ADE11A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9738DB-14B6-4EBE-99BF-37C2CD9EC7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53b3df-7f6b-4bd7-ac4c-bde73eb5098f"/>
    <ds:schemaRef ds:uri="ba7dc617-a4f4-4409-9cad-af25c0d761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B867F7-0025-4D01-B085-AC7B6283D133}">
  <ds:schemaRefs>
    <ds:schemaRef ds:uri="http://purl.org/dc/terms/"/>
    <ds:schemaRef ds:uri="http://schemas.openxmlformats.org/package/2006/metadata/core-properties"/>
    <ds:schemaRef ds:uri="ba7dc617-a4f4-4409-9cad-af25c0d7619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e53b3df-7f6b-4bd7-ac4c-bde73eb5098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590</Words>
  <Application>Microsoft Office PowerPoint</Application>
  <PresentationFormat>On-screen Show (16:10)</PresentationFormat>
  <Paragraphs>64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</vt:lpstr>
      <vt:lpstr>MS Mincho</vt:lpstr>
      <vt:lpstr>Times New Roman</vt:lpstr>
      <vt:lpstr>ヒラギノ角ゴ Pro W3</vt:lpstr>
      <vt:lpstr>Office-tema</vt:lpstr>
      <vt:lpstr>PowerPoint Presentation</vt:lpstr>
      <vt:lpstr>Ekspertgruppe for Marie Curie-prosjekter (MSCA)</vt:lpstr>
      <vt:lpstr>Mål og ønskede gevinster</vt:lpstr>
      <vt:lpstr>Ekspertgruppens leveranser og avgrensning</vt:lpstr>
      <vt:lpstr>Status og utfordringer </vt:lpstr>
      <vt:lpstr>Nettside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 Lien</dc:creator>
  <cp:lastModifiedBy>Johannes Elgvin</cp:lastModifiedBy>
  <cp:revision>52</cp:revision>
  <cp:lastPrinted>2019-11-14T08:24:17Z</cp:lastPrinted>
  <dcterms:created xsi:type="dcterms:W3CDTF">2018-11-26T13:02:02Z</dcterms:created>
  <dcterms:modified xsi:type="dcterms:W3CDTF">2020-10-12T04:58:40Z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0x01010082F385C3030C6A44BA4C38AC5C1CB8FC</vt:lpwstr>
  </property>
  <property fmtid="{D5CDD505-2E9C-101B-9397-08002B2CF9AE}" pid="3" name="AuthorIds_UIVersion_1024">
    <vt:lpwstr>21</vt:lpwstr>
  </property>
  <property fmtid="{D5CDD505-2E9C-101B-9397-08002B2CF9AE}" pid="4" name="AuthorIds_UIVersion_1536">
    <vt:lpwstr>21</vt:lpwstr>
  </property>
  <property fmtid="{D5CDD505-2E9C-101B-9397-08002B2CF9AE}" pid="5" name="AuthorIds_UIVersion_2048">
    <vt:lpwstr>21</vt:lpwstr>
  </property>
</Properties>
</file>