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9" r:id="rId5"/>
    <p:sldId id="310" r:id="rId6"/>
    <p:sldId id="303" r:id="rId7"/>
    <p:sldId id="304" r:id="rId8"/>
    <p:sldId id="311" r:id="rId9"/>
    <p:sldId id="305" r:id="rId10"/>
    <p:sldId id="293" r:id="rId11"/>
    <p:sldId id="306" r:id="rId12"/>
    <p:sldId id="307" r:id="rId13"/>
    <p:sldId id="308" r:id="rId14"/>
    <p:sldId id="309" r:id="rId15"/>
    <p:sldId id="296" r:id="rId16"/>
    <p:sldId id="297" r:id="rId17"/>
  </p:sldIdLst>
  <p:sldSz cx="9144000" cy="5715000" type="screen16x1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60000"/>
    <a:srgbClr val="D0000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F51D3-9062-40D9-B2E4-A805F0BFE8E3}" v="7" dt="2019-03-04T14:11:02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90" autoAdjust="0"/>
  </p:normalViewPr>
  <p:slideViewPr>
    <p:cSldViewPr snapToGrid="0">
      <p:cViewPr varScale="1">
        <p:scale>
          <a:sx n="105" d="100"/>
          <a:sy n="105" d="100"/>
        </p:scale>
        <p:origin x="768" y="1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12.10.2020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7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75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2966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CEB0D-248D-A94B-8C34-DF0A71FD33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96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839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Prosjektet har en nettside der vi legger ut fortløpende informasjon, framdrift, dokumenter, møter og</a:t>
            </a:r>
            <a:r>
              <a:rPr lang="nb-NO" baseline="0" dirty="0"/>
              <a:t> annen relevant informasjon.</a:t>
            </a:r>
          </a:p>
          <a:p>
            <a:endParaRPr lang="nb-NO" baseline="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14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B2AE-218E-4DC4-BE0C-BB117307B3F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54D4-1F08-4CE1-A87B-635FB8E05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3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prosjekter/adm-forbedring-digitalisering/felleslosninger/om-prosjekt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187623" y="3164540"/>
            <a:ext cx="7246915" cy="1963271"/>
          </a:xfrm>
        </p:spPr>
        <p:txBody>
          <a:bodyPr/>
          <a:lstStyle/>
          <a:p>
            <a:r>
              <a:rPr lang="nb-NO" dirty="0"/>
              <a:t>	</a:t>
            </a:r>
            <a:r>
              <a:rPr lang="nb-NO" sz="1400" dirty="0"/>
              <a:t> </a:t>
            </a:r>
          </a:p>
          <a:p>
            <a:endParaRPr lang="nb-NO" sz="1400" dirty="0"/>
          </a:p>
          <a:p>
            <a:endParaRPr lang="nb-NO" sz="1400" dirty="0"/>
          </a:p>
          <a:p>
            <a:pPr algn="r"/>
            <a:endParaRPr lang="nb-NO" sz="1400" dirty="0"/>
          </a:p>
          <a:p>
            <a:pPr algn="r"/>
            <a:r>
              <a:rPr lang="nb-NO" sz="1800" dirty="0"/>
              <a:t>Johannes Elgvin (prosjektleder)</a:t>
            </a:r>
          </a:p>
          <a:p>
            <a:pPr algn="r"/>
            <a:r>
              <a:rPr lang="nb-NO" sz="1800" dirty="0"/>
              <a:t>Presentasjon for styringsgruppa </a:t>
            </a:r>
            <a:r>
              <a:rPr lang="nb-NO" sz="1800" dirty="0" smtClean="0"/>
              <a:t>12. oktober </a:t>
            </a:r>
            <a:r>
              <a:rPr lang="nb-NO" sz="1800" dirty="0"/>
              <a:t>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3" y="514808"/>
            <a:ext cx="639592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Fellesløsninger innen forskerstøtte</a:t>
            </a:r>
          </a:p>
          <a:p>
            <a:pPr algn="ctr"/>
            <a:endParaRPr lang="nb-NO" sz="2400" dirty="0"/>
          </a:p>
          <a:p>
            <a:pPr algn="r"/>
            <a:r>
              <a:rPr lang="nb-NO" dirty="0"/>
              <a:t>                          </a:t>
            </a:r>
          </a:p>
          <a:p>
            <a:pPr algn="r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98567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36" y="891776"/>
            <a:ext cx="3173875" cy="1266825"/>
          </a:xfrm>
        </p:spPr>
        <p:txBody>
          <a:bodyPr>
            <a:normAutofit fontScale="90000"/>
          </a:bodyPr>
          <a:lstStyle/>
          <a:p>
            <a:r>
              <a:rPr lang="nb-NO" sz="1800" b="1" dirty="0"/>
              <a:t>Samarbeidskonstellasjon</a:t>
            </a:r>
            <a:br>
              <a:rPr lang="nb-NO" sz="1800" b="1" dirty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4000" b="1" dirty="0"/>
              <a:t>MATNAT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/>
          </a:bodyPr>
          <a:lstStyle/>
          <a:p>
            <a:r>
              <a:rPr lang="nb-NO" sz="1800" dirty="0"/>
              <a:t>Har samarbeidet før prosjektet</a:t>
            </a:r>
          </a:p>
          <a:p>
            <a:r>
              <a:rPr lang="nb-NO" sz="1800" dirty="0"/>
              <a:t>MN skal invitere NHM til en samtale om samarbeidet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4" y="3724115"/>
            <a:ext cx="3755612" cy="341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4" y="4359232"/>
            <a:ext cx="2372868" cy="34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7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36" y="891776"/>
            <a:ext cx="3173875" cy="1266825"/>
          </a:xfrm>
        </p:spPr>
        <p:txBody>
          <a:bodyPr>
            <a:normAutofit fontScale="90000"/>
          </a:bodyPr>
          <a:lstStyle/>
          <a:p>
            <a:r>
              <a:rPr lang="nb-NO" sz="1800" b="1" dirty="0"/>
              <a:t>Samarbeidskonstellasjon</a:t>
            </a:r>
            <a:br>
              <a:rPr lang="nb-NO" sz="1800" b="1" dirty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4000" b="1" dirty="0"/>
              <a:t>HELSE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/>
          </a:bodyPr>
          <a:lstStyle/>
          <a:p>
            <a:r>
              <a:rPr lang="nb-NO" sz="1800" dirty="0"/>
              <a:t>MED inviterer forskningsrådgiver ved OD til FANE-MED</a:t>
            </a:r>
          </a:p>
          <a:p>
            <a:r>
              <a:rPr lang="nb-NO" sz="1800" dirty="0"/>
              <a:t>MED inviterer forskere og administrasjon til relevante kurs informasjonsmøter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4" y="3630173"/>
            <a:ext cx="2388299" cy="341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4" y="4396020"/>
            <a:ext cx="2577751" cy="34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4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Styringsgruppe og prosjektdeltakere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332"/>
            <a:ext cx="8229600" cy="3759804"/>
          </a:xfrm>
        </p:spPr>
        <p:txBody>
          <a:bodyPr>
            <a:normAutofit fontScale="62500" lnSpcReduction="20000"/>
          </a:bodyPr>
          <a:lstStyle/>
          <a:p>
            <a:r>
              <a:rPr lang="nb-NO" b="1" dirty="0"/>
              <a:t>Prosjekteier:</a:t>
            </a:r>
            <a:r>
              <a:rPr lang="nb-NO" dirty="0"/>
              <a:t> Kristel Mari Jæger Skorge</a:t>
            </a:r>
          </a:p>
          <a:p>
            <a:r>
              <a:rPr lang="nb-NO" b="1" dirty="0"/>
              <a:t>Leder av styringsgruppen: </a:t>
            </a:r>
            <a:r>
              <a:rPr lang="nb-NO" dirty="0"/>
              <a:t>Unn-Hilde Grasmo-Wendler</a:t>
            </a:r>
          </a:p>
          <a:p>
            <a:endParaRPr lang="nb-NO" dirty="0"/>
          </a:p>
          <a:p>
            <a:r>
              <a:rPr lang="nb-NO" b="1" dirty="0"/>
              <a:t>Medlemmer av styringsgruppen: </a:t>
            </a:r>
          </a:p>
          <a:p>
            <a:r>
              <a:rPr lang="nb-NO" dirty="0"/>
              <a:t>KHM: Karl Kallhovd</a:t>
            </a:r>
          </a:p>
          <a:p>
            <a:r>
              <a:rPr lang="nb-NO" dirty="0"/>
              <a:t>MN: Ingse M W Noremsaune</a:t>
            </a:r>
          </a:p>
          <a:p>
            <a:r>
              <a:rPr lang="nb-NO" dirty="0"/>
              <a:t>HF: Monica Bakken</a:t>
            </a:r>
          </a:p>
          <a:p>
            <a:r>
              <a:rPr lang="nb-NO" dirty="0"/>
              <a:t>UV: Helge Ivar Strømsø</a:t>
            </a:r>
          </a:p>
          <a:p>
            <a:r>
              <a:rPr lang="nb-NO" dirty="0"/>
              <a:t>SV: Tore Nilssen</a:t>
            </a:r>
          </a:p>
          <a:p>
            <a:endParaRPr lang="nb-NO" dirty="0"/>
          </a:p>
          <a:p>
            <a:r>
              <a:rPr lang="nb-NO" b="1" dirty="0"/>
              <a:t>Prosjektleder: </a:t>
            </a:r>
            <a:r>
              <a:rPr lang="nb-NO" dirty="0"/>
              <a:t>Johannes Elgvin</a:t>
            </a:r>
          </a:p>
          <a:p>
            <a:r>
              <a:rPr lang="nb-NO" b="1" dirty="0"/>
              <a:t>Prosjektkoordinator:</a:t>
            </a:r>
            <a:r>
              <a:rPr lang="nb-NO" dirty="0"/>
              <a:t> Kari Henriksen</a:t>
            </a:r>
          </a:p>
          <a:p>
            <a:endParaRPr lang="nb-NO" dirty="0"/>
          </a:p>
          <a:p>
            <a:r>
              <a:rPr lang="nb-NO" b="1" dirty="0"/>
              <a:t>Delprosjektledere:</a:t>
            </a:r>
            <a:r>
              <a:rPr lang="nb-NO" dirty="0"/>
              <a:t>  ERC: Hanna Karv (UV), Tematiske EU-prosjekter: Jørgen Kirksæther (MN), MSCA: Magnus Garder Evensen (HF), Forskningsrådet: Malin Solli Wandem (SV)</a:t>
            </a:r>
          </a:p>
        </p:txBody>
      </p:sp>
    </p:spTree>
    <p:extLst>
      <p:ext uri="{BB962C8B-B14F-4D97-AF65-F5344CB8AC3E}">
        <p14:creationId xmlns:p14="http://schemas.microsoft.com/office/powerpoint/2010/main" val="271122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 algn="ctr">
              <a:buNone/>
            </a:pPr>
            <a:r>
              <a:rPr lang="nb-NO" dirty="0">
                <a:hlinkClick r:id="rId3"/>
              </a:rPr>
              <a:t>https://www.uio.no/for-ansatte/arbeidsstotte/prosjekter/adm-forbedring-digitalisering/felleslosninger/om-prosjektet/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720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Status for ekspertgruppene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Ukentlige møter med hver enkelt delprosjektleder</a:t>
            </a:r>
          </a:p>
          <a:p>
            <a:r>
              <a:rPr lang="nb-NO" dirty="0" smtClean="0"/>
              <a:t>Fellesmøter med delprosjektlederne ca. hver måned</a:t>
            </a:r>
          </a:p>
          <a:p>
            <a:r>
              <a:rPr lang="nb-NO" dirty="0" smtClean="0"/>
              <a:t>Delprosjektlederrapport</a:t>
            </a:r>
          </a:p>
          <a:p>
            <a:r>
              <a:rPr lang="nb-NO" dirty="0" smtClean="0"/>
              <a:t>Aktivitetsplan</a:t>
            </a:r>
          </a:p>
          <a:p>
            <a:r>
              <a:rPr lang="nb-NO" dirty="0" smtClean="0"/>
              <a:t>Spørsmål om oppnevning av medlemmer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12.10.2020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4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4726"/>
            <a:ext cx="3173875" cy="802481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Ekspertgruppe for ERC-prosjekter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 fontScale="85000" lnSpcReduction="10000"/>
          </a:bodyPr>
          <a:lstStyle/>
          <a:p>
            <a:r>
              <a:rPr lang="nb-NO" sz="1800" dirty="0"/>
              <a:t>Digital intervjutrening for </a:t>
            </a:r>
            <a:r>
              <a:rPr lang="nb-NO" sz="1800" dirty="0" err="1"/>
              <a:t>Consolidator</a:t>
            </a:r>
            <a:r>
              <a:rPr lang="nb-NO" sz="1800" dirty="0"/>
              <a:t> Grant kandidater</a:t>
            </a:r>
          </a:p>
          <a:p>
            <a:r>
              <a:rPr lang="nb-NO" sz="1800" dirty="0"/>
              <a:t>Mobilisering til </a:t>
            </a:r>
            <a:r>
              <a:rPr lang="nb-NO" sz="1800" dirty="0" err="1"/>
              <a:t>Starting</a:t>
            </a:r>
            <a:r>
              <a:rPr lang="nb-NO" sz="1800" dirty="0"/>
              <a:t> og </a:t>
            </a:r>
            <a:r>
              <a:rPr lang="nb-NO" sz="1800" dirty="0" err="1"/>
              <a:t>Consolidator</a:t>
            </a:r>
            <a:r>
              <a:rPr lang="nb-NO" sz="1800" dirty="0"/>
              <a:t> Grant fristene i 2021</a:t>
            </a:r>
          </a:p>
          <a:p>
            <a:r>
              <a:rPr lang="nb-NO" sz="1800" dirty="0"/>
              <a:t>Kartlegge eksisterende ressurser som kan deles med forskere og forskerstøtte ved UiO</a:t>
            </a:r>
          </a:p>
          <a:p>
            <a:r>
              <a:rPr lang="nb-NO" sz="1800" dirty="0"/>
              <a:t>Utvikle «CV sjekkliste» for å kunne identifisere potensielle søkere</a:t>
            </a:r>
          </a:p>
          <a:p>
            <a:r>
              <a:rPr lang="nb-NO" sz="1800" dirty="0"/>
              <a:t>Utvikle veiledning for etikkdelen i ERC søknader</a:t>
            </a:r>
          </a:p>
          <a:p>
            <a:r>
              <a:rPr lang="nb-NO" sz="1800" dirty="0"/>
              <a:t>Undersøke hvordan vi kan støtte «</a:t>
            </a:r>
            <a:r>
              <a:rPr lang="nb-NO" sz="1800" dirty="0" err="1"/>
              <a:t>open</a:t>
            </a:r>
            <a:r>
              <a:rPr lang="nb-NO" sz="1800" dirty="0"/>
              <a:t> data </a:t>
            </a:r>
            <a:r>
              <a:rPr lang="nb-NO" sz="1800" dirty="0" err="1"/>
              <a:t>mangement</a:t>
            </a:r>
            <a:r>
              <a:rPr lang="nb-NO" sz="1800" dirty="0"/>
              <a:t>» i ERC prosjekter</a:t>
            </a:r>
          </a:p>
          <a:p>
            <a:r>
              <a:rPr lang="nb-NO" sz="1800" dirty="0"/>
              <a:t>Utveksle erfaringer etter søknadsfrister og tildelinger med fokus på felles læring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828800"/>
            <a:ext cx="2735528" cy="2069773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Gruppeleder og delprosjektleder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Hanna Karv (UV)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Gruppedeltakere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Konstantinos Chilidis (SV)</a:t>
            </a:r>
          </a:p>
          <a:p>
            <a:r>
              <a:rPr lang="nb-NO" dirty="0"/>
              <a:t>Hilde Henriksen (MED)</a:t>
            </a:r>
          </a:p>
          <a:p>
            <a:r>
              <a:rPr lang="nb-NO" dirty="0"/>
              <a:t>Anette </a:t>
            </a:r>
            <a:r>
              <a:rPr lang="nb-NO" dirty="0" err="1"/>
              <a:t>Lislerud</a:t>
            </a:r>
            <a:r>
              <a:rPr lang="nb-NO" dirty="0"/>
              <a:t> (KHM)</a:t>
            </a:r>
          </a:p>
          <a:p>
            <a:r>
              <a:rPr lang="nb-NO" dirty="0"/>
              <a:t>Olja </a:t>
            </a:r>
            <a:r>
              <a:rPr lang="nb-NO" dirty="0" err="1"/>
              <a:t>Toljagic</a:t>
            </a:r>
            <a:r>
              <a:rPr lang="nb-NO" dirty="0"/>
              <a:t> (MN)</a:t>
            </a:r>
          </a:p>
          <a:p>
            <a:r>
              <a:rPr lang="nb-NO" dirty="0"/>
              <a:t>Randi Rørlien (JUS)</a:t>
            </a:r>
          </a:p>
          <a:p>
            <a:r>
              <a:rPr lang="nb-NO" dirty="0"/>
              <a:t>Charlotte Kildal (SUM)</a:t>
            </a:r>
          </a:p>
          <a:p>
            <a:r>
              <a:rPr lang="nb-NO" dirty="0"/>
              <a:t>Mette Topnes (</a:t>
            </a:r>
            <a:r>
              <a:rPr lang="nb-NO" dirty="0" smtClean="0"/>
              <a:t>FIADM</a:t>
            </a:r>
            <a:r>
              <a:rPr lang="nb-NO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18" y="3898573"/>
            <a:ext cx="23145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3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4726"/>
            <a:ext cx="3173875" cy="802481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Ekspertgruppe for tematiske EU-prosjekter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 fontScale="55000" lnSpcReduction="20000"/>
          </a:bodyPr>
          <a:lstStyle/>
          <a:p>
            <a:endParaRPr lang="en-GB" dirty="0"/>
          </a:p>
          <a:p>
            <a:r>
              <a:rPr lang="en-GB" dirty="0" err="1"/>
              <a:t>Gruppens</a:t>
            </a:r>
            <a:r>
              <a:rPr lang="en-GB" dirty="0"/>
              <a:t> </a:t>
            </a:r>
            <a:r>
              <a:rPr lang="en-GB" dirty="0" err="1"/>
              <a:t>første</a:t>
            </a:r>
            <a:r>
              <a:rPr lang="en-GB" dirty="0"/>
              <a:t> </a:t>
            </a:r>
            <a:r>
              <a:rPr lang="en-GB" dirty="0" err="1"/>
              <a:t>mål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å </a:t>
            </a:r>
            <a:r>
              <a:rPr lang="en-GB" dirty="0" err="1"/>
              <a:t>prøve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et </a:t>
            </a:r>
            <a:r>
              <a:rPr lang="en-GB" dirty="0" err="1"/>
              <a:t>opplegg</a:t>
            </a:r>
            <a:r>
              <a:rPr lang="en-GB" dirty="0"/>
              <a:t> for </a:t>
            </a:r>
            <a:r>
              <a:rPr lang="en-GB" dirty="0" err="1"/>
              <a:t>tverrfaglig</a:t>
            </a:r>
            <a:r>
              <a:rPr lang="en-GB" dirty="0"/>
              <a:t> </a:t>
            </a:r>
            <a:r>
              <a:rPr lang="en-GB" dirty="0" err="1"/>
              <a:t>samlesing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utlysninger</a:t>
            </a:r>
            <a:r>
              <a:rPr lang="en-GB" dirty="0"/>
              <a:t>. Green Deal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tenkt</a:t>
            </a:r>
            <a:r>
              <a:rPr lang="en-GB" dirty="0"/>
              <a:t> </a:t>
            </a:r>
            <a:r>
              <a:rPr lang="en-GB" dirty="0" err="1"/>
              <a:t>brukt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case</a:t>
            </a:r>
          </a:p>
          <a:p>
            <a:r>
              <a:rPr lang="en-GB" dirty="0"/>
              <a:t>Andre </a:t>
            </a:r>
            <a:r>
              <a:rPr lang="en-GB" dirty="0" err="1"/>
              <a:t>kortsiktige</a:t>
            </a:r>
            <a:r>
              <a:rPr lang="en-GB" dirty="0"/>
              <a:t> </a:t>
            </a:r>
            <a:r>
              <a:rPr lang="en-GB" dirty="0" err="1"/>
              <a:t>mål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:</a:t>
            </a:r>
          </a:p>
          <a:p>
            <a:endParaRPr lang="en-GB" dirty="0"/>
          </a:p>
          <a:p>
            <a:pPr lvl="1"/>
            <a:r>
              <a:rPr lang="en-GB" dirty="0" err="1"/>
              <a:t>Innsamling</a:t>
            </a:r>
            <a:r>
              <a:rPr lang="en-GB" dirty="0"/>
              <a:t>, </a:t>
            </a:r>
            <a:r>
              <a:rPr lang="en-GB" dirty="0" err="1"/>
              <a:t>evaluering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plan for </a:t>
            </a:r>
            <a:r>
              <a:rPr lang="en-GB" dirty="0" err="1"/>
              <a:t>deling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beste</a:t>
            </a:r>
            <a:r>
              <a:rPr lang="en-GB" dirty="0"/>
              <a:t> </a:t>
            </a:r>
            <a:r>
              <a:rPr lang="en-GB" dirty="0" err="1"/>
              <a:t>praksis</a:t>
            </a:r>
            <a:endParaRPr lang="en-GB" dirty="0"/>
          </a:p>
          <a:p>
            <a:pPr lvl="1"/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koble</a:t>
            </a:r>
            <a:r>
              <a:rPr lang="en-GB" dirty="0"/>
              <a:t> </a:t>
            </a:r>
            <a:r>
              <a:rPr lang="en-GB" dirty="0" err="1"/>
              <a:t>forsker</a:t>
            </a:r>
            <a:r>
              <a:rPr lang="en-GB" dirty="0"/>
              <a:t> (-</a:t>
            </a:r>
            <a:r>
              <a:rPr lang="en-GB" dirty="0" err="1"/>
              <a:t>gruppe</a:t>
            </a:r>
            <a:r>
              <a:rPr lang="en-GB" dirty="0"/>
              <a:t>) med </a:t>
            </a:r>
            <a:r>
              <a:rPr lang="en-GB" dirty="0" err="1"/>
              <a:t>riktig</a:t>
            </a:r>
            <a:r>
              <a:rPr lang="en-GB" dirty="0"/>
              <a:t> </a:t>
            </a:r>
            <a:r>
              <a:rPr lang="en-GB" dirty="0" err="1"/>
              <a:t>utlysning</a:t>
            </a:r>
            <a:endParaRPr lang="en-GB" dirty="0"/>
          </a:p>
          <a:p>
            <a:pPr lvl="1"/>
            <a:r>
              <a:rPr lang="en-GB" dirty="0" err="1"/>
              <a:t>Mobilisering</a:t>
            </a:r>
            <a:r>
              <a:rPr lang="en-GB" dirty="0"/>
              <a:t>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UiO</a:t>
            </a:r>
            <a:r>
              <a:rPr lang="en-GB" dirty="0"/>
              <a:t>, </a:t>
            </a:r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dette</a:t>
            </a:r>
            <a:r>
              <a:rPr lang="en-GB" dirty="0"/>
              <a:t> </a:t>
            </a:r>
            <a:r>
              <a:rPr lang="en-GB" dirty="0" err="1"/>
              <a:t>forbedres</a:t>
            </a:r>
            <a:r>
              <a:rPr lang="en-GB" dirty="0"/>
              <a:t>?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nb-NO" dirty="0"/>
              <a:t>Langsiktige mål inkluderer: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Analyser av søknader, gode og dårlige</a:t>
            </a:r>
          </a:p>
          <a:p>
            <a:pPr lvl="1"/>
            <a:r>
              <a:rPr lang="nb-NO" dirty="0"/>
              <a:t>Statistikk som grunnlag for strategier</a:t>
            </a:r>
          </a:p>
          <a:p>
            <a:pPr lvl="1"/>
            <a:r>
              <a:rPr lang="nb-NO" dirty="0"/>
              <a:t>Arbeid med større søknadsprosesser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828800"/>
            <a:ext cx="2735528" cy="2069773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Gruppeleder og delprosjektleder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Jørgen Kirksæther (MN)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Gruppedeltakere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Konstantinos Chilidis (SV)</a:t>
            </a:r>
          </a:p>
          <a:p>
            <a:r>
              <a:rPr lang="nb-NO" dirty="0"/>
              <a:t>Jenny Graver (JUS)</a:t>
            </a:r>
          </a:p>
          <a:p>
            <a:r>
              <a:rPr lang="nb-NO" dirty="0"/>
              <a:t>Magnus Seierstad (MED)</a:t>
            </a:r>
          </a:p>
          <a:p>
            <a:r>
              <a:rPr lang="nb-NO" dirty="0"/>
              <a:t>Mahmood Ayaz (MED)</a:t>
            </a:r>
          </a:p>
          <a:p>
            <a:r>
              <a:rPr lang="nb-NO" dirty="0"/>
              <a:t>Kari-Anne </a:t>
            </a:r>
            <a:r>
              <a:rPr lang="nb-NO" dirty="0" err="1"/>
              <a:t>Ulfsnes</a:t>
            </a:r>
            <a:r>
              <a:rPr lang="nb-NO" dirty="0"/>
              <a:t> (UV)</a:t>
            </a:r>
          </a:p>
          <a:p>
            <a:r>
              <a:rPr lang="nb-NO" dirty="0"/>
              <a:t>Stine B. Dalsøren (HF)</a:t>
            </a:r>
          </a:p>
          <a:p>
            <a:r>
              <a:rPr lang="nb-NO" dirty="0"/>
              <a:t>Lars Øen (</a:t>
            </a:r>
            <a:r>
              <a:rPr lang="nb-NO" dirty="0" smtClean="0"/>
              <a:t>FIADM</a:t>
            </a:r>
            <a:r>
              <a:rPr lang="nb-NO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22" y="3898573"/>
            <a:ext cx="32670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9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4726"/>
            <a:ext cx="3173875" cy="802481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Ekspertgruppe for Marie Curie-prosjekter (MSCA)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 fontScale="62500" lnSpcReduction="20000"/>
          </a:bodyPr>
          <a:lstStyle/>
          <a:p>
            <a:r>
              <a:rPr lang="nb-NO" sz="1900" b="1" dirty="0" smtClean="0"/>
              <a:t>Gevinst</a:t>
            </a:r>
            <a:r>
              <a:rPr lang="nb-NO" sz="1900" dirty="0" smtClean="0"/>
              <a:t>: dele erfaringer på tvers av fakulteter. Allerede økt den samlede kunnskapen i gruppa ved å dele erfaringer, råd ressurser. </a:t>
            </a:r>
          </a:p>
          <a:p>
            <a:r>
              <a:rPr lang="nb-NO" sz="1900" dirty="0" smtClean="0"/>
              <a:t>Mål </a:t>
            </a:r>
            <a:r>
              <a:rPr lang="nb-NO" sz="1900" dirty="0"/>
              <a:t>for gruppen er å være </a:t>
            </a:r>
            <a:r>
              <a:rPr lang="nb-NO" sz="1900" b="1" dirty="0"/>
              <a:t>konkrete</a:t>
            </a:r>
            <a:r>
              <a:rPr lang="nb-NO" sz="1900" dirty="0"/>
              <a:t> og lære av </a:t>
            </a:r>
            <a:r>
              <a:rPr lang="nb-NO" sz="1900" dirty="0" smtClean="0"/>
              <a:t>hverandre: erfaringer </a:t>
            </a:r>
            <a:r>
              <a:rPr lang="nb-NO" sz="1900" dirty="0"/>
              <a:t>med virtuelle Master </a:t>
            </a:r>
            <a:r>
              <a:rPr lang="nb-NO" sz="1900" dirty="0" err="1" smtClean="0"/>
              <a:t>Classes</a:t>
            </a:r>
            <a:r>
              <a:rPr lang="nb-NO" sz="1900" dirty="0" smtClean="0"/>
              <a:t>, lese </a:t>
            </a:r>
            <a:r>
              <a:rPr lang="nb-NO" sz="1900" dirty="0"/>
              <a:t>og </a:t>
            </a:r>
            <a:r>
              <a:rPr lang="nb-NO" sz="1900" dirty="0" smtClean="0"/>
              <a:t>kommentere </a:t>
            </a:r>
            <a:r>
              <a:rPr lang="nb-NO" sz="1900" dirty="0"/>
              <a:t>IF-søknader på </a:t>
            </a:r>
            <a:r>
              <a:rPr lang="nb-NO" sz="1900" dirty="0" smtClean="0"/>
              <a:t>tvers, felles </a:t>
            </a:r>
            <a:r>
              <a:rPr lang="nb-NO" sz="1900" dirty="0" err="1" smtClean="0"/>
              <a:t>tilbakemeldingsmal</a:t>
            </a:r>
            <a:r>
              <a:rPr lang="nb-NO" sz="1900" dirty="0" smtClean="0"/>
              <a:t> </a:t>
            </a:r>
            <a:r>
              <a:rPr lang="nb-NO" sz="1900" dirty="0"/>
              <a:t>som kan deles med forskningsrådgivere ved hele </a:t>
            </a:r>
            <a:r>
              <a:rPr lang="nb-NO" sz="1900" dirty="0" smtClean="0"/>
              <a:t>UiO, m.m.</a:t>
            </a:r>
            <a:endParaRPr lang="nb-NO" sz="1900" dirty="0"/>
          </a:p>
          <a:p>
            <a:r>
              <a:rPr lang="nb-NO" sz="1900" dirty="0" smtClean="0"/>
              <a:t>Utarbeider nå konkrete planer for å samle og dele </a:t>
            </a:r>
            <a:r>
              <a:rPr lang="nb-NO" sz="1900" b="1" dirty="0" smtClean="0"/>
              <a:t>ressurser</a:t>
            </a:r>
            <a:r>
              <a:rPr lang="nb-NO" sz="1900" dirty="0" smtClean="0"/>
              <a:t>, da ressurser for forskningsrådgivere, søkere og vitenskapelige. </a:t>
            </a:r>
            <a:endParaRPr lang="nb-NO" sz="1900" dirty="0"/>
          </a:p>
          <a:p>
            <a:r>
              <a:rPr lang="nb-NO" sz="1900" dirty="0" smtClean="0"/>
              <a:t>Ressursene tar for seg alt fra søknadsfasen til drift, men må </a:t>
            </a:r>
            <a:r>
              <a:rPr lang="nb-NO" sz="1900" dirty="0"/>
              <a:t>ikke overlappe med eksiterende nettsider på UiO</a:t>
            </a:r>
            <a:r>
              <a:rPr lang="nb-NO" sz="1900" dirty="0" smtClean="0"/>
              <a:t>.</a:t>
            </a:r>
            <a:endParaRPr lang="nb-NO" sz="1900" dirty="0"/>
          </a:p>
          <a:p>
            <a:r>
              <a:rPr lang="nb-NO" sz="1900" dirty="0"/>
              <a:t>Fokus første fase: </a:t>
            </a:r>
            <a:r>
              <a:rPr lang="nb-NO" sz="1900" b="1" dirty="0" err="1"/>
              <a:t>Individual</a:t>
            </a:r>
            <a:r>
              <a:rPr lang="nb-NO" sz="1900" b="1" dirty="0"/>
              <a:t> </a:t>
            </a:r>
            <a:r>
              <a:rPr lang="nb-NO" sz="1900" b="1" dirty="0" err="1"/>
              <a:t>Fellowships</a:t>
            </a:r>
            <a:r>
              <a:rPr lang="nb-NO" sz="1900" b="1" dirty="0"/>
              <a:t> </a:t>
            </a:r>
            <a:r>
              <a:rPr lang="nb-NO" sz="1900" dirty="0"/>
              <a:t>(IF), </a:t>
            </a:r>
            <a:br>
              <a:rPr lang="nb-NO" sz="1900" dirty="0"/>
            </a:br>
            <a:r>
              <a:rPr lang="nb-NO" sz="1900" dirty="0"/>
              <a:t>Innovative Training Networks (ITN ) er fokus i høst.  </a:t>
            </a:r>
          </a:p>
          <a:p>
            <a:r>
              <a:rPr lang="nb-NO" sz="1900" dirty="0" smtClean="0"/>
              <a:t>Gruppa har også gitt </a:t>
            </a:r>
            <a:r>
              <a:rPr lang="nb-NO" sz="1900" dirty="0"/>
              <a:t>innspill til </a:t>
            </a:r>
            <a:r>
              <a:rPr lang="nb-NO" sz="1900" b="1" dirty="0"/>
              <a:t>Grønn implementering av </a:t>
            </a:r>
            <a:r>
              <a:rPr lang="nb-NO" sz="1900" b="1" dirty="0" smtClean="0"/>
              <a:t>MSCA</a:t>
            </a:r>
            <a:r>
              <a:rPr lang="nb-NO" sz="1900" dirty="0" smtClean="0"/>
              <a:t> via Katinka </a:t>
            </a:r>
            <a:r>
              <a:rPr lang="nb-NO" sz="1900" dirty="0"/>
              <a:t>Elisabeth Grønli ved UiO </a:t>
            </a:r>
            <a:r>
              <a:rPr lang="nb-NO" sz="1900" dirty="0" smtClean="0"/>
              <a:t>Energi,; som igjen er </a:t>
            </a:r>
            <a:r>
              <a:rPr lang="nb-NO" sz="1900" dirty="0"/>
              <a:t>nominert til Kommisjonens ekspertgruppe for grønn implementering av MSCA. </a:t>
            </a:r>
            <a:r>
              <a:rPr lang="nb-NO" sz="1800" dirty="0"/>
              <a:t/>
            </a:r>
            <a:br>
              <a:rPr lang="nb-NO" sz="1800" dirty="0"/>
            </a:b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828800"/>
            <a:ext cx="2735528" cy="2069773"/>
          </a:xfrm>
        </p:spPr>
        <p:txBody>
          <a:bodyPr/>
          <a:lstStyle/>
          <a:p>
            <a:r>
              <a:rPr lang="nb-NO" b="1" dirty="0"/>
              <a:t>Gruppeleder og delprosjektleder 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Magnus Garder Evensen (HF)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Gruppedeltakere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Marta Lorens-Thommesen (MED)</a:t>
            </a:r>
            <a:br>
              <a:rPr lang="nb-NO" dirty="0"/>
            </a:br>
            <a:r>
              <a:rPr lang="nb-NO" dirty="0"/>
              <a:t>Hilde Hvistendahl (MN)</a:t>
            </a:r>
            <a:br>
              <a:rPr lang="nb-NO" dirty="0"/>
            </a:br>
            <a:r>
              <a:rPr lang="nb-NO" dirty="0"/>
              <a:t>Hanna Karv (UV)</a:t>
            </a:r>
            <a:br>
              <a:rPr lang="nb-NO" dirty="0"/>
            </a:br>
            <a:r>
              <a:rPr lang="nb-NO" dirty="0"/>
              <a:t>Tone Wang (KHM)</a:t>
            </a:r>
            <a:br>
              <a:rPr lang="nb-NO" dirty="0"/>
            </a:br>
            <a:r>
              <a:rPr lang="nb-NO" dirty="0"/>
              <a:t>Malin Solli Wandem (SV)</a:t>
            </a:r>
            <a:br>
              <a:rPr lang="nb-NO" dirty="0"/>
            </a:br>
            <a:r>
              <a:rPr lang="nb-NO" dirty="0"/>
              <a:t>Ann Kristin Sørli Halvorsen (</a:t>
            </a:r>
            <a:r>
              <a:rPr lang="nb-NO" dirty="0" smtClean="0"/>
              <a:t>FIADM</a:t>
            </a:r>
            <a:r>
              <a:rPr lang="nb-NO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2" y="4042156"/>
            <a:ext cx="4015819" cy="129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53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4726"/>
            <a:ext cx="3173875" cy="802481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Ekspertgruppe for større nasjonale satsinger (Forskningsrådet)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 fontScale="85000" lnSpcReduction="10000"/>
          </a:bodyPr>
          <a:lstStyle/>
          <a:p>
            <a:r>
              <a:rPr lang="nb-NO" sz="1800" dirty="0" smtClean="0"/>
              <a:t>Nytt medlem fra </a:t>
            </a:r>
            <a:r>
              <a:rPr lang="nb-NO" sz="1800" dirty="0" smtClean="0"/>
              <a:t>JUS: </a:t>
            </a:r>
            <a:r>
              <a:rPr lang="nb-NO" sz="1800" dirty="0"/>
              <a:t>Per Jørgen Ystehede</a:t>
            </a:r>
            <a:endParaRPr lang="nb-NO" sz="1800" dirty="0" smtClean="0"/>
          </a:p>
          <a:p>
            <a:r>
              <a:rPr lang="nb-NO" sz="1800" dirty="0" smtClean="0"/>
              <a:t>Gruppen </a:t>
            </a:r>
            <a:r>
              <a:rPr lang="nb-NO" sz="1800" dirty="0"/>
              <a:t>jobber nå med utarbeidelse og fordeling av oppgaver i tråd med mandatet</a:t>
            </a:r>
          </a:p>
          <a:p>
            <a:r>
              <a:rPr lang="nb-NO" sz="1800" dirty="0"/>
              <a:t>Fokus i denne perioden er SFF og de kommende utlysningene med frist i februar</a:t>
            </a:r>
          </a:p>
          <a:p>
            <a:r>
              <a:rPr lang="nb-NO" sz="1800" dirty="0"/>
              <a:t>Målfrid Hoaas (HF), Terje Bakke (</a:t>
            </a:r>
            <a:r>
              <a:rPr lang="nb-NO" sz="1800" dirty="0" smtClean="0"/>
              <a:t>FIADM</a:t>
            </a:r>
            <a:r>
              <a:rPr lang="nb-NO" sz="1800" dirty="0"/>
              <a:t>), Vibeke Alm (</a:t>
            </a:r>
            <a:r>
              <a:rPr lang="nb-NO" sz="1800" dirty="0" smtClean="0"/>
              <a:t>FIADM</a:t>
            </a:r>
            <a:r>
              <a:rPr lang="nb-NO" sz="1800" dirty="0"/>
              <a:t>) og Malin Wandem (SV) jobber nå med en sjekkliste og workshop som skal distribueres til enhetene i forbindelse med SFF-utlysningen</a:t>
            </a:r>
          </a:p>
          <a:p>
            <a:r>
              <a:rPr lang="nb-NO" sz="1800" dirty="0"/>
              <a:t>Det har blitt etterspurt kurs og verktøy for utlysningene i februar. Forskerprosjekt og Unge forskertalenter. Dette tar vi tak i nå.</a:t>
            </a:r>
          </a:p>
          <a:p>
            <a:r>
              <a:rPr lang="nb-NO" sz="1800" dirty="0"/>
              <a:t>Nytt møte 23. oktober </a:t>
            </a:r>
            <a:br>
              <a:rPr lang="nb-NO" sz="1800" dirty="0"/>
            </a:b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828800"/>
            <a:ext cx="2735528" cy="2258568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/>
              <a:t>Gruppeleder og delprosjektleder 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Malin Solli Wandem (SV)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Gruppedeltakere</a:t>
            </a:r>
            <a:r>
              <a:rPr lang="nb-NO" dirty="0"/>
              <a:t>:</a:t>
            </a:r>
            <a:br>
              <a:rPr lang="nb-NO" dirty="0"/>
            </a:br>
            <a:r>
              <a:rPr lang="nb-NO" dirty="0"/>
              <a:t>Egil Bakken (MN)</a:t>
            </a:r>
          </a:p>
          <a:p>
            <a:r>
              <a:rPr lang="nb-NO" dirty="0"/>
              <a:t>Elisabeth Seland (MN)</a:t>
            </a:r>
          </a:p>
          <a:p>
            <a:r>
              <a:rPr lang="nb-NO" dirty="0"/>
              <a:t>Målfrid </a:t>
            </a:r>
            <a:r>
              <a:rPr lang="nb-NO" dirty="0" err="1"/>
              <a:t>Hoaas</a:t>
            </a:r>
            <a:r>
              <a:rPr lang="nb-NO" dirty="0"/>
              <a:t> (HF)</a:t>
            </a:r>
          </a:p>
          <a:p>
            <a:r>
              <a:rPr lang="nb-NO" dirty="0"/>
              <a:t>Charlotte Kildal (SUM)</a:t>
            </a:r>
          </a:p>
          <a:p>
            <a:r>
              <a:rPr lang="nb-NO" dirty="0"/>
              <a:t>Natalia Andronova (OD)</a:t>
            </a:r>
          </a:p>
          <a:p>
            <a:r>
              <a:rPr lang="nb-NO" dirty="0"/>
              <a:t>Veslemøy Ramsfjell (MED)</a:t>
            </a:r>
          </a:p>
          <a:p>
            <a:r>
              <a:rPr lang="nb-NO" dirty="0"/>
              <a:t>Marika </a:t>
            </a:r>
            <a:r>
              <a:rPr lang="nb-NO" dirty="0" err="1"/>
              <a:t>Vartun</a:t>
            </a:r>
            <a:r>
              <a:rPr lang="nb-NO" dirty="0"/>
              <a:t> (UV</a:t>
            </a:r>
            <a:r>
              <a:rPr lang="nb-NO" dirty="0" smtClean="0"/>
              <a:t>)</a:t>
            </a:r>
          </a:p>
          <a:p>
            <a:r>
              <a:rPr lang="nb-NO" dirty="0"/>
              <a:t>Per Jørgen </a:t>
            </a:r>
            <a:r>
              <a:rPr lang="nb-NO" dirty="0" smtClean="0"/>
              <a:t>Ystehede (JUS)</a:t>
            </a:r>
            <a:endParaRPr lang="nb-NO" dirty="0"/>
          </a:p>
          <a:p>
            <a:r>
              <a:rPr lang="nb-NO" dirty="0"/>
              <a:t>Vibeke Alm (</a:t>
            </a:r>
            <a:r>
              <a:rPr lang="nb-NO" dirty="0" smtClean="0"/>
              <a:t>FIADM)</a:t>
            </a:r>
          </a:p>
          <a:p>
            <a:r>
              <a:rPr lang="nb-NO" dirty="0" smtClean="0"/>
              <a:t>Terje Bakke (FIADM)</a:t>
            </a: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1" y="4265158"/>
            <a:ext cx="325755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8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Status for samarbeidskonstellasjonene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12.10.2020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36" y="891776"/>
            <a:ext cx="3173875" cy="1266825"/>
          </a:xfrm>
        </p:spPr>
        <p:txBody>
          <a:bodyPr>
            <a:normAutofit fontScale="90000"/>
          </a:bodyPr>
          <a:lstStyle/>
          <a:p>
            <a:r>
              <a:rPr lang="nb-NO" sz="1800" b="1" dirty="0"/>
              <a:t>Samarbeidskonstellasjon</a:t>
            </a:r>
            <a:br>
              <a:rPr lang="nb-NO" sz="1800" b="1" dirty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4000" b="1" dirty="0"/>
              <a:t>SAM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 fontScale="92500" lnSpcReduction="20000"/>
          </a:bodyPr>
          <a:lstStyle/>
          <a:p>
            <a:r>
              <a:rPr lang="nb-NO" sz="1800" dirty="0"/>
              <a:t>De fire enhetene bytter på å arrangere hvert sitt tematiske FANE-SAM</a:t>
            </a:r>
          </a:p>
          <a:p>
            <a:r>
              <a:rPr lang="nb-NO" sz="1800" dirty="0"/>
              <a:t>SV arrangerer første FANE-SAM med fokus på mobilisering til Horisont Europa</a:t>
            </a:r>
          </a:p>
          <a:p>
            <a:r>
              <a:rPr lang="nb-NO" sz="1800" dirty="0"/>
              <a:t>Møte med </a:t>
            </a:r>
            <a:r>
              <a:rPr lang="nb-NO" sz="1800" dirty="0" err="1"/>
              <a:t>økonomiledrne</a:t>
            </a:r>
            <a:endParaRPr lang="nb-NO" sz="1800" dirty="0"/>
          </a:p>
          <a:p>
            <a:r>
              <a:rPr lang="nb-NO" sz="1800" dirty="0"/>
              <a:t>Etablerer møteplasser mellom prosjektøkonomer/økonomer ved enhetene</a:t>
            </a:r>
          </a:p>
          <a:p>
            <a:r>
              <a:rPr lang="nb-NO" sz="1800" dirty="0"/>
              <a:t>Første møte mellom prosjektøkonomene arrangeres av SV med fokus på SFF budsjett.</a:t>
            </a:r>
          </a:p>
          <a:p>
            <a:r>
              <a:rPr lang="nb-NO" sz="1800" dirty="0"/>
              <a:t>SV utvikler kurs i lese/ tolke utlysninger som de andre enhetene blir invitert til</a:t>
            </a:r>
            <a:br>
              <a:rPr lang="nb-NO" sz="1800" dirty="0"/>
            </a:br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25" y="3869526"/>
            <a:ext cx="3238691" cy="341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4" y="3397544"/>
            <a:ext cx="2196275" cy="3411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794" y="4341508"/>
            <a:ext cx="3335560" cy="3411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794" y="4813490"/>
            <a:ext cx="2673763" cy="3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3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36" y="891776"/>
            <a:ext cx="3173875" cy="1266825"/>
          </a:xfrm>
        </p:spPr>
        <p:txBody>
          <a:bodyPr>
            <a:normAutofit fontScale="90000"/>
          </a:bodyPr>
          <a:lstStyle/>
          <a:p>
            <a:r>
              <a:rPr lang="nb-NO" sz="1800" b="1" dirty="0"/>
              <a:t>Samarbeidskonstellasjon</a:t>
            </a:r>
            <a:br>
              <a:rPr lang="nb-NO" sz="1800" b="1" dirty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sz="4000" b="1" dirty="0"/>
              <a:t>HUM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7" y="1026320"/>
            <a:ext cx="4613844" cy="3437862"/>
          </a:xfrm>
        </p:spPr>
        <p:txBody>
          <a:bodyPr>
            <a:normAutofit/>
          </a:bodyPr>
          <a:lstStyle/>
          <a:p>
            <a:r>
              <a:rPr lang="nb-NO" sz="1800" dirty="0"/>
              <a:t>Planlegger å arrangere felles FANE-HUM</a:t>
            </a:r>
          </a:p>
          <a:p>
            <a:r>
              <a:rPr lang="nb-NO" sz="1800" dirty="0"/>
              <a:t>HF har ansvaret for å invitere</a:t>
            </a:r>
          </a:p>
          <a:p>
            <a:r>
              <a:rPr lang="nb-NO" sz="1800" dirty="0"/>
              <a:t>Prosjektleder vil følge opp med økonomilederne og forskningsseksjonen</a:t>
            </a:r>
            <a:br>
              <a:rPr lang="nb-NO" sz="1800" dirty="0"/>
            </a:b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4" y="4813490"/>
            <a:ext cx="3325273" cy="3540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4" y="3397544"/>
            <a:ext cx="2515172" cy="341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794" y="3869526"/>
            <a:ext cx="2317147" cy="3411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794" y="4341508"/>
            <a:ext cx="2405444" cy="34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1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BCB9C9AAED6A4E894DAFB9AAA32721" ma:contentTypeVersion="4" ma:contentTypeDescription="Opprett et nytt dokument." ma:contentTypeScope="" ma:versionID="7ef4cf0d8780de6c0eff785854aa1959">
  <xsd:schema xmlns:xsd="http://www.w3.org/2001/XMLSchema" xmlns:xs="http://www.w3.org/2001/XMLSchema" xmlns:p="http://schemas.microsoft.com/office/2006/metadata/properties" xmlns:ns3="4d74494d-d5f7-4621-8dde-a9931678e113" targetNamespace="http://schemas.microsoft.com/office/2006/metadata/properties" ma:root="true" ma:fieldsID="c42a6850293db77179af99076ef8a21c" ns3:_="">
    <xsd:import namespace="4d74494d-d5f7-4621-8dde-a9931678e1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4494d-d5f7-4621-8dde-a9931678e1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70032B-6C13-4823-B8D5-48C8E0378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74494d-d5f7-4621-8dde-a9931678e1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867F7-0025-4D01-B085-AC7B6283D1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d74494d-d5f7-4621-8dde-a9931678e11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932</Words>
  <Application>Microsoft Office PowerPoint</Application>
  <PresentationFormat>On-screen Show (16:10)</PresentationFormat>
  <Paragraphs>129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PowerPoint Presentation</vt:lpstr>
      <vt:lpstr>Status for ekspertgruppene</vt:lpstr>
      <vt:lpstr>Ekspertgruppe for ERC-prosjekter</vt:lpstr>
      <vt:lpstr>Ekspertgruppe for tematiske EU-prosjekter</vt:lpstr>
      <vt:lpstr>Ekspertgruppe for Marie Curie-prosjekter (MSCA)</vt:lpstr>
      <vt:lpstr>Ekspertgruppe for større nasjonale satsinger (Forskningsrådet)</vt:lpstr>
      <vt:lpstr>Status for samarbeidskonstellasjonene</vt:lpstr>
      <vt:lpstr>Samarbeidskonstellasjon  SAM</vt:lpstr>
      <vt:lpstr>Samarbeidskonstellasjon  HUM</vt:lpstr>
      <vt:lpstr>Samarbeidskonstellasjon  MATNAT</vt:lpstr>
      <vt:lpstr>Samarbeidskonstellasjon  HELSE</vt:lpstr>
      <vt:lpstr>Styringsgruppe og prosjektdeltakere</vt:lpstr>
      <vt:lpstr>Nettside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Johannes Elgvin</cp:lastModifiedBy>
  <cp:revision>51</cp:revision>
  <cp:lastPrinted>2019-11-14T08:24:17Z</cp:lastPrinted>
  <dcterms:created xsi:type="dcterms:W3CDTF">2018-11-26T13:02:02Z</dcterms:created>
  <dcterms:modified xsi:type="dcterms:W3CDTF">2020-10-12T10:57:14Z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0x01010011BCB9C9AAED6A4E894DAFB9AAA32721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  <property fmtid="{D5CDD505-2E9C-101B-9397-08002B2CF9AE}" pid="5" name="AuthorIds_UIVersion_2048">
    <vt:lpwstr>21</vt:lpwstr>
  </property>
</Properties>
</file>