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89" r:id="rId5"/>
    <p:sldId id="342" r:id="rId6"/>
    <p:sldId id="341" r:id="rId7"/>
    <p:sldId id="343" r:id="rId8"/>
    <p:sldId id="315" r:id="rId9"/>
    <p:sldId id="344" r:id="rId10"/>
    <p:sldId id="317" r:id="rId11"/>
    <p:sldId id="318" r:id="rId12"/>
    <p:sldId id="319" r:id="rId13"/>
    <p:sldId id="320" r:id="rId14"/>
    <p:sldId id="321" r:id="rId15"/>
    <p:sldId id="345" r:id="rId16"/>
    <p:sldId id="323" r:id="rId17"/>
    <p:sldId id="324" r:id="rId18"/>
    <p:sldId id="325" r:id="rId19"/>
    <p:sldId id="326" r:id="rId20"/>
    <p:sldId id="346" r:id="rId21"/>
    <p:sldId id="328" r:id="rId22"/>
    <p:sldId id="329" r:id="rId23"/>
    <p:sldId id="330" r:id="rId24"/>
    <p:sldId id="331" r:id="rId25"/>
    <p:sldId id="347" r:id="rId26"/>
    <p:sldId id="333" r:id="rId27"/>
    <p:sldId id="334" r:id="rId28"/>
    <p:sldId id="335" r:id="rId29"/>
    <p:sldId id="348" r:id="rId30"/>
    <p:sldId id="349" r:id="rId31"/>
    <p:sldId id="337" r:id="rId32"/>
    <p:sldId id="338" r:id="rId33"/>
    <p:sldId id="339" r:id="rId34"/>
    <p:sldId id="340" r:id="rId35"/>
    <p:sldId id="314" r:id="rId36"/>
    <p:sldId id="350" r:id="rId37"/>
    <p:sldId id="351" r:id="rId38"/>
  </p:sldIdLst>
  <p:sldSz cx="9144000" cy="5715000" type="screen16x1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0000"/>
    <a:srgbClr val="D60000"/>
    <a:srgbClr val="D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F51D3-9062-40D9-B2E4-A805F0BFE8E3}" v="7" dt="2019-03-04T14:11:02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16" autoAdjust="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A1E01-8CB3-4D53-90E8-9A4A2D7750FE}" type="datetimeFigureOut">
              <a:rPr lang="nb-NO" smtClean="0"/>
              <a:t>04.12.2020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ED2C-CBD5-43F6-A48A-83A020742C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997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96F6-2701-4FA7-93D7-2234F8B8C5BF}" type="datetimeFigureOut">
              <a:rPr lang="nb-NO" smtClean="0"/>
              <a:t>04.12.2020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4793-8F41-48A4-AC3F-79AA8E3671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83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CEB0D-248D-A94B-8C34-DF0A71FD33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78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/>
              <a:t>Hentes fra mandatet og aktivitetsplan. Ta med</a:t>
            </a:r>
            <a:r>
              <a:rPr lang="nb-NO" i="1" baseline="0" dirty="0"/>
              <a:t> tidsramme for de enkelte leveransene</a:t>
            </a:r>
            <a:endParaRPr lang="nb-N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66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dirty="0"/>
              <a:t>Beskriv hva som har skjedd i ekspertgruppen siden sist. Med ref. til milepel- og aktivitetsplaner: Hva er produsert/levert, hva er man særlig fornøyd med, er det avvik fra planen, er det endringer i risikobildet, uforutsette hendelser/særlige utfordringer man ønsker å gjøre prosjektleder oppmerksom på, andre relevante informasjonspunkter?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492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Ekspertgruppen har en nettside der vi legger ut fortløpende informasjon, framdrift, dokumenter, møter og</a:t>
            </a:r>
            <a:r>
              <a:rPr lang="nb-NO" baseline="0" dirty="0"/>
              <a:t> annen relevant informasjon.</a:t>
            </a:r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355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0" i="1" u="none" strike="noStrike" kern="1200" dirty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/>
              <a:t>Hentes fra mandatet og aktivitetsplan. Ta med</a:t>
            </a:r>
            <a:r>
              <a:rPr lang="nb-NO" i="1" baseline="0" dirty="0"/>
              <a:t> tidsramme for de enkelte leveransene</a:t>
            </a:r>
            <a:endParaRPr lang="nb-N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5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Ekspertgruppen har en nettside der vi legger ut fortløpende informasjon, framdrift, dokumenter, møter og</a:t>
            </a:r>
            <a:r>
              <a:rPr lang="nb-NO" baseline="0" dirty="0"/>
              <a:t> annen relevant informasjon.</a:t>
            </a:r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72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0" i="1" u="none" strike="noStrike" kern="1200" dirty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13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/>
              <a:t>Hentes fra mandatet og eventuelle arbeidsplaner.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61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Ekspertgruppen har en nettside der vi legger ut fortløpende informasjon, framdrift, dokumenter, møter og</a:t>
            </a:r>
            <a:r>
              <a:rPr lang="nb-NO" baseline="0" dirty="0"/>
              <a:t> annen relevant informasjon.</a:t>
            </a:r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236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0" i="1" u="none" strike="noStrike" kern="1200" dirty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6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533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82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26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0" i="1" u="none" strike="noStrike" kern="1200" dirty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6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litt</a:t>
            </a:r>
            <a:r>
              <a:rPr lang="en-GB" dirty="0"/>
              <a:t> </a:t>
            </a:r>
            <a:r>
              <a:rPr lang="en-GB" dirty="0" err="1"/>
              <a:t>vanskelig</a:t>
            </a:r>
            <a:r>
              <a:rPr lang="en-GB" dirty="0"/>
              <a:t> å se </a:t>
            </a:r>
            <a:r>
              <a:rPr lang="en-GB" dirty="0" err="1"/>
              <a:t>detlajene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, men </a:t>
            </a:r>
            <a:r>
              <a:rPr lang="en-GB" dirty="0" err="1"/>
              <a:t>poenget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å </a:t>
            </a:r>
            <a:r>
              <a:rPr lang="en-GB" dirty="0" err="1"/>
              <a:t>vise</a:t>
            </a:r>
            <a:r>
              <a:rPr lang="en-GB" dirty="0"/>
              <a:t> </a:t>
            </a:r>
            <a:r>
              <a:rPr lang="en-GB" dirty="0" err="1"/>
              <a:t>arbeidet</a:t>
            </a:r>
            <a:r>
              <a:rPr lang="en-GB" dirty="0"/>
              <a:t> med</a:t>
            </a:r>
            <a:r>
              <a:rPr lang="en-GB" baseline="0" dirty="0"/>
              <a:t> </a:t>
            </a:r>
            <a:r>
              <a:rPr lang="en-GB" baseline="0" dirty="0" err="1"/>
              <a:t>verktøykassa</a:t>
            </a:r>
            <a:r>
              <a:rPr lang="en-GB" baseline="0" dirty="0"/>
              <a:t>:</a:t>
            </a:r>
            <a:br>
              <a:rPr lang="en-GB" baseline="0" dirty="0"/>
            </a:br>
            <a:br>
              <a:rPr lang="en-GB" baseline="0" dirty="0"/>
            </a:br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82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14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388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0" i="1" u="none" strike="noStrike" kern="1200" dirty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6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6"/>
          <a:stretch/>
        </p:blipFill>
        <p:spPr>
          <a:xfrm>
            <a:off x="822664" y="337220"/>
            <a:ext cx="7781784" cy="504056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89011"/>
            <a:ext cx="852136" cy="852136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303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33364"/>
            <a:ext cx="8229600" cy="34717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9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3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B2AE-218E-4DC4-BE0C-BB117307B3F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4D4-1F08-4CE1-A87B-635FB8E053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6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33364"/>
            <a:ext cx="8229600" cy="347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4421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felleslosninger/ekspertgrupper/marie-curi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felleslosninger/ekspertgrupper/erc-prosjekte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felleslosninger/ekspertgrupper/tematiske-prosjekt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felleslosninger/ekspertgrupper/forskningsrad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io.no/for-ansatte/arbeidsstotte/prosjekter/felleslosninger/Samarbeidskonstellasjoner/samarbeidskonstellasjon-sa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uio.no/for-ansatte/arbeidsstotte/prosjekter/felleslosninger/Samarbeidskonstellasjoner/samarbeidskonstellasjon-hu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uio.no/for-ansatte/arbeidsstotte/prosjekter/felleslosninger/Samarbeidskonstellasjoner/samarbeidskonstellasjon-matna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uio.no/for-ansatte/arbeidsstotte/prosjekter/felleslosninger/Samarbeidskonstellasjoner/samarbeidskonstellasjon-helse/index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187623" y="3164540"/>
            <a:ext cx="7246915" cy="1963271"/>
          </a:xfrm>
        </p:spPr>
        <p:txBody>
          <a:bodyPr/>
          <a:lstStyle/>
          <a:p>
            <a:r>
              <a:rPr lang="nb-NO" dirty="0"/>
              <a:t>	</a:t>
            </a:r>
            <a:r>
              <a:rPr lang="nb-NO" sz="1400" dirty="0"/>
              <a:t> </a:t>
            </a:r>
          </a:p>
          <a:p>
            <a:endParaRPr lang="nb-NO" sz="1400" dirty="0"/>
          </a:p>
          <a:p>
            <a:endParaRPr lang="nb-NO" sz="1400" dirty="0"/>
          </a:p>
          <a:p>
            <a:pPr algn="r"/>
            <a:endParaRPr lang="nb-NO" sz="1400" dirty="0"/>
          </a:p>
          <a:p>
            <a:pPr algn="r"/>
            <a:r>
              <a:rPr lang="nb-NO" sz="1800" b="1" dirty="0"/>
              <a:t>Statusrapport fra prosjektet</a:t>
            </a:r>
          </a:p>
          <a:p>
            <a:pPr algn="r"/>
            <a:r>
              <a:rPr lang="nb-NO" sz="1800" i="1" dirty="0"/>
              <a:t>Møte i styringsgruppen 7. desember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3" y="514808"/>
            <a:ext cx="63959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Fellesløsninger innen forskerstøtte</a:t>
            </a:r>
          </a:p>
          <a:p>
            <a:pPr algn="ctr"/>
            <a:endParaRPr lang="nb-NO" sz="2400" dirty="0"/>
          </a:p>
          <a:p>
            <a:pPr algn="r"/>
            <a:r>
              <a:rPr lang="nb-NO" dirty="0"/>
              <a:t>                          </a:t>
            </a:r>
          </a:p>
          <a:p>
            <a:pPr algn="r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98567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1152128"/>
          </a:xfrm>
        </p:spPr>
        <p:txBody>
          <a:bodyPr>
            <a:normAutofit/>
          </a:bodyPr>
          <a:lstStyle/>
          <a:p>
            <a:r>
              <a:rPr lang="nb-NO" dirty="0"/>
              <a:t>Nettside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 algn="ctr">
              <a:buNone/>
            </a:pPr>
            <a:r>
              <a:rPr lang="nb-NO" dirty="0">
                <a:hlinkClick r:id="rId3"/>
              </a:rPr>
              <a:t>Ekspertgruppe for Marie Curie-prosjekter (MSCA) - For ansatte - Universitetet i Oslo (uio.no)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19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7398591" cy="841249"/>
          </a:xfrm>
        </p:spPr>
        <p:txBody>
          <a:bodyPr>
            <a:normAutofit/>
          </a:bodyPr>
          <a:lstStyle/>
          <a:p>
            <a:r>
              <a:rPr lang="nb-NO" b="1" dirty="0"/>
              <a:t>Ekspertgruppe for ERC-prosjekter</a:t>
            </a:r>
            <a:br>
              <a:rPr lang="nb-NO" b="1" dirty="0"/>
            </a:br>
            <a:r>
              <a:rPr lang="nb-NO" b="1" dirty="0"/>
              <a:t>Delprosjektlederrapport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828799"/>
            <a:ext cx="3640406" cy="3072565"/>
          </a:xfrm>
        </p:spPr>
        <p:txBody>
          <a:bodyPr>
            <a:normAutofit/>
          </a:bodyPr>
          <a:lstStyle/>
          <a:p>
            <a:r>
              <a:rPr lang="nb-NO" b="1" dirty="0"/>
              <a:t>Gruppeleder og delprosjektleder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Hanna Karv (UV)</a:t>
            </a:r>
          </a:p>
          <a:p>
            <a:br>
              <a:rPr lang="nb-NO" dirty="0"/>
            </a:br>
            <a:r>
              <a:rPr lang="nb-NO" b="1" dirty="0"/>
              <a:t>Gruppedeltakere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Konstantinos Chilidis (SV)</a:t>
            </a:r>
          </a:p>
          <a:p>
            <a:r>
              <a:rPr lang="nb-NO" dirty="0"/>
              <a:t>Hilde Henriksen (MED)</a:t>
            </a:r>
          </a:p>
          <a:p>
            <a:r>
              <a:rPr lang="nb-NO" dirty="0"/>
              <a:t>Anette </a:t>
            </a:r>
            <a:r>
              <a:rPr lang="nb-NO" dirty="0" err="1"/>
              <a:t>Lislerud</a:t>
            </a:r>
            <a:r>
              <a:rPr lang="nb-NO" dirty="0"/>
              <a:t> (KHM)</a:t>
            </a:r>
          </a:p>
          <a:p>
            <a:r>
              <a:rPr lang="nb-NO" dirty="0"/>
              <a:t>Olja </a:t>
            </a:r>
            <a:r>
              <a:rPr lang="nb-NO" dirty="0" err="1"/>
              <a:t>Toljagic</a:t>
            </a:r>
            <a:r>
              <a:rPr lang="nb-NO" dirty="0"/>
              <a:t> (MN)</a:t>
            </a:r>
          </a:p>
          <a:p>
            <a:r>
              <a:rPr lang="nb-NO" dirty="0"/>
              <a:t>Randi Rørlien (JUS)</a:t>
            </a:r>
          </a:p>
          <a:p>
            <a:r>
              <a:rPr lang="nb-NO" dirty="0"/>
              <a:t>Charlotte Kildal (SUM)</a:t>
            </a:r>
          </a:p>
          <a:p>
            <a:r>
              <a:rPr lang="nb-NO" dirty="0"/>
              <a:t>Mette Topnes (FIADM)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97" y="2542032"/>
            <a:ext cx="3583235" cy="23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7" y="443002"/>
            <a:ext cx="7381702" cy="408138"/>
          </a:xfrm>
        </p:spPr>
        <p:txBody>
          <a:bodyPr>
            <a:normAutofit fontScale="90000"/>
          </a:bodyPr>
          <a:lstStyle/>
          <a:p>
            <a:r>
              <a:rPr lang="nb-NO" dirty="0"/>
              <a:t>Mål og ønskede gevinster ERC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826835"/>
              </p:ext>
            </p:extLst>
          </p:nvPr>
        </p:nvGraphicFramePr>
        <p:xfrm>
          <a:off x="872837" y="942370"/>
          <a:ext cx="7381702" cy="434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235">
                <a:tc>
                  <a:txBody>
                    <a:bodyPr/>
                    <a:lstStyle/>
                    <a:p>
                      <a:r>
                        <a:rPr lang="nb-NO" sz="1400" dirty="0"/>
                        <a:t>Nivå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Beskrivelse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Suksesskriterier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11">
                <a:tc>
                  <a:txBody>
                    <a:bodyPr/>
                    <a:lstStyle/>
                    <a:p>
                      <a:r>
                        <a:rPr lang="nb-NO" sz="1400" dirty="0"/>
                        <a:t>Formål</a:t>
                      </a:r>
                    </a:p>
                    <a:p>
                      <a:r>
                        <a:rPr lang="nb-NO" sz="1400" dirty="0"/>
                        <a:t>(for enhetene/</a:t>
                      </a:r>
                    </a:p>
                    <a:p>
                      <a:r>
                        <a:rPr lang="nb-NO" sz="1400" dirty="0"/>
                        <a:t>UiO)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-Øke UiOs suksess innenfor ERC-utlysninger</a:t>
                      </a:r>
                      <a:endParaRPr lang="nb-NO" sz="1100" b="0" i="0" kern="1200" baseline="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100" b="0" i="0" baseline="0" dirty="0"/>
                        <a:t>-Økt kompetanse og samarbeid om ERC-ordningen ved hele UiO. </a:t>
                      </a:r>
                      <a:endParaRPr lang="nb-NO" sz="1100" b="0" i="0" kern="120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-Økt tilslag på ERC-prosjekter.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-Etablert samarbeid om kompetansehevning og erfaringsdeling på tvers.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-Etablerte rutiner i alle ledd av et prosjekt.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158">
                <a:tc>
                  <a:txBody>
                    <a:bodyPr/>
                    <a:lstStyle/>
                    <a:p>
                      <a:r>
                        <a:rPr lang="nb-NO" sz="1400" dirty="0"/>
                        <a:t>Effektmål</a:t>
                      </a:r>
                      <a:r>
                        <a:rPr lang="nb-NO" sz="1400" baseline="0" dirty="0"/>
                        <a:t> (gevinster for interessenter)</a:t>
                      </a:r>
                      <a:endParaRPr lang="nb-NO" sz="1400" dirty="0"/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-Økt kompetanse og bevissthet blant forskere og forskerstøtte på tvers av enheter.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-Synliggjøre muligheter og dele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erfaringer om ERC ved UiO.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-Gode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f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orenklede administrative verktøy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-Bedre drift av ERC prosjekter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0" baseline="0" dirty="0">
                          <a:latin typeface="+mn-lt"/>
                        </a:rPr>
                        <a:t>-Enhetlig og riktig kommunikasjon til søkere og støtteapparat </a:t>
                      </a:r>
                      <a:endParaRPr lang="nb-NO" sz="1100" b="0" i="0" kern="120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Flere og bedre ERC-søknader skrives.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Felles ressurser, rutiner, kurs og </a:t>
                      </a:r>
                      <a:r>
                        <a:rPr lang="nb-NO" sz="1100" b="0" i="0" kern="1200" dirty="0" err="1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malverk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 etablert,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kjent og lett tilgjengelig.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amarbeid og aktiv kunnskapsdeling på tvers er etablert</a:t>
                      </a:r>
                      <a:endParaRPr lang="nb-NO" sz="1100" b="0" i="0" kern="120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Forskere opplever å få god støtte i søknad og drift av ERC-prosjekter.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Sikre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varig bruk og videreutvikling</a:t>
                      </a:r>
                      <a:endParaRPr lang="nb-NO" sz="1100" b="0" i="0" kern="120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3119">
                <a:tc>
                  <a:txBody>
                    <a:bodyPr/>
                    <a:lstStyle/>
                    <a:p>
                      <a:r>
                        <a:rPr lang="nb-NO" sz="1400" dirty="0"/>
                        <a:t>Resultatmål</a:t>
                      </a:r>
                    </a:p>
                    <a:p>
                      <a:r>
                        <a:rPr lang="nb-NO" sz="1400" baseline="0" dirty="0"/>
                        <a:t>(i prosjektet)</a:t>
                      </a:r>
                      <a:endParaRPr lang="nb-NO" sz="1400" dirty="0"/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-Bygge kompetanse på ERC-prosjekter i gruppen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-Samle og utvikle ressurser som bl.a. CV, forskningsetikk og intervjutrening.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0" baseline="0" dirty="0">
                          <a:latin typeface="+mn-lt"/>
                        </a:rPr>
                        <a:t>-Etablere gode kanaler for kommunikasjon og deling av verktøy og erfaringer slik at ressursene kommer hele universitetet til gode</a:t>
                      </a:r>
                      <a:endParaRPr lang="nb-NO" sz="1100" i="0" dirty="0">
                        <a:latin typeface="+mn-lt"/>
                      </a:endParaRP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endParaRPr lang="nb-NO" sz="1100" b="0" i="0" kern="120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-Intervjutreninger er gjennomført og en oppskrift for intervjutrening foreligger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-Det er utviklet en metodikk for CV analyse, forventninger til en «ERC profil» er kartlagt og det foreligger ressurser for presentasjon av CV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-Det foreligger en veileder for forskningsetikk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-Støtteapparatet kjenner til og bruker ressursene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-Aktiv</a:t>
                      </a:r>
                      <a:r>
                        <a:rPr lang="nb-NO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trafikk på og i kommunikasjonskanalene </a:t>
                      </a:r>
                      <a:r>
                        <a:rPr lang="nb-NO" sz="1100" b="0" i="0" dirty="0">
                          <a:latin typeface="+mn-lt"/>
                        </a:rPr>
                        <a:t>(arrangementer</a:t>
                      </a:r>
                      <a:r>
                        <a:rPr lang="nb-NO" sz="1100" b="0" i="0" baseline="0" dirty="0">
                          <a:latin typeface="+mn-lt"/>
                        </a:rPr>
                        <a:t>, digitale kanaler og møter</a:t>
                      </a:r>
                      <a:r>
                        <a:rPr lang="nb-NO" sz="1100" b="0" i="0" dirty="0">
                          <a:latin typeface="+mn-lt"/>
                        </a:rPr>
                        <a:t>) </a:t>
                      </a:r>
                      <a:endParaRPr lang="nb-N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0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613" y="457233"/>
            <a:ext cx="6909387" cy="952500"/>
          </a:xfrm>
        </p:spPr>
        <p:txBody>
          <a:bodyPr>
            <a:normAutofit fontScale="90000"/>
          </a:bodyPr>
          <a:lstStyle/>
          <a:p>
            <a:r>
              <a:rPr lang="nb-NO" dirty="0"/>
              <a:t>Ekspertgruppens leveranser og avgrensning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613" y="1657367"/>
            <a:ext cx="6909387" cy="3422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Viktigste</a:t>
            </a:r>
            <a:r>
              <a:rPr lang="en-US" dirty="0"/>
              <a:t> </a:t>
            </a:r>
            <a:r>
              <a:rPr lang="en-US" dirty="0" err="1"/>
              <a:t>leveranser</a:t>
            </a:r>
            <a:r>
              <a:rPr lang="en-US" dirty="0"/>
              <a:t>:</a:t>
            </a:r>
          </a:p>
          <a:p>
            <a:r>
              <a:rPr lang="nb-NO" dirty="0"/>
              <a:t>Mal for (digital) intervjutrening </a:t>
            </a:r>
          </a:p>
          <a:p>
            <a:r>
              <a:rPr lang="nb-NO" dirty="0"/>
              <a:t>«CV profiler» og maler</a:t>
            </a:r>
          </a:p>
          <a:p>
            <a:r>
              <a:rPr lang="nb-NO" dirty="0"/>
              <a:t>Veileder for forskningsetikk i ERC søknader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Avgrensning</a:t>
            </a:r>
            <a:r>
              <a:rPr lang="en-US" dirty="0"/>
              <a:t>: Seminar for hele </a:t>
            </a:r>
            <a:r>
              <a:rPr lang="en-US" dirty="0" err="1"/>
              <a:t>UiO</a:t>
            </a:r>
            <a:r>
              <a:rPr lang="en-US" dirty="0"/>
              <a:t> om ERC </a:t>
            </a:r>
            <a:r>
              <a:rPr lang="en-US" dirty="0" err="1"/>
              <a:t>utlysninger</a:t>
            </a:r>
            <a:r>
              <a:rPr lang="en-US" dirty="0"/>
              <a:t> (med YR)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fortsatt</a:t>
            </a:r>
            <a:r>
              <a:rPr lang="en-US" dirty="0"/>
              <a:t> </a:t>
            </a:r>
            <a:r>
              <a:rPr lang="en-US" dirty="0" err="1"/>
              <a:t>arrangeres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EU-</a:t>
            </a:r>
            <a:r>
              <a:rPr lang="en-US" dirty="0" err="1"/>
              <a:t>kontoret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5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640" y="577247"/>
            <a:ext cx="6413500" cy="952500"/>
          </a:xfrm>
        </p:spPr>
        <p:txBody>
          <a:bodyPr>
            <a:normAutofit fontScale="90000"/>
          </a:bodyPr>
          <a:lstStyle/>
          <a:p>
            <a:r>
              <a:rPr lang="nb-NO" kern="1200" dirty="0">
                <a:solidFill>
                  <a:schemeClr val="dk1"/>
                </a:solidFill>
                <a:cs typeface="Arial"/>
              </a:rPr>
              <a:t>Status og utfordringer</a:t>
            </a:r>
            <a:br>
              <a:rPr lang="nb-NO" dirty="0">
                <a:cs typeface="Arial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7690" y="1223317"/>
            <a:ext cx="64135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Status:</a:t>
            </a:r>
          </a:p>
          <a:p>
            <a:r>
              <a:rPr lang="nb-NO" sz="1800" dirty="0"/>
              <a:t>Månedlige møter i gruppen</a:t>
            </a:r>
          </a:p>
          <a:p>
            <a:r>
              <a:rPr lang="nb-NO" sz="1800" dirty="0"/>
              <a:t>Høyt aktivitetsnivå</a:t>
            </a:r>
          </a:p>
          <a:p>
            <a:r>
              <a:rPr lang="nb-NO" sz="1800" dirty="0"/>
              <a:t>Arbeid på CV analyser og forskningsetikk er igangsatt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Utfordringer: </a:t>
            </a:r>
          </a:p>
          <a:p>
            <a:r>
              <a:rPr lang="nb-NO" sz="1800" dirty="0"/>
              <a:t>Infrastruktur for deling av ressurser </a:t>
            </a:r>
          </a:p>
          <a:p>
            <a:r>
              <a:rPr lang="nb-NO" sz="1800"/>
              <a:t>Tidsbruk 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9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 algn="ctr">
              <a:buNone/>
            </a:pPr>
            <a:r>
              <a:rPr lang="nb-NO" dirty="0">
                <a:hlinkClick r:id="rId3"/>
              </a:rPr>
              <a:t>Ekspertgruppe for ERC-prosjekter - For ansatte - Universitetet i Oslo (uio.no)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78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5" y="420625"/>
            <a:ext cx="6758511" cy="941832"/>
          </a:xfrm>
        </p:spPr>
        <p:txBody>
          <a:bodyPr>
            <a:normAutofit/>
          </a:bodyPr>
          <a:lstStyle/>
          <a:p>
            <a:r>
              <a:rPr lang="nb-NO" b="1" dirty="0"/>
              <a:t>Ekspertgruppe for tematiske EU-prosjekter</a:t>
            </a:r>
            <a:br>
              <a:rPr lang="nb-NO" b="1" dirty="0"/>
            </a:br>
            <a:r>
              <a:rPr lang="nb-NO" b="1" dirty="0"/>
              <a:t>Delprosjektlederrapport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828799"/>
            <a:ext cx="4390214" cy="3419857"/>
          </a:xfrm>
        </p:spPr>
        <p:txBody>
          <a:bodyPr>
            <a:normAutofit/>
          </a:bodyPr>
          <a:lstStyle/>
          <a:p>
            <a:r>
              <a:rPr lang="nb-NO" b="1" dirty="0"/>
              <a:t>Gruppeleder og delprosjektleder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Jørgen Kirksæther (MN)</a:t>
            </a:r>
          </a:p>
          <a:p>
            <a:br>
              <a:rPr lang="nb-NO" dirty="0"/>
            </a:br>
            <a:r>
              <a:rPr lang="nb-NO" b="1" dirty="0"/>
              <a:t>Gruppedeltakere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Konstantinos Chilidis (SV)</a:t>
            </a:r>
          </a:p>
          <a:p>
            <a:r>
              <a:rPr lang="nb-NO" dirty="0"/>
              <a:t>Jenny Graver (JUS)</a:t>
            </a:r>
          </a:p>
          <a:p>
            <a:r>
              <a:rPr lang="nb-NO" dirty="0"/>
              <a:t>Magnus Seierstad (MED)</a:t>
            </a:r>
          </a:p>
          <a:p>
            <a:r>
              <a:rPr lang="nb-NO" dirty="0"/>
              <a:t>Mahmood Ayaz (MED)</a:t>
            </a:r>
          </a:p>
          <a:p>
            <a:r>
              <a:rPr lang="nb-NO" dirty="0"/>
              <a:t>Kari-Anne </a:t>
            </a:r>
            <a:r>
              <a:rPr lang="nb-NO" dirty="0" err="1"/>
              <a:t>Ulfsnes</a:t>
            </a:r>
            <a:r>
              <a:rPr lang="nb-NO" dirty="0"/>
              <a:t> (UV)</a:t>
            </a:r>
          </a:p>
          <a:p>
            <a:r>
              <a:rPr lang="nb-NO" dirty="0"/>
              <a:t>Stine B. Dalsøren (HF)</a:t>
            </a:r>
          </a:p>
          <a:p>
            <a:r>
              <a:rPr lang="nb-NO" dirty="0"/>
              <a:t>Lars Øen (FIADM)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022" y="2331720"/>
            <a:ext cx="4544692" cy="21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3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7" y="385314"/>
            <a:ext cx="7381702" cy="368060"/>
          </a:xfrm>
        </p:spPr>
        <p:txBody>
          <a:bodyPr>
            <a:noAutofit/>
          </a:bodyPr>
          <a:lstStyle/>
          <a:p>
            <a:r>
              <a:rPr lang="nb-NO" sz="2800" dirty="0"/>
              <a:t>Mål og ønskede gevinster EU-tematisk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00019"/>
              </p:ext>
            </p:extLst>
          </p:nvPr>
        </p:nvGraphicFramePr>
        <p:xfrm>
          <a:off x="872837" y="816633"/>
          <a:ext cx="7381702" cy="4519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022">
                <a:tc>
                  <a:txBody>
                    <a:bodyPr/>
                    <a:lstStyle/>
                    <a:p>
                      <a:r>
                        <a:rPr lang="nb-NO" sz="1400" dirty="0"/>
                        <a:t>Nivå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Beskrivelse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Suksesskriterier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592">
                <a:tc>
                  <a:txBody>
                    <a:bodyPr/>
                    <a:lstStyle/>
                    <a:p>
                      <a:r>
                        <a:rPr lang="nb-NO" sz="1400" dirty="0"/>
                        <a:t>Formål</a:t>
                      </a:r>
                    </a:p>
                    <a:p>
                      <a:r>
                        <a:rPr lang="nb-NO" sz="1400" dirty="0"/>
                        <a:t>(for enhetene/</a:t>
                      </a:r>
                    </a:p>
                    <a:p>
                      <a:r>
                        <a:rPr lang="nb-NO" sz="1400" dirty="0"/>
                        <a:t>UiO)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i="0" dirty="0"/>
                        <a:t>-Øke UiOs suksess innenfor tematiske EU-utlysninger</a:t>
                      </a:r>
                    </a:p>
                    <a:p>
                      <a:r>
                        <a:rPr lang="nb-NO" sz="1100" i="0" dirty="0"/>
                        <a:t>-Øke kompetansen og samarbeidet</a:t>
                      </a:r>
                      <a:r>
                        <a:rPr lang="nb-NO" sz="1100" i="0" baseline="0" dirty="0"/>
                        <a:t> om tematiske EU-utlysninger ved hele UiO. </a:t>
                      </a:r>
                      <a:endParaRPr lang="nb-NO" sz="11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-Flere tematiske EU-prosjekter ved UiO, enten partnerprosjekter eller koordinatorprosjekter.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b-NO" sz="1100" b="0" i="0" kern="1200" baseline="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Etablert samarbeid om kompetansehevning og erfaringsdeling på tvers.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-Etablerte rutiner i alle ledd av et prosjekt.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063">
                <a:tc>
                  <a:txBody>
                    <a:bodyPr/>
                    <a:lstStyle/>
                    <a:p>
                      <a:r>
                        <a:rPr lang="nb-NO" sz="1400" dirty="0"/>
                        <a:t>Effektmål</a:t>
                      </a:r>
                      <a:r>
                        <a:rPr lang="nb-NO" sz="1400" baseline="0" dirty="0"/>
                        <a:t> (gevinster for interessenter)</a:t>
                      </a:r>
                      <a:endParaRPr lang="nb-NO" sz="1400" dirty="0"/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-Økt kompetanse og bevissthet blant forskere og forskerstøtte på tvers av enheter.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-Synliggjøre muligheter og dele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erfaringer om HEU ved UiO.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-Gode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f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orenklede administrative verktøy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-Bedre drift av tematiske EU-prosjekter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0" baseline="0" dirty="0">
                          <a:latin typeface="+mn-lt"/>
                        </a:rPr>
                        <a:t>-Enhetlig og riktig kommunikasjon til søkere og støtteapparat </a:t>
                      </a:r>
                      <a:endParaRPr lang="nb-NO" sz="1100" b="0" i="0" kern="1200" baseline="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-Bedre mobilisering og</a:t>
                      </a:r>
                      <a:r>
                        <a:rPr lang="nb-NO" sz="11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økt interesse for tematiske EU-prosjekter</a:t>
                      </a:r>
                      <a:endParaRPr lang="nb-NO" sz="11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-Større grad av tilfredshet hos forskere og administrativt personell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-Flere og bedre søknader skrives.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-Flere prosjekter innvilges.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-Etablert felles ressurser, rutiner, kurs og </a:t>
                      </a:r>
                      <a:r>
                        <a:rPr lang="nb-NO" sz="1100" b="0" i="0" kern="1200" dirty="0" err="1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malverk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nb-NO" sz="11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-Alle faser i den eksternfinansierte virksomheten løper lettere, med færre feil og mindre belastning på den enkelte.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-Sikre </a:t>
                      </a:r>
                      <a:r>
                        <a:rPr lang="nb-NO" sz="1100" b="0" i="0" baseline="0" dirty="0">
                          <a:latin typeface="+mn-lt"/>
                        </a:rPr>
                        <a:t>Bruk og videreutvikling </a:t>
                      </a:r>
                      <a:r>
                        <a:rPr lang="nb-NO" sz="1100" i="0" baseline="0" dirty="0">
                          <a:latin typeface="+mn-lt"/>
                        </a:rPr>
                        <a:t>av resurser og verktøy også etter prosjektets levetid.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-Flere av UiOs forskere opplever søknadsarbeidet som nyttig.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298">
                <a:tc>
                  <a:txBody>
                    <a:bodyPr/>
                    <a:lstStyle/>
                    <a:p>
                      <a:r>
                        <a:rPr lang="nb-NO" sz="1400" dirty="0"/>
                        <a:t>Resultatmål</a:t>
                      </a:r>
                    </a:p>
                    <a:p>
                      <a:r>
                        <a:rPr lang="nb-NO" sz="1400" baseline="0" dirty="0"/>
                        <a:t>(i prosjektet)</a:t>
                      </a:r>
                      <a:endParaRPr lang="nb-NO" sz="1400" dirty="0"/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for mobilisering utarbeides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Verktøy, </a:t>
                      </a:r>
                      <a:r>
                        <a:rPr lang="nb-NO" sz="11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malverk</a:t>
                      </a: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nb-NO" sz="11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rutinebeskrivelser</a:t>
                      </a:r>
                      <a:r>
                        <a:rPr lang="nb-NO" sz="11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og</a:t>
                      </a: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statistikk samles og videreutvikles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1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Etablere gode kanaler for kommunikasjon og deling av verktøy og erfaringer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dirty="0">
                          <a:latin typeface="+mn-lt"/>
                        </a:rPr>
                        <a:t>-Tilgjengeliggjøring </a:t>
                      </a:r>
                      <a:r>
                        <a:rPr lang="nb-NO" sz="1100" i="0" dirty="0">
                          <a:latin typeface="+mn-lt"/>
                        </a:rPr>
                        <a:t>og deling er i gang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-Søkere erfarer bedre støtte, veiledning og råd.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-Støtteapparatet kjenner til og anvender leveransene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-Ledelse og støtteapparat får verktøy til å samarbeide godt om målrettet mobilisering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-Aktiv</a:t>
                      </a:r>
                      <a:r>
                        <a:rPr lang="nb-NO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trafikk på og i kommunikasjonskanalene </a:t>
                      </a:r>
                      <a:r>
                        <a:rPr lang="nb-NO" sz="1100" b="0" i="0" dirty="0">
                          <a:latin typeface="+mn-lt"/>
                        </a:rPr>
                        <a:t>(arrangementer</a:t>
                      </a:r>
                      <a:r>
                        <a:rPr lang="nb-NO" sz="1100" b="0" i="0" baseline="0" dirty="0">
                          <a:latin typeface="+mn-lt"/>
                        </a:rPr>
                        <a:t>, digitale kanaler og møter</a:t>
                      </a:r>
                      <a:r>
                        <a:rPr lang="nb-NO" sz="1100" b="0" i="0" dirty="0">
                          <a:latin typeface="+mn-lt"/>
                        </a:rPr>
                        <a:t>) </a:t>
                      </a:r>
                      <a:endParaRPr lang="nb-N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11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613" y="457233"/>
            <a:ext cx="6909387" cy="952500"/>
          </a:xfrm>
        </p:spPr>
        <p:txBody>
          <a:bodyPr>
            <a:normAutofit fontScale="90000"/>
          </a:bodyPr>
          <a:lstStyle/>
          <a:p>
            <a:r>
              <a:rPr lang="nb-NO" dirty="0"/>
              <a:t>Ekspertgruppens leveranser og avgrensning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613" y="1657367"/>
            <a:ext cx="6909387" cy="34226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err="1"/>
              <a:t>Viktigste</a:t>
            </a:r>
            <a:r>
              <a:rPr lang="en-US"/>
              <a:t> leveranser per november 2020:</a:t>
            </a:r>
            <a:endParaRPr lang="en-US" dirty="0"/>
          </a:p>
          <a:p>
            <a:r>
              <a:rPr lang="en-US"/>
              <a:t>Beste praksis for mobilisering [vår ’21]</a:t>
            </a:r>
          </a:p>
          <a:p>
            <a:r>
              <a:rPr lang="en-US"/>
              <a:t>Opplegg for samlesing av utlysninger [vinter ’20]</a:t>
            </a:r>
          </a:p>
          <a:p>
            <a:r>
              <a:rPr lang="en-US"/>
              <a:t>Analyser og forslag til strategier [’21]</a:t>
            </a:r>
          </a:p>
          <a:p>
            <a:r>
              <a:rPr lang="en-US"/>
              <a:t>Oversikt over ressurspersoner [’21]</a:t>
            </a:r>
          </a:p>
          <a:p>
            <a:r>
              <a:rPr lang="en-US"/>
              <a:t>Gruppen som nav for deling [løpende]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err="1"/>
              <a:t>Avgrensning</a:t>
            </a:r>
            <a:r>
              <a:rPr lang="en-US"/>
              <a:t>:</a:t>
            </a:r>
          </a:p>
          <a:p>
            <a:r>
              <a:rPr lang="en-US"/>
              <a:t>Forholdet til samarbeidskonstellasjonene tas alltid i betraktning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3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640" y="577247"/>
            <a:ext cx="6413500" cy="952500"/>
          </a:xfrm>
        </p:spPr>
        <p:txBody>
          <a:bodyPr>
            <a:normAutofit fontScale="90000"/>
          </a:bodyPr>
          <a:lstStyle/>
          <a:p>
            <a:r>
              <a:rPr lang="nb-NO" kern="1200" dirty="0">
                <a:solidFill>
                  <a:schemeClr val="dk1"/>
                </a:solidFill>
                <a:cs typeface="Arial"/>
              </a:rPr>
              <a:t>Status og utfordringer</a:t>
            </a:r>
            <a:br>
              <a:rPr lang="nb-NO" dirty="0">
                <a:cs typeface="Arial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7690" y="1223317"/>
            <a:ext cx="6413500" cy="1977083"/>
          </a:xfrm>
        </p:spPr>
        <p:txBody>
          <a:bodyPr/>
          <a:lstStyle/>
          <a:p>
            <a:pPr marL="0" indent="0">
              <a:buNone/>
            </a:pPr>
            <a:r>
              <a:rPr lang="nb-NO" sz="1333" i="1"/>
              <a:t>Status per november 2020:</a:t>
            </a:r>
          </a:p>
          <a:p>
            <a:pPr marL="0" indent="0">
              <a:buNone/>
            </a:pPr>
            <a:r>
              <a:rPr lang="nb-NO" sz="1333"/>
              <a:t>Utført:</a:t>
            </a:r>
          </a:p>
          <a:p>
            <a:r>
              <a:rPr lang="nb-NO" sz="1333"/>
              <a:t>Gruppen konsolidert, med et klart mandat</a:t>
            </a:r>
          </a:p>
          <a:p>
            <a:r>
              <a:rPr lang="nb-NO" sz="1333"/>
              <a:t>Gruppen igangsatt som et nav for deling av materiale</a:t>
            </a:r>
          </a:p>
          <a:p>
            <a:r>
              <a:rPr lang="nb-NO" sz="1333"/>
              <a:t>Oppspark til planlegging av strategier mot Horizon Europe</a:t>
            </a:r>
          </a:p>
          <a:p>
            <a:r>
              <a:rPr lang="nb-NO" sz="1333"/>
              <a:t>Opplegg for samlesing av utlysninger testet, og er klart til publisering</a:t>
            </a:r>
          </a:p>
          <a:p>
            <a:r>
              <a:rPr lang="nb-NO" sz="1333"/>
              <a:t>Innsamling av beste praksis-data for forskermobilisering satt i gang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1263786" y="3158797"/>
            <a:ext cx="6413500" cy="197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333"/>
              <a:t>Utfordringer:</a:t>
            </a:r>
          </a:p>
          <a:p>
            <a:r>
              <a:rPr lang="nb-NO" sz="1333"/>
              <a:t>Gruppen ikke ennå fullt operabel som et nav for utveksling av erfaringer</a:t>
            </a:r>
          </a:p>
          <a:p>
            <a:r>
              <a:rPr lang="nb-NO" sz="1333"/>
              <a:t>Gruppen er fortsatt i startfasen som inkubator for gode ideer til bruk på tvers</a:t>
            </a:r>
          </a:p>
          <a:p>
            <a:r>
              <a:rPr lang="nb-NO" sz="1333"/>
              <a:t>Digitale møter fungerer etter forholdene godt, men noen prosesser forsinkes likefullt</a:t>
            </a:r>
          </a:p>
        </p:txBody>
      </p:sp>
    </p:spTree>
    <p:extLst>
      <p:ext uri="{BB962C8B-B14F-4D97-AF65-F5344CB8AC3E}">
        <p14:creationId xmlns:p14="http://schemas.microsoft.com/office/powerpoint/2010/main" val="2941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Velkommen og innledning (ca. kl. 12:00-12:15)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Status for ekspertgruppene (ca. kl. 12:15-13:00)</a:t>
            </a:r>
          </a:p>
          <a:p>
            <a:pPr lvl="1" indent="-34290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De fire delprosjektlederne presenterer fra sin gruppe</a:t>
            </a:r>
          </a:p>
          <a:p>
            <a:pPr lvl="1" indent="-34290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Innspill og kommentarer fra styringsgruppen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Status for samarbeidskonstellasjonene (ca. kl. 13:00-13:30)</a:t>
            </a:r>
          </a:p>
          <a:p>
            <a:pPr lvl="1" indent="-34290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Prosjektleder presenterer status for samarbeidskonstellasjonene</a:t>
            </a:r>
          </a:p>
          <a:p>
            <a:pPr lvl="1" indent="-34290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Innspill og kommentarer fra styringsgruppen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Veien videre (ca. kl. 13:30-14:00)</a:t>
            </a:r>
          </a:p>
          <a:p>
            <a:pPr lvl="1" indent="-34290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Prosjektleder orienterer om planer og utfordringer fremover</a:t>
            </a:r>
          </a:p>
          <a:p>
            <a:pPr lvl="1" indent="-34290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Innspill og kommentarer fra styringsgruppen</a:t>
            </a:r>
          </a:p>
        </p:txBody>
      </p:sp>
    </p:spTree>
    <p:extLst>
      <p:ext uri="{BB962C8B-B14F-4D97-AF65-F5344CB8AC3E}">
        <p14:creationId xmlns:p14="http://schemas.microsoft.com/office/powerpoint/2010/main" val="1451602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 algn="ctr">
              <a:buNone/>
            </a:pPr>
            <a:r>
              <a:rPr lang="nb-NO" dirty="0">
                <a:hlinkClick r:id="rId3"/>
              </a:rPr>
              <a:t>Ekspertgruppe for tematiske EU-prosjekter - For ansatte - Universitetet i Oslo (uio.no)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9654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8314" y="535710"/>
            <a:ext cx="7636704" cy="139171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Ekspertgruppe for større nasjonale satsinger (Forskningsrådet)</a:t>
            </a:r>
          </a:p>
          <a:p>
            <a:r>
              <a:rPr lang="nb-NO" b="1" dirty="0"/>
              <a:t>Delprosjektlederrapport</a:t>
            </a:r>
            <a:endParaRPr lang="en-GB" b="1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629842" y="2070847"/>
            <a:ext cx="3665068" cy="311075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Gruppeleder og delprosjektleder </a:t>
            </a:r>
          </a:p>
          <a:p>
            <a:r>
              <a:rPr lang="nb-NO" dirty="0"/>
              <a:t>Malin Solli Wandem (SV)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b="1" dirty="0"/>
              <a:t>Gruppedeltakere</a:t>
            </a:r>
          </a:p>
          <a:p>
            <a:r>
              <a:rPr lang="nb-NO" dirty="0"/>
              <a:t>Egil Bakken (MN)</a:t>
            </a:r>
          </a:p>
          <a:p>
            <a:r>
              <a:rPr lang="nb-NO" dirty="0"/>
              <a:t>Elisabeth Seland (MN)</a:t>
            </a:r>
          </a:p>
          <a:p>
            <a:r>
              <a:rPr lang="nb-NO" dirty="0"/>
              <a:t>Målfrid </a:t>
            </a:r>
            <a:r>
              <a:rPr lang="nb-NO" dirty="0" err="1"/>
              <a:t>Hoaas</a:t>
            </a:r>
            <a:r>
              <a:rPr lang="nb-NO" dirty="0"/>
              <a:t> (HF)</a:t>
            </a:r>
          </a:p>
          <a:p>
            <a:r>
              <a:rPr lang="nb-NO" dirty="0"/>
              <a:t>Charlotte Kildal (SUM)</a:t>
            </a:r>
          </a:p>
          <a:p>
            <a:r>
              <a:rPr lang="nb-NO" dirty="0"/>
              <a:t>Natalia Andronova (OD)</a:t>
            </a:r>
          </a:p>
          <a:p>
            <a:r>
              <a:rPr lang="nb-NO" dirty="0"/>
              <a:t>Veslemøy Ramsfjell (MED)</a:t>
            </a:r>
          </a:p>
          <a:p>
            <a:r>
              <a:rPr lang="nb-NO" dirty="0"/>
              <a:t>Marika </a:t>
            </a:r>
            <a:r>
              <a:rPr lang="nb-NO" dirty="0" err="1"/>
              <a:t>Vartun</a:t>
            </a:r>
            <a:r>
              <a:rPr lang="nb-NO" dirty="0"/>
              <a:t> (UV)</a:t>
            </a:r>
          </a:p>
          <a:p>
            <a:r>
              <a:rPr lang="nb-NO" dirty="0"/>
              <a:t>Per Jørgen Ystehede (JUS)</a:t>
            </a:r>
          </a:p>
          <a:p>
            <a:r>
              <a:rPr lang="nb-NO" dirty="0"/>
              <a:t>Vibeke Alm (FADM)</a:t>
            </a:r>
          </a:p>
          <a:p>
            <a:r>
              <a:rPr lang="nb-NO" dirty="0"/>
              <a:t>Terje Bakke (ADS)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468" y="4387272"/>
            <a:ext cx="32575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9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7" y="369973"/>
            <a:ext cx="7381702" cy="400654"/>
          </a:xfrm>
        </p:spPr>
        <p:txBody>
          <a:bodyPr>
            <a:normAutofit fontScale="90000"/>
          </a:bodyPr>
          <a:lstStyle/>
          <a:p>
            <a:r>
              <a:rPr lang="nb-NO" sz="2400" dirty="0"/>
              <a:t>Mål og ønskede gevinster Forskningsrådet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59520"/>
              </p:ext>
            </p:extLst>
          </p:nvPr>
        </p:nvGraphicFramePr>
        <p:xfrm>
          <a:off x="872837" y="770628"/>
          <a:ext cx="7381702" cy="45404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952">
                <a:tc>
                  <a:txBody>
                    <a:bodyPr/>
                    <a:lstStyle/>
                    <a:p>
                      <a:r>
                        <a:rPr lang="nb-NO" sz="1400" dirty="0"/>
                        <a:t>Nivå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Beskrivelse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Suksesskriterier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552">
                <a:tc>
                  <a:txBody>
                    <a:bodyPr/>
                    <a:lstStyle/>
                    <a:p>
                      <a:r>
                        <a:rPr lang="nb-NO" sz="1400" dirty="0"/>
                        <a:t>Formål</a:t>
                      </a:r>
                    </a:p>
                    <a:p>
                      <a:r>
                        <a:rPr lang="nb-NO" sz="1400" dirty="0"/>
                        <a:t>(for enhetene/</a:t>
                      </a:r>
                    </a:p>
                    <a:p>
                      <a:r>
                        <a:rPr lang="nb-NO" sz="1400" dirty="0"/>
                        <a:t>UiO)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-Økt suksess i Forskningsrådets senter-, </a:t>
                      </a:r>
                      <a:r>
                        <a:rPr lang="nb-NO" sz="1200" b="0" i="0" kern="1200" noProof="0" dirty="0" err="1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fripro</a:t>
                      </a:r>
                      <a:r>
                        <a:rPr lang="nb-NO" sz="12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og infrastruktur-utlysninger.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-Økt kompetanse og samarbeid på tvers om virkemidlene fra Forskningsrådet.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-Flere prosjekter fra Forskningsrådet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-Etablert samarbeid om kompetansehevning og erfaringsdeling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-Etablerte rutiner i alle ledd av et prosjekt.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7273">
                <a:tc>
                  <a:txBody>
                    <a:bodyPr/>
                    <a:lstStyle/>
                    <a:p>
                      <a:r>
                        <a:rPr lang="nb-NO" sz="1400" dirty="0"/>
                        <a:t>Effektmål</a:t>
                      </a:r>
                      <a:r>
                        <a:rPr lang="nb-NO" sz="1400" baseline="0" dirty="0"/>
                        <a:t> (gevinster for interessenter)</a:t>
                      </a:r>
                      <a:endParaRPr lang="nb-NO" sz="1400" dirty="0"/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-Økt kompetanse og bevissthet blant forskere og forskerstøtte på tvers av enheter.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i="0" baseline="0" dirty="0">
                          <a:latin typeface="+mn-lt"/>
                        </a:rPr>
                        <a:t>-Synliggjøre mulighetene </a:t>
                      </a: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 dele</a:t>
                      </a:r>
                      <a:r>
                        <a:rPr lang="nb-NO" sz="12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erfaringer om </a:t>
                      </a:r>
                      <a:r>
                        <a:rPr lang="nb-NO" sz="1200" i="0" baseline="0" dirty="0">
                          <a:latin typeface="+mn-lt"/>
                        </a:rPr>
                        <a:t>Forskningsrådet ved UiO</a:t>
                      </a:r>
                      <a:endParaRPr lang="nb-NO" sz="1200" b="0" i="0" kern="120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-Gode</a:t>
                      </a:r>
                      <a:r>
                        <a:rPr lang="nb-NO" sz="12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f</a:t>
                      </a: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orenklede administrative verktøy</a:t>
                      </a:r>
                      <a:r>
                        <a:rPr lang="nb-NO" sz="12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</a:t>
                      </a: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-Bedre drift av</a:t>
                      </a:r>
                      <a:r>
                        <a:rPr lang="nb-NO" sz="12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Forskningsrådsprosjekter</a:t>
                      </a:r>
                      <a:endParaRPr lang="nb-NO" sz="1200" b="0" i="0" kern="120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i="0" baseline="0" dirty="0">
                          <a:latin typeface="+mn-lt"/>
                        </a:rPr>
                        <a:t>-Enhetlig og riktig kommunikasjon til søkere og støtteapparat.</a:t>
                      </a:r>
                      <a:endParaRPr lang="nb-NO" sz="1200" b="0" i="0" kern="120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-Flere og bedre søknader skrives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-Støtteapparat og prosjektledere er bedre forberedt til drift av prosjekter.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-Forbedret samarbeid og koordinering på tvers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-Det er etablert felles ressurser, rutiner, kurs og </a:t>
                      </a:r>
                      <a:r>
                        <a:rPr lang="nb-NO" sz="1200" b="0" i="0" kern="1200" dirty="0" err="1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malverk</a:t>
                      </a:r>
                      <a:r>
                        <a:rPr lang="nb-NO" sz="12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som blir brukt og delt.</a:t>
                      </a:r>
                      <a:endParaRPr lang="nb-NO" sz="1200" b="0" i="0" kern="1200" noProof="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-Sikre Bruk og videreutvikling av resurser og verktøy også etter prosjektets levetid.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723">
                <a:tc>
                  <a:txBody>
                    <a:bodyPr/>
                    <a:lstStyle/>
                    <a:p>
                      <a:r>
                        <a:rPr lang="nb-NO" sz="1400" dirty="0"/>
                        <a:t>Resultatmål</a:t>
                      </a:r>
                    </a:p>
                    <a:p>
                      <a:r>
                        <a:rPr lang="nb-NO" sz="1400" baseline="0" dirty="0"/>
                        <a:t>(i prosjektet)</a:t>
                      </a:r>
                      <a:endParaRPr lang="nb-NO" sz="1400" dirty="0"/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-Kurs, ressurser, </a:t>
                      </a:r>
                      <a:r>
                        <a:rPr lang="nb-NO" sz="1200" b="0" i="0" kern="1200" dirty="0" err="1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malverk</a:t>
                      </a: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samles</a:t>
                      </a:r>
                      <a:r>
                        <a:rPr lang="nb-NO" sz="12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</a:t>
                      </a: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utvikles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-Det samarbeides om felles problemstillinger knyttet til forskjellige virkemidler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-Etablere gode kommunikasjonskanaler for deling av verktøy og erfaringer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-Støtteapparatet kjenner til, bruker og samarbeider om ressursene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-SFF-sjekkliste er utarbeidet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-UiO</a:t>
                      </a:r>
                      <a:r>
                        <a:rPr lang="nb-NO" sz="12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erfarer m</a:t>
                      </a:r>
                      <a:r>
                        <a:rPr lang="nb-NO" sz="12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indre problemer i søknadsarbeid og ved innvilgelse.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-Aktiv</a:t>
                      </a:r>
                      <a:r>
                        <a:rPr lang="nb-NO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trafikk på og i kommunikasjonskanalene </a:t>
                      </a:r>
                      <a:r>
                        <a:rPr lang="nb-NO" sz="1200" b="0" i="0" dirty="0">
                          <a:latin typeface="+mn-lt"/>
                        </a:rPr>
                        <a:t>(arrangementer</a:t>
                      </a:r>
                      <a:r>
                        <a:rPr lang="nb-NO" sz="1200" b="0" i="0" baseline="0" dirty="0">
                          <a:latin typeface="+mn-lt"/>
                        </a:rPr>
                        <a:t>, digitale kanaler og møter</a:t>
                      </a:r>
                      <a:r>
                        <a:rPr lang="nb-NO" sz="1200" b="0" i="0" dirty="0">
                          <a:latin typeface="+mn-lt"/>
                        </a:rPr>
                        <a:t>) </a:t>
                      </a:r>
                      <a:endParaRPr lang="nb-N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798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613" y="457233"/>
            <a:ext cx="6909387" cy="952500"/>
          </a:xfrm>
        </p:spPr>
        <p:txBody>
          <a:bodyPr>
            <a:normAutofit fontScale="90000"/>
          </a:bodyPr>
          <a:lstStyle/>
          <a:p>
            <a:r>
              <a:rPr lang="nb-NO" dirty="0"/>
              <a:t>Ekspertgruppens leveranser og avgrensning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613" y="1657367"/>
            <a:ext cx="6909387" cy="342263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Arial"/>
                <a:cs typeface="Arial"/>
              </a:rPr>
              <a:t>Viktigste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leveranser</a:t>
            </a:r>
            <a:r>
              <a:rPr lang="en-US" dirty="0">
                <a:latin typeface="Arial"/>
                <a:cs typeface="Arial"/>
              </a:rPr>
              <a:t>:</a:t>
            </a:r>
            <a:endParaRPr lang="en-US" dirty="0" err="1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b-NO">
                <a:latin typeface="Arial"/>
                <a:cs typeface="Arial"/>
              </a:rPr>
              <a:t>Infrastruktursamarbeid på tvers</a:t>
            </a:r>
          </a:p>
          <a:p>
            <a:pPr marL="0" indent="0">
              <a:buNone/>
            </a:pPr>
            <a:r>
              <a:rPr lang="nb-NO" dirty="0"/>
              <a:t>Kurs, ressurser, </a:t>
            </a:r>
            <a:r>
              <a:rPr lang="nb-NO" dirty="0" err="1"/>
              <a:t>malverk</a:t>
            </a:r>
            <a:r>
              <a:rPr lang="nb-NO" dirty="0"/>
              <a:t> utvikles og deles </a:t>
            </a:r>
          </a:p>
          <a:p>
            <a:pPr marL="0" indent="0">
              <a:buNone/>
            </a:pPr>
            <a:r>
              <a:rPr lang="nb-NO" dirty="0"/>
              <a:t>Felles problemstillinger knyttet til forskjellige virkemidler jobbes med i fellesskap (SFF, Fellesløftet, SFI, FME, forskerprosjekt)</a:t>
            </a:r>
          </a:p>
          <a:p>
            <a:pPr marL="0" indent="0">
              <a:buNone/>
            </a:pPr>
            <a:r>
              <a:rPr lang="nb-NO" dirty="0"/>
              <a:t>Etablere en UiO-felles kommunikasjonsplattform for forskningsrådgivere og økonomer</a:t>
            </a:r>
          </a:p>
          <a:p>
            <a:pPr marL="0" indent="0">
              <a:buNone/>
            </a:pPr>
            <a:r>
              <a:rPr lang="nb-NO" dirty="0"/>
              <a:t>Utarbeide nettsider der det egner seg</a:t>
            </a:r>
            <a:endParaRPr lang="en-US" dirty="0"/>
          </a:p>
          <a:p>
            <a:pPr marL="0" indent="0">
              <a:buNone/>
            </a:pPr>
            <a:endParaRPr lang="nb-NO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b-NO">
                <a:latin typeface="Arial"/>
                <a:cs typeface="Arial"/>
              </a:rPr>
              <a:t>NB: Det vil trolig dukke opp nye oppgaver våren 2021 i sammenheng med videre arbeid i gruppen</a:t>
            </a:r>
          </a:p>
          <a:p>
            <a:pPr marL="0" indent="0">
              <a:buNone/>
            </a:pPr>
            <a:endParaRPr lang="nb-NO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b-NO">
                <a:latin typeface="Arial"/>
                <a:cs typeface="Arial"/>
              </a:rPr>
              <a:t>Avgrensning:</a:t>
            </a:r>
            <a:endParaRPr lang="nb-NO"/>
          </a:p>
          <a:p>
            <a:pPr marL="0" indent="0">
              <a:buNone/>
            </a:pPr>
            <a:r>
              <a:rPr lang="nb-NO" dirty="0">
                <a:latin typeface="Arial"/>
                <a:cs typeface="Arial"/>
              </a:rPr>
              <a:t>Avgrensing mot eksisterende ressurser og arbeid i de andre ekspertgruppene </a:t>
            </a:r>
            <a:r>
              <a:rPr lang="nb-NO">
                <a:latin typeface="Arial"/>
                <a:cs typeface="Arial"/>
              </a:rPr>
              <a:t>vurderes forløpende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640" y="577247"/>
            <a:ext cx="6413500" cy="952500"/>
          </a:xfrm>
        </p:spPr>
        <p:txBody>
          <a:bodyPr>
            <a:normAutofit fontScale="90000"/>
          </a:bodyPr>
          <a:lstStyle/>
          <a:p>
            <a:r>
              <a:rPr lang="nb-NO" kern="1200" dirty="0">
                <a:solidFill>
                  <a:schemeClr val="dk1"/>
                </a:solidFill>
                <a:cs typeface="Arial"/>
              </a:rPr>
              <a:t>Status og utfordringer</a:t>
            </a:r>
            <a:br>
              <a:rPr lang="nb-NO" dirty="0">
                <a:cs typeface="Arial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7690" y="1223317"/>
            <a:ext cx="6413500" cy="3429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300" i="1" dirty="0">
                <a:latin typeface="Arial"/>
                <a:cs typeface="Arial"/>
              </a:rPr>
              <a:t>Høsten 2020 har vært en aktiv periode</a:t>
            </a:r>
            <a:endParaRPr lang="nb-NO" dirty="0"/>
          </a:p>
          <a:p>
            <a:pPr marL="0" indent="0">
              <a:buNone/>
            </a:pPr>
            <a:r>
              <a:rPr lang="nb-NO" sz="1300" i="1" dirty="0">
                <a:latin typeface="Arial"/>
                <a:cs typeface="Arial"/>
              </a:rPr>
              <a:t>Det jobbes parallelt i flere undergrupper: </a:t>
            </a:r>
            <a:endParaRPr lang="nb-NO" dirty="0"/>
          </a:p>
          <a:p>
            <a:pPr marL="285750" indent="-285750"/>
            <a:r>
              <a:rPr lang="nb-NO" sz="1300" i="1" dirty="0">
                <a:latin typeface="Arial"/>
                <a:cs typeface="Arial"/>
              </a:rPr>
              <a:t>Utvikling av ressurser </a:t>
            </a:r>
            <a:r>
              <a:rPr lang="nb-NO" sz="1300" i="1" dirty="0" err="1">
                <a:latin typeface="Arial"/>
                <a:cs typeface="Arial"/>
              </a:rPr>
              <a:t>ifm</a:t>
            </a:r>
            <a:r>
              <a:rPr lang="nb-NO" sz="1300" i="1" dirty="0">
                <a:latin typeface="Arial"/>
                <a:cs typeface="Arial"/>
              </a:rPr>
              <a:t> SFF-utlysningen</a:t>
            </a:r>
            <a:endParaRPr lang="nb-NO" dirty="0"/>
          </a:p>
          <a:p>
            <a:pPr marL="285750" indent="-285750"/>
            <a:r>
              <a:rPr lang="nb-NO" sz="1300" i="1" dirty="0">
                <a:latin typeface="Arial"/>
                <a:cs typeface="Arial"/>
              </a:rPr>
              <a:t>Innsamling av pre- og post grant-ressurser ved alle enheter via aktivering av FANE-nettverkene</a:t>
            </a:r>
            <a:endParaRPr lang="nb-NO" dirty="0"/>
          </a:p>
          <a:p>
            <a:pPr marL="285750" indent="-285750"/>
            <a:r>
              <a:rPr lang="nb-NO" sz="1300" i="1" dirty="0">
                <a:latin typeface="Arial"/>
                <a:cs typeface="Arial"/>
              </a:rPr>
              <a:t>Søknadskurs rettet mot forskere deles og åpnes opp mellom enhetene</a:t>
            </a:r>
            <a:endParaRPr lang="nb-NO" dirty="0"/>
          </a:p>
          <a:p>
            <a:pPr marL="285750" indent="-285750"/>
            <a:r>
              <a:rPr lang="nb-NO" sz="1300" i="1" dirty="0">
                <a:latin typeface="Arial"/>
                <a:cs typeface="Arial"/>
              </a:rPr>
              <a:t>Samarbeidsforum for infrastrukturutlysningen er i ferd med å etableres</a:t>
            </a:r>
            <a:endParaRPr lang="nb-NO" dirty="0"/>
          </a:p>
          <a:p>
            <a:pPr marL="285750" indent="-285750"/>
            <a:r>
              <a:rPr lang="nb-NO" sz="1300" i="1" dirty="0">
                <a:latin typeface="Arial"/>
                <a:cs typeface="Arial"/>
              </a:rPr>
              <a:t>Utarbeidelse av relevante tiltak og ressurser knyttet til Forskningsrådets frister i februar 2021</a:t>
            </a:r>
          </a:p>
          <a:p>
            <a:pPr marL="285750" indent="-285750"/>
            <a:endParaRPr lang="nb-NO" sz="1300" i="1" dirty="0"/>
          </a:p>
          <a:p>
            <a:pPr marL="285750" indent="-285750"/>
            <a:r>
              <a:rPr lang="nb-NO" sz="1300" i="1" dirty="0">
                <a:latin typeface="Arial"/>
                <a:cs typeface="Arial"/>
              </a:rPr>
              <a:t>Samarbeidet fungerer nå godt</a:t>
            </a:r>
            <a:endParaRPr lang="nb-NO" sz="1300" i="1" dirty="0"/>
          </a:p>
          <a:p>
            <a:pPr marL="285750" indent="-285750"/>
            <a:r>
              <a:rPr lang="nb-NO" sz="1300" i="1" dirty="0">
                <a:latin typeface="Arial"/>
                <a:cs typeface="Arial"/>
              </a:rPr>
              <a:t>Arbeidsoppgaver er fordelt og tildelt leder (ansvarlig for gjennomføring)</a:t>
            </a:r>
          </a:p>
          <a:p>
            <a:pPr marL="285750" indent="-285750"/>
            <a:r>
              <a:rPr lang="nb-NO" sz="1300" i="1" dirty="0">
                <a:latin typeface="Arial"/>
                <a:cs typeface="Arial"/>
              </a:rPr>
              <a:t>Alle tiltakene vil ha ferdige resultater vinter/vår 2021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5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 algn="ctr">
              <a:buNone/>
            </a:pPr>
            <a:r>
              <a:rPr lang="nb-NO" dirty="0">
                <a:hlinkClick r:id="rId3"/>
              </a:rPr>
              <a:t>Ekspertgruppe for større nasjonale satsinger (Forskningsrådet) - For ansatte - Universitetet i Oslo (uio.no)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857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193"/>
            <a:ext cx="8229600" cy="877076"/>
          </a:xfrm>
        </p:spPr>
        <p:txBody>
          <a:bodyPr>
            <a:normAutofit fontScale="90000"/>
          </a:bodyPr>
          <a:lstStyle/>
          <a:p>
            <a:br>
              <a:rPr lang="nb-NO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600" dirty="0">
                <a:latin typeface="Calibri" panose="020F0502020204030204" pitchFamily="34" charset="0"/>
                <a:cs typeface="Calibri" panose="020F0502020204030204" pitchFamily="34" charset="0"/>
              </a:rPr>
              <a:t>Sak 2. Status for samarbeidskonstellasjonene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800" dirty="0"/>
              <a:t>SAM</a:t>
            </a:r>
          </a:p>
          <a:p>
            <a:pPr lvl="1"/>
            <a:r>
              <a:rPr lang="nb-NO" dirty="0"/>
              <a:t>SV, UV, JUS og SUM</a:t>
            </a:r>
          </a:p>
          <a:p>
            <a:r>
              <a:rPr lang="nb-NO" sz="2800" dirty="0"/>
              <a:t>HUM</a:t>
            </a:r>
          </a:p>
          <a:p>
            <a:pPr lvl="1"/>
            <a:r>
              <a:rPr lang="nb-NO" dirty="0"/>
              <a:t>HF, TF, KHM og STK</a:t>
            </a:r>
          </a:p>
          <a:p>
            <a:r>
              <a:rPr lang="nb-NO" sz="2800" dirty="0"/>
              <a:t>MNM: </a:t>
            </a:r>
          </a:p>
          <a:p>
            <a:pPr lvl="1"/>
            <a:r>
              <a:rPr lang="nb-NO" dirty="0"/>
              <a:t>MN og NMH</a:t>
            </a:r>
          </a:p>
          <a:p>
            <a:r>
              <a:rPr lang="nb-NO" sz="2800" dirty="0"/>
              <a:t>HELSE</a:t>
            </a:r>
          </a:p>
          <a:p>
            <a:pPr lvl="1"/>
            <a:r>
              <a:rPr lang="nb-NO" dirty="0"/>
              <a:t>MED og OD</a:t>
            </a:r>
          </a:p>
        </p:txBody>
      </p:sp>
    </p:spTree>
    <p:extLst>
      <p:ext uri="{BB962C8B-B14F-4D97-AF65-F5344CB8AC3E}">
        <p14:creationId xmlns:p14="http://schemas.microsoft.com/office/powerpoint/2010/main" val="3777699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7" y="404327"/>
            <a:ext cx="7381701" cy="435429"/>
          </a:xfrm>
        </p:spPr>
        <p:txBody>
          <a:bodyPr>
            <a:normAutofit/>
          </a:bodyPr>
          <a:lstStyle/>
          <a:p>
            <a:r>
              <a:rPr lang="nb-NO" sz="2000" dirty="0"/>
              <a:t>Mål og ønskede gevinster samarbeidskonstellasjonene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69263"/>
              </p:ext>
            </p:extLst>
          </p:nvPr>
        </p:nvGraphicFramePr>
        <p:xfrm>
          <a:off x="872837" y="789993"/>
          <a:ext cx="7381702" cy="451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349">
                <a:tc>
                  <a:txBody>
                    <a:bodyPr/>
                    <a:lstStyle/>
                    <a:p>
                      <a:r>
                        <a:rPr lang="nb-NO" sz="1400" dirty="0"/>
                        <a:t>Nivå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Beskrivelse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Suksesskriterier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644">
                <a:tc>
                  <a:txBody>
                    <a:bodyPr/>
                    <a:lstStyle/>
                    <a:p>
                      <a:r>
                        <a:rPr lang="nb-NO" sz="1400" dirty="0"/>
                        <a:t>Formål</a:t>
                      </a:r>
                    </a:p>
                    <a:p>
                      <a:r>
                        <a:rPr lang="nb-NO" sz="1400" dirty="0"/>
                        <a:t>(for enhetene/</a:t>
                      </a:r>
                    </a:p>
                    <a:p>
                      <a:r>
                        <a:rPr lang="nb-NO" sz="1400" dirty="0"/>
                        <a:t>UiO)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-Øke UiOs suksess innenfor den eksternfinansierte virksomheten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-Øke kompetansen og samarbeid i,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mellom, samarbeidskonstellasjonene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-Bedre støtte til forskere og økt kompetanse i støtteapparatet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Flere eksternfinansierte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prosjekter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b-NO" sz="1100" b="0" i="0" kern="1200" baseline="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Etablert samarbeid om kompetansehevning og erfaringsdeling i konstellasjonen.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-Etablerte rutiner i alle ledd av et prosjekt.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-Like rutiner for drift og rapportering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3295">
                <a:tc>
                  <a:txBody>
                    <a:bodyPr/>
                    <a:lstStyle/>
                    <a:p>
                      <a:r>
                        <a:rPr lang="nb-NO" sz="1400" dirty="0"/>
                        <a:t>Effektmål</a:t>
                      </a:r>
                      <a:r>
                        <a:rPr lang="nb-NO" sz="1400" baseline="0" dirty="0"/>
                        <a:t> (gevinster for interessenter)</a:t>
                      </a:r>
                      <a:endParaRPr lang="nb-NO" sz="1400" dirty="0"/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-Økt kompetanse og bevissthet blant forskere og forskerstøtten.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-Synliggjøre muligheter og dele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erfaringer.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-Gode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f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orenklede administrative verktøy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-Bedre drift av prosjekter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0" baseline="0" dirty="0">
                          <a:latin typeface="+mn-lt"/>
                        </a:rPr>
                        <a:t>-Enhetlig og riktig kommunikasjon til søkere og støtteapparat </a:t>
                      </a:r>
                      <a:endParaRPr lang="nb-NO" sz="1100" b="0" i="0" kern="120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-Lik tilgang til bedre forskerstøtte for alle forskere</a:t>
                      </a:r>
                      <a:endParaRPr lang="nb-NO" sz="1100" i="1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-Likere og mer</a:t>
                      </a:r>
                      <a:r>
                        <a:rPr lang="nb-NO" sz="1100" b="0" i="0" kern="1200" baseline="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enhetlig </a:t>
                      </a:r>
                      <a:r>
                        <a:rPr lang="nb-NO" sz="11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praksis knyttet til </a:t>
                      </a:r>
                      <a:r>
                        <a:rPr lang="nb-NO" sz="1100" b="0" i="0" kern="1200" noProof="0" dirty="0" err="1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malverk</a:t>
                      </a:r>
                      <a:r>
                        <a:rPr lang="nb-NO" sz="1100" b="0" i="0" kern="1200" baseline="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rutiner</a:t>
                      </a:r>
                      <a:r>
                        <a:rPr lang="nb-NO" sz="11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-Økt samarbeid på tvers av enhetene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-Etablerte strukturer for samarbeid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-Flere felles arrangementer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-Mindre</a:t>
                      </a:r>
                      <a:r>
                        <a:rPr lang="nb-NO" sz="1100" b="0" i="0" kern="1200" baseline="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dobbeltarbeid</a:t>
                      </a:r>
                      <a:endParaRPr lang="nb-NO" sz="1100" b="0" i="0" kern="1200" noProof="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743">
                <a:tc>
                  <a:txBody>
                    <a:bodyPr/>
                    <a:lstStyle/>
                    <a:p>
                      <a:r>
                        <a:rPr lang="nb-NO" sz="1400" dirty="0"/>
                        <a:t>Resultatmål</a:t>
                      </a:r>
                    </a:p>
                    <a:p>
                      <a:r>
                        <a:rPr lang="nb-NO" sz="1400" baseline="0" dirty="0"/>
                        <a:t>(i prosjektet)</a:t>
                      </a:r>
                      <a:endParaRPr lang="nb-NO" sz="1400" dirty="0"/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-Implementere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leveransene fra ekspertgruppene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-Etablere gode rutiner for oppstart, drift og avslutning av prosjekter ved de involverte enhetene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-Samarbeide om relevante kurs og informasjonsmøter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-Samarbeidet er etablert,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institusjonalisert og virker etter prosjektslutt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-Støtteapparatet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forskere opplever en </a:t>
                      </a:r>
                      <a:r>
                        <a:rPr lang="nb-NO" sz="1100" b="0" i="0" kern="1200" baseline="0" dirty="0" err="1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kvalitetsøkning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 arbeidet knyttet til eksternfinansiert virksomhet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-Sterkere følelse av kollegialitet og trivsel blant de involverte</a:t>
                      </a:r>
                      <a:endParaRPr lang="nb-NO" sz="1100" b="0" i="0" kern="120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466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36" y="891776"/>
            <a:ext cx="3173875" cy="2179670"/>
          </a:xfrm>
        </p:spPr>
        <p:txBody>
          <a:bodyPr>
            <a:normAutofit fontScale="90000"/>
          </a:bodyPr>
          <a:lstStyle/>
          <a:p>
            <a:r>
              <a:rPr lang="nb-NO" sz="1800" b="1" dirty="0"/>
              <a:t>Samarbeidskonstellasjon</a:t>
            </a:r>
            <a:br>
              <a:rPr lang="nb-NO" sz="1800" b="1" dirty="0"/>
            </a:br>
            <a:br>
              <a:rPr lang="nb-NO" b="1" dirty="0"/>
            </a:br>
            <a:r>
              <a:rPr lang="nb-NO" sz="4000" b="1" dirty="0"/>
              <a:t>SAM</a:t>
            </a:r>
            <a:br>
              <a:rPr lang="nb-NO" sz="4000" b="1" dirty="0"/>
            </a:br>
            <a:r>
              <a:rPr lang="nb-NO" sz="1600" dirty="0"/>
              <a:t>Kontaktperson: Johannes Elgvin</a:t>
            </a:r>
            <a:br>
              <a:rPr lang="nb-NO" sz="1800" b="1" dirty="0"/>
            </a:br>
            <a:br>
              <a:rPr lang="nb-NO" sz="1800" b="1" dirty="0"/>
            </a:br>
            <a:r>
              <a:rPr lang="nb-NO" sz="1800" dirty="0"/>
              <a:t>Nettside:</a:t>
            </a:r>
            <a:br>
              <a:rPr lang="nb-NO" sz="1800" b="1" dirty="0"/>
            </a:br>
            <a:r>
              <a:rPr lang="nn-NO" sz="1800" dirty="0">
                <a:hlinkClick r:id="rId2"/>
              </a:rPr>
              <a:t>Samarbeidskonstellasjon SAM - For </a:t>
            </a:r>
            <a:r>
              <a:rPr lang="nn-NO" sz="1800" dirty="0" err="1">
                <a:hlinkClick r:id="rId2"/>
              </a:rPr>
              <a:t>ansatte</a:t>
            </a:r>
            <a:r>
              <a:rPr lang="nn-NO" sz="1800" dirty="0">
                <a:hlinkClick r:id="rId2"/>
              </a:rPr>
              <a:t> - Universitetet i Oslo (uio.no)</a:t>
            </a:r>
            <a:endParaRPr lang="en-GB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697" y="1026320"/>
            <a:ext cx="4793068" cy="3527751"/>
          </a:xfrm>
        </p:spPr>
        <p:txBody>
          <a:bodyPr>
            <a:normAutofit fontScale="92500" lnSpcReduction="10000"/>
          </a:bodyPr>
          <a:lstStyle/>
          <a:p>
            <a:r>
              <a:rPr lang="nb-NO" sz="1800" dirty="0"/>
              <a:t>Faste møter i felles FANE-SAM (Nivå 2)</a:t>
            </a:r>
          </a:p>
          <a:p>
            <a:r>
              <a:rPr lang="nb-NO" sz="1800" dirty="0"/>
              <a:t>Møtene har hatt fokus på mandatet, mobilisering til Horisont Europa og erfaringsutveksling om oppstartsmøter for nye prosjekter</a:t>
            </a:r>
          </a:p>
          <a:p>
            <a:r>
              <a:rPr lang="nb-NO" sz="1800" dirty="0"/>
              <a:t>Faste møter for prosjektøkonomer ved enhetene- fokus på konkrete utfordringer og økonomirapporter</a:t>
            </a:r>
          </a:p>
          <a:p>
            <a:r>
              <a:rPr lang="nb-NO" sz="1800" dirty="0"/>
              <a:t>Jobber med å finne konstellasjonens forhold til ekspertgruppene, underliggende enheter og de andre konstellasjonene</a:t>
            </a:r>
          </a:p>
          <a:p>
            <a:pPr marL="0" indent="0">
              <a:buNone/>
            </a:pPr>
            <a:br>
              <a:rPr lang="nb-NO" sz="1800" dirty="0"/>
            </a:b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25" y="3869526"/>
            <a:ext cx="3238691" cy="341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4" y="3397544"/>
            <a:ext cx="2196275" cy="341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94" y="4341508"/>
            <a:ext cx="3335560" cy="341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94" y="4813490"/>
            <a:ext cx="2673763" cy="3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08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36" y="398586"/>
            <a:ext cx="3173875" cy="2672860"/>
          </a:xfrm>
        </p:spPr>
        <p:txBody>
          <a:bodyPr>
            <a:normAutofit fontScale="90000"/>
          </a:bodyPr>
          <a:lstStyle/>
          <a:p>
            <a:r>
              <a:rPr lang="nb-NO" sz="1800" b="1" dirty="0"/>
              <a:t>Samarbeidskonstellasjon</a:t>
            </a:r>
            <a:br>
              <a:rPr lang="nb-NO" b="1" dirty="0"/>
            </a:br>
            <a:r>
              <a:rPr lang="nb-NO" sz="4000" b="1" dirty="0"/>
              <a:t>HUM</a:t>
            </a:r>
            <a:br>
              <a:rPr lang="nb-NO" sz="4000" b="1" dirty="0"/>
            </a:br>
            <a:r>
              <a:rPr lang="nb-NO" sz="1300" b="1" dirty="0"/>
              <a:t>Kontaktperson: Rasmus G. Endresen</a:t>
            </a:r>
            <a:br>
              <a:rPr lang="nb-NO" sz="1300" b="1" dirty="0"/>
            </a:br>
            <a:br>
              <a:rPr lang="nb-NO" sz="4000" b="1" dirty="0"/>
            </a:br>
            <a:r>
              <a:rPr lang="nb-NO" sz="1800" dirty="0"/>
              <a:t>Nettside:</a:t>
            </a:r>
            <a:br>
              <a:rPr lang="nb-NO" sz="1800" b="1" dirty="0"/>
            </a:br>
            <a:r>
              <a:rPr lang="nn-NO" sz="1800" dirty="0">
                <a:hlinkClick r:id="rId2"/>
              </a:rPr>
              <a:t>Samarbeidskonstellasjon HUM - For </a:t>
            </a:r>
            <a:r>
              <a:rPr lang="nn-NO" sz="1800" dirty="0" err="1">
                <a:hlinkClick r:id="rId2"/>
              </a:rPr>
              <a:t>ansatte</a:t>
            </a:r>
            <a:r>
              <a:rPr lang="nn-NO" sz="1800" dirty="0">
                <a:hlinkClick r:id="rId2"/>
              </a:rPr>
              <a:t> - Universitetet i Oslo (uio.no)</a:t>
            </a:r>
            <a:endParaRPr lang="en-GB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697" y="1026320"/>
            <a:ext cx="4613844" cy="3437862"/>
          </a:xfrm>
        </p:spPr>
        <p:txBody>
          <a:bodyPr>
            <a:normAutofit fontScale="92500" lnSpcReduction="20000"/>
          </a:bodyPr>
          <a:lstStyle/>
          <a:p>
            <a:r>
              <a:rPr lang="nb-NO" sz="1800" dirty="0"/>
              <a:t>Blitt enige om samarbeid mellom forskningsrådgivere på nivå 2 – jevnlige møter</a:t>
            </a:r>
          </a:p>
          <a:p>
            <a:r>
              <a:rPr lang="nb-NO" sz="1800" dirty="0"/>
              <a:t>HF har ansvaret for å invitere</a:t>
            </a:r>
          </a:p>
          <a:p>
            <a:r>
              <a:rPr lang="nb-NO" sz="1800" dirty="0"/>
              <a:t>Videreutvikle samarbeidet til å omfatte helt konkrete og tematiske områder</a:t>
            </a:r>
          </a:p>
          <a:p>
            <a:r>
              <a:rPr lang="nb-NO" sz="1800" dirty="0"/>
              <a:t>Avventer arbeidet i ekspertgruppene</a:t>
            </a:r>
          </a:p>
          <a:p>
            <a:r>
              <a:rPr lang="nb-NO" sz="1800" dirty="0"/>
              <a:t>I gang med en serie datahåndteringskurs og prosjektøkonomikurs for hele støtteapparatet i HUM</a:t>
            </a:r>
          </a:p>
          <a:p>
            <a:r>
              <a:rPr lang="nb-NO" sz="1800" dirty="0"/>
              <a:t>Prosjektleder har hatt møte med koordinator for HUM og økonomisjef ved HF og utvekslet erfaringer fra HUM-SAM</a:t>
            </a:r>
            <a:br>
              <a:rPr lang="nb-NO" sz="1800" dirty="0"/>
            </a:b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4" y="4813490"/>
            <a:ext cx="3325273" cy="354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4" y="3397544"/>
            <a:ext cx="2515172" cy="34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94" y="3869526"/>
            <a:ext cx="2317147" cy="341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94" y="4341508"/>
            <a:ext cx="2405444" cy="3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2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nb-NO" dirty="0"/>
              <a:t>Presentasjon av mål, suksesskriterier og status i prosjektet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nb-NO" b="1" i="1" dirty="0"/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nb-NO" sz="2900" b="1" dirty="0">
                <a:latin typeface="Calibri" panose="020F0502020204030204" pitchFamily="34" charset="0"/>
                <a:cs typeface="Calibri" panose="020F0502020204030204" pitchFamily="34" charset="0"/>
              </a:rPr>
              <a:t>Formål: </a:t>
            </a:r>
            <a:r>
              <a:rPr lang="nb-NO" sz="2900" dirty="0">
                <a:latin typeface="Calibri" panose="020F0502020204030204" pitchFamily="34" charset="0"/>
                <a:cs typeface="Calibri" panose="020F0502020204030204" pitchFamily="34" charset="0"/>
              </a:rPr>
              <a:t>Strategisk mål eller aktuelt problem som ekspertgruppen eller samarbeidskonstellasjonen bidrar til å oppnå/løse. Hvorfor gjør vi dette? </a:t>
            </a: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nb-NO" sz="2900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nb-NO" sz="2900" b="1" dirty="0">
                <a:latin typeface="Calibri" panose="020F0502020204030204" pitchFamily="34" charset="0"/>
                <a:cs typeface="Calibri" panose="020F0502020204030204" pitchFamily="34" charset="0"/>
              </a:rPr>
              <a:t>Effektmål: </a:t>
            </a:r>
            <a:r>
              <a:rPr lang="nb-NO" sz="2900" dirty="0">
                <a:latin typeface="Calibri" panose="020F0502020204030204" pitchFamily="34" charset="0"/>
                <a:cs typeface="Calibri" panose="020F0502020204030204" pitchFamily="34" charset="0"/>
              </a:rPr>
              <a:t>Langsiktige positive gevinster. Merk at disse kan være både «harde»/kvantitative og «myke»/kvalitative. Hvordan vil vi merke at vi har lykkes med prosjektet?</a:t>
            </a:r>
            <a:endParaRPr lang="nb-NO" sz="2900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nb-NO" sz="2900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nb-NO" sz="2900" b="1" dirty="0">
                <a:latin typeface="Calibri" panose="020F0502020204030204" pitchFamily="34" charset="0"/>
                <a:cs typeface="Calibri" panose="020F0502020204030204" pitchFamily="34" charset="0"/>
              </a:rPr>
              <a:t>Resultatmål: </a:t>
            </a:r>
            <a:r>
              <a:rPr lang="nb-NO" sz="2900" dirty="0">
                <a:latin typeface="Calibri" panose="020F0502020204030204" pitchFamily="34" charset="0"/>
                <a:cs typeface="Calibri" panose="020F0502020204030204" pitchFamily="34" charset="0"/>
              </a:rPr>
              <a:t>De målene som prosjektet skal oppnå i prosjektets levetid</a:t>
            </a: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nb-NO" sz="2900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nb-NO" sz="2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Suksesskriterier:</a:t>
            </a:r>
            <a:r>
              <a:rPr lang="nb-NO" sz="2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9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Et suksesskriterium er et parameter, en indikator eller en verdi som vi kan bruke for å vurdere om prosjektet er vellykket eller ikke. Suksesskriteriene er nært knyttet til prosjektets mål. Suksesskriteriene kan benyttes etter at prosjektet er avsluttet</a:t>
            </a:r>
            <a:endParaRPr lang="nb-NO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17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36" y="597877"/>
            <a:ext cx="3173875" cy="3094892"/>
          </a:xfrm>
        </p:spPr>
        <p:txBody>
          <a:bodyPr>
            <a:normAutofit/>
          </a:bodyPr>
          <a:lstStyle/>
          <a:p>
            <a:r>
              <a:rPr lang="nb-NO" sz="1800" b="1" dirty="0"/>
              <a:t>Samarbeidskonstellasjon</a:t>
            </a:r>
            <a:br>
              <a:rPr lang="nb-NO" sz="1800" b="1" dirty="0"/>
            </a:br>
            <a:br>
              <a:rPr lang="nb-NO" sz="1800" b="1" dirty="0"/>
            </a:br>
            <a:r>
              <a:rPr lang="nb-NO" sz="4000" b="1" dirty="0"/>
              <a:t>MNM</a:t>
            </a:r>
            <a:br>
              <a:rPr lang="nb-NO" sz="4000" b="1" dirty="0"/>
            </a:br>
            <a:r>
              <a:rPr lang="nb-NO" sz="1400" dirty="0"/>
              <a:t>Kontaktperson: Ingse M. W. Noremsaune </a:t>
            </a:r>
            <a:br>
              <a:rPr lang="nb-NO" sz="4000" b="1" dirty="0"/>
            </a:br>
            <a:r>
              <a:rPr lang="nb-NO" sz="1600" dirty="0"/>
              <a:t>Nettside:</a:t>
            </a:r>
            <a:br>
              <a:rPr lang="nb-NO" sz="1800" b="1" dirty="0"/>
            </a:br>
            <a:r>
              <a:rPr lang="nn-NO" sz="1600" dirty="0">
                <a:hlinkClick r:id="rId2"/>
              </a:rPr>
              <a:t>Samarbeidskonstellasjon MNM - For </a:t>
            </a:r>
            <a:r>
              <a:rPr lang="nn-NO" sz="1600" dirty="0" err="1">
                <a:hlinkClick r:id="rId2"/>
              </a:rPr>
              <a:t>ansatte</a:t>
            </a:r>
            <a:r>
              <a:rPr lang="nn-NO" sz="1600" dirty="0">
                <a:hlinkClick r:id="rId2"/>
              </a:rPr>
              <a:t> - Universitetet i Oslo (uio.no)</a:t>
            </a:r>
            <a:endParaRPr lang="en-GB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697" y="1026320"/>
            <a:ext cx="4613844" cy="3437862"/>
          </a:xfrm>
        </p:spPr>
        <p:txBody>
          <a:bodyPr>
            <a:normAutofit fontScale="92500"/>
          </a:bodyPr>
          <a:lstStyle/>
          <a:p>
            <a:r>
              <a:rPr lang="nb-NO" sz="1800" dirty="0"/>
              <a:t>MN og NHM har hatt møte med ledelsen om innretning på samarbeidet</a:t>
            </a:r>
          </a:p>
          <a:p>
            <a:r>
              <a:rPr lang="nb-NO" sz="1800" dirty="0"/>
              <a:t>Forskningsrådgiver/prosjektøkonom blir invitert med på aktiviteter og møter ved MN</a:t>
            </a:r>
          </a:p>
          <a:p>
            <a:r>
              <a:rPr lang="nb-NO" sz="1800" dirty="0"/>
              <a:t>Forskere ved NHM blir invitert med på kurs ved MN</a:t>
            </a:r>
          </a:p>
          <a:p>
            <a:r>
              <a:rPr lang="nb-NO" sz="1800" dirty="0"/>
              <a:t>Økonomisiden er invitert med og prosjektleder er i dialog med seksjonsleder for forskning ved MN om hvordan få etablert enda bedre samarbeid med og mellom prosjektøkonomene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4" y="4293589"/>
            <a:ext cx="3755612" cy="341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4" y="4876255"/>
            <a:ext cx="2372868" cy="3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40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36" y="891776"/>
            <a:ext cx="3173875" cy="2531362"/>
          </a:xfrm>
        </p:spPr>
        <p:txBody>
          <a:bodyPr>
            <a:normAutofit fontScale="90000"/>
          </a:bodyPr>
          <a:lstStyle/>
          <a:p>
            <a:r>
              <a:rPr lang="nb-NO" sz="1800" b="1" dirty="0"/>
              <a:t>Samarbeidskonstellasjon</a:t>
            </a:r>
            <a:br>
              <a:rPr lang="nb-NO" sz="1800" b="1" dirty="0"/>
            </a:br>
            <a:br>
              <a:rPr lang="nb-NO" sz="1800" b="1" dirty="0"/>
            </a:br>
            <a:r>
              <a:rPr lang="nb-NO" sz="4000" b="1" dirty="0"/>
              <a:t>HELSE</a:t>
            </a:r>
            <a:br>
              <a:rPr lang="nb-NO" sz="4000" b="1" dirty="0"/>
            </a:br>
            <a:r>
              <a:rPr lang="nb-NO" sz="1600" dirty="0"/>
              <a:t>Kontaktperson: Maria Olofsson</a:t>
            </a:r>
            <a:br>
              <a:rPr lang="nb-NO" sz="4000" b="1" dirty="0"/>
            </a:br>
            <a:r>
              <a:rPr lang="nb-NO" sz="1800" dirty="0"/>
              <a:t>Nettside:</a:t>
            </a:r>
            <a:br>
              <a:rPr lang="nb-NO" sz="1800" b="1" dirty="0"/>
            </a:br>
            <a:r>
              <a:rPr lang="nb-NO" sz="1800" dirty="0">
                <a:hlinkClick r:id="rId2"/>
              </a:rPr>
              <a:t>Samarbeidskonstellasjon HELSE - For ansatte - Universitetet i Oslo (uio.no)</a:t>
            </a:r>
            <a:endParaRPr lang="en-GB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697" y="1026320"/>
            <a:ext cx="4613844" cy="4049772"/>
          </a:xfrm>
        </p:spPr>
        <p:txBody>
          <a:bodyPr>
            <a:normAutofit/>
          </a:bodyPr>
          <a:lstStyle/>
          <a:p>
            <a:r>
              <a:rPr lang="nb-NO" sz="1800" dirty="0"/>
              <a:t>MED inviterer forskningsrådgiver ved OD til FANE-MED. </a:t>
            </a:r>
          </a:p>
          <a:p>
            <a:pPr lvl="1"/>
            <a:r>
              <a:rPr lang="nb-NO" sz="1500" dirty="0"/>
              <a:t>Har vært på fem møter</a:t>
            </a:r>
          </a:p>
          <a:p>
            <a:r>
              <a:rPr lang="nb-NO" sz="1800" dirty="0"/>
              <a:t>MED inviterer forskere og administrasjon til relevante kurs informasjonsmøter</a:t>
            </a:r>
          </a:p>
          <a:p>
            <a:pPr lvl="1"/>
            <a:r>
              <a:rPr lang="nb-NO" sz="1500" dirty="0"/>
              <a:t>Er invitert på skrivekurs rettet mot unge forskertalenter og mobilitetsutlysninger.</a:t>
            </a:r>
          </a:p>
          <a:p>
            <a:r>
              <a:rPr lang="nb-NO" sz="1800" dirty="0"/>
              <a:t>Samarbeid mellom prosjektøkonomene</a:t>
            </a:r>
          </a:p>
          <a:p>
            <a:pPr lvl="1"/>
            <a:r>
              <a:rPr lang="nb-NO" sz="1500" dirty="0"/>
              <a:t>Prosjektleder har hatt samtale med seksjonsleder for forskning ved MED og er i dialog om dette</a:t>
            </a:r>
          </a:p>
          <a:p>
            <a:endParaRPr lang="nb-NO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4" y="3630173"/>
            <a:ext cx="2388299" cy="341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4" y="4396020"/>
            <a:ext cx="2577751" cy="3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24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640" y="504093"/>
            <a:ext cx="6413500" cy="1025654"/>
          </a:xfrm>
        </p:spPr>
        <p:txBody>
          <a:bodyPr>
            <a:normAutofit fontScale="90000"/>
          </a:bodyPr>
          <a:lstStyle/>
          <a:p>
            <a:br>
              <a:rPr lang="nb-NO" dirty="0">
                <a:solidFill>
                  <a:schemeClr val="dk1"/>
                </a:solidFill>
                <a:cs typeface="Arial"/>
              </a:rPr>
            </a:br>
            <a:r>
              <a:rPr lang="nb-NO" kern="1200" dirty="0">
                <a:solidFill>
                  <a:schemeClr val="dk1"/>
                </a:solidFill>
                <a:cs typeface="Arial"/>
              </a:rPr>
              <a:t>Status og utfordringer</a:t>
            </a:r>
            <a:br>
              <a:rPr lang="nb-NO" dirty="0">
                <a:cs typeface="Arial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7690" y="1223317"/>
            <a:ext cx="64135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333" i="1" dirty="0"/>
          </a:p>
          <a:p>
            <a:pPr marL="0" indent="0">
              <a:buNone/>
            </a:pPr>
            <a:r>
              <a:rPr lang="nb-NO" sz="1333" dirty="0"/>
              <a:t>Status</a:t>
            </a:r>
          </a:p>
          <a:p>
            <a:r>
              <a:rPr lang="nb-NO" sz="1333" dirty="0"/>
              <a:t>Samtlige samarbeidskonstellasjoner er i gang og samarbeider om aktiviteter</a:t>
            </a:r>
          </a:p>
          <a:p>
            <a:r>
              <a:rPr lang="nb-NO" sz="1333" dirty="0"/>
              <a:t>Avventer leveranser fra ekspertgruppene</a:t>
            </a:r>
          </a:p>
          <a:p>
            <a:pPr marL="0" indent="0">
              <a:buNone/>
            </a:pPr>
            <a:endParaRPr lang="nb-NO" sz="1333" dirty="0"/>
          </a:p>
          <a:p>
            <a:pPr marL="0" indent="0">
              <a:buNone/>
            </a:pPr>
            <a:r>
              <a:rPr lang="nb-NO" sz="1333" dirty="0"/>
              <a:t>Utfordringer</a:t>
            </a:r>
          </a:p>
          <a:p>
            <a:endParaRPr lang="nb-NO" sz="1400" dirty="0"/>
          </a:p>
          <a:p>
            <a:r>
              <a:rPr lang="nb-NO" sz="1400" dirty="0"/>
              <a:t>Samarbeid i og mellom konstellasjonene </a:t>
            </a:r>
          </a:p>
          <a:p>
            <a:r>
              <a:rPr lang="nb-NO" sz="1400" dirty="0"/>
              <a:t>Konstellasjonenes forhold til ekspertgruppene</a:t>
            </a:r>
          </a:p>
          <a:p>
            <a:r>
              <a:rPr lang="nb-NO" sz="1400" dirty="0"/>
              <a:t>Få ut kunnskapen til hele organisasjonen </a:t>
            </a:r>
          </a:p>
          <a:p>
            <a:r>
              <a:rPr lang="nb-NO" sz="1400" dirty="0"/>
              <a:t>Mulig at de enheter som ikke har personer i noen ekspertgrupper faller litt utenfor, men det kommer an på disses involvering i samarbeidskonstellasjonene</a:t>
            </a:r>
            <a:endParaRPr lang="nb-NO" sz="1333" i="1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54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 Veien videre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Implementere leveransene fra ekspertgruppene</a:t>
            </a:r>
          </a:p>
          <a:p>
            <a:r>
              <a:rPr lang="nb-NO" dirty="0"/>
              <a:t>Finne egnede kommunikasjonsplattformer</a:t>
            </a:r>
          </a:p>
          <a:p>
            <a:r>
              <a:rPr lang="nb-NO" dirty="0"/>
              <a:t>Fellesmøte for alle forskningsrådgivere og prosjektøkonomer på alle nivåer 13. januar 2021</a:t>
            </a:r>
          </a:p>
          <a:p>
            <a:pPr lvl="1"/>
            <a:r>
              <a:rPr lang="nb-NO" dirty="0"/>
              <a:t>Presentere prosjektet, ekspertgruppene og samarbeidskonstellasjonene</a:t>
            </a:r>
          </a:p>
          <a:p>
            <a:pPr lvl="1"/>
            <a:r>
              <a:rPr lang="nb-NO" dirty="0"/>
              <a:t>Få input </a:t>
            </a:r>
          </a:p>
          <a:p>
            <a:pPr lvl="1"/>
            <a:r>
              <a:rPr lang="nb-NO" dirty="0"/>
              <a:t>Opprette et stort rom i Teams med tematiske undergrupper </a:t>
            </a:r>
          </a:p>
        </p:txBody>
      </p:sp>
    </p:spTree>
    <p:extLst>
      <p:ext uri="{BB962C8B-B14F-4D97-AF65-F5344CB8AC3E}">
        <p14:creationId xmlns:p14="http://schemas.microsoft.com/office/powerpoint/2010/main" val="825079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36"/>
            <a:ext cx="9144000" cy="5207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313145"/>
            <a:ext cx="9144000" cy="40185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75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823"/>
            <a:ext cx="8229600" cy="1133340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Sak 1. Status for ekspertgruppene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9256"/>
            <a:ext cx="8229600" cy="3005880"/>
          </a:xfrm>
        </p:spPr>
        <p:txBody>
          <a:bodyPr/>
          <a:lstStyle/>
          <a:p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MSCA v/ Magnus Garder Evensen (HF)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ERC v/ Hanna Karv (UV)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Tematiske EU-prosjekter v/ Jørgen Kirksæther (MN)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Forskningsrådet v/ Malin Solli Wandem (SV)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797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46847"/>
            <a:ext cx="7782639" cy="788178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Ekspertgruppe for Marie Curie-prosjekter (MSCA)</a:t>
            </a:r>
            <a:br>
              <a:rPr lang="nb-NO" b="1" dirty="0"/>
            </a:br>
            <a:r>
              <a:rPr lang="nb-NO" b="1" dirty="0"/>
              <a:t>Delprosjektlederrapport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828799"/>
            <a:ext cx="2735528" cy="2964531"/>
          </a:xfrm>
        </p:spPr>
        <p:txBody>
          <a:bodyPr/>
          <a:lstStyle/>
          <a:p>
            <a:r>
              <a:rPr lang="nb-NO" b="1" dirty="0"/>
              <a:t>Gruppeleder og delprosjektleder 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Magnus Garder Evensen (HF)</a:t>
            </a:r>
          </a:p>
          <a:p>
            <a:br>
              <a:rPr lang="nb-NO" dirty="0"/>
            </a:br>
            <a:r>
              <a:rPr lang="nb-NO" b="1" dirty="0"/>
              <a:t>Gruppedeltakere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Marta Lorens-Thommesen (MED)</a:t>
            </a:r>
            <a:br>
              <a:rPr lang="nb-NO" dirty="0"/>
            </a:br>
            <a:r>
              <a:rPr lang="nb-NO" dirty="0"/>
              <a:t>Rune Larsen (MED)</a:t>
            </a:r>
            <a:br>
              <a:rPr lang="nb-NO" dirty="0"/>
            </a:br>
            <a:r>
              <a:rPr lang="nb-NO" dirty="0"/>
              <a:t>Hilde Hvistendahl (MN)</a:t>
            </a:r>
            <a:br>
              <a:rPr lang="nb-NO" dirty="0"/>
            </a:br>
            <a:r>
              <a:rPr lang="nb-NO" dirty="0"/>
              <a:t>Hanna Karv (UV)</a:t>
            </a:r>
            <a:br>
              <a:rPr lang="nb-NO" dirty="0"/>
            </a:br>
            <a:r>
              <a:rPr lang="nb-NO" dirty="0"/>
              <a:t>Tone Wang (KHM)</a:t>
            </a:r>
            <a:br>
              <a:rPr lang="nb-NO" dirty="0"/>
            </a:br>
            <a:r>
              <a:rPr lang="nb-NO" dirty="0"/>
              <a:t>Malin Solli Wandem (SV)</a:t>
            </a:r>
            <a:br>
              <a:rPr lang="nb-NO" dirty="0"/>
            </a:br>
            <a:r>
              <a:rPr lang="nb-NO" dirty="0"/>
              <a:t>Ann Kristin Sørli Halvorsen (FIADM)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57" y="3483864"/>
            <a:ext cx="4814023" cy="15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6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55" y="471400"/>
            <a:ext cx="7257879" cy="641784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Mål og ønskede gevinster MSCA</a:t>
            </a:r>
            <a:br>
              <a:rPr lang="nb-NO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365439"/>
              </p:ext>
            </p:extLst>
          </p:nvPr>
        </p:nvGraphicFramePr>
        <p:xfrm>
          <a:off x="933755" y="1113185"/>
          <a:ext cx="7257879" cy="41466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8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089">
                <a:tc>
                  <a:txBody>
                    <a:bodyPr/>
                    <a:lstStyle/>
                    <a:p>
                      <a:r>
                        <a:rPr lang="nb-NO" sz="1100" dirty="0"/>
                        <a:t>Nivå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Beskrivelse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Suksesskriterier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566">
                <a:tc>
                  <a:txBody>
                    <a:bodyPr/>
                    <a:lstStyle/>
                    <a:p>
                      <a:r>
                        <a:rPr lang="nb-NO" sz="1400" dirty="0"/>
                        <a:t>Formål</a:t>
                      </a:r>
                    </a:p>
                    <a:p>
                      <a:r>
                        <a:rPr lang="nb-NO" sz="1400" dirty="0"/>
                        <a:t>(for enhetene/</a:t>
                      </a:r>
                    </a:p>
                    <a:p>
                      <a:r>
                        <a:rPr lang="nb-NO" sz="1400" dirty="0"/>
                        <a:t>UiO)</a:t>
                      </a:r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baseline="0" dirty="0">
                          <a:latin typeface="+mn-lt"/>
                        </a:rPr>
                        <a:t>-Øke UiOs suksess innenfor MSCA-virkemidlene.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baseline="0" dirty="0">
                          <a:latin typeface="+mn-lt"/>
                        </a:rPr>
                        <a:t>-Øke kompetansen og samarbeidet om MSCA-ordningen ved hele UiO.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-Flere MSCA prosjekter ved UiO.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-Etablert samarbeid om kompetansehevning og erfaringsdeling på tvers.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noProof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-Etablerte rutiner i alle ledd av et prosjekt.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595">
                <a:tc>
                  <a:txBody>
                    <a:bodyPr/>
                    <a:lstStyle/>
                    <a:p>
                      <a:r>
                        <a:rPr lang="nb-NO" sz="1100" dirty="0"/>
                        <a:t>Effektmål</a:t>
                      </a:r>
                      <a:r>
                        <a:rPr lang="nb-NO" sz="1100" baseline="0" dirty="0"/>
                        <a:t> (gevinster for interessenter)</a:t>
                      </a:r>
                      <a:endParaRPr lang="nb-NO" sz="1100" dirty="0"/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-Økt kompetanse og bevissthet blant forskere og forskerstøtte på tvers av enheter.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-Synliggjøre muligheter og dele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erfaringer om MSCA ved UiO.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-Gode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f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orenklede administrative verktøy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-Bedre drift av MSCA</a:t>
                      </a: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prosjekter</a:t>
                      </a:r>
                      <a:endParaRPr lang="nb-NO" sz="1100" b="0" i="0" kern="1200" baseline="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0" baseline="0" dirty="0">
                          <a:latin typeface="+mn-lt"/>
                        </a:rPr>
                        <a:t>-Enhetlig og riktig kommunikasjon til søkere, støtteapparat og veiledere.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baseline="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-Flere internasjonale kandidater til UiO.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dirty="0">
                          <a:latin typeface="+mn-lt"/>
                        </a:rPr>
                        <a:t>-Økt aktivitet og bredere kjennskap til MSCA  ved UiO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dirty="0">
                          <a:latin typeface="+mn-lt"/>
                        </a:rPr>
                        <a:t>-Flere og bedre søknader skrives.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dirty="0">
                          <a:latin typeface="+mn-lt"/>
                        </a:rPr>
                        <a:t>-Støtteapparat og prosjektledere er bedre</a:t>
                      </a:r>
                      <a:r>
                        <a:rPr lang="nb-NO" sz="1100" i="0" dirty="0">
                          <a:latin typeface="+mn-lt"/>
                        </a:rPr>
                        <a:t> forberedt til drift av prosjekter.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-Etablert felles ressurser, rutiner, kurs og </a:t>
                      </a:r>
                      <a:r>
                        <a:rPr lang="nb-NO" sz="1100" b="0" i="0" kern="1200" dirty="0" err="1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malverk</a:t>
                      </a: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-Sikre </a:t>
                      </a:r>
                      <a:r>
                        <a:rPr lang="nb-NO" sz="1100" b="0" i="0" baseline="0" dirty="0">
                          <a:latin typeface="+mn-lt"/>
                        </a:rPr>
                        <a:t>Bruk og videreutvikling </a:t>
                      </a:r>
                      <a:r>
                        <a:rPr lang="nb-NO" sz="1100" i="0" baseline="0" dirty="0">
                          <a:latin typeface="+mn-lt"/>
                        </a:rPr>
                        <a:t>av resurser og verktøy også etter prosjektets levetid.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1786">
                <a:tc>
                  <a:txBody>
                    <a:bodyPr/>
                    <a:lstStyle/>
                    <a:p>
                      <a:r>
                        <a:rPr lang="nb-NO" sz="1100" dirty="0"/>
                        <a:t>Resultatmål</a:t>
                      </a:r>
                    </a:p>
                    <a:p>
                      <a:r>
                        <a:rPr lang="nb-NO" sz="1100" baseline="0" dirty="0"/>
                        <a:t>(i prosjektet)</a:t>
                      </a:r>
                      <a:endParaRPr lang="nb-NO" sz="1100" dirty="0"/>
                    </a:p>
                  </a:txBody>
                  <a:tcPr marL="68580" marR="68580" marT="34290" marB="34290">
                    <a:solidFill>
                      <a:srgbClr val="43A37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100" i="0" baseline="0" dirty="0">
                          <a:latin typeface="+mn-lt"/>
                        </a:rPr>
                        <a:t>Utvikle </a:t>
                      </a:r>
                      <a:r>
                        <a:rPr lang="nb-NO" sz="1100" b="0" i="0" baseline="0" dirty="0">
                          <a:latin typeface="+mn-lt"/>
                        </a:rPr>
                        <a:t>en verktøykasse </a:t>
                      </a:r>
                      <a:r>
                        <a:rPr lang="nb-NO" sz="1100" i="0" baseline="0" dirty="0">
                          <a:latin typeface="+mn-lt"/>
                        </a:rPr>
                        <a:t>av ressurser, som vil hjelpe i pre- og postgrant-fasen.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100" i="0" baseline="0" dirty="0">
                          <a:latin typeface="+mn-lt"/>
                        </a:rPr>
                        <a:t>Videreutvikle og etablere godt samarbeid om verktøyene på tvers av fakulteter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100" i="0" baseline="0" dirty="0">
                          <a:latin typeface="+mn-lt"/>
                        </a:rPr>
                        <a:t>Etablere gode kanaler for kommunikasjon og deling av verktøy og erfaringer</a:t>
                      </a:r>
                      <a:endParaRPr lang="nb-NO" sz="1100" i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dirty="0">
                          <a:latin typeface="+mn-lt"/>
                        </a:rPr>
                        <a:t>-Tilgjengeliggjøring </a:t>
                      </a:r>
                      <a:r>
                        <a:rPr lang="nb-NO" sz="1100" i="0" dirty="0">
                          <a:latin typeface="+mn-lt"/>
                        </a:rPr>
                        <a:t>og deling av verktøykassa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-Søkere og veiledere erfarer bedre støtte, veiledning og råd.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-Støtteapparatet kjenner til og anvender innholdet i verktøykassa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-Aktiv</a:t>
                      </a:r>
                      <a:r>
                        <a:rPr lang="nb-NO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trafikk på og i kommunikasjonskanalene </a:t>
                      </a:r>
                      <a:r>
                        <a:rPr lang="nb-NO" sz="1100" b="0" i="0" dirty="0">
                          <a:latin typeface="+mn-lt"/>
                        </a:rPr>
                        <a:t>(arrangementer</a:t>
                      </a:r>
                      <a:r>
                        <a:rPr lang="nb-NO" sz="1100" b="0" i="0" baseline="0" dirty="0">
                          <a:latin typeface="+mn-lt"/>
                        </a:rPr>
                        <a:t>, digitale kanaler og møter</a:t>
                      </a:r>
                      <a:r>
                        <a:rPr lang="nb-NO" sz="1100" b="0" i="0" dirty="0">
                          <a:latin typeface="+mn-lt"/>
                        </a:rPr>
                        <a:t>) </a:t>
                      </a:r>
                      <a:endParaRPr lang="nb-N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73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613" y="457233"/>
            <a:ext cx="6909387" cy="952500"/>
          </a:xfrm>
        </p:spPr>
        <p:txBody>
          <a:bodyPr>
            <a:normAutofit fontScale="90000"/>
          </a:bodyPr>
          <a:lstStyle/>
          <a:p>
            <a:r>
              <a:rPr lang="nb-NO" dirty="0"/>
              <a:t>Ekspertgruppens leveranser og avgrensning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613" y="1657367"/>
            <a:ext cx="6909387" cy="3422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u="sng" dirty="0"/>
              <a:t>Viktigste leveranser:</a:t>
            </a:r>
          </a:p>
          <a:p>
            <a:pPr marL="0" indent="0">
              <a:buNone/>
            </a:pPr>
            <a:r>
              <a:rPr lang="nb-NO" dirty="0"/>
              <a:t>Ressurser for rådgivere, nyansatte </a:t>
            </a:r>
            <a:r>
              <a:rPr lang="nb-NO" dirty="0" err="1"/>
              <a:t>MSCAere</a:t>
            </a:r>
            <a:r>
              <a:rPr lang="nb-NO" dirty="0"/>
              <a:t> og veiledere (verktøykassa)</a:t>
            </a:r>
          </a:p>
          <a:p>
            <a:pPr marL="0" indent="0">
              <a:buNone/>
            </a:pPr>
            <a:r>
              <a:rPr lang="nb-NO" dirty="0"/>
              <a:t>Oversikter (</a:t>
            </a:r>
            <a:r>
              <a:rPr lang="nb-NO" dirty="0" err="1"/>
              <a:t>e-postlister</a:t>
            </a:r>
            <a:r>
              <a:rPr lang="nb-NO" dirty="0"/>
              <a:t>) over MSCA ansatte. </a:t>
            </a:r>
          </a:p>
          <a:p>
            <a:pPr marL="0" indent="0">
              <a:buNone/>
            </a:pPr>
            <a:r>
              <a:rPr lang="nb-NO" dirty="0"/>
              <a:t>Ideer for nettverk og løsninger for (digitale) Master Class og andre samlinger </a:t>
            </a:r>
          </a:p>
          <a:p>
            <a:pPr marL="0" indent="0">
              <a:buNone/>
            </a:pPr>
            <a:r>
              <a:rPr lang="nb-NO" u="sng" dirty="0"/>
              <a:t>Avgrensning:</a:t>
            </a:r>
            <a:br>
              <a:rPr lang="nb-NO" dirty="0"/>
            </a:br>
            <a:r>
              <a:rPr lang="nb-NO" dirty="0"/>
              <a:t>Beholde seminarer som UiO gjør med </a:t>
            </a:r>
            <a:r>
              <a:rPr lang="nb-NO" dirty="0" err="1"/>
              <a:t>Yellow</a:t>
            </a:r>
            <a:r>
              <a:rPr lang="nb-NO" dirty="0"/>
              <a:t> Research, videreutvikle eksiterende nettsider.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2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640" y="577247"/>
            <a:ext cx="6413500" cy="952500"/>
          </a:xfrm>
        </p:spPr>
        <p:txBody>
          <a:bodyPr>
            <a:normAutofit fontScale="90000"/>
          </a:bodyPr>
          <a:lstStyle/>
          <a:p>
            <a:r>
              <a:rPr lang="nb-NO" kern="1200" dirty="0">
                <a:solidFill>
                  <a:schemeClr val="dk1"/>
                </a:solidFill>
                <a:cs typeface="Arial"/>
              </a:rPr>
              <a:t>Arbeidsflyt</a:t>
            </a:r>
            <a:br>
              <a:rPr lang="nb-NO" dirty="0">
                <a:cs typeface="Arial"/>
              </a:rPr>
            </a:b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Content Placeholder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9" y="1431402"/>
            <a:ext cx="4446596" cy="168747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3" y="3372873"/>
            <a:ext cx="4519272" cy="142240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8" y="2158325"/>
            <a:ext cx="3520009" cy="24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640" y="577247"/>
            <a:ext cx="6413500" cy="952500"/>
          </a:xfrm>
        </p:spPr>
        <p:txBody>
          <a:bodyPr>
            <a:normAutofit fontScale="90000"/>
          </a:bodyPr>
          <a:lstStyle/>
          <a:p>
            <a:r>
              <a:rPr lang="nb-NO" kern="1200" dirty="0">
                <a:solidFill>
                  <a:schemeClr val="dk1"/>
                </a:solidFill>
                <a:cs typeface="Arial"/>
              </a:rPr>
              <a:t>Status og utfordringer</a:t>
            </a:r>
            <a:br>
              <a:rPr lang="nb-NO" dirty="0">
                <a:cs typeface="Arial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039" y="1002890"/>
            <a:ext cx="6501151" cy="364942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nb-NO" sz="1800" dirty="0"/>
              <a:t>Fokus på MSCA </a:t>
            </a:r>
            <a:r>
              <a:rPr lang="nb-NO" sz="1800" dirty="0" err="1"/>
              <a:t>Individual</a:t>
            </a:r>
            <a:r>
              <a:rPr lang="nb-NO" sz="1800" dirty="0"/>
              <a:t> </a:t>
            </a:r>
            <a:r>
              <a:rPr lang="nb-NO" sz="1800" dirty="0" err="1"/>
              <a:t>Fellowships</a:t>
            </a:r>
            <a:r>
              <a:rPr lang="nb-NO" sz="1800" dirty="0"/>
              <a:t> så langt</a:t>
            </a:r>
          </a:p>
          <a:p>
            <a:pPr>
              <a:buFontTx/>
              <a:buChar char="-"/>
            </a:pPr>
            <a:r>
              <a:rPr lang="nb-NO" sz="1800" dirty="0"/>
              <a:t>Delt kunnskap, lest søknader sammen.</a:t>
            </a:r>
          </a:p>
          <a:p>
            <a:pPr>
              <a:buFontTx/>
              <a:buChar char="-"/>
            </a:pPr>
            <a:r>
              <a:rPr lang="nb-NO" sz="1800" dirty="0"/>
              <a:t>Økt vår felles kompetanse ved å lære av hverandre</a:t>
            </a:r>
          </a:p>
          <a:p>
            <a:pPr>
              <a:buFontTx/>
              <a:buChar char="-"/>
            </a:pPr>
            <a:r>
              <a:rPr lang="nb-NO" sz="1800" dirty="0"/>
              <a:t>Nye ideer for hvordan vi jobber og nye muligheter for samarbeid </a:t>
            </a:r>
          </a:p>
          <a:p>
            <a:pPr>
              <a:buFontTx/>
              <a:buChar char="-"/>
            </a:pPr>
            <a:r>
              <a:rPr lang="nb-NO" sz="1800" dirty="0"/>
              <a:t>Gitt innspill til Grønn implementering av MSCA </a:t>
            </a:r>
          </a:p>
          <a:p>
            <a:pPr>
              <a:buFontTx/>
              <a:buChar char="-"/>
            </a:pPr>
            <a:r>
              <a:rPr lang="nb-NO" sz="1800" dirty="0"/>
              <a:t>Verktøykasse er under opprettelse, maler, dokumenter etc. er samlet inn og gås gjennom før tilgjengeliggjøring (Møte 10. desember for statusoppdatering.)</a:t>
            </a:r>
          </a:p>
          <a:p>
            <a:pPr>
              <a:buFontTx/>
              <a:buChar char="-"/>
            </a:pPr>
            <a:endParaRPr lang="nb-NO" sz="1800" dirty="0"/>
          </a:p>
          <a:p>
            <a:pPr>
              <a:buFontTx/>
              <a:buChar char="-"/>
            </a:pPr>
            <a:r>
              <a:rPr lang="nb-NO" sz="1800" dirty="0"/>
              <a:t>Ikke alle ideer kan realiseres</a:t>
            </a:r>
          </a:p>
          <a:p>
            <a:pPr>
              <a:buFontTx/>
              <a:buChar char="-"/>
            </a:pPr>
            <a:r>
              <a:rPr lang="nb-NO" sz="1800" dirty="0"/>
              <a:t>Ansvar for verktøykassa etter prosjektet er over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5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A0349173BE314DB8BCB4378D4C8779" ma:contentTypeVersion="10" ma:contentTypeDescription="Opprett et nytt dokument." ma:contentTypeScope="" ma:versionID="f324d6f14f4cf622f86239c9df4e9153">
  <xsd:schema xmlns:xsd="http://www.w3.org/2001/XMLSchema" xmlns:xs="http://www.w3.org/2001/XMLSchema" xmlns:p="http://schemas.microsoft.com/office/2006/metadata/properties" xmlns:ns3="ac02e57f-5677-431f-b0d2-19f4653bb0bf" xmlns:ns4="7369c6e8-4e2c-49d2-bc3b-476d6aac001f" targetNamespace="http://schemas.microsoft.com/office/2006/metadata/properties" ma:root="true" ma:fieldsID="fabd89f7cc7989bca292d9896c7ed85e" ns3:_="" ns4:_="">
    <xsd:import namespace="ac02e57f-5677-431f-b0d2-19f4653bb0bf"/>
    <xsd:import namespace="7369c6e8-4e2c-49d2-bc3b-476d6aac00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2e57f-5677-431f-b0d2-19f4653bb0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9c6e8-4e2c-49d2-bc3b-476d6aac0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B867F7-0025-4D01-B085-AC7B6283D133}">
  <ds:schemaRefs>
    <ds:schemaRef ds:uri="http://purl.org/dc/elements/1.1/"/>
    <ds:schemaRef ds:uri="7369c6e8-4e2c-49d2-bc3b-476d6aac001f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ac02e57f-5677-431f-b0d2-19f4653bb0b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D1DF4B-AC2D-4368-8839-1B49ADE11A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60FFC0-E73A-4D26-B809-F09925F23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2e57f-5677-431f-b0d2-19f4653bb0bf"/>
    <ds:schemaRef ds:uri="7369c6e8-4e2c-49d2-bc3b-476d6aac00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3100</Words>
  <Application>Microsoft Office PowerPoint</Application>
  <PresentationFormat>Skjermfremvisning (16:10)</PresentationFormat>
  <Paragraphs>432</Paragraphs>
  <Slides>34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Office-tema</vt:lpstr>
      <vt:lpstr>PowerPoint-presentasjon</vt:lpstr>
      <vt:lpstr>Agenda</vt:lpstr>
      <vt:lpstr>Presentasjon av mål, suksesskriterier og status i prosjektet</vt:lpstr>
      <vt:lpstr>Sak 1. Status for ekspertgruppene </vt:lpstr>
      <vt:lpstr>Ekspertgruppe for Marie Curie-prosjekter (MSCA) Delprosjektlederrapport</vt:lpstr>
      <vt:lpstr> Mål og ønskede gevinster MSCA </vt:lpstr>
      <vt:lpstr>Ekspertgruppens leveranser og avgrensning</vt:lpstr>
      <vt:lpstr>Arbeidsflyt </vt:lpstr>
      <vt:lpstr>Status og utfordringer </vt:lpstr>
      <vt:lpstr>Nettside</vt:lpstr>
      <vt:lpstr>Ekspertgruppe for ERC-prosjekter Delprosjektlederrapport</vt:lpstr>
      <vt:lpstr>Mål og ønskede gevinster ERC</vt:lpstr>
      <vt:lpstr>Ekspertgruppens leveranser og avgrensning</vt:lpstr>
      <vt:lpstr>Status og utfordringer </vt:lpstr>
      <vt:lpstr>Nettside</vt:lpstr>
      <vt:lpstr>Ekspertgruppe for tematiske EU-prosjekter Delprosjektlederrapport</vt:lpstr>
      <vt:lpstr>Mål og ønskede gevinster EU-tematisk</vt:lpstr>
      <vt:lpstr>Ekspertgruppens leveranser og avgrensning</vt:lpstr>
      <vt:lpstr>Status og utfordringer </vt:lpstr>
      <vt:lpstr>Nettside</vt:lpstr>
      <vt:lpstr>PowerPoint-presentasjon</vt:lpstr>
      <vt:lpstr>Mål og ønskede gevinster Forskningsrådet</vt:lpstr>
      <vt:lpstr>Ekspertgruppens leveranser og avgrensning</vt:lpstr>
      <vt:lpstr>Status og utfordringer </vt:lpstr>
      <vt:lpstr>Nettside</vt:lpstr>
      <vt:lpstr> Sak 2. Status for samarbeidskonstellasjonene </vt:lpstr>
      <vt:lpstr>Mål og ønskede gevinster samarbeidskonstellasjonene</vt:lpstr>
      <vt:lpstr>Samarbeidskonstellasjon  SAM Kontaktperson: Johannes Elgvin  Nettside: Samarbeidskonstellasjon SAM - For ansatte - Universitetet i Oslo (uio.no)</vt:lpstr>
      <vt:lpstr>Samarbeidskonstellasjon HUM Kontaktperson: Rasmus G. Endresen  Nettside: Samarbeidskonstellasjon HUM - For ansatte - Universitetet i Oslo (uio.no)</vt:lpstr>
      <vt:lpstr>Samarbeidskonstellasjon  MNM Kontaktperson: Ingse M. W. Noremsaune  Nettside: Samarbeidskonstellasjon MNM - For ansatte - Universitetet i Oslo (uio.no)</vt:lpstr>
      <vt:lpstr>Samarbeidskonstellasjon  HELSE Kontaktperson: Maria Olofsson Nettside: Samarbeidskonstellasjon HELSE - For ansatte - Universitetet i Oslo (uio.no)</vt:lpstr>
      <vt:lpstr> Status og utfordringer </vt:lpstr>
      <vt:lpstr>3. Veien videre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Lien</dc:creator>
  <cp:lastModifiedBy>Kari Henriksen</cp:lastModifiedBy>
  <cp:revision>77</cp:revision>
  <cp:lastPrinted>2019-11-14T08:24:17Z</cp:lastPrinted>
  <dcterms:created xsi:type="dcterms:W3CDTF">2018-11-26T13:02:02Z</dcterms:created>
  <dcterms:modified xsi:type="dcterms:W3CDTF">2020-12-04T15:33:22Z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0x0101007BA0349173BE314DB8BCB4378D4C8779</vt:lpwstr>
  </property>
  <property fmtid="{D5CDD505-2E9C-101B-9397-08002B2CF9AE}" pid="3" name="AuthorIds_UIVersion_1024">
    <vt:lpwstr>21</vt:lpwstr>
  </property>
  <property fmtid="{D5CDD505-2E9C-101B-9397-08002B2CF9AE}" pid="4" name="AuthorIds_UIVersion_1536">
    <vt:lpwstr>21</vt:lpwstr>
  </property>
  <property fmtid="{D5CDD505-2E9C-101B-9397-08002B2CF9AE}" pid="5" name="AuthorIds_UIVersion_2048">
    <vt:lpwstr>21</vt:lpwstr>
  </property>
</Properties>
</file>