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6.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7.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9.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0.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1.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2.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3.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4.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6.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7.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8.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9.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0.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1.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2.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3.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4.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5.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6.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7.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38.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15.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39.xml" ContentType="application/vnd.openxmlformats-officedocument.themeOverride+xml"/>
  <Override PartName="/ppt/notesSlides/notesSlide16.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0.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4"/>
  </p:notesMasterIdLst>
  <p:handoutMasterIdLst>
    <p:handoutMasterId r:id="rId135"/>
  </p:handoutMasterIdLst>
  <p:sldIdLst>
    <p:sldId id="289" r:id="rId5"/>
    <p:sldId id="512" r:id="rId6"/>
    <p:sldId id="500" r:id="rId7"/>
    <p:sldId id="502" r:id="rId8"/>
    <p:sldId id="381" r:id="rId9"/>
    <p:sldId id="382" r:id="rId10"/>
    <p:sldId id="383" r:id="rId11"/>
    <p:sldId id="384" r:id="rId12"/>
    <p:sldId id="385" r:id="rId13"/>
    <p:sldId id="386" r:id="rId14"/>
    <p:sldId id="503" r:id="rId15"/>
    <p:sldId id="388" r:id="rId16"/>
    <p:sldId id="389" r:id="rId17"/>
    <p:sldId id="390" r:id="rId18"/>
    <p:sldId id="391" r:id="rId19"/>
    <p:sldId id="392" r:id="rId20"/>
    <p:sldId id="394" r:id="rId21"/>
    <p:sldId id="504" r:id="rId22"/>
    <p:sldId id="513" r:id="rId23"/>
    <p:sldId id="395" r:id="rId24"/>
    <p:sldId id="505" r:id="rId25"/>
    <p:sldId id="396" r:id="rId26"/>
    <p:sldId id="397" r:id="rId27"/>
    <p:sldId id="398" r:id="rId28"/>
    <p:sldId id="514" r:id="rId29"/>
    <p:sldId id="499" r:id="rId30"/>
    <p:sldId id="400" r:id="rId31"/>
    <p:sldId id="401" r:id="rId32"/>
    <p:sldId id="402" r:id="rId33"/>
    <p:sldId id="403" r:id="rId34"/>
    <p:sldId id="506" r:id="rId35"/>
    <p:sldId id="507" r:id="rId36"/>
    <p:sldId id="404" r:id="rId37"/>
    <p:sldId id="508" r:id="rId38"/>
    <p:sldId id="509" r:id="rId39"/>
    <p:sldId id="405" r:id="rId40"/>
    <p:sldId id="510" r:id="rId41"/>
    <p:sldId id="511" r:id="rId42"/>
    <p:sldId id="406" r:id="rId43"/>
    <p:sldId id="407" r:id="rId44"/>
    <p:sldId id="408"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430" r:id="rId66"/>
    <p:sldId id="431" r:id="rId67"/>
    <p:sldId id="432" r:id="rId68"/>
    <p:sldId id="433" r:id="rId69"/>
    <p:sldId id="434" r:id="rId70"/>
    <p:sldId id="435"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450" r:id="rId85"/>
    <p:sldId id="452" r:id="rId86"/>
    <p:sldId id="453" r:id="rId87"/>
    <p:sldId id="454" r:id="rId88"/>
    <p:sldId id="455" r:id="rId89"/>
    <p:sldId id="456" r:id="rId90"/>
    <p:sldId id="457" r:id="rId91"/>
    <p:sldId id="458" r:id="rId92"/>
    <p:sldId id="459" r:id="rId93"/>
    <p:sldId id="460" r:id="rId94"/>
    <p:sldId id="461" r:id="rId95"/>
    <p:sldId id="462" r:id="rId96"/>
    <p:sldId id="463" r:id="rId97"/>
    <p:sldId id="464" r:id="rId98"/>
    <p:sldId id="465" r:id="rId99"/>
    <p:sldId id="466" r:id="rId100"/>
    <p:sldId id="467" r:id="rId101"/>
    <p:sldId id="468" r:id="rId102"/>
    <p:sldId id="469" r:id="rId103"/>
    <p:sldId id="470" r:id="rId104"/>
    <p:sldId id="498" r:id="rId105"/>
    <p:sldId id="471" r:id="rId106"/>
    <p:sldId id="472" r:id="rId107"/>
    <p:sldId id="473" r:id="rId108"/>
    <p:sldId id="475" r:id="rId109"/>
    <p:sldId id="476" r:id="rId110"/>
    <p:sldId id="477" r:id="rId111"/>
    <p:sldId id="478" r:id="rId112"/>
    <p:sldId id="479" r:id="rId113"/>
    <p:sldId id="480" r:id="rId114"/>
    <p:sldId id="481" r:id="rId115"/>
    <p:sldId id="474" r:id="rId116"/>
    <p:sldId id="482" r:id="rId117"/>
    <p:sldId id="483" r:id="rId118"/>
    <p:sldId id="484" r:id="rId119"/>
    <p:sldId id="485" r:id="rId120"/>
    <p:sldId id="486" r:id="rId121"/>
    <p:sldId id="497" r:id="rId122"/>
    <p:sldId id="436" r:id="rId123"/>
    <p:sldId id="488" r:id="rId124"/>
    <p:sldId id="489" r:id="rId125"/>
    <p:sldId id="490" r:id="rId126"/>
    <p:sldId id="491" r:id="rId127"/>
    <p:sldId id="492" r:id="rId128"/>
    <p:sldId id="493" r:id="rId129"/>
    <p:sldId id="494" r:id="rId130"/>
    <p:sldId id="495" r:id="rId131"/>
    <p:sldId id="496" r:id="rId132"/>
    <p:sldId id="351" r:id="rId133"/>
  </p:sldIdLst>
  <p:sldSz cx="9144000" cy="5715000" type="screen16x1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0000"/>
    <a:srgbClr val="D60000"/>
    <a:srgbClr val="D0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8" autoAdjust="0"/>
    <p:restoredTop sz="82623" autoAdjust="0"/>
  </p:normalViewPr>
  <p:slideViewPr>
    <p:cSldViewPr snapToGrid="0">
      <p:cViewPr varScale="1">
        <p:scale>
          <a:sx n="68" d="100"/>
          <a:sy n="68" d="100"/>
        </p:scale>
        <p:origin x="988" y="52"/>
      </p:cViewPr>
      <p:guideLst>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enhetene%20med%2011%20svar.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jelgvin\AppData\Roaming\Microsoft\Excel\Resultater%20alt%20st&#248;tteapparat%20(version%202).xlsb"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jelgvin\AppData\Roaming\Microsoft\Excel\Resultater%20alt%20st&#248;tteapparat%20(version%202).xlsb"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jelgvin\AppData\Roaming\Microsoft\Excel\Resultater%20alt%20st&#248;tteapparat%20(version%202).xlsb"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jelgvin\AppData\Roaming\Microsoft\Excel\Resultater%20alt%20st&#248;tteapparat%20(version%202).xlsb"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enhetene%20med%2012%20svar.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jelgvin\AppData\Roaming\Microsoft\Excel\Resultater%20alt%20st&#248;tteapparat%20(version%202).xlsb"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elgvin\AppData\Roaming\Microsoft\Excel\Resultater%20alt%20st&#248;tteapparat%20(version%202).xlsb"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jelgvin\AppData\Roaming\Microsoft\Excel\Resultater%20alt%20st&#248;tteapparat%20(version%202).xlsb"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C:\Users\jelgvin\AppData\Roaming\Microsoft\Excel\Resultater%20alt%20st&#248;tteapparat%20(version%202).xlsb"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jelgvin\AppData\Roaming\Microsoft\Excel\Resultater%20alt%20st&#248;tteapparat%20(version%202).xlsb"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kant.uio.no\sv-svfak-felles\fakadm\arbeidsdokumenter-alle\Johannes\Fakult&#230;re%20prosesser\Arbeidsgrupper\Fellesl&#248;sninger%20forskerst&#248;tte\Fellesl&#248;sninger%20forskerst&#248;tte%202020\Evaluering\Resultater%20enheten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enhetene%20med%2012%20svar.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alt%20st&#248;tteapparat%20(version%202).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ekspertgruppene.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ekspertgruppene.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ekspertgruppene.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ekspertgruppene.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ekspertgruppen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enhetene%20med%2012%20svar.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ekspertgruppene.xlsx" TargetMode="External"/></Relationships>
</file>

<file path=ppt/charts/_rels/chart51.xml.rels><?xml version="1.0" encoding="UTF-8" standalone="yes"?>
<Relationships xmlns="http://schemas.openxmlformats.org/package/2006/relationships"><Relationship Id="rId3"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samarbeidskonstellasjonene.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samarbeidskonstellasjonene.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medlemmer%20av%20samarbeidskonstellasjonene.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enhetene%20med%2012%20sva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kant.uio.no\sv-svfak-felles\fakadm\arbeidsdokumenter-alle\Johannes\Fakult&#230;re%20prosesser\Arbeidsgrupper\Fellesl&#248;sninger%20forskerst&#248;tte\Fellesl&#248;sninger%20forskerst&#248;tte%202020\Evaluering\Resultater%20enhetene%20med%2012%20svar.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jelgvin\AppData\Roaming\Microsoft\Excel\Resultater%20alt%20st&#248;tteapparat%20(version%202).xlsb"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elgvin\AppData\Roaming\Microsoft\Excel\Resultater%20alt%20st&#248;tteapparat%20(version%202).xlsb"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[Resultater enhetene med 11 svar.xlsx]Sheet1!PivotTable15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Hvilken enhet svarer du på vegne av?</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7381033326169213"/>
          <c:y val="0.22234814188860566"/>
          <c:w val="8.6542922829435404E-2"/>
          <c:h val="0.640508346737143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[Resultater alt støtteapparat (version 2).xlsx]Sheet3!PivotTable1</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Hvor lenge har du jobbet med forskerstøtte (eksternfinansiering) ved UiO?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Sheet3!$B$1</c:f>
              <c:strCache>
                <c:ptCount val="1"/>
                <c:pt idx="0">
                  <c:v>Total</c:v>
                </c:pt>
              </c:strCache>
            </c:strRef>
          </c:tx>
          <c:spPr>
            <a:solidFill>
              <a:schemeClr val="accent1"/>
            </a:solidFill>
            <a:ln>
              <a:noFill/>
            </a:ln>
            <a:effectLst/>
          </c:spPr>
          <c:invertIfNegative val="0"/>
          <c:cat>
            <c:strRef>
              <c:f>Sheet3!$A$2:$A$17</c:f>
              <c:strCache>
                <c:ptCount val="15"/>
                <c:pt idx="0">
                  <c:v>a0 år</c:v>
                </c:pt>
                <c:pt idx="1">
                  <c:v>b1 år</c:v>
                </c:pt>
                <c:pt idx="2">
                  <c:v>c2 år</c:v>
                </c:pt>
                <c:pt idx="3">
                  <c:v>d3 år</c:v>
                </c:pt>
                <c:pt idx="4">
                  <c:v>e4 år</c:v>
                </c:pt>
                <c:pt idx="5">
                  <c:v>f5 år</c:v>
                </c:pt>
                <c:pt idx="6">
                  <c:v>g6 år</c:v>
                </c:pt>
                <c:pt idx="7">
                  <c:v>h7 år</c:v>
                </c:pt>
                <c:pt idx="8">
                  <c:v>i8 år</c:v>
                </c:pt>
                <c:pt idx="9">
                  <c:v>j10 år</c:v>
                </c:pt>
                <c:pt idx="10">
                  <c:v>k11 år</c:v>
                </c:pt>
                <c:pt idx="11">
                  <c:v>l12 år</c:v>
                </c:pt>
                <c:pt idx="12">
                  <c:v>m13 år</c:v>
                </c:pt>
                <c:pt idx="13">
                  <c:v>n14 år</c:v>
                </c:pt>
                <c:pt idx="14">
                  <c:v>oMer enn 15 år</c:v>
                </c:pt>
              </c:strCache>
            </c:strRef>
          </c:cat>
          <c:val>
            <c:numRef>
              <c:f>Sheet3!$B$2:$B$17</c:f>
              <c:numCache>
                <c:formatCode>General</c:formatCode>
                <c:ptCount val="15"/>
                <c:pt idx="0">
                  <c:v>4</c:v>
                </c:pt>
                <c:pt idx="1">
                  <c:v>3</c:v>
                </c:pt>
                <c:pt idx="2">
                  <c:v>5</c:v>
                </c:pt>
                <c:pt idx="3">
                  <c:v>7</c:v>
                </c:pt>
                <c:pt idx="4">
                  <c:v>4</c:v>
                </c:pt>
                <c:pt idx="5">
                  <c:v>4</c:v>
                </c:pt>
                <c:pt idx="6">
                  <c:v>3</c:v>
                </c:pt>
                <c:pt idx="7">
                  <c:v>2</c:v>
                </c:pt>
                <c:pt idx="8">
                  <c:v>3</c:v>
                </c:pt>
                <c:pt idx="9">
                  <c:v>5</c:v>
                </c:pt>
                <c:pt idx="10">
                  <c:v>5</c:v>
                </c:pt>
                <c:pt idx="11">
                  <c:v>3</c:v>
                </c:pt>
                <c:pt idx="12">
                  <c:v>4</c:v>
                </c:pt>
                <c:pt idx="13">
                  <c:v>5</c:v>
                </c:pt>
                <c:pt idx="14">
                  <c:v>7</c:v>
                </c:pt>
              </c:numCache>
            </c:numRef>
          </c:val>
          <c:extLst>
            <c:ext xmlns:c16="http://schemas.microsoft.com/office/drawing/2014/chart" uri="{C3380CC4-5D6E-409C-BE32-E72D297353CC}">
              <c16:uniqueId val="{00000000-06F2-4C1E-8565-B568A3BD6FE3}"/>
            </c:ext>
          </c:extLst>
        </c:ser>
        <c:dLbls>
          <c:showLegendKey val="0"/>
          <c:showVal val="0"/>
          <c:showCatName val="0"/>
          <c:showSerName val="0"/>
          <c:showPercent val="0"/>
          <c:showBubbleSize val="0"/>
        </c:dLbls>
        <c:gapWidth val="219"/>
        <c:overlap val="-27"/>
        <c:axId val="1533744352"/>
        <c:axId val="1533760576"/>
      </c:barChart>
      <c:catAx>
        <c:axId val="153374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33760576"/>
        <c:crosses val="autoZero"/>
        <c:auto val="0"/>
        <c:lblAlgn val="ctr"/>
        <c:lblOffset val="100"/>
        <c:noMultiLvlLbl val="0"/>
      </c:catAx>
      <c:valAx>
        <c:axId val="153376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33744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I </a:t>
            </a:r>
            <a:r>
              <a:rPr lang="en-US" dirty="0" err="1"/>
              <a:t>hvor</a:t>
            </a:r>
            <a:r>
              <a:rPr lang="en-US" dirty="0"/>
              <a:t> </a:t>
            </a:r>
            <a:r>
              <a:rPr lang="en-US" dirty="0" err="1"/>
              <a:t>stor</a:t>
            </a:r>
            <a:r>
              <a:rPr lang="en-US" dirty="0"/>
              <a:t> grad </a:t>
            </a:r>
            <a:r>
              <a:rPr lang="en-US" dirty="0" err="1"/>
              <a:t>kjenner</a:t>
            </a:r>
            <a:r>
              <a:rPr lang="en-US" dirty="0"/>
              <a:t> du </a:t>
            </a:r>
            <a:r>
              <a:rPr lang="en-US" dirty="0" err="1"/>
              <a:t>til</a:t>
            </a:r>
            <a:r>
              <a:rPr lang="en-US" dirty="0"/>
              <a:t> </a:t>
            </a:r>
            <a:r>
              <a:rPr lang="en-US" dirty="0" err="1"/>
              <a:t>Prosjekt</a:t>
            </a:r>
            <a:r>
              <a:rPr lang="en-US" dirty="0"/>
              <a:t> </a:t>
            </a:r>
            <a:r>
              <a:rPr lang="en-US" dirty="0" err="1"/>
              <a:t>fellesløsninger</a:t>
            </a:r>
            <a:r>
              <a:rPr lang="en-US" dirty="0"/>
              <a:t> </a:t>
            </a:r>
            <a:r>
              <a:rPr lang="en-US" dirty="0" err="1"/>
              <a:t>innen</a:t>
            </a:r>
            <a:r>
              <a:rPr lang="en-US" dirty="0"/>
              <a:t> </a:t>
            </a:r>
            <a:r>
              <a:rPr lang="en-US" dirty="0" err="1"/>
              <a:t>forskerstøtte</a:t>
            </a:r>
            <a:r>
              <a:rPr lang="en-US" dirty="0"/>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775-41DA-93EF-7F45A27BC0C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775-41DA-93EF-7F45A27BC0C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775-41DA-93EF-7F45A27BC0C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775-41DA-93EF-7F45A27BC0C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775-41DA-93EF-7F45A27BC0C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Sheet4!$H$18:$H$22</c:f>
              <c:strCache>
                <c:ptCount val="5"/>
                <c:pt idx="0">
                  <c:v>i liten grad</c:v>
                </c:pt>
                <c:pt idx="1">
                  <c:v>i noen grad</c:v>
                </c:pt>
                <c:pt idx="2">
                  <c:v>har hørt om det</c:v>
                </c:pt>
                <c:pt idx="3">
                  <c:v>kjenner godt til prosjektet</c:v>
                </c:pt>
                <c:pt idx="4">
                  <c:v>kjenner meget godt til prosjektet</c:v>
                </c:pt>
              </c:strCache>
            </c:strRef>
          </c:cat>
          <c:val>
            <c:numRef>
              <c:f>Sheet4!$I$18:$I$22</c:f>
              <c:numCache>
                <c:formatCode>General</c:formatCode>
                <c:ptCount val="5"/>
                <c:pt idx="0">
                  <c:v>11</c:v>
                </c:pt>
                <c:pt idx="1">
                  <c:v>5</c:v>
                </c:pt>
                <c:pt idx="2">
                  <c:v>13</c:v>
                </c:pt>
                <c:pt idx="3">
                  <c:v>18</c:v>
                </c:pt>
                <c:pt idx="4">
                  <c:v>17</c:v>
                </c:pt>
              </c:numCache>
            </c:numRef>
          </c:val>
          <c:extLst>
            <c:ext xmlns:c16="http://schemas.microsoft.com/office/drawing/2014/chart" uri="{C3380CC4-5D6E-409C-BE32-E72D297353CC}">
              <c16:uniqueId val="{0000000A-9775-41DA-93EF-7F45A27BC0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hvor stor grad kjenner du til Prosjekt fellesløsninger innen forskerstøtte? De</a:t>
            </a:r>
            <a:r>
              <a:rPr lang="en-US" baseline="0"/>
              <a:t> som jobber ved grunnenhet</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4F9-47B4-AF2F-E8ADC86494C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4F9-47B4-AF2F-E8ADC86494C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4F9-47B4-AF2F-E8ADC86494C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4F9-47B4-AF2F-E8ADC86494C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4F9-47B4-AF2F-E8ADC86494C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Sheet13!$C$11:$C$15</c:f>
              <c:strCache>
                <c:ptCount val="5"/>
                <c:pt idx="0">
                  <c:v>i liten grad</c:v>
                </c:pt>
                <c:pt idx="1">
                  <c:v>i noen grad</c:v>
                </c:pt>
                <c:pt idx="2">
                  <c:v>har hørt om det</c:v>
                </c:pt>
                <c:pt idx="3">
                  <c:v>kjenner godt til prosjektet</c:v>
                </c:pt>
                <c:pt idx="4">
                  <c:v>kjenner meget godt til prosjektet</c:v>
                </c:pt>
              </c:strCache>
            </c:strRef>
          </c:cat>
          <c:val>
            <c:numRef>
              <c:f>Sheet13!$D$11:$D$15</c:f>
              <c:numCache>
                <c:formatCode>General</c:formatCode>
                <c:ptCount val="5"/>
                <c:pt idx="0">
                  <c:v>6</c:v>
                </c:pt>
                <c:pt idx="1">
                  <c:v>3</c:v>
                </c:pt>
                <c:pt idx="2">
                  <c:v>8</c:v>
                </c:pt>
                <c:pt idx="3">
                  <c:v>7</c:v>
                </c:pt>
                <c:pt idx="4">
                  <c:v>6</c:v>
                </c:pt>
              </c:numCache>
            </c:numRef>
          </c:val>
          <c:extLst>
            <c:ext xmlns:c16="http://schemas.microsoft.com/office/drawing/2014/chart" uri="{C3380CC4-5D6E-409C-BE32-E72D297353CC}">
              <c16:uniqueId val="{0000000A-84F9-47B4-AF2F-E8ADC86494C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65229423577924"/>
          <c:y val="0.43066589307915465"/>
          <c:w val="0.32295948791320739"/>
          <c:h val="0.343909379748584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hvor stor grad kjenner du til Prosjekt fellesløsninger innen forskerstøtte? De som jobber ved fakultet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E8A-47F2-A2D9-0ACE62F30F2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E8A-47F2-A2D9-0ACE62F30F2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E8A-47F2-A2D9-0ACE62F30F2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E8A-47F2-A2D9-0ACE62F30F2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E8A-47F2-A2D9-0ACE62F30F2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Sheet14!$C$11:$C$15</c:f>
              <c:strCache>
                <c:ptCount val="5"/>
                <c:pt idx="0">
                  <c:v>i liten grad</c:v>
                </c:pt>
                <c:pt idx="1">
                  <c:v>i noen grad</c:v>
                </c:pt>
                <c:pt idx="2">
                  <c:v>har hørt om det</c:v>
                </c:pt>
                <c:pt idx="3">
                  <c:v>kjenner godt til prosjektet</c:v>
                </c:pt>
                <c:pt idx="4">
                  <c:v>kjenner meget godt til prosjektet</c:v>
                </c:pt>
              </c:strCache>
            </c:strRef>
          </c:cat>
          <c:val>
            <c:numRef>
              <c:f>Sheet14!$D$11:$D$15</c:f>
              <c:numCache>
                <c:formatCode>General</c:formatCode>
                <c:ptCount val="5"/>
                <c:pt idx="0">
                  <c:v>4</c:v>
                </c:pt>
                <c:pt idx="1">
                  <c:v>1</c:v>
                </c:pt>
                <c:pt idx="2">
                  <c:v>4</c:v>
                </c:pt>
                <c:pt idx="3">
                  <c:v>9</c:v>
                </c:pt>
                <c:pt idx="4">
                  <c:v>10</c:v>
                </c:pt>
              </c:numCache>
            </c:numRef>
          </c:val>
          <c:extLst>
            <c:ext xmlns:c16="http://schemas.microsoft.com/office/drawing/2014/chart" uri="{C3380CC4-5D6E-409C-BE32-E72D297353CC}">
              <c16:uniqueId val="{0000000A-9E8A-47F2-A2D9-0ACE62F30F2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23694175632626"/>
          <c:y val="0.40907658753795412"/>
          <c:w val="0.30526831092678303"/>
          <c:h val="0.295546603736579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I </a:t>
            </a:r>
            <a:r>
              <a:rPr lang="en-US" dirty="0" err="1"/>
              <a:t>hvilken</a:t>
            </a:r>
            <a:r>
              <a:rPr lang="en-US" dirty="0"/>
              <a:t> grad </a:t>
            </a:r>
            <a:r>
              <a:rPr lang="en-US" dirty="0" err="1"/>
              <a:t>kjenner</a:t>
            </a:r>
            <a:r>
              <a:rPr lang="en-US" dirty="0"/>
              <a:t> du </a:t>
            </a:r>
            <a:r>
              <a:rPr lang="en-US" dirty="0" err="1"/>
              <a:t>til</a:t>
            </a:r>
            <a:r>
              <a:rPr lang="en-US" dirty="0"/>
              <a:t> de fire </a:t>
            </a:r>
            <a:r>
              <a:rPr lang="en-US" dirty="0" err="1"/>
              <a:t>ekspertgruppene</a:t>
            </a:r>
            <a:r>
              <a:rPr lang="en-US" dirty="0"/>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EF7-4642-BE89-12091A4A44F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EF7-4642-BE89-12091A4A44F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EF7-4642-BE89-12091A4A44F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EF7-4642-BE89-12091A4A44F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EF7-4642-BE89-12091A4A44F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Sheet5!$E$15:$E$19</c:f>
              <c:strCache>
                <c:ptCount val="5"/>
                <c:pt idx="0">
                  <c:v>i liten grad</c:v>
                </c:pt>
                <c:pt idx="1">
                  <c:v>i noen grad</c:v>
                </c:pt>
                <c:pt idx="2">
                  <c:v>i passelig grad</c:v>
                </c:pt>
                <c:pt idx="3">
                  <c:v>i stor grad</c:v>
                </c:pt>
                <c:pt idx="4">
                  <c:v>i meget stor grad</c:v>
                </c:pt>
              </c:strCache>
            </c:strRef>
          </c:cat>
          <c:val>
            <c:numRef>
              <c:f>Sheet5!$F$15:$F$19</c:f>
              <c:numCache>
                <c:formatCode>General</c:formatCode>
                <c:ptCount val="5"/>
                <c:pt idx="0">
                  <c:v>13</c:v>
                </c:pt>
                <c:pt idx="1">
                  <c:v>15</c:v>
                </c:pt>
                <c:pt idx="2">
                  <c:v>13</c:v>
                </c:pt>
                <c:pt idx="3">
                  <c:v>7</c:v>
                </c:pt>
                <c:pt idx="4">
                  <c:v>16</c:v>
                </c:pt>
              </c:numCache>
            </c:numRef>
          </c:val>
          <c:extLst>
            <c:ext xmlns:c16="http://schemas.microsoft.com/office/drawing/2014/chart" uri="{C3380CC4-5D6E-409C-BE32-E72D297353CC}">
              <c16:uniqueId val="{0000000A-9EF7-4642-BE89-12091A4A44F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I </a:t>
            </a:r>
            <a:r>
              <a:rPr lang="en-US" dirty="0" err="1"/>
              <a:t>hvilken</a:t>
            </a:r>
            <a:r>
              <a:rPr lang="en-US" dirty="0"/>
              <a:t> grad </a:t>
            </a:r>
            <a:r>
              <a:rPr lang="en-US" dirty="0" err="1"/>
              <a:t>kjenner</a:t>
            </a:r>
            <a:r>
              <a:rPr lang="en-US" dirty="0"/>
              <a:t> du </a:t>
            </a:r>
            <a:r>
              <a:rPr lang="en-US" dirty="0" err="1"/>
              <a:t>til</a:t>
            </a:r>
            <a:r>
              <a:rPr lang="en-US" dirty="0"/>
              <a:t> de fire </a:t>
            </a:r>
            <a:r>
              <a:rPr lang="en-US" dirty="0" err="1"/>
              <a:t>ekspertgruppene</a:t>
            </a:r>
            <a:r>
              <a:rPr lang="en-US" dirty="0"/>
              <a:t>? De </a:t>
            </a:r>
            <a:r>
              <a:rPr lang="en-US" dirty="0" err="1"/>
              <a:t>som</a:t>
            </a:r>
            <a:r>
              <a:rPr lang="en-US" dirty="0"/>
              <a:t> jobber </a:t>
            </a:r>
            <a:r>
              <a:rPr lang="en-US" dirty="0" err="1"/>
              <a:t>på</a:t>
            </a:r>
            <a:r>
              <a:rPr lang="en-US" dirty="0"/>
              <a:t> </a:t>
            </a:r>
            <a:r>
              <a:rPr lang="en-US" dirty="0" err="1"/>
              <a:t>fakultetsnivå</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B1D-4807-83AE-A5FA3AD97FA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B1D-4807-83AE-A5FA3AD97FA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B1D-4807-83AE-A5FA3AD97FA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B1D-4807-83AE-A5FA3AD97FA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B1D-4807-83AE-A5FA3AD97FA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Sheet44!$C$13:$C$17</c:f>
              <c:strCache>
                <c:ptCount val="5"/>
                <c:pt idx="0">
                  <c:v>i liten grad</c:v>
                </c:pt>
                <c:pt idx="1">
                  <c:v>i noen grad</c:v>
                </c:pt>
                <c:pt idx="2">
                  <c:v>i passelig grad</c:v>
                </c:pt>
                <c:pt idx="3">
                  <c:v>i stor grad</c:v>
                </c:pt>
                <c:pt idx="4">
                  <c:v>i meget stor grad</c:v>
                </c:pt>
              </c:strCache>
            </c:strRef>
          </c:cat>
          <c:val>
            <c:numRef>
              <c:f>Sheet44!$D$13:$D$17</c:f>
              <c:numCache>
                <c:formatCode>General</c:formatCode>
                <c:ptCount val="5"/>
                <c:pt idx="0">
                  <c:v>4</c:v>
                </c:pt>
                <c:pt idx="1">
                  <c:v>5</c:v>
                </c:pt>
                <c:pt idx="2">
                  <c:v>7</c:v>
                </c:pt>
                <c:pt idx="3">
                  <c:v>2</c:v>
                </c:pt>
                <c:pt idx="4">
                  <c:v>10</c:v>
                </c:pt>
              </c:numCache>
            </c:numRef>
          </c:val>
          <c:extLst>
            <c:ext xmlns:c16="http://schemas.microsoft.com/office/drawing/2014/chart" uri="{C3380CC4-5D6E-409C-BE32-E72D297353CC}">
              <c16:uniqueId val="{0000000A-8B1D-4807-83AE-A5FA3AD97F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248303301350352"/>
          <c:y val="0.42401190195008936"/>
          <c:w val="0.17348647810383294"/>
          <c:h val="0.2917615881098819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kjenner du til de fire ekspertgruppene? De som jobber på grunnenhet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1CC-45C7-A16B-2B2A0E7E714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1CC-45C7-A16B-2B2A0E7E714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1CC-45C7-A16B-2B2A0E7E714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1CC-45C7-A16B-2B2A0E7E714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1CC-45C7-A16B-2B2A0E7E71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Sheet45!$C$11:$C$15</c:f>
              <c:strCache>
                <c:ptCount val="5"/>
                <c:pt idx="0">
                  <c:v>i liten grad</c:v>
                </c:pt>
                <c:pt idx="1">
                  <c:v>i noen grad</c:v>
                </c:pt>
                <c:pt idx="2">
                  <c:v>i passelig grad</c:v>
                </c:pt>
                <c:pt idx="3">
                  <c:v>i stor grad</c:v>
                </c:pt>
                <c:pt idx="4">
                  <c:v>i meget stor grad</c:v>
                </c:pt>
              </c:strCache>
            </c:strRef>
          </c:cat>
          <c:val>
            <c:numRef>
              <c:f>Sheet45!$D$11:$D$15</c:f>
              <c:numCache>
                <c:formatCode>General</c:formatCode>
                <c:ptCount val="5"/>
                <c:pt idx="0">
                  <c:v>8</c:v>
                </c:pt>
                <c:pt idx="1">
                  <c:v>8</c:v>
                </c:pt>
                <c:pt idx="2">
                  <c:v>6</c:v>
                </c:pt>
                <c:pt idx="3">
                  <c:v>3</c:v>
                </c:pt>
                <c:pt idx="4">
                  <c:v>5</c:v>
                </c:pt>
              </c:numCache>
            </c:numRef>
          </c:val>
          <c:extLst>
            <c:ext xmlns:c16="http://schemas.microsoft.com/office/drawing/2014/chart" uri="{C3380CC4-5D6E-409C-BE32-E72D297353CC}">
              <c16:uniqueId val="{0000000A-A1CC-45C7-A16B-2B2A0E7E71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879005947041427"/>
          <c:y val="0.42621673819555717"/>
          <c:w val="0.17282766869331206"/>
          <c:h val="0.283295965979461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 I </a:t>
            </a:r>
            <a:r>
              <a:rPr lang="en-US" dirty="0" err="1"/>
              <a:t>hvor</a:t>
            </a:r>
            <a:r>
              <a:rPr lang="en-US" dirty="0"/>
              <a:t> </a:t>
            </a:r>
            <a:r>
              <a:rPr lang="en-US" dirty="0" err="1"/>
              <a:t>stor</a:t>
            </a:r>
            <a:r>
              <a:rPr lang="en-US" dirty="0"/>
              <a:t> grad </a:t>
            </a:r>
            <a:r>
              <a:rPr lang="en-US" dirty="0" err="1"/>
              <a:t>kjenner</a:t>
            </a:r>
            <a:r>
              <a:rPr lang="en-US" dirty="0"/>
              <a:t> du </a:t>
            </a:r>
            <a:r>
              <a:rPr lang="en-US" dirty="0" err="1"/>
              <a:t>til</a:t>
            </a:r>
            <a:r>
              <a:rPr lang="en-US" dirty="0"/>
              <a:t> </a:t>
            </a:r>
            <a:r>
              <a:rPr lang="en-US" dirty="0" err="1"/>
              <a:t>leveransene</a:t>
            </a:r>
            <a:r>
              <a:rPr lang="en-US" dirty="0"/>
              <a:t> </a:t>
            </a:r>
            <a:r>
              <a:rPr lang="en-US" dirty="0" err="1"/>
              <a:t>fra</a:t>
            </a:r>
            <a:r>
              <a:rPr lang="en-US" dirty="0"/>
              <a:t> </a:t>
            </a:r>
            <a:r>
              <a:rPr lang="en-US" dirty="0" err="1"/>
              <a:t>ekspertgruppene</a:t>
            </a:r>
            <a:r>
              <a:rPr lang="en-US" dirty="0"/>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75E-4E57-97EC-37C8B56658E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75E-4E57-97EC-37C8B56658E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75E-4E57-97EC-37C8B56658E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75E-4E57-97EC-37C8B56658E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75E-4E57-97EC-37C8B56658E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Sheet6!$E$11:$E$15</c:f>
              <c:strCache>
                <c:ptCount val="5"/>
                <c:pt idx="0">
                  <c:v>i liten grad</c:v>
                </c:pt>
                <c:pt idx="1">
                  <c:v>i noen grad</c:v>
                </c:pt>
                <c:pt idx="2">
                  <c:v>i passelig grad</c:v>
                </c:pt>
                <c:pt idx="3">
                  <c:v>i stor grad</c:v>
                </c:pt>
                <c:pt idx="4">
                  <c:v>i meget stor grad</c:v>
                </c:pt>
              </c:strCache>
            </c:strRef>
          </c:cat>
          <c:val>
            <c:numRef>
              <c:f>Sheet6!$F$11:$F$15</c:f>
              <c:numCache>
                <c:formatCode>General</c:formatCode>
                <c:ptCount val="5"/>
                <c:pt idx="0">
                  <c:v>24</c:v>
                </c:pt>
                <c:pt idx="1">
                  <c:v>14</c:v>
                </c:pt>
                <c:pt idx="2">
                  <c:v>10</c:v>
                </c:pt>
                <c:pt idx="3">
                  <c:v>8</c:v>
                </c:pt>
                <c:pt idx="4">
                  <c:v>8</c:v>
                </c:pt>
              </c:numCache>
            </c:numRef>
          </c:val>
          <c:extLst>
            <c:ext xmlns:c16="http://schemas.microsoft.com/office/drawing/2014/chart" uri="{C3380CC4-5D6E-409C-BE32-E72D297353CC}">
              <c16:uniqueId val="{0000000A-E75E-4E57-97EC-37C8B56658E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 I </a:t>
            </a:r>
            <a:r>
              <a:rPr lang="en-US" dirty="0" err="1"/>
              <a:t>hvor</a:t>
            </a:r>
            <a:r>
              <a:rPr lang="en-US" dirty="0"/>
              <a:t> </a:t>
            </a:r>
            <a:r>
              <a:rPr lang="en-US" dirty="0" err="1"/>
              <a:t>stor</a:t>
            </a:r>
            <a:r>
              <a:rPr lang="en-US" dirty="0"/>
              <a:t> grad </a:t>
            </a:r>
            <a:r>
              <a:rPr lang="en-US" dirty="0" err="1"/>
              <a:t>kjenner</a:t>
            </a:r>
            <a:r>
              <a:rPr lang="en-US" dirty="0"/>
              <a:t> du </a:t>
            </a:r>
            <a:r>
              <a:rPr lang="en-US" dirty="0" err="1"/>
              <a:t>til</a:t>
            </a:r>
            <a:r>
              <a:rPr lang="en-US" dirty="0"/>
              <a:t> </a:t>
            </a:r>
            <a:r>
              <a:rPr lang="en-US" dirty="0" err="1"/>
              <a:t>leveransene</a:t>
            </a:r>
            <a:r>
              <a:rPr lang="en-US" dirty="0"/>
              <a:t> </a:t>
            </a:r>
            <a:r>
              <a:rPr lang="en-US" dirty="0" err="1"/>
              <a:t>fra</a:t>
            </a:r>
            <a:r>
              <a:rPr lang="en-US" dirty="0"/>
              <a:t> </a:t>
            </a:r>
            <a:r>
              <a:rPr lang="en-US" dirty="0" err="1"/>
              <a:t>ekspertgruppene</a:t>
            </a:r>
            <a:r>
              <a:rPr lang="en-US" dirty="0"/>
              <a:t>? De </a:t>
            </a:r>
            <a:r>
              <a:rPr lang="en-US" dirty="0" err="1"/>
              <a:t>som</a:t>
            </a:r>
            <a:r>
              <a:rPr lang="en-US" dirty="0"/>
              <a:t> jobber </a:t>
            </a:r>
            <a:r>
              <a:rPr lang="en-US" dirty="0" err="1"/>
              <a:t>på</a:t>
            </a:r>
            <a:r>
              <a:rPr lang="en-US" dirty="0"/>
              <a:t> </a:t>
            </a:r>
            <a:r>
              <a:rPr lang="en-US" dirty="0" err="1"/>
              <a:t>fakultetsnivå</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9DA-49B6-A118-1358FCA48C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9DA-49B6-A118-1358FCA48C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9DA-49B6-A118-1358FCA48C4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9DA-49B6-A118-1358FCA48C4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9DA-49B6-A118-1358FCA48C4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Sheet46!$C$11:$C$15</c:f>
              <c:strCache>
                <c:ptCount val="5"/>
                <c:pt idx="0">
                  <c:v>i liten grad</c:v>
                </c:pt>
                <c:pt idx="1">
                  <c:v>i noen grad</c:v>
                </c:pt>
                <c:pt idx="2">
                  <c:v>i passelig grad</c:v>
                </c:pt>
                <c:pt idx="3">
                  <c:v>i stor grad</c:v>
                </c:pt>
                <c:pt idx="4">
                  <c:v>i meget stor grad</c:v>
                </c:pt>
              </c:strCache>
            </c:strRef>
          </c:cat>
          <c:val>
            <c:numRef>
              <c:f>Sheet46!$D$11:$D$15</c:f>
              <c:numCache>
                <c:formatCode>General</c:formatCode>
                <c:ptCount val="5"/>
                <c:pt idx="0">
                  <c:v>9</c:v>
                </c:pt>
                <c:pt idx="1">
                  <c:v>6</c:v>
                </c:pt>
                <c:pt idx="2">
                  <c:v>4</c:v>
                </c:pt>
                <c:pt idx="3">
                  <c:v>4</c:v>
                </c:pt>
                <c:pt idx="4">
                  <c:v>5</c:v>
                </c:pt>
              </c:numCache>
            </c:numRef>
          </c:val>
          <c:extLst>
            <c:ext xmlns:c16="http://schemas.microsoft.com/office/drawing/2014/chart" uri="{C3380CC4-5D6E-409C-BE32-E72D297353CC}">
              <c16:uniqueId val="{0000000A-C9DA-49B6-A118-1358FCA48C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636852713852754"/>
          <c:y val="0.41263712382810797"/>
          <c:w val="0.18858267716535432"/>
          <c:h val="0.3354363345328031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 I hvor stor grad kjenner du til leveransene fra ekspertgruppene? De som jobber på grunnenhet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A6E-4032-9065-E42EFAE2681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A6E-4032-9065-E42EFAE2681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A6E-4032-9065-E42EFAE2681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A6E-4032-9065-E42EFAE2681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A6E-4032-9065-E42EFAE2681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Sheet47!$C$11:$C$15</c:f>
              <c:strCache>
                <c:ptCount val="5"/>
                <c:pt idx="0">
                  <c:v>i liten grad</c:v>
                </c:pt>
                <c:pt idx="1">
                  <c:v>i noen grad</c:v>
                </c:pt>
                <c:pt idx="2">
                  <c:v>i passelig grad</c:v>
                </c:pt>
                <c:pt idx="3">
                  <c:v>i stor grad</c:v>
                </c:pt>
                <c:pt idx="4">
                  <c:v>i meget stor grad</c:v>
                </c:pt>
              </c:strCache>
            </c:strRef>
          </c:cat>
          <c:val>
            <c:numRef>
              <c:f>Sheet47!$D$11:$D$15</c:f>
              <c:numCache>
                <c:formatCode>General</c:formatCode>
                <c:ptCount val="5"/>
                <c:pt idx="0">
                  <c:v>13</c:v>
                </c:pt>
                <c:pt idx="1">
                  <c:v>6</c:v>
                </c:pt>
                <c:pt idx="2">
                  <c:v>6</c:v>
                </c:pt>
                <c:pt idx="3">
                  <c:v>2</c:v>
                </c:pt>
                <c:pt idx="4">
                  <c:v>3</c:v>
                </c:pt>
              </c:numCache>
            </c:numRef>
          </c:val>
          <c:extLst>
            <c:ext xmlns:c16="http://schemas.microsoft.com/office/drawing/2014/chart" uri="{C3380CC4-5D6E-409C-BE32-E72D297353CC}">
              <c16:uniqueId val="{0000000A-5A6E-4032-9065-E42EFAE2681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15300463475123"/>
          <c:y val="0.41593772876791996"/>
          <c:w val="0.18806316565801176"/>
          <c:h val="0.322763413593558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[Resultater enhetene med 12 svar.xlsx]Sheet1!PivotTable1</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Hvilken enhet svarer du på vegne av?</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s>
    <c:plotArea>
      <c:layout/>
      <c:pieChart>
        <c:varyColors val="1"/>
        <c:ser>
          <c:idx val="0"/>
          <c:order val="0"/>
          <c:tx>
            <c:strRef>
              <c:f>Sheet1!$B$1</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F4-4803-9EE0-84F0E4292C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F4-4803-9EE0-84F0E4292C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F4-4803-9EE0-84F0E4292C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F4-4803-9EE0-84F0E4292C7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7F4-4803-9EE0-84F0E4292C7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7F4-4803-9EE0-84F0E4292C7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7F4-4803-9EE0-84F0E4292C7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7F4-4803-9EE0-84F0E4292C7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7F4-4803-9EE0-84F0E4292C7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7F4-4803-9EE0-84F0E4292C7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7F4-4803-9EE0-84F0E4292C7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7F4-4803-9EE0-84F0E4292C7F}"/>
              </c:ext>
            </c:extLst>
          </c:dPt>
          <c:cat>
            <c:strRef>
              <c:f>Sheet1!$A$2:$A$14</c:f>
              <c:strCache>
                <c:ptCount val="12"/>
                <c:pt idx="0">
                  <c:v>FIADM</c:v>
                </c:pt>
                <c:pt idx="1">
                  <c:v>HF</c:v>
                </c:pt>
                <c:pt idx="2">
                  <c:v>JUS</c:v>
                </c:pt>
                <c:pt idx="3">
                  <c:v>KHM</c:v>
                </c:pt>
                <c:pt idx="4">
                  <c:v>MN</c:v>
                </c:pt>
                <c:pt idx="5">
                  <c:v>NHM</c:v>
                </c:pt>
                <c:pt idx="6">
                  <c:v>OD</c:v>
                </c:pt>
                <c:pt idx="7">
                  <c:v>STK</c:v>
                </c:pt>
                <c:pt idx="8">
                  <c:v>SUM</c:v>
                </c:pt>
                <c:pt idx="9">
                  <c:v>SV</c:v>
                </c:pt>
                <c:pt idx="10">
                  <c:v>TF</c:v>
                </c:pt>
                <c:pt idx="11">
                  <c:v>UV</c:v>
                </c:pt>
              </c:strCache>
            </c:strRef>
          </c:cat>
          <c:val>
            <c:numRef>
              <c:f>Sheet1!$B$2:$B$14</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F7F4-4803-9EE0-84F0E4292C7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92222889531229"/>
          <c:y val="6.3762180329868384E-2"/>
          <c:w val="9.7968547873506714E-2"/>
          <c:h val="0.858998197514467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 av disse ressursene fra Ekspertgruppen for Forskningsrådet kjenner du til?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Sheet7!$A$4:$A$17</c:f>
              <c:strCache>
                <c:ptCount val="13"/>
                <c:pt idx="0">
                  <c:v>Mal for analyse av Forskningsrådets evalueringer av søknader til Nasjonal satsing på forskningsinfrastruktur</c:v>
                </c:pt>
                <c:pt idx="2">
                  <c:v>Eksempler på rutiner til søknader og drift av prosjekter</c:v>
                </c:pt>
                <c:pt idx="4">
                  <c:v>Tips til søknadsfasen</c:v>
                </c:pt>
                <c:pt idx="6">
                  <c:v>Tips til oppstartsfasen</c:v>
                </c:pt>
                <c:pt idx="8">
                  <c:v>Tips til driftsfasen</c:v>
                </c:pt>
                <c:pt idx="10">
                  <c:v>Tips til avslutningsfasen</c:v>
                </c:pt>
                <c:pt idx="12">
                  <c:v>Kjenner ikke til noen av leveransene</c:v>
                </c:pt>
              </c:strCache>
            </c:strRef>
          </c:cat>
          <c:val>
            <c:numRef>
              <c:f>Sheet7!$B$4:$B$17</c:f>
              <c:numCache>
                <c:formatCode>General</c:formatCode>
                <c:ptCount val="14"/>
                <c:pt idx="0">
                  <c:v>12</c:v>
                </c:pt>
                <c:pt idx="2">
                  <c:v>21</c:v>
                </c:pt>
                <c:pt idx="4">
                  <c:v>16</c:v>
                </c:pt>
                <c:pt idx="6">
                  <c:v>16</c:v>
                </c:pt>
                <c:pt idx="8">
                  <c:v>14</c:v>
                </c:pt>
                <c:pt idx="10">
                  <c:v>13</c:v>
                </c:pt>
                <c:pt idx="12">
                  <c:v>39</c:v>
                </c:pt>
              </c:numCache>
            </c:numRef>
          </c:val>
          <c:extLst>
            <c:ext xmlns:c16="http://schemas.microsoft.com/office/drawing/2014/chart" uri="{C3380CC4-5D6E-409C-BE32-E72D297353CC}">
              <c16:uniqueId val="{00000000-1B8F-4D11-87DC-5846168ACFDD}"/>
            </c:ext>
          </c:extLst>
        </c:ser>
        <c:dLbls>
          <c:showLegendKey val="0"/>
          <c:showVal val="0"/>
          <c:showCatName val="0"/>
          <c:showSerName val="0"/>
          <c:showPercent val="0"/>
          <c:showBubbleSize val="0"/>
        </c:dLbls>
        <c:gapWidth val="182"/>
        <c:axId val="338646815"/>
        <c:axId val="338645567"/>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Sheet7!$A$4:$A$17</c15:sqref>
                        </c15:formulaRef>
                      </c:ext>
                    </c:extLst>
                    <c:strCache>
                      <c:ptCount val="13"/>
                      <c:pt idx="0">
                        <c:v>Mal for analyse av Forskningsrådets evalueringer av søknader til Nasjonal satsing på forskningsinfrastruktur</c:v>
                      </c:pt>
                      <c:pt idx="2">
                        <c:v>Eksempler på rutiner til søknader og drift av prosjekter</c:v>
                      </c:pt>
                      <c:pt idx="4">
                        <c:v>Tips til søknadsfasen</c:v>
                      </c:pt>
                      <c:pt idx="6">
                        <c:v>Tips til oppstartsfasen</c:v>
                      </c:pt>
                      <c:pt idx="8">
                        <c:v>Tips til driftsfasen</c:v>
                      </c:pt>
                      <c:pt idx="10">
                        <c:v>Tips til avslutningsfasen</c:v>
                      </c:pt>
                      <c:pt idx="12">
                        <c:v>Kjenner ikke til noen av leveransene</c:v>
                      </c:pt>
                    </c:strCache>
                  </c:strRef>
                </c:cat>
                <c:val>
                  <c:numRef>
                    <c:extLst>
                      <c:ext uri="{02D57815-91ED-43cb-92C2-25804820EDAC}">
                        <c15:formulaRef>
                          <c15:sqref>Sheet7!$C$4:$C$17</c15:sqref>
                        </c15:formulaRef>
                      </c:ext>
                    </c:extLst>
                    <c:numCache>
                      <c:formatCode>General</c:formatCode>
                      <c:ptCount val="14"/>
                      <c:pt idx="0" formatCode="0.00%">
                        <c:v>0.188</c:v>
                      </c:pt>
                      <c:pt idx="2" formatCode="0.00%">
                        <c:v>0.32800000000000001</c:v>
                      </c:pt>
                      <c:pt idx="4" formatCode="0%">
                        <c:v>0.25</c:v>
                      </c:pt>
                      <c:pt idx="6" formatCode="0%">
                        <c:v>0.25</c:v>
                      </c:pt>
                      <c:pt idx="8" formatCode="0.00%">
                        <c:v>0.219</c:v>
                      </c:pt>
                      <c:pt idx="10" formatCode="0.00%">
                        <c:v>0.20300000000000001</c:v>
                      </c:pt>
                      <c:pt idx="12" formatCode="0.00%">
                        <c:v>0.60899999999999999</c:v>
                      </c:pt>
                    </c:numCache>
                  </c:numRef>
                </c:val>
                <c:extLst>
                  <c:ext xmlns:c16="http://schemas.microsoft.com/office/drawing/2014/chart" uri="{C3380CC4-5D6E-409C-BE32-E72D297353CC}">
                    <c16:uniqueId val="{00000001-1B8F-4D11-87DC-5846168ACFDD}"/>
                  </c:ext>
                </c:extLst>
              </c15:ser>
            </c15:filteredBarSeries>
          </c:ext>
        </c:extLst>
      </c:barChart>
      <c:catAx>
        <c:axId val="338646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8645567"/>
        <c:crosses val="autoZero"/>
        <c:auto val="1"/>
        <c:lblAlgn val="ctr"/>
        <c:lblOffset val="100"/>
        <c:noMultiLvlLbl val="0"/>
      </c:catAx>
      <c:valAx>
        <c:axId val="3386455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8646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 av ressursene fra Ekspertgruppen for Forskningsrådet har du benyttet deg av?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Sheet8!$A$3:$A$16</c:f>
              <c:strCache>
                <c:ptCount val="13"/>
                <c:pt idx="0">
                  <c:v>Mal for analyse av Forskningsrådets evalueringer av søknader til Nasjonal satsing på forskningsinfrastruktur</c:v>
                </c:pt>
                <c:pt idx="2">
                  <c:v>Eksempler på rutiner til søknader og drift av prosjekter</c:v>
                </c:pt>
                <c:pt idx="4">
                  <c:v>Tips til søknadsfasen</c:v>
                </c:pt>
                <c:pt idx="6">
                  <c:v>Tips til oppstartsfasen</c:v>
                </c:pt>
                <c:pt idx="8">
                  <c:v>Tips til driftsfasen</c:v>
                </c:pt>
                <c:pt idx="10">
                  <c:v>Tips til avslutningsfasen</c:v>
                </c:pt>
                <c:pt idx="12">
                  <c:v>Har ikke benyttet meg av noen av ressursene</c:v>
                </c:pt>
              </c:strCache>
            </c:strRef>
          </c:cat>
          <c:val>
            <c:numRef>
              <c:f>Sheet8!$B$3:$B$16</c:f>
              <c:numCache>
                <c:formatCode>General</c:formatCode>
                <c:ptCount val="14"/>
                <c:pt idx="0">
                  <c:v>2</c:v>
                </c:pt>
                <c:pt idx="2">
                  <c:v>11</c:v>
                </c:pt>
                <c:pt idx="4">
                  <c:v>11</c:v>
                </c:pt>
                <c:pt idx="6">
                  <c:v>9</c:v>
                </c:pt>
                <c:pt idx="8">
                  <c:v>8</c:v>
                </c:pt>
                <c:pt idx="10">
                  <c:v>5</c:v>
                </c:pt>
                <c:pt idx="12">
                  <c:v>49</c:v>
                </c:pt>
              </c:numCache>
            </c:numRef>
          </c:val>
          <c:extLst>
            <c:ext xmlns:c16="http://schemas.microsoft.com/office/drawing/2014/chart" uri="{C3380CC4-5D6E-409C-BE32-E72D297353CC}">
              <c16:uniqueId val="{00000000-79D3-47E4-B933-548E49F9E2C8}"/>
            </c:ext>
          </c:extLst>
        </c:ser>
        <c:dLbls>
          <c:showLegendKey val="0"/>
          <c:showVal val="0"/>
          <c:showCatName val="0"/>
          <c:showSerName val="0"/>
          <c:showPercent val="0"/>
          <c:showBubbleSize val="0"/>
        </c:dLbls>
        <c:gapWidth val="182"/>
        <c:axId val="249737423"/>
        <c:axId val="249739919"/>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Sheet8!$A$3:$A$16</c15:sqref>
                        </c15:formulaRef>
                      </c:ext>
                    </c:extLst>
                    <c:strCache>
                      <c:ptCount val="13"/>
                      <c:pt idx="0">
                        <c:v>Mal for analyse av Forskningsrådets evalueringer av søknader til Nasjonal satsing på forskningsinfrastruktur</c:v>
                      </c:pt>
                      <c:pt idx="2">
                        <c:v>Eksempler på rutiner til søknader og drift av prosjekter</c:v>
                      </c:pt>
                      <c:pt idx="4">
                        <c:v>Tips til søknadsfasen</c:v>
                      </c:pt>
                      <c:pt idx="6">
                        <c:v>Tips til oppstartsfasen</c:v>
                      </c:pt>
                      <c:pt idx="8">
                        <c:v>Tips til driftsfasen</c:v>
                      </c:pt>
                      <c:pt idx="10">
                        <c:v>Tips til avslutningsfasen</c:v>
                      </c:pt>
                      <c:pt idx="12">
                        <c:v>Har ikke benyttet meg av noen av ressursene</c:v>
                      </c:pt>
                    </c:strCache>
                  </c:strRef>
                </c:cat>
                <c:val>
                  <c:numRef>
                    <c:extLst>
                      <c:ext uri="{02D57815-91ED-43cb-92C2-25804820EDAC}">
                        <c15:formulaRef>
                          <c15:sqref>Sheet8!$C$3:$C$16</c15:sqref>
                        </c15:formulaRef>
                      </c:ext>
                    </c:extLst>
                    <c:numCache>
                      <c:formatCode>General</c:formatCode>
                      <c:ptCount val="14"/>
                      <c:pt idx="0" formatCode="0.00%">
                        <c:v>3.1E-2</c:v>
                      </c:pt>
                      <c:pt idx="2" formatCode="0.00%">
                        <c:v>0.17199999999999999</c:v>
                      </c:pt>
                      <c:pt idx="4" formatCode="0.00%">
                        <c:v>0.17199999999999999</c:v>
                      </c:pt>
                      <c:pt idx="6" formatCode="0.00%">
                        <c:v>0.14099999999999999</c:v>
                      </c:pt>
                      <c:pt idx="8" formatCode="0.00%">
                        <c:v>0.125</c:v>
                      </c:pt>
                      <c:pt idx="10" formatCode="0.00%">
                        <c:v>7.8E-2</c:v>
                      </c:pt>
                      <c:pt idx="12" formatCode="0.00%">
                        <c:v>0.76600000000000001</c:v>
                      </c:pt>
                    </c:numCache>
                  </c:numRef>
                </c:val>
                <c:extLst>
                  <c:ext xmlns:c16="http://schemas.microsoft.com/office/drawing/2014/chart" uri="{C3380CC4-5D6E-409C-BE32-E72D297353CC}">
                    <c16:uniqueId val="{00000001-79D3-47E4-B933-548E49F9E2C8}"/>
                  </c:ext>
                </c:extLst>
              </c15:ser>
            </c15:filteredBarSeries>
          </c:ext>
        </c:extLst>
      </c:barChart>
      <c:catAx>
        <c:axId val="249737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739919"/>
        <c:crosses val="autoZero"/>
        <c:auto val="1"/>
        <c:lblAlgn val="ctr"/>
        <c:lblOffset val="100"/>
        <c:noMultiLvlLbl val="0"/>
      </c:catAx>
      <c:valAx>
        <c:axId val="249739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9737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finner du ressursene fra ekspertgruppen for Forskningsrådet nyttige for deg?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FC-439F-ABFF-A04D1A56DB6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FC-439F-ABFF-A04D1A56DB6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FC-439F-ABFF-A04D1A56DB6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FC-439F-ABFF-A04D1A56DB6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6FC-439F-ABFF-A04D1A56DB6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Sheet9!$D$13:$D$17</c:f>
              <c:strCache>
                <c:ptCount val="5"/>
                <c:pt idx="0">
                  <c:v>i liten grad</c:v>
                </c:pt>
                <c:pt idx="1">
                  <c:v>i noen grad</c:v>
                </c:pt>
                <c:pt idx="2">
                  <c:v>hverken eller</c:v>
                </c:pt>
                <c:pt idx="3">
                  <c:v>i stor grad</c:v>
                </c:pt>
                <c:pt idx="4">
                  <c:v>i meget stor grad</c:v>
                </c:pt>
              </c:strCache>
            </c:strRef>
          </c:cat>
          <c:val>
            <c:numRef>
              <c:f>Sheet9!$E$13:$E$17</c:f>
              <c:numCache>
                <c:formatCode>General</c:formatCode>
                <c:ptCount val="5"/>
                <c:pt idx="0">
                  <c:v>22</c:v>
                </c:pt>
                <c:pt idx="1">
                  <c:v>11</c:v>
                </c:pt>
                <c:pt idx="2">
                  <c:v>8</c:v>
                </c:pt>
                <c:pt idx="3">
                  <c:v>11</c:v>
                </c:pt>
                <c:pt idx="4">
                  <c:v>9</c:v>
                </c:pt>
              </c:numCache>
            </c:numRef>
          </c:val>
          <c:extLst>
            <c:ext xmlns:c16="http://schemas.microsoft.com/office/drawing/2014/chart" uri="{C3380CC4-5D6E-409C-BE32-E72D297353CC}">
              <c16:uniqueId val="{0000000A-C6FC-439F-ABFF-A04D1A56DB6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 av disse ressursene fra Ekspertgruppen for MSCA kjenner du til?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Sheet11!$A$3:$A$23</c:f>
              <c:strCache>
                <c:ptCount val="21"/>
                <c:pt idx="0">
                  <c:v>Tips til hvordan finne gode MSCA-kandidater</c:v>
                </c:pt>
                <c:pt idx="2">
                  <c:v>Eksempel på standardtekst for avsnitt om etikk i MSCA-søknad</c:v>
                </c:pt>
                <c:pt idx="4">
                  <c:v>Guide til hvordan man skal skrive en MSCA IF-søknad</c:v>
                </c:pt>
                <c:pt idx="6">
                  <c:v>Forslag til standardtekster for MSCA IF-søknader</c:v>
                </c:pt>
                <c:pt idx="8">
                  <c:v>Outline for søkere til å utarbeide prosjektbeskrivelse og søknad til MSCA-IF</c:v>
                </c:pt>
                <c:pt idx="10">
                  <c:v>MSCA-IF tilbakemeldingsskjema</c:v>
                </c:pt>
                <c:pt idx="12">
                  <c:v>Mal til samarbeidsavtale for MSCA-IF Global Fellowships</c:v>
                </c:pt>
                <c:pt idx="14">
                  <c:v>Mal til Secondment-avtale MSCA IF</c:v>
                </c:pt>
                <c:pt idx="16">
                  <c:v>Betingelser og interne prosedyrer for ph.d. rekruttering i ITN-prosjekter</c:v>
                </c:pt>
                <c:pt idx="18">
                  <c:v>Håndtering av Family Allowance for MSCA-kandidater</c:v>
                </c:pt>
                <c:pt idx="20">
                  <c:v>Kjenner ikke til noen av ressursene</c:v>
                </c:pt>
              </c:strCache>
            </c:strRef>
          </c:cat>
          <c:val>
            <c:numRef>
              <c:f>Sheet11!$B$3:$B$23</c:f>
              <c:numCache>
                <c:formatCode>General</c:formatCode>
                <c:ptCount val="21"/>
                <c:pt idx="0">
                  <c:v>18</c:v>
                </c:pt>
                <c:pt idx="2">
                  <c:v>18</c:v>
                </c:pt>
                <c:pt idx="4">
                  <c:v>21</c:v>
                </c:pt>
                <c:pt idx="6">
                  <c:v>17</c:v>
                </c:pt>
                <c:pt idx="8">
                  <c:v>13</c:v>
                </c:pt>
                <c:pt idx="10">
                  <c:v>9</c:v>
                </c:pt>
                <c:pt idx="12">
                  <c:v>8</c:v>
                </c:pt>
                <c:pt idx="14">
                  <c:v>7</c:v>
                </c:pt>
                <c:pt idx="16">
                  <c:v>6</c:v>
                </c:pt>
                <c:pt idx="18">
                  <c:v>12</c:v>
                </c:pt>
                <c:pt idx="20">
                  <c:v>36</c:v>
                </c:pt>
              </c:numCache>
            </c:numRef>
          </c:val>
          <c:extLst>
            <c:ext xmlns:c16="http://schemas.microsoft.com/office/drawing/2014/chart" uri="{C3380CC4-5D6E-409C-BE32-E72D297353CC}">
              <c16:uniqueId val="{00000000-5DB3-4EBF-B4FC-F1B543CB6933}"/>
            </c:ext>
          </c:extLst>
        </c:ser>
        <c:dLbls>
          <c:showLegendKey val="0"/>
          <c:showVal val="0"/>
          <c:showCatName val="0"/>
          <c:showSerName val="0"/>
          <c:showPercent val="0"/>
          <c:showBubbleSize val="0"/>
        </c:dLbls>
        <c:gapWidth val="182"/>
        <c:axId val="127192847"/>
        <c:axId val="127191599"/>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Sheet11!$A$3:$A$23</c15:sqref>
                        </c15:formulaRef>
                      </c:ext>
                    </c:extLst>
                    <c:strCache>
                      <c:ptCount val="21"/>
                      <c:pt idx="0">
                        <c:v>Tips til hvordan finne gode MSCA-kandidater</c:v>
                      </c:pt>
                      <c:pt idx="2">
                        <c:v>Eksempel på standardtekst for avsnitt om etikk i MSCA-søknad</c:v>
                      </c:pt>
                      <c:pt idx="4">
                        <c:v>Guide til hvordan man skal skrive en MSCA IF-søknad</c:v>
                      </c:pt>
                      <c:pt idx="6">
                        <c:v>Forslag til standardtekster for MSCA IF-søknader</c:v>
                      </c:pt>
                      <c:pt idx="8">
                        <c:v>Outline for søkere til å utarbeide prosjektbeskrivelse og søknad til MSCA-IF</c:v>
                      </c:pt>
                      <c:pt idx="10">
                        <c:v>MSCA-IF tilbakemeldingsskjema</c:v>
                      </c:pt>
                      <c:pt idx="12">
                        <c:v>Mal til samarbeidsavtale for MSCA-IF Global Fellowships</c:v>
                      </c:pt>
                      <c:pt idx="14">
                        <c:v>Mal til Secondment-avtale MSCA IF</c:v>
                      </c:pt>
                      <c:pt idx="16">
                        <c:v>Betingelser og interne prosedyrer for ph.d. rekruttering i ITN-prosjekter</c:v>
                      </c:pt>
                      <c:pt idx="18">
                        <c:v>Håndtering av Family Allowance for MSCA-kandidater</c:v>
                      </c:pt>
                      <c:pt idx="20">
                        <c:v>Kjenner ikke til noen av ressursene</c:v>
                      </c:pt>
                    </c:strCache>
                  </c:strRef>
                </c:cat>
                <c:val>
                  <c:numRef>
                    <c:extLst>
                      <c:ext uri="{02D57815-91ED-43cb-92C2-25804820EDAC}">
                        <c15:formulaRef>
                          <c15:sqref>Sheet11!$C$3:$C$23</c15:sqref>
                        </c15:formulaRef>
                      </c:ext>
                    </c:extLst>
                    <c:numCache>
                      <c:formatCode>General</c:formatCode>
                      <c:ptCount val="21"/>
                      <c:pt idx="0" formatCode="0.00%">
                        <c:v>0.28100000000000003</c:v>
                      </c:pt>
                      <c:pt idx="2" formatCode="0.00%">
                        <c:v>0.28100000000000003</c:v>
                      </c:pt>
                      <c:pt idx="4" formatCode="0.00%">
                        <c:v>0.32800000000000001</c:v>
                      </c:pt>
                      <c:pt idx="6" formatCode="0.00%">
                        <c:v>0.26600000000000001</c:v>
                      </c:pt>
                      <c:pt idx="8" formatCode="0.00%">
                        <c:v>0.20300000000000001</c:v>
                      </c:pt>
                      <c:pt idx="10" formatCode="0.00%">
                        <c:v>0.14099999999999999</c:v>
                      </c:pt>
                      <c:pt idx="12" formatCode="0.00%">
                        <c:v>0.125</c:v>
                      </c:pt>
                      <c:pt idx="14" formatCode="0.00%">
                        <c:v>0.109</c:v>
                      </c:pt>
                      <c:pt idx="16" formatCode="0.00%">
                        <c:v>9.4E-2</c:v>
                      </c:pt>
                      <c:pt idx="18" formatCode="0.00%">
                        <c:v>0.188</c:v>
                      </c:pt>
                      <c:pt idx="20" formatCode="0.00%">
                        <c:v>0.56200000000000006</c:v>
                      </c:pt>
                    </c:numCache>
                  </c:numRef>
                </c:val>
                <c:extLst>
                  <c:ext xmlns:c16="http://schemas.microsoft.com/office/drawing/2014/chart" uri="{C3380CC4-5D6E-409C-BE32-E72D297353CC}">
                    <c16:uniqueId val="{00000001-5DB3-4EBF-B4FC-F1B543CB6933}"/>
                  </c:ext>
                </c:extLst>
              </c15:ser>
            </c15:filteredBarSeries>
          </c:ext>
        </c:extLst>
      </c:barChart>
      <c:catAx>
        <c:axId val="127192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7191599"/>
        <c:crosses val="autoZero"/>
        <c:auto val="1"/>
        <c:lblAlgn val="ctr"/>
        <c:lblOffset val="100"/>
        <c:noMultiLvlLbl val="0"/>
      </c:catAx>
      <c:valAx>
        <c:axId val="127191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7192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 av disse ressursene fra Ekspertgruppen for MSCA har du benyttet deg av?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Sheet12!$A$3:$A$24</c:f>
              <c:strCache>
                <c:ptCount val="21"/>
                <c:pt idx="0">
                  <c:v>Tips til hvordan finne gode MSCA-kandidater</c:v>
                </c:pt>
                <c:pt idx="2">
                  <c:v>Eksempel på standardtekst for avsnitt om etikk i MSCA-søknad</c:v>
                </c:pt>
                <c:pt idx="4">
                  <c:v>Guide til hvordan man skal skrive en MSCA IF-søknad</c:v>
                </c:pt>
                <c:pt idx="6">
                  <c:v>Forslag til standardtekster for MSCA IF-søknader</c:v>
                </c:pt>
                <c:pt idx="8">
                  <c:v>Outline for søkere til å utarbeide prosjektbeskrivelse og søknad til MSCA-IF</c:v>
                </c:pt>
                <c:pt idx="10">
                  <c:v>MSCA-IF tilbakemeldingsskjema</c:v>
                </c:pt>
                <c:pt idx="12">
                  <c:v>Mal til samarbeidsavtale for MSCA-IF Global Fellowships</c:v>
                </c:pt>
                <c:pt idx="14">
                  <c:v>Mal til Secondment-avtale MSCA IF</c:v>
                </c:pt>
                <c:pt idx="16">
                  <c:v>Betingelser og interne prosedyrer for ph.d. rekruttering i ITN-prosjekter</c:v>
                </c:pt>
                <c:pt idx="18">
                  <c:v>Håndtering av Family Allowance for MSCA-kandidater</c:v>
                </c:pt>
                <c:pt idx="20">
                  <c:v>Har ikke benyttet meg av ressursene</c:v>
                </c:pt>
              </c:strCache>
            </c:strRef>
          </c:cat>
          <c:val>
            <c:numRef>
              <c:f>Sheet12!$B$3:$B$24</c:f>
              <c:numCache>
                <c:formatCode>General</c:formatCode>
                <c:ptCount val="22"/>
                <c:pt idx="0">
                  <c:v>8</c:v>
                </c:pt>
                <c:pt idx="2">
                  <c:v>9</c:v>
                </c:pt>
                <c:pt idx="4">
                  <c:v>13</c:v>
                </c:pt>
                <c:pt idx="6">
                  <c:v>8</c:v>
                </c:pt>
                <c:pt idx="8">
                  <c:v>9</c:v>
                </c:pt>
                <c:pt idx="10">
                  <c:v>5</c:v>
                </c:pt>
                <c:pt idx="12">
                  <c:v>4</c:v>
                </c:pt>
                <c:pt idx="14">
                  <c:v>3</c:v>
                </c:pt>
                <c:pt idx="16">
                  <c:v>2</c:v>
                </c:pt>
                <c:pt idx="18">
                  <c:v>6</c:v>
                </c:pt>
                <c:pt idx="20">
                  <c:v>47</c:v>
                </c:pt>
              </c:numCache>
            </c:numRef>
          </c:val>
          <c:extLst>
            <c:ext xmlns:c16="http://schemas.microsoft.com/office/drawing/2014/chart" uri="{C3380CC4-5D6E-409C-BE32-E72D297353CC}">
              <c16:uniqueId val="{00000000-8137-4D3B-A909-1029ACE521D7}"/>
            </c:ext>
          </c:extLst>
        </c:ser>
        <c:dLbls>
          <c:showLegendKey val="0"/>
          <c:showVal val="0"/>
          <c:showCatName val="0"/>
          <c:showSerName val="0"/>
          <c:showPercent val="0"/>
          <c:showBubbleSize val="0"/>
        </c:dLbls>
        <c:gapWidth val="182"/>
        <c:axId val="242245071"/>
        <c:axId val="242245487"/>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Sheet12!$A$3:$A$24</c15:sqref>
                        </c15:formulaRef>
                      </c:ext>
                    </c:extLst>
                    <c:strCache>
                      <c:ptCount val="21"/>
                      <c:pt idx="0">
                        <c:v>Tips til hvordan finne gode MSCA-kandidater</c:v>
                      </c:pt>
                      <c:pt idx="2">
                        <c:v>Eksempel på standardtekst for avsnitt om etikk i MSCA-søknad</c:v>
                      </c:pt>
                      <c:pt idx="4">
                        <c:v>Guide til hvordan man skal skrive en MSCA IF-søknad</c:v>
                      </c:pt>
                      <c:pt idx="6">
                        <c:v>Forslag til standardtekster for MSCA IF-søknader</c:v>
                      </c:pt>
                      <c:pt idx="8">
                        <c:v>Outline for søkere til å utarbeide prosjektbeskrivelse og søknad til MSCA-IF</c:v>
                      </c:pt>
                      <c:pt idx="10">
                        <c:v>MSCA-IF tilbakemeldingsskjema</c:v>
                      </c:pt>
                      <c:pt idx="12">
                        <c:v>Mal til samarbeidsavtale for MSCA-IF Global Fellowships</c:v>
                      </c:pt>
                      <c:pt idx="14">
                        <c:v>Mal til Secondment-avtale MSCA IF</c:v>
                      </c:pt>
                      <c:pt idx="16">
                        <c:v>Betingelser og interne prosedyrer for ph.d. rekruttering i ITN-prosjekter</c:v>
                      </c:pt>
                      <c:pt idx="18">
                        <c:v>Håndtering av Family Allowance for MSCA-kandidater</c:v>
                      </c:pt>
                      <c:pt idx="20">
                        <c:v>Har ikke benyttet meg av ressursene</c:v>
                      </c:pt>
                    </c:strCache>
                  </c:strRef>
                </c:cat>
                <c:val>
                  <c:numRef>
                    <c:extLst>
                      <c:ext uri="{02D57815-91ED-43cb-92C2-25804820EDAC}">
                        <c15:formulaRef>
                          <c15:sqref>Sheet12!$C$3:$C$24</c15:sqref>
                        </c15:formulaRef>
                      </c:ext>
                    </c:extLst>
                    <c:numCache>
                      <c:formatCode>General</c:formatCode>
                      <c:ptCount val="22"/>
                      <c:pt idx="0" formatCode="0.00%">
                        <c:v>0.125</c:v>
                      </c:pt>
                      <c:pt idx="2" formatCode="0.00%">
                        <c:v>0.14099999999999999</c:v>
                      </c:pt>
                      <c:pt idx="4" formatCode="0.00%">
                        <c:v>0.20300000000000001</c:v>
                      </c:pt>
                      <c:pt idx="6" formatCode="0.00%">
                        <c:v>0.125</c:v>
                      </c:pt>
                      <c:pt idx="8" formatCode="0.00%">
                        <c:v>0.14099999999999999</c:v>
                      </c:pt>
                      <c:pt idx="10" formatCode="0.00%">
                        <c:v>7.8E-2</c:v>
                      </c:pt>
                      <c:pt idx="12" formatCode="0.00%">
                        <c:v>6.2E-2</c:v>
                      </c:pt>
                      <c:pt idx="14" formatCode="0.00%">
                        <c:v>4.7E-2</c:v>
                      </c:pt>
                      <c:pt idx="16" formatCode="0.00%">
                        <c:v>3.1E-2</c:v>
                      </c:pt>
                      <c:pt idx="18" formatCode="0.00%">
                        <c:v>9.4E-2</c:v>
                      </c:pt>
                      <c:pt idx="20" formatCode="0.00%">
                        <c:v>0.73399999999999999</c:v>
                      </c:pt>
                    </c:numCache>
                  </c:numRef>
                </c:val>
                <c:extLst>
                  <c:ext xmlns:c16="http://schemas.microsoft.com/office/drawing/2014/chart" uri="{C3380CC4-5D6E-409C-BE32-E72D297353CC}">
                    <c16:uniqueId val="{00000001-8137-4D3B-A909-1029ACE521D7}"/>
                  </c:ext>
                </c:extLst>
              </c15:ser>
            </c15:filteredBarSeries>
          </c:ext>
        </c:extLst>
      </c:barChart>
      <c:catAx>
        <c:axId val="242245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2245487"/>
        <c:crosses val="autoZero"/>
        <c:auto val="1"/>
        <c:lblAlgn val="ctr"/>
        <c:lblOffset val="100"/>
        <c:noMultiLvlLbl val="0"/>
      </c:catAx>
      <c:valAx>
        <c:axId val="2422454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22450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finner du ressursene fra ekspertgruppen for MSCA nyttige for deg?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A31-4943-947F-36923D19926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A31-4943-947F-36923D19926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A31-4943-947F-36923D19926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A31-4943-947F-36923D19926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A31-4943-947F-36923D19926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2).xlsx]Sheet15'!$D$14:$D$18</c:f>
              <c:strCache>
                <c:ptCount val="5"/>
                <c:pt idx="0">
                  <c:v>i liten grad</c:v>
                </c:pt>
                <c:pt idx="1">
                  <c:v>i noen grad</c:v>
                </c:pt>
                <c:pt idx="2">
                  <c:v>hverken eller</c:v>
                </c:pt>
                <c:pt idx="3">
                  <c:v>i stor grad</c:v>
                </c:pt>
                <c:pt idx="4">
                  <c:v>i meget stor grad</c:v>
                </c:pt>
              </c:strCache>
            </c:strRef>
          </c:cat>
          <c:val>
            <c:numRef>
              <c:f>'[Resultater alt støtteapparat (version 2).xlsx]Sheet15'!$E$14:$E$18</c:f>
              <c:numCache>
                <c:formatCode>General</c:formatCode>
                <c:ptCount val="5"/>
                <c:pt idx="0">
                  <c:v>19</c:v>
                </c:pt>
                <c:pt idx="1">
                  <c:v>10</c:v>
                </c:pt>
                <c:pt idx="2">
                  <c:v>16</c:v>
                </c:pt>
                <c:pt idx="3">
                  <c:v>7</c:v>
                </c:pt>
                <c:pt idx="4">
                  <c:v>12</c:v>
                </c:pt>
              </c:numCache>
            </c:numRef>
          </c:val>
          <c:extLst>
            <c:ext xmlns:c16="http://schemas.microsoft.com/office/drawing/2014/chart" uri="{C3380CC4-5D6E-409C-BE32-E72D297353CC}">
              <c16:uniqueId val="{0000000A-FA31-4943-947F-36923D19926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 av disse ressursene fra ekspertgruppen for ERC kjenner du til?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'[Resultater alt støtteapparat (version 2).xlsx]Sheet17'!$A$3:$A$15</c:f>
              <c:strCache>
                <c:ptCount val="13"/>
                <c:pt idx="0">
                  <c:v>Analysis of ERC grant winner’s CV – publication statistics</c:v>
                </c:pt>
                <c:pt idx="2">
                  <c:v>MN_Four questions for potential ERC candidates</c:v>
                </c:pt>
                <c:pt idx="4">
                  <c:v>Guide for the CV, Funding ID and track record for ERC Starting and Consolidator grant applicants</c:v>
                </c:pt>
                <c:pt idx="6">
                  <c:v>Guide for the CV, Funding ID and track record for ERC Advanced grant applicants</c:v>
                </c:pt>
                <c:pt idx="8">
                  <c:v>ERC ethics prosess</c:v>
                </c:pt>
                <c:pt idx="10">
                  <c:v>ERC intervjutrening sjekkliste</c:v>
                </c:pt>
                <c:pt idx="12">
                  <c:v>Kjenner ikke til noen av ressursene</c:v>
                </c:pt>
              </c:strCache>
            </c:strRef>
          </c:cat>
          <c:val>
            <c:numRef>
              <c:f>'[Resultater alt støtteapparat (version 2).xlsx]Sheet17'!$B$3:$B$15</c:f>
              <c:numCache>
                <c:formatCode>General</c:formatCode>
                <c:ptCount val="13"/>
                <c:pt idx="0">
                  <c:v>18</c:v>
                </c:pt>
                <c:pt idx="2">
                  <c:v>15</c:v>
                </c:pt>
                <c:pt idx="4">
                  <c:v>19</c:v>
                </c:pt>
                <c:pt idx="6">
                  <c:v>17</c:v>
                </c:pt>
                <c:pt idx="8">
                  <c:v>14</c:v>
                </c:pt>
                <c:pt idx="10">
                  <c:v>14</c:v>
                </c:pt>
                <c:pt idx="12">
                  <c:v>39</c:v>
                </c:pt>
              </c:numCache>
            </c:numRef>
          </c:val>
          <c:extLst>
            <c:ext xmlns:c16="http://schemas.microsoft.com/office/drawing/2014/chart" uri="{C3380CC4-5D6E-409C-BE32-E72D297353CC}">
              <c16:uniqueId val="{00000000-EE81-403A-A402-CCB6A3ED3F0C}"/>
            </c:ext>
          </c:extLst>
        </c:ser>
        <c:dLbls>
          <c:showLegendKey val="0"/>
          <c:showVal val="0"/>
          <c:showCatName val="0"/>
          <c:showSerName val="0"/>
          <c:showPercent val="0"/>
          <c:showBubbleSize val="0"/>
        </c:dLbls>
        <c:gapWidth val="182"/>
        <c:axId val="337499711"/>
        <c:axId val="337500127"/>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'[Resultater alt støtteapparat (version 2).xlsx]Sheet17'!$A$3:$A$15</c15:sqref>
                        </c15:formulaRef>
                      </c:ext>
                    </c:extLst>
                    <c:strCache>
                      <c:ptCount val="13"/>
                      <c:pt idx="0">
                        <c:v>Analysis of ERC grant winner’s CV – publication statistics</c:v>
                      </c:pt>
                      <c:pt idx="2">
                        <c:v>MN_Four questions for potential ERC candidates</c:v>
                      </c:pt>
                      <c:pt idx="4">
                        <c:v>Guide for the CV, Funding ID and track record for ERC Starting and Consolidator grant applicants</c:v>
                      </c:pt>
                      <c:pt idx="6">
                        <c:v>Guide for the CV, Funding ID and track record for ERC Advanced grant applicants</c:v>
                      </c:pt>
                      <c:pt idx="8">
                        <c:v>ERC ethics prosess</c:v>
                      </c:pt>
                      <c:pt idx="10">
                        <c:v>ERC intervjutrening sjekkliste</c:v>
                      </c:pt>
                      <c:pt idx="12">
                        <c:v>Kjenner ikke til noen av ressursene</c:v>
                      </c:pt>
                    </c:strCache>
                  </c:strRef>
                </c:cat>
                <c:val>
                  <c:numRef>
                    <c:extLst>
                      <c:ext uri="{02D57815-91ED-43cb-92C2-25804820EDAC}">
                        <c15:formulaRef>
                          <c15:sqref>'[Resultater alt støtteapparat (version 2).xlsx]Sheet17'!$C$3:$C$15</c15:sqref>
                        </c15:formulaRef>
                      </c:ext>
                    </c:extLst>
                    <c:numCache>
                      <c:formatCode>General</c:formatCode>
                      <c:ptCount val="13"/>
                      <c:pt idx="0" formatCode="0.00%">
                        <c:v>0.28100000000000003</c:v>
                      </c:pt>
                      <c:pt idx="2" formatCode="0.00%">
                        <c:v>0.23400000000000001</c:v>
                      </c:pt>
                      <c:pt idx="4" formatCode="0.00%">
                        <c:v>0.29699999999999999</c:v>
                      </c:pt>
                      <c:pt idx="6" formatCode="0.00%">
                        <c:v>0.26600000000000001</c:v>
                      </c:pt>
                      <c:pt idx="8" formatCode="0.00%">
                        <c:v>0.219</c:v>
                      </c:pt>
                      <c:pt idx="10" formatCode="0.00%">
                        <c:v>0.219</c:v>
                      </c:pt>
                      <c:pt idx="12" formatCode="0.00%">
                        <c:v>0.60899999999999999</c:v>
                      </c:pt>
                    </c:numCache>
                  </c:numRef>
                </c:val>
                <c:extLst>
                  <c:ext xmlns:c16="http://schemas.microsoft.com/office/drawing/2014/chart" uri="{C3380CC4-5D6E-409C-BE32-E72D297353CC}">
                    <c16:uniqueId val="{00000001-EE81-403A-A402-CCB6A3ED3F0C}"/>
                  </c:ext>
                </c:extLst>
              </c15:ser>
            </c15:filteredBarSeries>
          </c:ext>
        </c:extLst>
      </c:barChart>
      <c:catAx>
        <c:axId val="33749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7500127"/>
        <c:crosses val="autoZero"/>
        <c:auto val="1"/>
        <c:lblAlgn val="ctr"/>
        <c:lblOffset val="100"/>
        <c:noMultiLvlLbl val="0"/>
      </c:catAx>
      <c:valAx>
        <c:axId val="3375001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7499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 av disse ressursene fra Ekspertgruppen for ERC Har du benyttet deg av?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'[Resultater alt støtteapparat (version 2).xlsx]Sheet18'!$A$3:$A$15</c:f>
              <c:strCache>
                <c:ptCount val="13"/>
                <c:pt idx="0">
                  <c:v>Analysis of ERC grant winner’s CV – publication statistics</c:v>
                </c:pt>
                <c:pt idx="2">
                  <c:v>MN_Four questions for potential ERC candidates</c:v>
                </c:pt>
                <c:pt idx="4">
                  <c:v>Guide for the CV, Funding ID and track record for ERC Starting and Consolidator grant applicants</c:v>
                </c:pt>
                <c:pt idx="6">
                  <c:v>Guide for the CV, Funding ID and track record for ERC Advanced grant applicants</c:v>
                </c:pt>
                <c:pt idx="8">
                  <c:v>ERC ethics prosess</c:v>
                </c:pt>
                <c:pt idx="10">
                  <c:v>ERC intervjutrening sjekkliste</c:v>
                </c:pt>
                <c:pt idx="12">
                  <c:v>Har ikke benyttet meg av noen av ressursene</c:v>
                </c:pt>
              </c:strCache>
            </c:strRef>
          </c:cat>
          <c:val>
            <c:numRef>
              <c:f>'[Resultater alt støtteapparat (version 2).xlsx]Sheet18'!$B$3:$B$15</c:f>
              <c:numCache>
                <c:formatCode>General</c:formatCode>
                <c:ptCount val="13"/>
                <c:pt idx="0">
                  <c:v>8</c:v>
                </c:pt>
                <c:pt idx="2">
                  <c:v>8</c:v>
                </c:pt>
                <c:pt idx="4">
                  <c:v>12</c:v>
                </c:pt>
                <c:pt idx="6">
                  <c:v>10</c:v>
                </c:pt>
                <c:pt idx="8">
                  <c:v>8</c:v>
                </c:pt>
                <c:pt idx="10">
                  <c:v>9</c:v>
                </c:pt>
                <c:pt idx="12">
                  <c:v>46</c:v>
                </c:pt>
              </c:numCache>
            </c:numRef>
          </c:val>
          <c:extLst>
            <c:ext xmlns:c16="http://schemas.microsoft.com/office/drawing/2014/chart" uri="{C3380CC4-5D6E-409C-BE32-E72D297353CC}">
              <c16:uniqueId val="{00000000-B264-492A-B17D-84530828D423}"/>
            </c:ext>
          </c:extLst>
        </c:ser>
        <c:dLbls>
          <c:showLegendKey val="0"/>
          <c:showVal val="0"/>
          <c:showCatName val="0"/>
          <c:showSerName val="0"/>
          <c:showPercent val="0"/>
          <c:showBubbleSize val="0"/>
        </c:dLbls>
        <c:gapWidth val="182"/>
        <c:axId val="336697359"/>
        <c:axId val="336692783"/>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'[Resultater alt støtteapparat (version 2).xlsx]Sheet18'!$A$3:$A$15</c15:sqref>
                        </c15:formulaRef>
                      </c:ext>
                    </c:extLst>
                    <c:strCache>
                      <c:ptCount val="13"/>
                      <c:pt idx="0">
                        <c:v>Analysis of ERC grant winner’s CV – publication statistics</c:v>
                      </c:pt>
                      <c:pt idx="2">
                        <c:v>MN_Four questions for potential ERC candidates</c:v>
                      </c:pt>
                      <c:pt idx="4">
                        <c:v>Guide for the CV, Funding ID and track record for ERC Starting and Consolidator grant applicants</c:v>
                      </c:pt>
                      <c:pt idx="6">
                        <c:v>Guide for the CV, Funding ID and track record for ERC Advanced grant applicants</c:v>
                      </c:pt>
                      <c:pt idx="8">
                        <c:v>ERC ethics prosess</c:v>
                      </c:pt>
                      <c:pt idx="10">
                        <c:v>ERC intervjutrening sjekkliste</c:v>
                      </c:pt>
                      <c:pt idx="12">
                        <c:v>Har ikke benyttet meg av noen av ressursene</c:v>
                      </c:pt>
                    </c:strCache>
                  </c:strRef>
                </c:cat>
                <c:val>
                  <c:numRef>
                    <c:extLst>
                      <c:ext uri="{02D57815-91ED-43cb-92C2-25804820EDAC}">
                        <c15:formulaRef>
                          <c15:sqref>'[Resultater alt støtteapparat (version 2).xlsx]Sheet18'!$C$3:$C$15</c15:sqref>
                        </c15:formulaRef>
                      </c:ext>
                    </c:extLst>
                    <c:numCache>
                      <c:formatCode>General</c:formatCode>
                      <c:ptCount val="13"/>
                      <c:pt idx="0" formatCode="0.00%">
                        <c:v>0.125</c:v>
                      </c:pt>
                      <c:pt idx="2" formatCode="0.00%">
                        <c:v>0.125</c:v>
                      </c:pt>
                      <c:pt idx="4" formatCode="0.00%">
                        <c:v>0.188</c:v>
                      </c:pt>
                      <c:pt idx="6" formatCode="0.00%">
                        <c:v>0.156</c:v>
                      </c:pt>
                      <c:pt idx="8" formatCode="0.00%">
                        <c:v>0.125</c:v>
                      </c:pt>
                      <c:pt idx="10" formatCode="0.00%">
                        <c:v>0.14099999999999999</c:v>
                      </c:pt>
                      <c:pt idx="12" formatCode="0.00%">
                        <c:v>0.71899999999999997</c:v>
                      </c:pt>
                    </c:numCache>
                  </c:numRef>
                </c:val>
                <c:extLst>
                  <c:ext xmlns:c16="http://schemas.microsoft.com/office/drawing/2014/chart" uri="{C3380CC4-5D6E-409C-BE32-E72D297353CC}">
                    <c16:uniqueId val="{00000001-B264-492A-B17D-84530828D423}"/>
                  </c:ext>
                </c:extLst>
              </c15:ser>
            </c15:filteredBarSeries>
          </c:ext>
        </c:extLst>
      </c:barChart>
      <c:catAx>
        <c:axId val="336697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6692783"/>
        <c:crosses val="autoZero"/>
        <c:auto val="1"/>
        <c:lblAlgn val="ctr"/>
        <c:lblOffset val="100"/>
        <c:noMultiLvlLbl val="0"/>
      </c:catAx>
      <c:valAx>
        <c:axId val="3366927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6697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finner du ressursene fra ekspertgruppen for ERC nyttige for deg?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1C-4F6D-8537-ED1AB8EE092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1C-4F6D-8537-ED1AB8EE092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B1C-4F6D-8537-ED1AB8EE092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B1C-4F6D-8537-ED1AB8EE092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B1C-4F6D-8537-ED1AB8EE092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2).xlsx]Sheet19'!$C$11:$C$15</c:f>
              <c:strCache>
                <c:ptCount val="5"/>
                <c:pt idx="0">
                  <c:v>i liten grad</c:v>
                </c:pt>
                <c:pt idx="1">
                  <c:v>i noen grad</c:v>
                </c:pt>
                <c:pt idx="2">
                  <c:v>hverken eller</c:v>
                </c:pt>
                <c:pt idx="3">
                  <c:v>i stor grad</c:v>
                </c:pt>
                <c:pt idx="4">
                  <c:v>i meget stor grad</c:v>
                </c:pt>
              </c:strCache>
            </c:strRef>
          </c:cat>
          <c:val>
            <c:numRef>
              <c:f>'[Resultater alt støtteapparat (version 2).xlsx]Sheet19'!$D$11:$D$15</c:f>
              <c:numCache>
                <c:formatCode>General</c:formatCode>
                <c:ptCount val="5"/>
                <c:pt idx="0">
                  <c:v>22</c:v>
                </c:pt>
                <c:pt idx="1">
                  <c:v>10</c:v>
                </c:pt>
                <c:pt idx="2">
                  <c:v>8</c:v>
                </c:pt>
                <c:pt idx="3">
                  <c:v>11</c:v>
                </c:pt>
                <c:pt idx="4">
                  <c:v>13</c:v>
                </c:pt>
              </c:numCache>
            </c:numRef>
          </c:val>
          <c:extLst>
            <c:ext xmlns:c16="http://schemas.microsoft.com/office/drawing/2014/chart" uri="{C3380CC4-5D6E-409C-BE32-E72D297353CC}">
              <c16:uniqueId val="{0000000A-5B1C-4F6D-8537-ED1AB8EE092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Hvilke av disse ressursene fra ekspertgruppen for Tematiske EU prosjekter kjenner du til?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'[Resultater alt støtteapparat (version 2).xlsx]Sheet21'!$A$3:$A$7</c:f>
              <c:strCache>
                <c:ptCount val="5"/>
                <c:pt idx="0">
                  <c:v>Enhetenes mobiliseringsaktivitet, oversikt</c:v>
                </c:pt>
                <c:pt idx="2">
                  <c:v>Veileder for lesing og forståelse av Horizon Europes tematiske utlysninger</c:v>
                </c:pt>
                <c:pt idx="4">
                  <c:v>Kjenner ikke til noen av ressursene</c:v>
                </c:pt>
              </c:strCache>
            </c:strRef>
          </c:cat>
          <c:val>
            <c:numRef>
              <c:f>'[Resultater alt støtteapparat (version 2).xlsx]Sheet21'!$B$3:$B$7</c:f>
              <c:numCache>
                <c:formatCode>General</c:formatCode>
                <c:ptCount val="5"/>
                <c:pt idx="0">
                  <c:v>16</c:v>
                </c:pt>
                <c:pt idx="2">
                  <c:v>19</c:v>
                </c:pt>
                <c:pt idx="4">
                  <c:v>42</c:v>
                </c:pt>
              </c:numCache>
            </c:numRef>
          </c:val>
          <c:extLst>
            <c:ext xmlns:c16="http://schemas.microsoft.com/office/drawing/2014/chart" uri="{C3380CC4-5D6E-409C-BE32-E72D297353CC}">
              <c16:uniqueId val="{00000000-1E1D-4899-AC40-0617C46629C5}"/>
            </c:ext>
          </c:extLst>
        </c:ser>
        <c:dLbls>
          <c:showLegendKey val="0"/>
          <c:showVal val="0"/>
          <c:showCatName val="0"/>
          <c:showSerName val="0"/>
          <c:showPercent val="0"/>
          <c:showBubbleSize val="0"/>
        </c:dLbls>
        <c:gapWidth val="182"/>
        <c:axId val="7727279"/>
        <c:axId val="7729775"/>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'[Resultater alt støtteapparat (version 2).xlsx]Sheet21'!$A$3:$A$7</c15:sqref>
                        </c15:formulaRef>
                      </c:ext>
                    </c:extLst>
                    <c:strCache>
                      <c:ptCount val="5"/>
                      <c:pt idx="0">
                        <c:v>Enhetenes mobiliseringsaktivitet, oversikt</c:v>
                      </c:pt>
                      <c:pt idx="2">
                        <c:v>Veileder for lesing og forståelse av Horizon Europes tematiske utlysninger</c:v>
                      </c:pt>
                      <c:pt idx="4">
                        <c:v>Kjenner ikke til noen av ressursene</c:v>
                      </c:pt>
                    </c:strCache>
                  </c:strRef>
                </c:cat>
                <c:val>
                  <c:numRef>
                    <c:extLst>
                      <c:ext uri="{02D57815-91ED-43cb-92C2-25804820EDAC}">
                        <c15:formulaRef>
                          <c15:sqref>'[Resultater alt støtteapparat (version 2).xlsx]Sheet21'!$C$3:$C$7</c15:sqref>
                        </c15:formulaRef>
                      </c:ext>
                    </c:extLst>
                    <c:numCache>
                      <c:formatCode>General</c:formatCode>
                      <c:ptCount val="5"/>
                      <c:pt idx="0" formatCode="0%">
                        <c:v>0.25</c:v>
                      </c:pt>
                      <c:pt idx="2" formatCode="0.00%">
                        <c:v>0.29699999999999999</c:v>
                      </c:pt>
                      <c:pt idx="4" formatCode="0.00%">
                        <c:v>0.65600000000000003</c:v>
                      </c:pt>
                    </c:numCache>
                  </c:numRef>
                </c:val>
                <c:extLst>
                  <c:ext xmlns:c16="http://schemas.microsoft.com/office/drawing/2014/chart" uri="{C3380CC4-5D6E-409C-BE32-E72D297353CC}">
                    <c16:uniqueId val="{00000001-1E1D-4899-AC40-0617C46629C5}"/>
                  </c:ext>
                </c:extLst>
              </c15:ser>
            </c15:filteredBarSeries>
          </c:ext>
        </c:extLst>
      </c:barChart>
      <c:catAx>
        <c:axId val="7727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729775"/>
        <c:crosses val="autoZero"/>
        <c:auto val="1"/>
        <c:lblAlgn val="ctr"/>
        <c:lblOffset val="100"/>
        <c:noMultiLvlLbl val="0"/>
      </c:catAx>
      <c:valAx>
        <c:axId val="77297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7272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 hvor stor grad kjenner du til prosjektet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a:t>Hvilke av disse ressursene fra Ekspertgruppen for Tematiske EU prosjekter har du benyttet deg av?</a:t>
            </a:r>
          </a:p>
        </c:rich>
      </c:tx>
      <c:layout>
        <c:manualLayout>
          <c:xMode val="edge"/>
          <c:yMode val="edge"/>
          <c:x val="0.13578540496322747"/>
          <c:y val="4.0004385293128442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'[Resultater alt støtteapparat (version 2).xlsx]Sheet22'!$A$3:$A$7</c:f>
              <c:strCache>
                <c:ptCount val="5"/>
                <c:pt idx="0">
                  <c:v>Enhetenes mobiliseringsaktivitet, oversikt</c:v>
                </c:pt>
                <c:pt idx="2">
                  <c:v>Veileder for lesing og forståelse av Horizon Europes tematiske utlysninger</c:v>
                </c:pt>
                <c:pt idx="4">
                  <c:v>Har ikke benyttet meg av noen av ressursene</c:v>
                </c:pt>
              </c:strCache>
            </c:strRef>
          </c:cat>
          <c:val>
            <c:numRef>
              <c:f>'[Resultater alt støtteapparat (version 2).xlsx]Sheet22'!$B$3:$B$7</c:f>
              <c:numCache>
                <c:formatCode>General</c:formatCode>
                <c:ptCount val="5"/>
                <c:pt idx="0">
                  <c:v>11</c:v>
                </c:pt>
                <c:pt idx="2">
                  <c:v>9</c:v>
                </c:pt>
                <c:pt idx="4">
                  <c:v>52</c:v>
                </c:pt>
              </c:numCache>
            </c:numRef>
          </c:val>
          <c:extLst>
            <c:ext xmlns:c16="http://schemas.microsoft.com/office/drawing/2014/chart" uri="{C3380CC4-5D6E-409C-BE32-E72D297353CC}">
              <c16:uniqueId val="{00000000-BEC2-4050-B26A-AACBD6EDD9A0}"/>
            </c:ext>
          </c:extLst>
        </c:ser>
        <c:dLbls>
          <c:showLegendKey val="0"/>
          <c:showVal val="0"/>
          <c:showCatName val="0"/>
          <c:showSerName val="0"/>
          <c:showPercent val="0"/>
          <c:showBubbleSize val="0"/>
        </c:dLbls>
        <c:gapWidth val="182"/>
        <c:axId val="240765743"/>
        <c:axId val="240760335"/>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'[Resultater alt støtteapparat (version 2).xlsx]Sheet22'!$A$3:$A$7</c15:sqref>
                        </c15:formulaRef>
                      </c:ext>
                    </c:extLst>
                    <c:strCache>
                      <c:ptCount val="5"/>
                      <c:pt idx="0">
                        <c:v>Enhetenes mobiliseringsaktivitet, oversikt</c:v>
                      </c:pt>
                      <c:pt idx="2">
                        <c:v>Veileder for lesing og forståelse av Horizon Europes tematiske utlysninger</c:v>
                      </c:pt>
                      <c:pt idx="4">
                        <c:v>Har ikke benyttet meg av noen av ressursene</c:v>
                      </c:pt>
                    </c:strCache>
                  </c:strRef>
                </c:cat>
                <c:val>
                  <c:numRef>
                    <c:extLst>
                      <c:ext uri="{02D57815-91ED-43cb-92C2-25804820EDAC}">
                        <c15:formulaRef>
                          <c15:sqref>'[Resultater alt støtteapparat (version 2).xlsx]Sheet22'!$C$3:$C$7</c15:sqref>
                        </c15:formulaRef>
                      </c:ext>
                    </c:extLst>
                    <c:numCache>
                      <c:formatCode>General</c:formatCode>
                      <c:ptCount val="5"/>
                      <c:pt idx="0" formatCode="0.00%">
                        <c:v>0.17199999999999999</c:v>
                      </c:pt>
                      <c:pt idx="2" formatCode="0.00%">
                        <c:v>0.14099999999999999</c:v>
                      </c:pt>
                      <c:pt idx="4" formatCode="0.00%">
                        <c:v>0.81200000000000006</c:v>
                      </c:pt>
                    </c:numCache>
                  </c:numRef>
                </c:val>
                <c:extLst>
                  <c:ext xmlns:c16="http://schemas.microsoft.com/office/drawing/2014/chart" uri="{C3380CC4-5D6E-409C-BE32-E72D297353CC}">
                    <c16:uniqueId val="{00000001-BEC2-4050-B26A-AACBD6EDD9A0}"/>
                  </c:ext>
                </c:extLst>
              </c15:ser>
            </c15:filteredBarSeries>
          </c:ext>
        </c:extLst>
      </c:barChart>
      <c:catAx>
        <c:axId val="240765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0760335"/>
        <c:crosses val="autoZero"/>
        <c:auto val="1"/>
        <c:lblAlgn val="ctr"/>
        <c:lblOffset val="100"/>
        <c:noMultiLvlLbl val="0"/>
      </c:catAx>
      <c:valAx>
        <c:axId val="240760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40765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nb-NO" sz="1800" b="1" i="0" u="none" strike="noStrike" baseline="0">
                <a:effectLst/>
              </a:rPr>
              <a:t>I hvilken grad finner du ressursene fra ekspertgruppen for tematiske EU-prosjekter nyttige for deg?</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642-41DE-9F01-7A427152A4C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642-41DE-9F01-7A427152A4C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642-41DE-9F01-7A427152A4C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642-41DE-9F01-7A427152A4C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642-41DE-9F01-7A427152A4C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2).xlsx]Sheet23'!$C$12:$C$16</c:f>
              <c:strCache>
                <c:ptCount val="5"/>
                <c:pt idx="0">
                  <c:v>i liten grad</c:v>
                </c:pt>
                <c:pt idx="1">
                  <c:v>i noen grad</c:v>
                </c:pt>
                <c:pt idx="2">
                  <c:v>hverken eller</c:v>
                </c:pt>
                <c:pt idx="3">
                  <c:v>i stor grad</c:v>
                </c:pt>
                <c:pt idx="4">
                  <c:v>i meget stor grad</c:v>
                </c:pt>
              </c:strCache>
            </c:strRef>
          </c:cat>
          <c:val>
            <c:numRef>
              <c:f>'[Resultater alt støtteapparat (version 2).xlsx]Sheet23'!$D$12:$D$16</c:f>
              <c:numCache>
                <c:formatCode>General</c:formatCode>
                <c:ptCount val="5"/>
                <c:pt idx="0">
                  <c:v>22</c:v>
                </c:pt>
                <c:pt idx="1">
                  <c:v>13</c:v>
                </c:pt>
                <c:pt idx="2">
                  <c:v>13</c:v>
                </c:pt>
                <c:pt idx="3">
                  <c:v>6</c:v>
                </c:pt>
                <c:pt idx="4">
                  <c:v>10</c:v>
                </c:pt>
              </c:numCache>
            </c:numRef>
          </c:val>
          <c:extLst>
            <c:ext xmlns:c16="http://schemas.microsoft.com/office/drawing/2014/chart" uri="{C3380CC4-5D6E-409C-BE32-E72D297353CC}">
              <c16:uniqueId val="{0000000A-8642-41DE-9F01-7A427152A4C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Når du lurer på noe som handler om eksternfinansiering. I hvor stor grad tar du kontakt med eget fakultet?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E5D-4240-BA33-EE45F5F4371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E5D-4240-BA33-EE45F5F4371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E5D-4240-BA33-EE45F5F4371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E5D-4240-BA33-EE45F5F4371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E5D-4240-BA33-EE45F5F4371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2).xlsx]Sheet25'!$C$10:$C$14</c:f>
              <c:strCache>
                <c:ptCount val="5"/>
                <c:pt idx="0">
                  <c:v>i liten grad</c:v>
                </c:pt>
                <c:pt idx="1">
                  <c:v>i noen grad</c:v>
                </c:pt>
                <c:pt idx="2">
                  <c:v>i passelig grad</c:v>
                </c:pt>
                <c:pt idx="3">
                  <c:v>i stor grad</c:v>
                </c:pt>
                <c:pt idx="4">
                  <c:v>i meget stor grad</c:v>
                </c:pt>
              </c:strCache>
            </c:strRef>
          </c:cat>
          <c:val>
            <c:numRef>
              <c:f>'[Resultater alt støtteapparat (version 2).xlsx]Sheet25'!$D$10:$D$14</c:f>
              <c:numCache>
                <c:formatCode>General</c:formatCode>
                <c:ptCount val="5"/>
                <c:pt idx="0">
                  <c:v>13</c:v>
                </c:pt>
                <c:pt idx="1">
                  <c:v>10</c:v>
                </c:pt>
                <c:pt idx="2">
                  <c:v>12</c:v>
                </c:pt>
                <c:pt idx="3">
                  <c:v>10</c:v>
                </c:pt>
                <c:pt idx="4">
                  <c:v>19</c:v>
                </c:pt>
              </c:numCache>
            </c:numRef>
          </c:val>
          <c:extLst>
            <c:ext xmlns:c16="http://schemas.microsoft.com/office/drawing/2014/chart" uri="{C3380CC4-5D6E-409C-BE32-E72D297353CC}">
              <c16:uniqueId val="{0000000A-4E5D-4240-BA33-EE45F5F4371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Når du lurer på noe som handler om eksternfinansiering. I hvor stor grad tar du kontakt med EU-kontoret?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15D-4C60-99E6-C0D30D11F0B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15D-4C60-99E6-C0D30D11F0B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15D-4C60-99E6-C0D30D11F0B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15D-4C60-99E6-C0D30D11F0B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15D-4C60-99E6-C0D30D11F0B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2).xlsx]Sheet26'!$C$10:$C$14</c:f>
              <c:strCache>
                <c:ptCount val="5"/>
                <c:pt idx="0">
                  <c:v>i liten grad</c:v>
                </c:pt>
                <c:pt idx="1">
                  <c:v>i noen grad</c:v>
                </c:pt>
                <c:pt idx="2">
                  <c:v>i passelig grad</c:v>
                </c:pt>
                <c:pt idx="3">
                  <c:v>i stor grad</c:v>
                </c:pt>
                <c:pt idx="4">
                  <c:v>i meget stor grad</c:v>
                </c:pt>
              </c:strCache>
            </c:strRef>
          </c:cat>
          <c:val>
            <c:numRef>
              <c:f>'[Resultater alt støtteapparat (version 2).xlsx]Sheet26'!$D$10:$D$14</c:f>
              <c:numCache>
                <c:formatCode>General</c:formatCode>
                <c:ptCount val="5"/>
                <c:pt idx="0">
                  <c:v>18</c:v>
                </c:pt>
                <c:pt idx="1">
                  <c:v>9</c:v>
                </c:pt>
                <c:pt idx="2">
                  <c:v>16</c:v>
                </c:pt>
                <c:pt idx="3">
                  <c:v>13</c:v>
                </c:pt>
                <c:pt idx="4">
                  <c:v>8</c:v>
                </c:pt>
              </c:numCache>
            </c:numRef>
          </c:val>
          <c:extLst>
            <c:ext xmlns:c16="http://schemas.microsoft.com/office/drawing/2014/chart" uri="{C3380CC4-5D6E-409C-BE32-E72D297353CC}">
              <c16:uniqueId val="{0000000A-F15D-4C60-99E6-C0D30D11F0B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514697524123357"/>
          <c:y val="0.38207768050007157"/>
          <c:w val="0.16609958426729504"/>
          <c:h val="0.2899052045218064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Når du lurer på noe som handler om eksternfinansiering. I hvor stor grad tar du kontakt med andre rådgivere/økonomer sentral?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AB-488B-AFFE-2D7B2A80C54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AB-488B-AFFE-2D7B2A80C54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5AB-488B-AFFE-2D7B2A80C54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5AB-488B-AFFE-2D7B2A80C54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5AB-488B-AFFE-2D7B2A80C5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2).xlsx]Sheet27'!$C$11:$C$15</c:f>
              <c:strCache>
                <c:ptCount val="5"/>
                <c:pt idx="0">
                  <c:v>i liten grad</c:v>
                </c:pt>
                <c:pt idx="1">
                  <c:v>i noen grad</c:v>
                </c:pt>
                <c:pt idx="2">
                  <c:v>i passelig grad</c:v>
                </c:pt>
                <c:pt idx="3">
                  <c:v>i stor grad</c:v>
                </c:pt>
                <c:pt idx="4">
                  <c:v>i meget stor grad</c:v>
                </c:pt>
              </c:strCache>
            </c:strRef>
          </c:cat>
          <c:val>
            <c:numRef>
              <c:f>'[Resultater alt støtteapparat (version 2).xlsx]Sheet27'!$D$11:$D$15</c:f>
              <c:numCache>
                <c:formatCode>General</c:formatCode>
                <c:ptCount val="5"/>
                <c:pt idx="0">
                  <c:v>18</c:v>
                </c:pt>
                <c:pt idx="1">
                  <c:v>15</c:v>
                </c:pt>
                <c:pt idx="2">
                  <c:v>13</c:v>
                </c:pt>
                <c:pt idx="3">
                  <c:v>8</c:v>
                </c:pt>
                <c:pt idx="4">
                  <c:v>10</c:v>
                </c:pt>
              </c:numCache>
            </c:numRef>
          </c:val>
          <c:extLst>
            <c:ext xmlns:c16="http://schemas.microsoft.com/office/drawing/2014/chart" uri="{C3380CC4-5D6E-409C-BE32-E72D297353CC}">
              <c16:uniqueId val="{0000000A-15AB-488B-AFFE-2D7B2A80C5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757490520246331"/>
          <c:y val="0.40423126364861306"/>
          <c:w val="0.16589776217219507"/>
          <c:h val="0.330569059411408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Når du lurer på noe som handler om eksternfinansiering. I hvor stor grad tar du kontakt med rådgivere/økonomer ved andre fakulet, sentre eller museer?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8B9-41B9-A601-F375D1C6501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8B9-41B9-A601-F375D1C6501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8B9-41B9-A601-F375D1C6501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8B9-41B9-A601-F375D1C6501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8B9-41B9-A601-F375D1C6501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2).xlsx]Sheet28'!$C$11:$C$15</c:f>
              <c:strCache>
                <c:ptCount val="5"/>
                <c:pt idx="0">
                  <c:v>i liten grad</c:v>
                </c:pt>
                <c:pt idx="1">
                  <c:v>i noen grad</c:v>
                </c:pt>
                <c:pt idx="2">
                  <c:v>i passelig grad</c:v>
                </c:pt>
                <c:pt idx="3">
                  <c:v>i stor grad</c:v>
                </c:pt>
                <c:pt idx="4">
                  <c:v>i meget stor grad</c:v>
                </c:pt>
              </c:strCache>
            </c:strRef>
          </c:cat>
          <c:val>
            <c:numRef>
              <c:f>'[Resultater alt støtteapparat (version 2).xlsx]Sheet28'!$D$11:$D$15</c:f>
              <c:numCache>
                <c:formatCode>General</c:formatCode>
                <c:ptCount val="5"/>
                <c:pt idx="0">
                  <c:v>27</c:v>
                </c:pt>
                <c:pt idx="1">
                  <c:v>13</c:v>
                </c:pt>
                <c:pt idx="2">
                  <c:v>11</c:v>
                </c:pt>
                <c:pt idx="3">
                  <c:v>5</c:v>
                </c:pt>
                <c:pt idx="4">
                  <c:v>8</c:v>
                </c:pt>
              </c:numCache>
            </c:numRef>
          </c:val>
          <c:extLst>
            <c:ext xmlns:c16="http://schemas.microsoft.com/office/drawing/2014/chart" uri="{C3380CC4-5D6E-409C-BE32-E72D297353CC}">
              <c16:uniqueId val="{0000000A-C8B9-41B9-A601-F375D1C6501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1344354407155417"/>
          <c:y val="0.42689510073614334"/>
          <c:w val="0.16569642993654921"/>
          <c:h val="0.303419100202935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Når du lurer på noe som handler om eksternfinansiering. I hvor stor grad tar du kontakt med rådgivere/økonomer ved andre grunnenehter (institutter eller sentre)?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85-459E-929A-A7E2F7790B4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85-459E-929A-A7E2F7790B4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85-459E-929A-A7E2F7790B4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85-459E-929A-A7E2F7790B4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985-459E-929A-A7E2F7790B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2).xlsx]Sheet29'!$C$10:$C$14</c:f>
              <c:strCache>
                <c:ptCount val="5"/>
                <c:pt idx="0">
                  <c:v>i liten grad</c:v>
                </c:pt>
                <c:pt idx="1">
                  <c:v>i noen grad</c:v>
                </c:pt>
                <c:pt idx="2">
                  <c:v>i passelig grad</c:v>
                </c:pt>
                <c:pt idx="3">
                  <c:v>i stor grad</c:v>
                </c:pt>
                <c:pt idx="4">
                  <c:v>i meget stor grad</c:v>
                </c:pt>
              </c:strCache>
            </c:strRef>
          </c:cat>
          <c:val>
            <c:numRef>
              <c:f>'[Resultater alt støtteapparat (version 2).xlsx]Sheet29'!$D$10:$D$14</c:f>
              <c:numCache>
                <c:formatCode>General</c:formatCode>
                <c:ptCount val="5"/>
                <c:pt idx="0">
                  <c:v>14</c:v>
                </c:pt>
                <c:pt idx="1">
                  <c:v>11</c:v>
                </c:pt>
                <c:pt idx="2">
                  <c:v>12</c:v>
                </c:pt>
                <c:pt idx="3">
                  <c:v>16</c:v>
                </c:pt>
                <c:pt idx="4">
                  <c:v>11</c:v>
                </c:pt>
              </c:numCache>
            </c:numRef>
          </c:val>
          <c:extLst>
            <c:ext xmlns:c16="http://schemas.microsoft.com/office/drawing/2014/chart" uri="{C3380CC4-5D6E-409C-BE32-E72D297353CC}">
              <c16:uniqueId val="{0000000A-A985-459E-929A-A7E2F7790B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40552616220664"/>
          <c:y val="0.42115089348144197"/>
          <c:w val="0.16589776217219507"/>
          <c:h val="0.302747075539636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Når du lurer på noe som handler om eksternfinansiering. I hvor stor grad tar du kontakt med andre?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B90-4B0B-BF77-DA112C6BA65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B90-4B0B-BF77-DA112C6BA65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B90-4B0B-BF77-DA112C6BA65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B90-4B0B-BF77-DA112C6BA65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B90-4B0B-BF77-DA112C6BA65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2).xlsx]Sheet30'!$C$10:$C$14</c:f>
              <c:strCache>
                <c:ptCount val="5"/>
                <c:pt idx="0">
                  <c:v>i liten grad</c:v>
                </c:pt>
                <c:pt idx="1">
                  <c:v>i noen grad</c:v>
                </c:pt>
                <c:pt idx="2">
                  <c:v>i passelig grad</c:v>
                </c:pt>
                <c:pt idx="3">
                  <c:v>i stor grad</c:v>
                </c:pt>
                <c:pt idx="4">
                  <c:v>i meget stor grad</c:v>
                </c:pt>
              </c:strCache>
            </c:strRef>
          </c:cat>
          <c:val>
            <c:numRef>
              <c:f>'[Resultater alt støtteapparat (version 2).xlsx]Sheet30'!$D$10:$D$14</c:f>
              <c:numCache>
                <c:formatCode>General</c:formatCode>
                <c:ptCount val="5"/>
                <c:pt idx="0">
                  <c:v>12</c:v>
                </c:pt>
                <c:pt idx="1">
                  <c:v>8</c:v>
                </c:pt>
                <c:pt idx="2">
                  <c:v>15</c:v>
                </c:pt>
                <c:pt idx="3">
                  <c:v>17</c:v>
                </c:pt>
                <c:pt idx="4">
                  <c:v>12</c:v>
                </c:pt>
              </c:numCache>
            </c:numRef>
          </c:val>
          <c:extLst>
            <c:ext xmlns:c16="http://schemas.microsoft.com/office/drawing/2014/chart" uri="{C3380CC4-5D6E-409C-BE32-E72D297353CC}">
              <c16:uniqueId val="{0000000A-3B90-4B0B-BF77-DA112C6BA65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676115485564301"/>
          <c:y val="0.42433491196721107"/>
          <c:w val="0.16650470520453237"/>
          <c:h val="0.290521368680927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opplever du at det er enklere å ta kontakt med forskningsrådgivere/ prosjektøkonomer utenfor eget miljø nå enn før prosjektstart i 2020?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066-47B9-B394-DC84615B467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66-47B9-B394-DC84615B467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066-47B9-B394-DC84615B467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066-47B9-B394-DC84615B467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066-47B9-B394-DC84615B467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2).xlsx]Sheet32'!$C$11:$C$15</c:f>
              <c:strCache>
                <c:ptCount val="5"/>
                <c:pt idx="0">
                  <c:v>i liten grad</c:v>
                </c:pt>
                <c:pt idx="1">
                  <c:v>i noen grad</c:v>
                </c:pt>
                <c:pt idx="2">
                  <c:v>verken eller</c:v>
                </c:pt>
                <c:pt idx="3">
                  <c:v>i stor grad</c:v>
                </c:pt>
                <c:pt idx="4">
                  <c:v>i meget stor grad</c:v>
                </c:pt>
              </c:strCache>
            </c:strRef>
          </c:cat>
          <c:val>
            <c:numRef>
              <c:f>'[Resultater alt støtteapparat (version 2).xlsx]Sheet32'!$D$11:$D$15</c:f>
              <c:numCache>
                <c:formatCode>General</c:formatCode>
                <c:ptCount val="5"/>
                <c:pt idx="0">
                  <c:v>17</c:v>
                </c:pt>
                <c:pt idx="1">
                  <c:v>8</c:v>
                </c:pt>
                <c:pt idx="2">
                  <c:v>23</c:v>
                </c:pt>
                <c:pt idx="3">
                  <c:v>8</c:v>
                </c:pt>
                <c:pt idx="4">
                  <c:v>8</c:v>
                </c:pt>
              </c:numCache>
            </c:numRef>
          </c:val>
          <c:extLst>
            <c:ext xmlns:c16="http://schemas.microsoft.com/office/drawing/2014/chart" uri="{C3380CC4-5D6E-409C-BE32-E72D297353CC}">
              <c16:uniqueId val="{0000000A-F066-47B9-B394-DC84615B467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951378032678922"/>
          <c:y val="0.42433491196721107"/>
          <c:w val="0.16630189801183501"/>
          <c:h val="0.290521368680927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har du blitt kjent med flere som jobber innen samme felt som deg ved UiO i løpet av Prosjekt fellesløsninger innen forskerstøttes levetid?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FAA-4524-82B7-F3889AC0910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FAA-4524-82B7-F3889AC0910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FAA-4524-82B7-F3889AC0910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FAA-4524-82B7-F3889AC0910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FAA-4524-82B7-F3889AC0910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2).xlsx]Sheet33'!$C$10:$C$14</c:f>
              <c:strCache>
                <c:ptCount val="5"/>
                <c:pt idx="0">
                  <c:v>i liten grad</c:v>
                </c:pt>
                <c:pt idx="1">
                  <c:v>i noen grad</c:v>
                </c:pt>
                <c:pt idx="2">
                  <c:v>verken eller</c:v>
                </c:pt>
                <c:pt idx="3">
                  <c:v>i stor grad</c:v>
                </c:pt>
                <c:pt idx="4">
                  <c:v>i meget stor grad</c:v>
                </c:pt>
              </c:strCache>
            </c:strRef>
          </c:cat>
          <c:val>
            <c:numRef>
              <c:f>'[Resultater alt støtteapparat (version 2).xlsx]Sheet33'!$D$10:$D$14</c:f>
              <c:numCache>
                <c:formatCode>General</c:formatCode>
                <c:ptCount val="5"/>
                <c:pt idx="0">
                  <c:v>22</c:v>
                </c:pt>
                <c:pt idx="1">
                  <c:v>10</c:v>
                </c:pt>
                <c:pt idx="2">
                  <c:v>18</c:v>
                </c:pt>
                <c:pt idx="3">
                  <c:v>5</c:v>
                </c:pt>
                <c:pt idx="4">
                  <c:v>9</c:v>
                </c:pt>
              </c:numCache>
            </c:numRef>
          </c:val>
          <c:extLst>
            <c:ext xmlns:c16="http://schemas.microsoft.com/office/drawing/2014/chart" uri="{C3380CC4-5D6E-409C-BE32-E72D297353CC}">
              <c16:uniqueId val="{0000000A-BFAA-4524-82B7-F3889AC0910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781108725045734"/>
          <c:y val="0.42149862938285537"/>
          <c:w val="0.16549558577905035"/>
          <c:h val="0.301411917389324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kjenner dere til prosjektet?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237-4BB0-9275-6084B7346E6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237-4BB0-9275-6084B7346E6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237-4BB0-9275-6084B7346E6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237-4BB0-9275-6084B7346E6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237-4BB0-9275-6084B7346E6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Sheet2!$C$8:$C$12</c:f>
              <c:strCache>
                <c:ptCount val="5"/>
                <c:pt idx="0">
                  <c:v>i liten grad</c:v>
                </c:pt>
                <c:pt idx="1">
                  <c:v>i noen grad (JUS)</c:v>
                </c:pt>
                <c:pt idx="2">
                  <c:v>i passelig grad (STK)</c:v>
                </c:pt>
                <c:pt idx="3">
                  <c:v>i stor grad (OD, MN, TF, NHM)</c:v>
                </c:pt>
                <c:pt idx="4">
                  <c:v>i meget stor grad (SUM, FIADM, HF, UV, SV, KHM)</c:v>
                </c:pt>
              </c:strCache>
            </c:strRef>
          </c:cat>
          <c:val>
            <c:numRef>
              <c:f>Sheet2!$D$8:$D$12</c:f>
              <c:numCache>
                <c:formatCode>General</c:formatCode>
                <c:ptCount val="5"/>
                <c:pt idx="0">
                  <c:v>0</c:v>
                </c:pt>
                <c:pt idx="1">
                  <c:v>1</c:v>
                </c:pt>
                <c:pt idx="2">
                  <c:v>1</c:v>
                </c:pt>
                <c:pt idx="3">
                  <c:v>4</c:v>
                </c:pt>
                <c:pt idx="4">
                  <c:v>6</c:v>
                </c:pt>
              </c:numCache>
            </c:numRef>
          </c:val>
          <c:extLst>
            <c:ext xmlns:c16="http://schemas.microsoft.com/office/drawing/2014/chart" uri="{C3380CC4-5D6E-409C-BE32-E72D297353CC}">
              <c16:uniqueId val="{0000000A-6237-4BB0-9275-6084B7346E6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314941619743213"/>
          <c:y val="0.25436260819679363"/>
          <c:w val="0.33619651961660274"/>
          <c:h val="0.5605618352950076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kjenner du til disse samarbeidskonstellasjonene?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C48-40A8-92A0-3ACBF54E757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48-40A8-92A0-3ACBF54E757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C48-40A8-92A0-3ACBF54E757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C48-40A8-92A0-3ACBF54E757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C48-40A8-92A0-3ACBF54E757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2).xlsx]Sheet34'!$C$10:$C$14</c:f>
              <c:strCache>
                <c:ptCount val="5"/>
                <c:pt idx="0">
                  <c:v>i liten grad</c:v>
                </c:pt>
                <c:pt idx="1">
                  <c:v>i noen grad</c:v>
                </c:pt>
                <c:pt idx="2">
                  <c:v>i passelig grad</c:v>
                </c:pt>
                <c:pt idx="3">
                  <c:v>i stor grad</c:v>
                </c:pt>
                <c:pt idx="4">
                  <c:v>i meget stor grad</c:v>
                </c:pt>
              </c:strCache>
            </c:strRef>
          </c:cat>
          <c:val>
            <c:numRef>
              <c:f>'[Resultater alt støtteapparat (version 2).xlsx]Sheet34'!$D$10:$D$14</c:f>
              <c:numCache>
                <c:formatCode>General</c:formatCode>
                <c:ptCount val="5"/>
                <c:pt idx="0">
                  <c:v>25</c:v>
                </c:pt>
                <c:pt idx="1">
                  <c:v>13</c:v>
                </c:pt>
                <c:pt idx="2">
                  <c:v>11</c:v>
                </c:pt>
                <c:pt idx="3">
                  <c:v>4</c:v>
                </c:pt>
                <c:pt idx="4">
                  <c:v>11</c:v>
                </c:pt>
              </c:numCache>
            </c:numRef>
          </c:val>
          <c:extLst>
            <c:ext xmlns:c16="http://schemas.microsoft.com/office/drawing/2014/chart" uri="{C3380CC4-5D6E-409C-BE32-E72D297353CC}">
              <c16:uniqueId val="{0000000A-CC48-40A8-92A0-3ACBF54E757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finner du Teams-rommet «Forskerstøtteapparatet» nyttig?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54-4D22-855F-8BCD549ADB3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54-4D22-855F-8BCD549ADB3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C54-4D22-855F-8BCD549ADB3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C54-4D22-855F-8BCD549ADB3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C54-4D22-855F-8BCD549ADB3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2).xlsx]Sheet37'!$C$10:$C$14</c:f>
              <c:strCache>
                <c:ptCount val="5"/>
                <c:pt idx="0">
                  <c:v>i liten grad</c:v>
                </c:pt>
                <c:pt idx="1">
                  <c:v>i noen grad</c:v>
                </c:pt>
                <c:pt idx="2">
                  <c:v>verken eller</c:v>
                </c:pt>
                <c:pt idx="3">
                  <c:v>i stor grad</c:v>
                </c:pt>
                <c:pt idx="4">
                  <c:v>i meget stor grad</c:v>
                </c:pt>
              </c:strCache>
            </c:strRef>
          </c:cat>
          <c:val>
            <c:numRef>
              <c:f>'[Resultater alt støtteapparat (version 2).xlsx]Sheet37'!$D$10:$D$14</c:f>
              <c:numCache>
                <c:formatCode>General</c:formatCode>
                <c:ptCount val="5"/>
                <c:pt idx="0">
                  <c:v>24</c:v>
                </c:pt>
                <c:pt idx="1">
                  <c:v>19</c:v>
                </c:pt>
                <c:pt idx="2">
                  <c:v>13</c:v>
                </c:pt>
                <c:pt idx="3">
                  <c:v>5</c:v>
                </c:pt>
                <c:pt idx="4">
                  <c:v>3</c:v>
                </c:pt>
              </c:numCache>
            </c:numRef>
          </c:val>
          <c:extLst>
            <c:ext xmlns:c16="http://schemas.microsoft.com/office/drawing/2014/chart" uri="{C3380CC4-5D6E-409C-BE32-E72D297353CC}">
              <c16:uniqueId val="{0000000A-9C54-4D22-855F-8BCD549ADB3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595481609756256"/>
          <c:y val="0.45547194786045425"/>
          <c:w val="0.16589776217219507"/>
          <c:h val="0.290521368680927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opplever du Teams-rommet som en god kanal for deling?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5AC-40C4-9BF9-EF6E329F30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5AC-40C4-9BF9-EF6E329F30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5AC-40C4-9BF9-EF6E329F30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5AC-40C4-9BF9-EF6E329F30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5AC-40C4-9BF9-EF6E329F30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2).xlsx]Sheet39'!$C$10:$C$14</c:f>
              <c:strCache>
                <c:ptCount val="5"/>
                <c:pt idx="0">
                  <c:v>i liten grad</c:v>
                </c:pt>
                <c:pt idx="1">
                  <c:v>i noen grad</c:v>
                </c:pt>
                <c:pt idx="2">
                  <c:v>verken eller</c:v>
                </c:pt>
                <c:pt idx="3">
                  <c:v>i stor grad</c:v>
                </c:pt>
                <c:pt idx="4">
                  <c:v>i meget stor grad</c:v>
                </c:pt>
              </c:strCache>
            </c:strRef>
          </c:cat>
          <c:val>
            <c:numRef>
              <c:f>'[Resultater alt støtteapparat (version 2).xlsx]Sheet39'!$D$10:$D$14</c:f>
              <c:numCache>
                <c:formatCode>General</c:formatCode>
                <c:ptCount val="5"/>
                <c:pt idx="0">
                  <c:v>17</c:v>
                </c:pt>
                <c:pt idx="1">
                  <c:v>14</c:v>
                </c:pt>
                <c:pt idx="2">
                  <c:v>14</c:v>
                </c:pt>
                <c:pt idx="3">
                  <c:v>13</c:v>
                </c:pt>
                <c:pt idx="4">
                  <c:v>6</c:v>
                </c:pt>
              </c:numCache>
            </c:numRef>
          </c:val>
          <c:extLst>
            <c:ext xmlns:c16="http://schemas.microsoft.com/office/drawing/2014/chart" uri="{C3380CC4-5D6E-409C-BE32-E72D297353CC}">
              <c16:uniqueId val="{0000000A-75AC-40C4-9BF9-EF6E329F30F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917169941136001"/>
          <c:y val="0.42384947283107755"/>
          <c:w val="0.16569642993654921"/>
          <c:h val="0.2923856771384818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opplever du at det i prosjektets levetid har blitt økt samarbeid om kurs og informasjon i forskerstøtten på tvers av enheter ved UiO?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0B0-4021-AB76-CDDAF483441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B0-4021-AB76-CDDAF483441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0B0-4021-AB76-CDDAF483441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0B0-4021-AB76-CDDAF483441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0B0-4021-AB76-CDDAF483441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2).xlsx]Sheet40'!$C$10:$C$14</c:f>
              <c:strCache>
                <c:ptCount val="5"/>
                <c:pt idx="0">
                  <c:v>i liten grad</c:v>
                </c:pt>
                <c:pt idx="1">
                  <c:v>i noen grad</c:v>
                </c:pt>
                <c:pt idx="2">
                  <c:v>verken eller</c:v>
                </c:pt>
                <c:pt idx="3">
                  <c:v>i stor grad</c:v>
                </c:pt>
                <c:pt idx="4">
                  <c:v>i meget stor grad</c:v>
                </c:pt>
              </c:strCache>
            </c:strRef>
          </c:cat>
          <c:val>
            <c:numRef>
              <c:f>'[Resultater alt støtteapparat (version 2).xlsx]Sheet40'!$D$10:$D$14</c:f>
              <c:numCache>
                <c:formatCode>General</c:formatCode>
                <c:ptCount val="5"/>
                <c:pt idx="0">
                  <c:v>22</c:v>
                </c:pt>
                <c:pt idx="1">
                  <c:v>13</c:v>
                </c:pt>
                <c:pt idx="2">
                  <c:v>21</c:v>
                </c:pt>
                <c:pt idx="3">
                  <c:v>5</c:v>
                </c:pt>
                <c:pt idx="4">
                  <c:v>3</c:v>
                </c:pt>
              </c:numCache>
            </c:numRef>
          </c:val>
          <c:extLst>
            <c:ext xmlns:c16="http://schemas.microsoft.com/office/drawing/2014/chart" uri="{C3380CC4-5D6E-409C-BE32-E72D297353CC}">
              <c16:uniqueId val="{0000000A-F0B0-4021-AB76-CDDAF483441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10434104827806"/>
          <c:y val="0.42670152306219467"/>
          <c:w val="0.16549558577905035"/>
          <c:h val="0.2923856771384818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Sett under ett, i hvilken grad har prosjektet ført til økt følelse av fagfellesskap for deg?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8D-4F69-A874-1C7E4401E7C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8D-4F69-A874-1C7E4401E7C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8D-4F69-A874-1C7E4401E7C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B8D-4F69-A874-1C7E4401E7C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B8D-4F69-A874-1C7E4401E7C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alt støtteapparat (version 2).xlsx]Sheet41'!$C$11:$C$15</c:f>
              <c:strCache>
                <c:ptCount val="5"/>
                <c:pt idx="0">
                  <c:v>i liten grad</c:v>
                </c:pt>
                <c:pt idx="1">
                  <c:v>i noen grad</c:v>
                </c:pt>
                <c:pt idx="2">
                  <c:v>verken eller</c:v>
                </c:pt>
                <c:pt idx="3">
                  <c:v>i stor grad</c:v>
                </c:pt>
                <c:pt idx="4">
                  <c:v>i meget stor grad</c:v>
                </c:pt>
              </c:strCache>
            </c:strRef>
          </c:cat>
          <c:val>
            <c:numRef>
              <c:f>'[Resultater alt støtteapparat (version 2).xlsx]Sheet41'!$D$11:$D$15</c:f>
              <c:numCache>
                <c:formatCode>General</c:formatCode>
                <c:ptCount val="5"/>
                <c:pt idx="0">
                  <c:v>25</c:v>
                </c:pt>
                <c:pt idx="1">
                  <c:v>9</c:v>
                </c:pt>
                <c:pt idx="2">
                  <c:v>17</c:v>
                </c:pt>
                <c:pt idx="3">
                  <c:v>8</c:v>
                </c:pt>
                <c:pt idx="4">
                  <c:v>5</c:v>
                </c:pt>
              </c:numCache>
            </c:numRef>
          </c:val>
          <c:extLst>
            <c:ext xmlns:c16="http://schemas.microsoft.com/office/drawing/2014/chart" uri="{C3380CC4-5D6E-409C-BE32-E72D297353CC}">
              <c16:uniqueId val="{0000000A-7B8D-4F69-A874-1C7E4401E7C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355035580066656"/>
          <c:y val="0.42235458228270117"/>
          <c:w val="0.18425621898477265"/>
          <c:h val="0.298124982254124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synes du arbeidet i ekspertgruppen er nyttig?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62D-4D35-901E-7ADC694E70C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62D-4D35-901E-7ADC694E70C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62D-4D35-901E-7ADC694E70C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62D-4D35-901E-7ADC694E70C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62D-4D35-901E-7ADC694E70C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medlemmer av ekspertgruppene.xlsx]Sheet1'!$D$10:$D$14</c:f>
              <c:strCache>
                <c:ptCount val="5"/>
                <c:pt idx="0">
                  <c:v>i liten grad</c:v>
                </c:pt>
                <c:pt idx="1">
                  <c:v>i noen grad</c:v>
                </c:pt>
                <c:pt idx="2">
                  <c:v>i passelig grad</c:v>
                </c:pt>
                <c:pt idx="3">
                  <c:v>i stor grad</c:v>
                </c:pt>
                <c:pt idx="4">
                  <c:v>i meget stor grad</c:v>
                </c:pt>
              </c:strCache>
            </c:strRef>
          </c:cat>
          <c:val>
            <c:numRef>
              <c:f>'[Resultater medlemmer av ekspertgruppene.xlsx]Sheet1'!$E$10:$E$14</c:f>
              <c:numCache>
                <c:formatCode>General</c:formatCode>
                <c:ptCount val="5"/>
                <c:pt idx="0">
                  <c:v>0</c:v>
                </c:pt>
                <c:pt idx="1">
                  <c:v>5</c:v>
                </c:pt>
                <c:pt idx="2">
                  <c:v>3</c:v>
                </c:pt>
                <c:pt idx="3">
                  <c:v>5</c:v>
                </c:pt>
                <c:pt idx="4">
                  <c:v>8</c:v>
                </c:pt>
              </c:numCache>
            </c:numRef>
          </c:val>
          <c:extLst>
            <c:ext xmlns:c16="http://schemas.microsoft.com/office/drawing/2014/chart" uri="{C3380CC4-5D6E-409C-BE32-E72D297353CC}">
              <c16:uniqueId val="{0000000A-462D-4D35-901E-7ADC694E70C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544082715254261"/>
          <c:y val="0.42544424844449014"/>
          <c:w val="0.1801238235721854"/>
          <c:h val="0.286262416211118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 I hvilken grad gjør deltakelsen i ekspertgruppene det lettere å ta kontakt på tvers?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561-4166-B583-B8076526C98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561-4166-B583-B8076526C98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561-4166-B583-B8076526C98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561-4166-B583-B8076526C98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561-4166-B583-B8076526C98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medlemmer av ekspertgruppene.xlsx]Sheet2'!$C$10:$C$14</c:f>
              <c:strCache>
                <c:ptCount val="5"/>
                <c:pt idx="0">
                  <c:v>i liten grad</c:v>
                </c:pt>
                <c:pt idx="1">
                  <c:v>i noen grad</c:v>
                </c:pt>
                <c:pt idx="2">
                  <c:v>verken eller</c:v>
                </c:pt>
                <c:pt idx="3">
                  <c:v>i stor grad</c:v>
                </c:pt>
                <c:pt idx="4">
                  <c:v>i meget stor grad</c:v>
                </c:pt>
              </c:strCache>
            </c:strRef>
          </c:cat>
          <c:val>
            <c:numRef>
              <c:f>'[Resultater medlemmer av ekspertgruppene.xlsx]Sheet2'!$D$10:$D$14</c:f>
              <c:numCache>
                <c:formatCode>General</c:formatCode>
                <c:ptCount val="5"/>
                <c:pt idx="0">
                  <c:v>2</c:v>
                </c:pt>
                <c:pt idx="1">
                  <c:v>1</c:v>
                </c:pt>
                <c:pt idx="2">
                  <c:v>5</c:v>
                </c:pt>
                <c:pt idx="3">
                  <c:v>5</c:v>
                </c:pt>
                <c:pt idx="4">
                  <c:v>8</c:v>
                </c:pt>
              </c:numCache>
            </c:numRef>
          </c:val>
          <c:extLst>
            <c:ext xmlns:c16="http://schemas.microsoft.com/office/drawing/2014/chart" uri="{C3380CC4-5D6E-409C-BE32-E72D297353CC}">
              <c16:uniqueId val="{0000000A-9561-4166-B583-B8076526C98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001315528989536"/>
          <c:y val="0.42150104696807683"/>
          <c:w val="0.16609958426729504"/>
          <c:h val="0.290521368680927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formidler du informasjon fra ekspertgruppene til eget miljø/ enhet?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43E-44A6-93C6-F4A0FC9DA6D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43E-44A6-93C6-F4A0FC9DA6D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43E-44A6-93C6-F4A0FC9DA6D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43E-44A6-93C6-F4A0FC9DA6D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43E-44A6-93C6-F4A0FC9DA6D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medlemmer av ekspertgruppene.xlsx]Sheet3'!$C$11:$C$15</c:f>
              <c:strCache>
                <c:ptCount val="5"/>
                <c:pt idx="0">
                  <c:v>i liten grad</c:v>
                </c:pt>
                <c:pt idx="1">
                  <c:v>i noen grad</c:v>
                </c:pt>
                <c:pt idx="2">
                  <c:v>i passelig grad</c:v>
                </c:pt>
                <c:pt idx="3">
                  <c:v>i stor grad</c:v>
                </c:pt>
                <c:pt idx="4">
                  <c:v>i meget stor grad</c:v>
                </c:pt>
              </c:strCache>
            </c:strRef>
          </c:cat>
          <c:val>
            <c:numRef>
              <c:f>'[Resultater medlemmer av ekspertgruppene.xlsx]Sheet3'!$D$11:$D$15</c:f>
              <c:numCache>
                <c:formatCode>General</c:formatCode>
                <c:ptCount val="5"/>
                <c:pt idx="0">
                  <c:v>1</c:v>
                </c:pt>
                <c:pt idx="1">
                  <c:v>4</c:v>
                </c:pt>
                <c:pt idx="2">
                  <c:v>8</c:v>
                </c:pt>
                <c:pt idx="3">
                  <c:v>4</c:v>
                </c:pt>
                <c:pt idx="4">
                  <c:v>4</c:v>
                </c:pt>
              </c:numCache>
            </c:numRef>
          </c:val>
          <c:extLst>
            <c:ext xmlns:c16="http://schemas.microsoft.com/office/drawing/2014/chart" uri="{C3380CC4-5D6E-409C-BE32-E72D297353CC}">
              <c16:uniqueId val="{0000000A-043E-44A6-93C6-F4A0FC9DA6D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165063689072768"/>
          <c:y val="0.42449550070507108"/>
          <c:w val="0.15427554606521643"/>
          <c:h val="0.2899052045218064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er antallet møter i ekspertgruppen hvert semester på et passe nivå?</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1CD-4299-AEE7-C5009932474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1CD-4299-AEE7-C5009932474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1CD-4299-AEE7-C5009932474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1CD-4299-AEE7-C5009932474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1CD-4299-AEE7-C5009932474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medlemmer av ekspertgruppene.xlsx]Sheet5'!$C$11:$C$15</c:f>
              <c:strCache>
                <c:ptCount val="5"/>
                <c:pt idx="0">
                  <c:v>i liten grad</c:v>
                </c:pt>
                <c:pt idx="1">
                  <c:v>i noen grad</c:v>
                </c:pt>
                <c:pt idx="2">
                  <c:v>i passelig grad</c:v>
                </c:pt>
                <c:pt idx="3">
                  <c:v>i stor grad</c:v>
                </c:pt>
                <c:pt idx="4">
                  <c:v>i meget stor grad</c:v>
                </c:pt>
              </c:strCache>
            </c:strRef>
          </c:cat>
          <c:val>
            <c:numRef>
              <c:f>'[Resultater medlemmer av ekspertgruppene.xlsx]Sheet5'!$D$11:$D$15</c:f>
              <c:numCache>
                <c:formatCode>General</c:formatCode>
                <c:ptCount val="5"/>
                <c:pt idx="0">
                  <c:v>0</c:v>
                </c:pt>
                <c:pt idx="1">
                  <c:v>3</c:v>
                </c:pt>
                <c:pt idx="2">
                  <c:v>5</c:v>
                </c:pt>
                <c:pt idx="3">
                  <c:v>8</c:v>
                </c:pt>
                <c:pt idx="4">
                  <c:v>5</c:v>
                </c:pt>
              </c:numCache>
            </c:numRef>
          </c:val>
          <c:extLst>
            <c:ext xmlns:c16="http://schemas.microsoft.com/office/drawing/2014/chart" uri="{C3380CC4-5D6E-409C-BE32-E72D297353CC}">
              <c16:uniqueId val="{0000000A-41CD-4299-AEE7-C5009932474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165063689072768"/>
          <c:y val="0.42742013505102294"/>
          <c:w val="0.15427554606521643"/>
          <c:h val="0.2786754400459587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ville du ønske faste møtepunkter med de andre ekspertgruppene?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0A-47CF-B515-A9A19816AD4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0A-47CF-B515-A9A19816AD4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10A-47CF-B515-A9A19816AD4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10A-47CF-B515-A9A19816AD4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10A-47CF-B515-A9A19816AD4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medlemmer av ekspertgruppene.xlsx]Sheet6'!$C$12:$C$16</c:f>
              <c:strCache>
                <c:ptCount val="5"/>
                <c:pt idx="0">
                  <c:v>i liten grad</c:v>
                </c:pt>
                <c:pt idx="1">
                  <c:v>i noen grad</c:v>
                </c:pt>
                <c:pt idx="2">
                  <c:v>verken eller</c:v>
                </c:pt>
                <c:pt idx="3">
                  <c:v>i stor grad</c:v>
                </c:pt>
                <c:pt idx="4">
                  <c:v>i meget stor grad</c:v>
                </c:pt>
              </c:strCache>
            </c:strRef>
          </c:cat>
          <c:val>
            <c:numRef>
              <c:f>'[Resultater medlemmer av ekspertgruppene.xlsx]Sheet6'!$D$12:$D$16</c:f>
              <c:numCache>
                <c:formatCode>General</c:formatCode>
                <c:ptCount val="5"/>
                <c:pt idx="0">
                  <c:v>4</c:v>
                </c:pt>
                <c:pt idx="1">
                  <c:v>5</c:v>
                </c:pt>
                <c:pt idx="2">
                  <c:v>5</c:v>
                </c:pt>
                <c:pt idx="3">
                  <c:v>3</c:v>
                </c:pt>
                <c:pt idx="4">
                  <c:v>4</c:v>
                </c:pt>
              </c:numCache>
            </c:numRef>
          </c:val>
          <c:extLst>
            <c:ext xmlns:c16="http://schemas.microsoft.com/office/drawing/2014/chart" uri="{C3380CC4-5D6E-409C-BE32-E72D297353CC}">
              <c16:uniqueId val="{0000000A-C10A-47CF-B515-A9A19816AD4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776997045772868"/>
          <c:y val="0.43533085547799721"/>
          <c:w val="0.1530648635288302"/>
          <c:h val="0.2483020448313945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har deltakelse i ekspertgruppene vært nyttig for deres enhet?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899-4513-B79B-B58C1323567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899-4513-B79B-B58C1323567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899-4513-B79B-B58C1323567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899-4513-B79B-B58C1323567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899-4513-B79B-B58C1323567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Sheet3!$C$7:$C$11</c:f>
              <c:strCache>
                <c:ptCount val="5"/>
                <c:pt idx="0">
                  <c:v>i liten grad</c:v>
                </c:pt>
                <c:pt idx="1">
                  <c:v>i noen grad (OD, JUS)</c:v>
                </c:pt>
                <c:pt idx="2">
                  <c:v>verken eller (STK)</c:v>
                </c:pt>
                <c:pt idx="3">
                  <c:v>i stor grad (FIADM, HF, UV, TF, NHM)</c:v>
                </c:pt>
                <c:pt idx="4">
                  <c:v>i meget stor grad (SUM, SV, KHM)</c:v>
                </c:pt>
              </c:strCache>
            </c:strRef>
          </c:cat>
          <c:val>
            <c:numRef>
              <c:f>Sheet3!$D$7:$D$11</c:f>
              <c:numCache>
                <c:formatCode>General</c:formatCode>
                <c:ptCount val="5"/>
                <c:pt idx="0">
                  <c:v>0</c:v>
                </c:pt>
                <c:pt idx="1">
                  <c:v>2</c:v>
                </c:pt>
                <c:pt idx="2">
                  <c:v>2</c:v>
                </c:pt>
                <c:pt idx="3">
                  <c:v>5</c:v>
                </c:pt>
                <c:pt idx="4">
                  <c:v>3</c:v>
                </c:pt>
              </c:numCache>
            </c:numRef>
          </c:val>
          <c:extLst>
            <c:ext xmlns:c16="http://schemas.microsoft.com/office/drawing/2014/chart" uri="{C3380CC4-5D6E-409C-BE32-E72D297353CC}">
              <c16:uniqueId val="{0000000A-8899-4513-B79B-B58C1323567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951861894529712"/>
          <c:y val="0.25627955967168048"/>
          <c:w val="0.33033868109865278"/>
          <c:h val="0.5710780850599221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opplever du samarbeidet internt i ekspertgruppen (-e) du er medlem av som godt?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686-48A7-ABE7-0CC724CA307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686-48A7-ABE7-0CC724CA307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686-48A7-ABE7-0CC724CA307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686-48A7-ABE7-0CC724CA307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686-48A7-ABE7-0CC724CA307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'[Resultater medlemmer av ekspertgruppene.xlsx]Sheet8'!$C$10:$C$14</c:f>
              <c:strCache>
                <c:ptCount val="5"/>
                <c:pt idx="0">
                  <c:v>i liten grad</c:v>
                </c:pt>
                <c:pt idx="1">
                  <c:v>i noen grad</c:v>
                </c:pt>
                <c:pt idx="2">
                  <c:v>i passelig grad</c:v>
                </c:pt>
                <c:pt idx="3">
                  <c:v>i stor grad</c:v>
                </c:pt>
                <c:pt idx="4">
                  <c:v>i meget stor grad</c:v>
                </c:pt>
              </c:strCache>
            </c:strRef>
          </c:cat>
          <c:val>
            <c:numRef>
              <c:f>'[Resultater medlemmer av ekspertgruppene.xlsx]Sheet8'!$D$10:$D$14</c:f>
              <c:numCache>
                <c:formatCode>General</c:formatCode>
                <c:ptCount val="5"/>
                <c:pt idx="0">
                  <c:v>0</c:v>
                </c:pt>
                <c:pt idx="1">
                  <c:v>3</c:v>
                </c:pt>
                <c:pt idx="2">
                  <c:v>2</c:v>
                </c:pt>
                <c:pt idx="3">
                  <c:v>8</c:v>
                </c:pt>
                <c:pt idx="4">
                  <c:v>8</c:v>
                </c:pt>
              </c:numCache>
            </c:numRef>
          </c:val>
          <c:extLst>
            <c:ext xmlns:c16="http://schemas.microsoft.com/office/drawing/2014/chart" uri="{C3380CC4-5D6E-409C-BE32-E72D297353CC}">
              <c16:uniqueId val="{0000000A-1686-48A7-ABE7-0CC724CA307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881969299292129"/>
          <c:y val="0.41730447319749331"/>
          <c:w val="0.17988650628157646"/>
          <c:h val="0.317515227366728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[Resultater medlemmer av samarbeidskonstellasjonene.xlsx]Sheet1!PivotTable1</c:name>
    <c:fmtId val="3"/>
  </c:pivotSource>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Hvilken samarbeidskonstellasjon er du med i?</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nb-NO"/>
        </a:p>
      </c:txPr>
    </c:title>
    <c:autoTitleDeleted val="0"/>
    <c:pivotFmts>
      <c:pivotFmt>
        <c:idx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circle"/>
          <c:size val="6"/>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Sheet1!$B$1</c:f>
              <c:strCache>
                <c:ptCount val="1"/>
                <c:pt idx="0">
                  <c:v>Total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4"/>
                <c:pt idx="0">
                  <c:v>HELSE</c:v>
                </c:pt>
                <c:pt idx="1">
                  <c:v>HUM</c:v>
                </c:pt>
                <c:pt idx="2">
                  <c:v>MNM</c:v>
                </c:pt>
                <c:pt idx="3">
                  <c:v>SAM</c:v>
                </c:pt>
              </c:strCache>
            </c:strRef>
          </c:cat>
          <c:val>
            <c:numRef>
              <c:f>Sheet1!$B$2:$B$6</c:f>
              <c:numCache>
                <c:formatCode>General</c:formatCode>
                <c:ptCount val="4"/>
                <c:pt idx="0">
                  <c:v>3</c:v>
                </c:pt>
                <c:pt idx="1">
                  <c:v>6</c:v>
                </c:pt>
                <c:pt idx="2">
                  <c:v>4</c:v>
                </c:pt>
                <c:pt idx="3">
                  <c:v>6</c:v>
                </c:pt>
              </c:numCache>
            </c:numRef>
          </c:val>
          <c:extLst>
            <c:ext xmlns:c16="http://schemas.microsoft.com/office/drawing/2014/chart" uri="{C3380CC4-5D6E-409C-BE32-E72D297353CC}">
              <c16:uniqueId val="{00000000-A036-4859-8071-667C2B006ED5}"/>
            </c:ext>
          </c:extLst>
        </c:ser>
        <c:dLbls>
          <c:dLblPos val="inEnd"/>
          <c:showLegendKey val="0"/>
          <c:showVal val="1"/>
          <c:showCatName val="0"/>
          <c:showSerName val="0"/>
          <c:showPercent val="0"/>
          <c:showBubbleSize val="0"/>
        </c:dLbls>
        <c:gapWidth val="41"/>
        <c:axId val="1176851456"/>
        <c:axId val="1176850624"/>
      </c:barChart>
      <c:catAx>
        <c:axId val="1176851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nb-NO"/>
          </a:p>
        </c:txPr>
        <c:crossAx val="1176850624"/>
        <c:crosses val="autoZero"/>
        <c:auto val="1"/>
        <c:lblAlgn val="ctr"/>
        <c:lblOffset val="100"/>
        <c:noMultiLvlLbl val="0"/>
      </c:catAx>
      <c:valAx>
        <c:axId val="1176850624"/>
        <c:scaling>
          <c:orientation val="minMax"/>
        </c:scaling>
        <c:delete val="1"/>
        <c:axPos val="l"/>
        <c:numFmt formatCode="General" sourceLinked="1"/>
        <c:majorTickMark val="none"/>
        <c:minorTickMark val="none"/>
        <c:tickLblPos val="nextTo"/>
        <c:crossAx val="1176851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er det nyttig å være i samarbeidskonstellasjonen?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230-449A-9D29-1AE13DF2C7B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230-449A-9D29-1AE13DF2C7B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230-449A-9D29-1AE13DF2C7B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230-449A-9D29-1AE13DF2C7B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230-449A-9D29-1AE13DF2C7B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Sheet2!$C$11:$C$15</c:f>
              <c:strCache>
                <c:ptCount val="5"/>
                <c:pt idx="0">
                  <c:v>i liten grad</c:v>
                </c:pt>
                <c:pt idx="1">
                  <c:v>i noen grad</c:v>
                </c:pt>
                <c:pt idx="2">
                  <c:v>verken eller</c:v>
                </c:pt>
                <c:pt idx="3">
                  <c:v>i stor grad</c:v>
                </c:pt>
                <c:pt idx="4">
                  <c:v>i meget stor grad</c:v>
                </c:pt>
              </c:strCache>
            </c:strRef>
          </c:cat>
          <c:val>
            <c:numRef>
              <c:f>Sheet2!$D$11:$D$15</c:f>
              <c:numCache>
                <c:formatCode>General</c:formatCode>
                <c:ptCount val="5"/>
                <c:pt idx="0">
                  <c:v>5</c:v>
                </c:pt>
                <c:pt idx="1">
                  <c:v>3</c:v>
                </c:pt>
                <c:pt idx="2">
                  <c:v>6</c:v>
                </c:pt>
                <c:pt idx="3">
                  <c:v>5</c:v>
                </c:pt>
                <c:pt idx="4">
                  <c:v>0</c:v>
                </c:pt>
              </c:numCache>
            </c:numRef>
          </c:val>
          <c:extLst>
            <c:ext xmlns:c16="http://schemas.microsoft.com/office/drawing/2014/chart" uri="{C3380CC4-5D6E-409C-BE32-E72D297353CC}">
              <c16:uniqueId val="{0000000A-3230-449A-9D29-1AE13DF2C7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157658027121614"/>
          <c:y val="0.41834766067085649"/>
          <c:w val="0.17777846128608923"/>
          <c:h val="0.31350983649979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har samarbeidet mellom de involverte enhetene økt i prosjektperioden?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FA4-40E3-B58B-87D427C9543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FA4-40E3-B58B-87D427C9543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FA4-40E3-B58B-87D427C9543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FA4-40E3-B58B-87D427C9543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FA4-40E3-B58B-87D427C954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Sheet3!$C$12:$C$16</c:f>
              <c:strCache>
                <c:ptCount val="5"/>
                <c:pt idx="0">
                  <c:v>i liten grad</c:v>
                </c:pt>
                <c:pt idx="1">
                  <c:v>i noen grad</c:v>
                </c:pt>
                <c:pt idx="2">
                  <c:v>verken eller</c:v>
                </c:pt>
                <c:pt idx="3">
                  <c:v>i stor grad</c:v>
                </c:pt>
                <c:pt idx="4">
                  <c:v>i meget stor grad</c:v>
                </c:pt>
              </c:strCache>
            </c:strRef>
          </c:cat>
          <c:val>
            <c:numRef>
              <c:f>Sheet3!$D$12:$D$16</c:f>
              <c:numCache>
                <c:formatCode>General</c:formatCode>
                <c:ptCount val="5"/>
                <c:pt idx="0">
                  <c:v>5</c:v>
                </c:pt>
                <c:pt idx="1">
                  <c:v>6</c:v>
                </c:pt>
                <c:pt idx="2">
                  <c:v>4</c:v>
                </c:pt>
                <c:pt idx="3">
                  <c:v>4</c:v>
                </c:pt>
                <c:pt idx="4">
                  <c:v>0</c:v>
                </c:pt>
              </c:numCache>
            </c:numRef>
          </c:val>
          <c:extLst>
            <c:ext xmlns:c16="http://schemas.microsoft.com/office/drawing/2014/chart" uri="{C3380CC4-5D6E-409C-BE32-E72D297353CC}">
              <c16:uniqueId val="{0000000A-8FA4-40E3-B58B-87D427C9543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350388567791473"/>
          <c:y val="0.41853462825156007"/>
          <c:w val="0.1780102454598651"/>
          <c:h val="0.312792422686294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benytter deres enhet dere av leveransene i prosjektet?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2C0-4902-9356-F138D334F1A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2C0-4902-9356-F138D334F1A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2C0-4902-9356-F138D334F1A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2C0-4902-9356-F138D334F1A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2C0-4902-9356-F138D334F1A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Sheet4!$C$9:$C$13</c:f>
              <c:strCache>
                <c:ptCount val="5"/>
                <c:pt idx="0">
                  <c:v>i liten grad (HF, OD, MN)</c:v>
                </c:pt>
                <c:pt idx="1">
                  <c:v>i noen grad (JUS)</c:v>
                </c:pt>
                <c:pt idx="2">
                  <c:v>i passelig grad (FIADM, UV, TF, STK, KHM)</c:v>
                </c:pt>
                <c:pt idx="3">
                  <c:v>i stor grad (NHM)</c:v>
                </c:pt>
                <c:pt idx="4">
                  <c:v>i meget stor grad (SUM, SV)</c:v>
                </c:pt>
              </c:strCache>
            </c:strRef>
          </c:cat>
          <c:val>
            <c:numRef>
              <c:f>Sheet4!$D$9:$D$13</c:f>
              <c:numCache>
                <c:formatCode>General</c:formatCode>
                <c:ptCount val="5"/>
                <c:pt idx="0">
                  <c:v>3</c:v>
                </c:pt>
                <c:pt idx="1">
                  <c:v>1</c:v>
                </c:pt>
                <c:pt idx="2">
                  <c:v>5</c:v>
                </c:pt>
                <c:pt idx="3">
                  <c:v>1</c:v>
                </c:pt>
                <c:pt idx="4">
                  <c:v>2</c:v>
                </c:pt>
              </c:numCache>
            </c:numRef>
          </c:val>
          <c:extLst>
            <c:ext xmlns:c16="http://schemas.microsoft.com/office/drawing/2014/chart" uri="{C3380CC4-5D6E-409C-BE32-E72D297353CC}">
              <c16:uniqueId val="{0000000A-12C0-4902-9356-F138D334F1A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965533268007022"/>
          <c:y val="0.26695565030655755"/>
          <c:w val="0.32978035640281805"/>
          <c:h val="0.553471725125268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hvilken grad opplever dere økt samarbeid i prosjektperioden?</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3B0-4BF9-B807-50C67BCEEB3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3B0-4BF9-B807-50C67BCEEB3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3B0-4BF9-B807-50C67BCEEB3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3B0-4BF9-B807-50C67BCEEB3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3B0-4BF9-B807-50C67BCEEB3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Sheet5!$C$9:$C$13</c:f>
              <c:strCache>
                <c:ptCount val="5"/>
                <c:pt idx="0">
                  <c:v>i liten grad (JUS)</c:v>
                </c:pt>
                <c:pt idx="1">
                  <c:v>i noen grad (HF, OD)</c:v>
                </c:pt>
                <c:pt idx="2">
                  <c:v>verken eller (TF, MN, KHM)</c:v>
                </c:pt>
                <c:pt idx="3">
                  <c:v>i stor grad (UV, STK, NHM)</c:v>
                </c:pt>
                <c:pt idx="4">
                  <c:v>i meget stor grad (SUM, SV)</c:v>
                </c:pt>
              </c:strCache>
            </c:strRef>
          </c:cat>
          <c:val>
            <c:numRef>
              <c:f>Sheet5!$D$9:$D$13</c:f>
              <c:numCache>
                <c:formatCode>General</c:formatCode>
                <c:ptCount val="5"/>
                <c:pt idx="0">
                  <c:v>1</c:v>
                </c:pt>
                <c:pt idx="1">
                  <c:v>2</c:v>
                </c:pt>
                <c:pt idx="2">
                  <c:v>4</c:v>
                </c:pt>
                <c:pt idx="3">
                  <c:v>3</c:v>
                </c:pt>
                <c:pt idx="4">
                  <c:v>2</c:v>
                </c:pt>
              </c:numCache>
            </c:numRef>
          </c:val>
          <c:extLst>
            <c:ext xmlns:c16="http://schemas.microsoft.com/office/drawing/2014/chart" uri="{C3380CC4-5D6E-409C-BE32-E72D297353CC}">
              <c16:uniqueId val="{0000000A-83B0-4BF9-B807-50C67BCEEB3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284196507060955"/>
          <c:y val="0.41516989486719247"/>
          <c:w val="0.29497956981539264"/>
          <c:h val="0.325711569612178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[Resultater alt støtteapparat (version 2).xlsx]Sheet1!PivotTable25</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Hva slags type stilling har du?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3"/>
                <c:pt idx="0">
                  <c:v>Forskningsrådgiver eller forskningskonsulent</c:v>
                </c:pt>
                <c:pt idx="1">
                  <c:v>Lederstilling</c:v>
                </c:pt>
                <c:pt idx="2">
                  <c:v>Økonom, prosjektøkonom eller prosjektcontroller</c:v>
                </c:pt>
              </c:strCache>
            </c:strRef>
          </c:cat>
          <c:val>
            <c:numRef>
              <c:f>Sheet1!$B$2:$B$5</c:f>
              <c:numCache>
                <c:formatCode>General</c:formatCode>
                <c:ptCount val="3"/>
                <c:pt idx="0">
                  <c:v>40</c:v>
                </c:pt>
                <c:pt idx="1">
                  <c:v>10</c:v>
                </c:pt>
                <c:pt idx="2">
                  <c:v>14</c:v>
                </c:pt>
              </c:numCache>
            </c:numRef>
          </c:val>
          <c:extLst>
            <c:ext xmlns:c16="http://schemas.microsoft.com/office/drawing/2014/chart" uri="{C3380CC4-5D6E-409C-BE32-E72D297353CC}">
              <c16:uniqueId val="{00000000-0391-4239-B7EF-14646CA6125F}"/>
            </c:ext>
          </c:extLst>
        </c:ser>
        <c:dLbls>
          <c:showLegendKey val="0"/>
          <c:showVal val="0"/>
          <c:showCatName val="0"/>
          <c:showSerName val="0"/>
          <c:showPercent val="0"/>
          <c:showBubbleSize val="0"/>
        </c:dLbls>
        <c:gapWidth val="219"/>
        <c:overlap val="-27"/>
        <c:axId val="443781248"/>
        <c:axId val="443781904"/>
      </c:barChart>
      <c:catAx>
        <c:axId val="44378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3781904"/>
        <c:crosses val="autoZero"/>
        <c:auto val="1"/>
        <c:lblAlgn val="ctr"/>
        <c:lblOffset val="100"/>
        <c:noMultiLvlLbl val="0"/>
      </c:catAx>
      <c:valAx>
        <c:axId val="44378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378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[Resultater alt støtteapparat (version 2).xlsx]Sheet2!PivotTable26</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Hvor jobber du?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Sheet2!$B$1</c:f>
              <c:strCache>
                <c:ptCount val="1"/>
                <c:pt idx="0">
                  <c:v>Total</c:v>
                </c:pt>
              </c:strCache>
            </c:strRef>
          </c:tx>
          <c:spPr>
            <a:solidFill>
              <a:schemeClr val="accent1"/>
            </a:solidFill>
            <a:ln>
              <a:noFill/>
            </a:ln>
            <a:effectLst/>
          </c:spPr>
          <c:invertIfNegative val="0"/>
          <c:cat>
            <c:strRef>
              <c:f>Sheet2!$A$2:$A$5</c:f>
              <c:strCache>
                <c:ptCount val="3"/>
                <c:pt idx="0">
                  <c:v>Fakultet, senter eller museum</c:v>
                </c:pt>
                <c:pt idx="1">
                  <c:v>Grunnenhet (institutt eller senter)</c:v>
                </c:pt>
                <c:pt idx="2">
                  <c:v>Sentralt</c:v>
                </c:pt>
              </c:strCache>
            </c:strRef>
          </c:cat>
          <c:val>
            <c:numRef>
              <c:f>Sheet2!$B$2:$B$5</c:f>
              <c:numCache>
                <c:formatCode>General</c:formatCode>
                <c:ptCount val="3"/>
                <c:pt idx="0">
                  <c:v>29</c:v>
                </c:pt>
                <c:pt idx="1">
                  <c:v>31</c:v>
                </c:pt>
                <c:pt idx="2">
                  <c:v>4</c:v>
                </c:pt>
              </c:numCache>
            </c:numRef>
          </c:val>
          <c:extLst>
            <c:ext xmlns:c16="http://schemas.microsoft.com/office/drawing/2014/chart" uri="{C3380CC4-5D6E-409C-BE32-E72D297353CC}">
              <c16:uniqueId val="{00000000-219D-4CE3-ABF4-E4BB779040C6}"/>
            </c:ext>
          </c:extLst>
        </c:ser>
        <c:dLbls>
          <c:showLegendKey val="0"/>
          <c:showVal val="0"/>
          <c:showCatName val="0"/>
          <c:showSerName val="0"/>
          <c:showPercent val="0"/>
          <c:showBubbleSize val="0"/>
        </c:dLbls>
        <c:gapWidth val="219"/>
        <c:overlap val="-27"/>
        <c:axId val="1402083248"/>
        <c:axId val="1402075344"/>
      </c:barChart>
      <c:catAx>
        <c:axId val="140208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402075344"/>
        <c:crosses val="autoZero"/>
        <c:auto val="1"/>
        <c:lblAlgn val="ctr"/>
        <c:lblOffset val="100"/>
        <c:noMultiLvlLbl val="0"/>
      </c:catAx>
      <c:valAx>
        <c:axId val="140207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402083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dato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86AA1E01-8CB3-4D53-90E8-9A4A2D7750FE}" type="datetimeFigureOut">
              <a:rPr lang="nb-NO" smtClean="0"/>
              <a:t>11.11.2021</a:t>
            </a:fld>
            <a:endParaRPr lang="nb-NO"/>
          </a:p>
        </p:txBody>
      </p:sp>
      <p:sp>
        <p:nvSpPr>
          <p:cNvPr id="4" name="Plassholder for bunn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3F6EED2C-CBD5-43F6-A48A-83A020742CD4}" type="slidenum">
              <a:rPr lang="nb-NO" smtClean="0"/>
              <a:t>‹#›</a:t>
            </a:fld>
            <a:endParaRPr lang="nb-NO"/>
          </a:p>
        </p:txBody>
      </p:sp>
    </p:spTree>
    <p:extLst>
      <p:ext uri="{BB962C8B-B14F-4D97-AF65-F5344CB8AC3E}">
        <p14:creationId xmlns:p14="http://schemas.microsoft.com/office/powerpoint/2010/main" val="928997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DAD96F6-2701-4FA7-93D7-2234F8B8C5BF}" type="datetimeFigureOut">
              <a:rPr lang="nb-NO" smtClean="0"/>
              <a:t>11.11.2021</a:t>
            </a:fld>
            <a:endParaRPr lang="nb-NO"/>
          </a:p>
        </p:txBody>
      </p:sp>
      <p:sp>
        <p:nvSpPr>
          <p:cNvPr id="4" name="Plassholder for lysbilde 3"/>
          <p:cNvSpPr>
            <a:spLocks noGrp="1" noRot="1" noChangeAspect="1"/>
          </p:cNvSpPr>
          <p:nvPr>
            <p:ph type="sldImg" idx="2"/>
          </p:nvPr>
        </p:nvSpPr>
        <p:spPr>
          <a:xfrm>
            <a:off x="419100" y="744538"/>
            <a:ext cx="5956300"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1FE4793-8F41-48A4-AC3F-79AA8E367160}" type="slidenum">
              <a:rPr lang="nb-NO" smtClean="0"/>
              <a:t>‹#›</a:t>
            </a:fld>
            <a:endParaRPr lang="nb-NO"/>
          </a:p>
        </p:txBody>
      </p:sp>
    </p:spTree>
    <p:extLst>
      <p:ext uri="{BB962C8B-B14F-4D97-AF65-F5344CB8AC3E}">
        <p14:creationId xmlns:p14="http://schemas.microsoft.com/office/powerpoint/2010/main" val="383983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361CEB0D-248D-A94B-8C34-DF0A71FD3382}" type="slidenum">
              <a:rPr lang="en-US" smtClean="0"/>
              <a:pPr>
                <a:defRPr/>
              </a:pPr>
              <a:t>1</a:t>
            </a:fld>
            <a:endParaRPr lang="en-US"/>
          </a:p>
        </p:txBody>
      </p:sp>
    </p:spTree>
    <p:extLst>
      <p:ext uri="{BB962C8B-B14F-4D97-AF65-F5344CB8AC3E}">
        <p14:creationId xmlns:p14="http://schemas.microsoft.com/office/powerpoint/2010/main" val="293757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68 % </a:t>
            </a:r>
            <a:r>
              <a:rPr lang="en-GB" dirty="0" err="1"/>
              <a:t>kjenner</a:t>
            </a:r>
            <a:r>
              <a:rPr lang="en-GB" dirty="0"/>
              <a:t> </a:t>
            </a:r>
            <a:r>
              <a:rPr lang="en-GB" dirty="0" err="1"/>
              <a:t>godt</a:t>
            </a:r>
            <a:r>
              <a:rPr lang="en-GB" dirty="0"/>
              <a:t> </a:t>
            </a:r>
            <a:r>
              <a:rPr lang="en-GB" dirty="0" err="1"/>
              <a:t>eller</a:t>
            </a:r>
            <a:r>
              <a:rPr lang="en-GB" dirty="0"/>
              <a:t> </a:t>
            </a:r>
            <a:r>
              <a:rPr lang="en-GB" dirty="0" err="1"/>
              <a:t>meget</a:t>
            </a:r>
            <a:r>
              <a:rPr lang="en-GB" dirty="0"/>
              <a:t> </a:t>
            </a:r>
            <a:r>
              <a:rPr lang="en-GB" dirty="0" err="1"/>
              <a:t>godt</a:t>
            </a:r>
            <a:r>
              <a:rPr lang="en-GB" dirty="0"/>
              <a:t> </a:t>
            </a:r>
            <a:r>
              <a:rPr lang="en-GB" dirty="0" err="1"/>
              <a:t>til</a:t>
            </a:r>
            <a:r>
              <a:rPr lang="en-GB" dirty="0"/>
              <a:t> </a:t>
            </a:r>
            <a:r>
              <a:rPr lang="en-GB" dirty="0" err="1"/>
              <a:t>prosjektet</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32</a:t>
            </a:fld>
            <a:endParaRPr lang="nb-NO"/>
          </a:p>
        </p:txBody>
      </p:sp>
    </p:spTree>
    <p:extLst>
      <p:ext uri="{BB962C8B-B14F-4D97-AF65-F5344CB8AC3E}">
        <p14:creationId xmlns:p14="http://schemas.microsoft.com/office/powerpoint/2010/main" val="363184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43 % </a:t>
            </a:r>
            <a:r>
              <a:rPr lang="en-GB" dirty="0" err="1"/>
              <a:t>kenner</a:t>
            </a:r>
            <a:r>
              <a:rPr lang="en-GB" dirty="0"/>
              <a:t> </a:t>
            </a:r>
            <a:r>
              <a:rPr lang="en-GB" dirty="0" err="1"/>
              <a:t>i</a:t>
            </a:r>
            <a:r>
              <a:rPr lang="en-GB" dirty="0"/>
              <a:t> </a:t>
            </a:r>
            <a:r>
              <a:rPr lang="en-GB" dirty="0" err="1"/>
              <a:t>stor</a:t>
            </a:r>
            <a:r>
              <a:rPr lang="en-GB" dirty="0"/>
              <a:t> grad </a:t>
            </a:r>
            <a:r>
              <a:rPr lang="en-GB" dirty="0" err="1"/>
              <a:t>eller</a:t>
            </a:r>
            <a:r>
              <a:rPr lang="en-GB" dirty="0"/>
              <a:t> </a:t>
            </a:r>
            <a:r>
              <a:rPr lang="en-GB" dirty="0" err="1"/>
              <a:t>i</a:t>
            </a:r>
            <a:r>
              <a:rPr lang="en-GB" dirty="0"/>
              <a:t> </a:t>
            </a:r>
            <a:r>
              <a:rPr lang="en-GB" dirty="0" err="1"/>
              <a:t>meget</a:t>
            </a:r>
            <a:r>
              <a:rPr lang="en-GB" dirty="0"/>
              <a:t> </a:t>
            </a:r>
            <a:r>
              <a:rPr lang="en-GB" dirty="0" err="1"/>
              <a:t>stor</a:t>
            </a:r>
            <a:r>
              <a:rPr lang="en-GB" dirty="0"/>
              <a:t> grad </a:t>
            </a:r>
            <a:r>
              <a:rPr lang="en-GB" dirty="0" err="1"/>
              <a:t>til</a:t>
            </a:r>
            <a:r>
              <a:rPr lang="en-GB" dirty="0"/>
              <a:t> </a:t>
            </a:r>
            <a:r>
              <a:rPr lang="en-GB" dirty="0" err="1"/>
              <a:t>ekspertgruppene</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34</a:t>
            </a:fld>
            <a:endParaRPr lang="nb-NO"/>
          </a:p>
        </p:txBody>
      </p:sp>
    </p:spTree>
    <p:extLst>
      <p:ext uri="{BB962C8B-B14F-4D97-AF65-F5344CB8AC3E}">
        <p14:creationId xmlns:p14="http://schemas.microsoft.com/office/powerpoint/2010/main" val="678862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27 % </a:t>
            </a:r>
            <a:r>
              <a:rPr lang="en-GB" dirty="0" err="1"/>
              <a:t>av</a:t>
            </a:r>
            <a:r>
              <a:rPr lang="en-GB" dirty="0"/>
              <a:t> de </a:t>
            </a:r>
            <a:r>
              <a:rPr lang="en-GB" dirty="0" err="1"/>
              <a:t>som</a:t>
            </a:r>
            <a:r>
              <a:rPr lang="en-GB" dirty="0"/>
              <a:t> jobber </a:t>
            </a:r>
            <a:r>
              <a:rPr lang="en-GB" dirty="0" err="1"/>
              <a:t>på</a:t>
            </a:r>
            <a:r>
              <a:rPr lang="en-GB" dirty="0"/>
              <a:t> </a:t>
            </a:r>
            <a:r>
              <a:rPr lang="en-GB" dirty="0" err="1"/>
              <a:t>grunnenehtene</a:t>
            </a:r>
            <a:r>
              <a:rPr lang="en-GB" dirty="0"/>
              <a:t> </a:t>
            </a:r>
            <a:r>
              <a:rPr lang="en-GB" dirty="0" err="1"/>
              <a:t>kjenner</a:t>
            </a:r>
            <a:r>
              <a:rPr lang="en-GB" dirty="0"/>
              <a:t> </a:t>
            </a:r>
            <a:r>
              <a:rPr lang="en-GB" dirty="0" err="1"/>
              <a:t>godt</a:t>
            </a:r>
            <a:r>
              <a:rPr lang="en-GB" dirty="0"/>
              <a:t> </a:t>
            </a:r>
            <a:r>
              <a:rPr lang="en-GB" dirty="0" err="1"/>
              <a:t>til</a:t>
            </a:r>
            <a:r>
              <a:rPr lang="en-GB" dirty="0"/>
              <a:t> </a:t>
            </a:r>
            <a:r>
              <a:rPr lang="en-GB" dirty="0" err="1"/>
              <a:t>eller</a:t>
            </a:r>
            <a:r>
              <a:rPr lang="en-GB" dirty="0"/>
              <a:t> </a:t>
            </a:r>
            <a:r>
              <a:rPr lang="en-GB" dirty="0" err="1"/>
              <a:t>meget</a:t>
            </a:r>
            <a:r>
              <a:rPr lang="en-GB" dirty="0"/>
              <a:t> </a:t>
            </a:r>
            <a:r>
              <a:rPr lang="en-GB" dirty="0" err="1"/>
              <a:t>godt</a:t>
            </a:r>
            <a:r>
              <a:rPr lang="en-GB" dirty="0"/>
              <a:t> </a:t>
            </a:r>
            <a:r>
              <a:rPr lang="en-GB" dirty="0" err="1"/>
              <a:t>til</a:t>
            </a:r>
            <a:r>
              <a:rPr lang="en-GB" dirty="0"/>
              <a:t> </a:t>
            </a:r>
            <a:r>
              <a:rPr lang="en-GB" dirty="0" err="1"/>
              <a:t>ekspertgruppene</a:t>
            </a:r>
            <a:endParaRPr lang="en-GB" dirty="0"/>
          </a:p>
          <a:p>
            <a:r>
              <a:rPr lang="en-GB" dirty="0"/>
              <a:t>53 % </a:t>
            </a:r>
            <a:r>
              <a:rPr lang="en-GB" dirty="0" err="1"/>
              <a:t>av</a:t>
            </a:r>
            <a:r>
              <a:rPr lang="en-GB" dirty="0"/>
              <a:t> </a:t>
            </a:r>
            <a:r>
              <a:rPr lang="en-GB" dirty="0" err="1"/>
              <a:t>dem</a:t>
            </a:r>
            <a:r>
              <a:rPr lang="en-GB" dirty="0"/>
              <a:t> </a:t>
            </a:r>
            <a:r>
              <a:rPr lang="en-GB" dirty="0" err="1"/>
              <a:t>svarer</a:t>
            </a:r>
            <a:r>
              <a:rPr lang="en-GB" dirty="0"/>
              <a:t> at de </a:t>
            </a:r>
            <a:r>
              <a:rPr lang="en-GB" dirty="0" err="1"/>
              <a:t>i</a:t>
            </a:r>
            <a:r>
              <a:rPr lang="en-GB" dirty="0"/>
              <a:t> </a:t>
            </a:r>
            <a:r>
              <a:rPr lang="en-GB" dirty="0" err="1"/>
              <a:t>liten</a:t>
            </a:r>
            <a:r>
              <a:rPr lang="en-GB" dirty="0"/>
              <a:t> </a:t>
            </a:r>
            <a:r>
              <a:rPr lang="en-GB" dirty="0" err="1"/>
              <a:t>eller</a:t>
            </a:r>
            <a:r>
              <a:rPr lang="en-GB" dirty="0"/>
              <a:t> </a:t>
            </a:r>
            <a:r>
              <a:rPr lang="en-GB" dirty="0" err="1"/>
              <a:t>noen</a:t>
            </a:r>
            <a:r>
              <a:rPr lang="en-GB" dirty="0"/>
              <a:t> grad </a:t>
            </a:r>
            <a:r>
              <a:rPr lang="en-GB" dirty="0" err="1"/>
              <a:t>kjenner</a:t>
            </a:r>
            <a:r>
              <a:rPr lang="en-GB" dirty="0"/>
              <a:t> </a:t>
            </a:r>
            <a:r>
              <a:rPr lang="en-GB" dirty="0" err="1"/>
              <a:t>til</a:t>
            </a:r>
            <a:r>
              <a:rPr lang="en-GB" dirty="0"/>
              <a:t> </a:t>
            </a:r>
            <a:r>
              <a:rPr lang="en-GB" dirty="0" err="1"/>
              <a:t>ekspertgruppene</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35</a:t>
            </a:fld>
            <a:endParaRPr lang="nb-NO"/>
          </a:p>
        </p:txBody>
      </p:sp>
    </p:spTree>
    <p:extLst>
      <p:ext uri="{BB962C8B-B14F-4D97-AF65-F5344CB8AC3E}">
        <p14:creationId xmlns:p14="http://schemas.microsoft.com/office/powerpoint/2010/main" val="156631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32 % </a:t>
            </a:r>
            <a:r>
              <a:rPr lang="en-GB" dirty="0" err="1"/>
              <a:t>av</a:t>
            </a:r>
            <a:r>
              <a:rPr lang="en-GB" dirty="0"/>
              <a:t> de </a:t>
            </a:r>
            <a:r>
              <a:rPr lang="en-GB" dirty="0" err="1"/>
              <a:t>som</a:t>
            </a:r>
            <a:r>
              <a:rPr lang="en-GB" dirty="0"/>
              <a:t> jobber </a:t>
            </a:r>
            <a:r>
              <a:rPr lang="en-GB" dirty="0" err="1"/>
              <a:t>på</a:t>
            </a:r>
            <a:r>
              <a:rPr lang="en-GB" dirty="0"/>
              <a:t> </a:t>
            </a:r>
            <a:r>
              <a:rPr lang="en-GB" dirty="0" err="1"/>
              <a:t>fakultetsnivå</a:t>
            </a:r>
            <a:r>
              <a:rPr lang="en-GB" dirty="0"/>
              <a:t> </a:t>
            </a:r>
            <a:r>
              <a:rPr lang="en-GB" dirty="0" err="1"/>
              <a:t>svarer</a:t>
            </a:r>
            <a:r>
              <a:rPr lang="en-GB" dirty="0"/>
              <a:t> at de </a:t>
            </a:r>
            <a:r>
              <a:rPr lang="en-GB" dirty="0" err="1"/>
              <a:t>i</a:t>
            </a:r>
            <a:r>
              <a:rPr lang="en-GB" dirty="0"/>
              <a:t> </a:t>
            </a:r>
            <a:r>
              <a:rPr lang="en-GB" dirty="0" err="1"/>
              <a:t>stor</a:t>
            </a:r>
            <a:r>
              <a:rPr lang="en-GB" dirty="0"/>
              <a:t> </a:t>
            </a:r>
            <a:r>
              <a:rPr lang="en-GB" dirty="0" err="1"/>
              <a:t>eller</a:t>
            </a:r>
            <a:r>
              <a:rPr lang="en-GB" dirty="0"/>
              <a:t> </a:t>
            </a:r>
            <a:r>
              <a:rPr lang="en-GB" dirty="0" err="1"/>
              <a:t>meget</a:t>
            </a:r>
            <a:r>
              <a:rPr lang="en-GB" dirty="0"/>
              <a:t> </a:t>
            </a:r>
            <a:r>
              <a:rPr lang="en-GB" dirty="0" err="1"/>
              <a:t>stor</a:t>
            </a:r>
            <a:r>
              <a:rPr lang="en-GB" dirty="0"/>
              <a:t> grad </a:t>
            </a:r>
            <a:r>
              <a:rPr lang="en-GB" dirty="0" err="1"/>
              <a:t>kjenner</a:t>
            </a:r>
            <a:r>
              <a:rPr lang="en-GB" dirty="0"/>
              <a:t> </a:t>
            </a:r>
            <a:r>
              <a:rPr lang="en-GB" dirty="0" err="1"/>
              <a:t>til</a:t>
            </a:r>
            <a:r>
              <a:rPr lang="en-GB" dirty="0"/>
              <a:t> </a:t>
            </a:r>
            <a:r>
              <a:rPr lang="en-GB" dirty="0" err="1"/>
              <a:t>leveransene</a:t>
            </a:r>
            <a:r>
              <a:rPr lang="en-GB" dirty="0"/>
              <a:t> </a:t>
            </a:r>
            <a:r>
              <a:rPr lang="en-GB" dirty="0" err="1"/>
              <a:t>fra</a:t>
            </a:r>
            <a:r>
              <a:rPr lang="en-GB" dirty="0"/>
              <a:t> </a:t>
            </a:r>
            <a:r>
              <a:rPr lang="en-GB" dirty="0" err="1"/>
              <a:t>ekspertgruppene</a:t>
            </a:r>
            <a:endParaRPr lang="en-GB" dirty="0"/>
          </a:p>
          <a:p>
            <a:r>
              <a:rPr lang="en-GB" dirty="0"/>
              <a:t>54 % </a:t>
            </a:r>
            <a:r>
              <a:rPr lang="en-GB" dirty="0" err="1"/>
              <a:t>av</a:t>
            </a:r>
            <a:r>
              <a:rPr lang="en-GB" dirty="0"/>
              <a:t> </a:t>
            </a:r>
            <a:r>
              <a:rPr lang="en-GB" dirty="0" err="1"/>
              <a:t>dem</a:t>
            </a:r>
            <a:r>
              <a:rPr lang="en-GB" dirty="0"/>
              <a:t> </a:t>
            </a:r>
            <a:r>
              <a:rPr lang="en-GB" dirty="0" err="1"/>
              <a:t>svarer</a:t>
            </a:r>
            <a:r>
              <a:rPr lang="en-GB" dirty="0"/>
              <a:t> at de </a:t>
            </a:r>
            <a:r>
              <a:rPr lang="en-GB" dirty="0" err="1"/>
              <a:t>i</a:t>
            </a:r>
            <a:r>
              <a:rPr lang="en-GB" dirty="0"/>
              <a:t> </a:t>
            </a:r>
            <a:r>
              <a:rPr lang="en-GB" dirty="0" err="1"/>
              <a:t>liten</a:t>
            </a:r>
            <a:r>
              <a:rPr lang="en-GB" dirty="0"/>
              <a:t> </a:t>
            </a:r>
            <a:r>
              <a:rPr lang="en-GB" dirty="0" err="1"/>
              <a:t>eller</a:t>
            </a:r>
            <a:r>
              <a:rPr lang="en-GB" dirty="0"/>
              <a:t> </a:t>
            </a:r>
            <a:r>
              <a:rPr lang="en-GB" dirty="0" err="1"/>
              <a:t>kun</a:t>
            </a:r>
            <a:r>
              <a:rPr lang="en-GB" dirty="0"/>
              <a:t> </a:t>
            </a:r>
            <a:r>
              <a:rPr lang="en-GB" dirty="0" err="1"/>
              <a:t>noen</a:t>
            </a:r>
            <a:r>
              <a:rPr lang="en-GB" dirty="0"/>
              <a:t> grad </a:t>
            </a:r>
            <a:r>
              <a:rPr lang="en-GB" dirty="0" err="1"/>
              <a:t>kjenner</a:t>
            </a:r>
            <a:r>
              <a:rPr lang="en-GB" dirty="0"/>
              <a:t> </a:t>
            </a:r>
            <a:r>
              <a:rPr lang="en-GB" dirty="0" err="1"/>
              <a:t>til</a:t>
            </a:r>
            <a:r>
              <a:rPr lang="en-GB" dirty="0"/>
              <a:t> </a:t>
            </a:r>
            <a:r>
              <a:rPr lang="en-GB" dirty="0" err="1"/>
              <a:t>leveransene</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37</a:t>
            </a:fld>
            <a:endParaRPr lang="nb-NO"/>
          </a:p>
        </p:txBody>
      </p:sp>
    </p:spTree>
    <p:extLst>
      <p:ext uri="{BB962C8B-B14F-4D97-AF65-F5344CB8AC3E}">
        <p14:creationId xmlns:p14="http://schemas.microsoft.com/office/powerpoint/2010/main" val="423276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Kun</a:t>
            </a:r>
            <a:r>
              <a:rPr lang="en-GB" dirty="0"/>
              <a:t> 17 % </a:t>
            </a:r>
            <a:r>
              <a:rPr lang="en-GB" dirty="0" err="1"/>
              <a:t>av</a:t>
            </a:r>
            <a:r>
              <a:rPr lang="en-GB" dirty="0"/>
              <a:t> de </a:t>
            </a:r>
            <a:r>
              <a:rPr lang="en-GB" dirty="0" err="1"/>
              <a:t>som</a:t>
            </a:r>
            <a:r>
              <a:rPr lang="en-GB" dirty="0"/>
              <a:t> jobber </a:t>
            </a:r>
            <a:r>
              <a:rPr lang="en-GB" dirty="0" err="1"/>
              <a:t>ved</a:t>
            </a:r>
            <a:r>
              <a:rPr lang="en-GB" dirty="0"/>
              <a:t> </a:t>
            </a:r>
            <a:r>
              <a:rPr lang="en-GB" dirty="0" err="1"/>
              <a:t>grunnenhetene</a:t>
            </a:r>
            <a:r>
              <a:rPr lang="en-GB" dirty="0"/>
              <a:t> </a:t>
            </a:r>
            <a:r>
              <a:rPr lang="en-GB" dirty="0" err="1"/>
              <a:t>oppgir</a:t>
            </a:r>
            <a:r>
              <a:rPr lang="en-GB" dirty="0"/>
              <a:t> at de </a:t>
            </a:r>
            <a:r>
              <a:rPr lang="en-GB" dirty="0" err="1"/>
              <a:t>i</a:t>
            </a:r>
            <a:r>
              <a:rPr lang="en-GB" dirty="0"/>
              <a:t> </a:t>
            </a:r>
            <a:r>
              <a:rPr lang="en-GB" dirty="0" err="1"/>
              <a:t>stor</a:t>
            </a:r>
            <a:r>
              <a:rPr lang="en-GB" dirty="0"/>
              <a:t> </a:t>
            </a:r>
            <a:r>
              <a:rPr lang="en-GB" dirty="0" err="1"/>
              <a:t>eller</a:t>
            </a:r>
            <a:r>
              <a:rPr lang="en-GB" dirty="0"/>
              <a:t> </a:t>
            </a:r>
            <a:r>
              <a:rPr lang="en-GB" dirty="0" err="1"/>
              <a:t>meget</a:t>
            </a:r>
            <a:r>
              <a:rPr lang="en-GB" dirty="0"/>
              <a:t> </a:t>
            </a:r>
            <a:r>
              <a:rPr lang="en-GB" dirty="0" err="1"/>
              <a:t>stor</a:t>
            </a:r>
            <a:r>
              <a:rPr lang="en-GB" dirty="0"/>
              <a:t> grad </a:t>
            </a:r>
            <a:r>
              <a:rPr lang="en-GB" dirty="0" err="1"/>
              <a:t>kjenner</a:t>
            </a:r>
            <a:r>
              <a:rPr lang="en-GB" dirty="0"/>
              <a:t> </a:t>
            </a:r>
            <a:r>
              <a:rPr lang="en-GB" dirty="0" err="1"/>
              <a:t>til</a:t>
            </a:r>
            <a:r>
              <a:rPr lang="en-GB" dirty="0"/>
              <a:t> </a:t>
            </a:r>
            <a:r>
              <a:rPr lang="en-GB" dirty="0" err="1"/>
              <a:t>leveransene</a:t>
            </a:r>
            <a:r>
              <a:rPr lang="en-GB" dirty="0"/>
              <a:t> </a:t>
            </a:r>
            <a:r>
              <a:rPr lang="en-GB" dirty="0" err="1"/>
              <a:t>fra</a:t>
            </a:r>
            <a:r>
              <a:rPr lang="en-GB" dirty="0"/>
              <a:t> </a:t>
            </a:r>
            <a:r>
              <a:rPr lang="en-GB" dirty="0" err="1"/>
              <a:t>ekspertgruppene</a:t>
            </a:r>
            <a:r>
              <a:rPr lang="en-GB" dirty="0"/>
              <a:t>.</a:t>
            </a:r>
          </a:p>
          <a:p>
            <a:r>
              <a:rPr lang="en-GB" dirty="0"/>
              <a:t>Hele 43 % </a:t>
            </a:r>
            <a:r>
              <a:rPr lang="en-GB" dirty="0" err="1"/>
              <a:t>av</a:t>
            </a:r>
            <a:r>
              <a:rPr lang="en-GB" dirty="0"/>
              <a:t> </a:t>
            </a:r>
            <a:r>
              <a:rPr lang="en-GB" dirty="0" err="1"/>
              <a:t>dem</a:t>
            </a:r>
            <a:r>
              <a:rPr lang="en-GB" dirty="0"/>
              <a:t> </a:t>
            </a:r>
            <a:r>
              <a:rPr lang="en-GB" dirty="0" err="1"/>
              <a:t>oppgir</a:t>
            </a:r>
            <a:r>
              <a:rPr lang="en-GB" dirty="0"/>
              <a:t> at de </a:t>
            </a:r>
            <a:r>
              <a:rPr lang="en-GB" dirty="0" err="1"/>
              <a:t>i</a:t>
            </a:r>
            <a:r>
              <a:rPr lang="en-GB" dirty="0"/>
              <a:t> </a:t>
            </a:r>
            <a:r>
              <a:rPr lang="en-GB" dirty="0" err="1"/>
              <a:t>liten</a:t>
            </a:r>
            <a:r>
              <a:rPr lang="en-GB" dirty="0"/>
              <a:t> grad </a:t>
            </a:r>
            <a:r>
              <a:rPr lang="en-GB" dirty="0" err="1"/>
              <a:t>kjenner</a:t>
            </a:r>
            <a:r>
              <a:rPr lang="en-GB" dirty="0"/>
              <a:t> </a:t>
            </a:r>
            <a:r>
              <a:rPr lang="en-GB" dirty="0" err="1"/>
              <a:t>til</a:t>
            </a:r>
            <a:r>
              <a:rPr lang="en-GB" dirty="0"/>
              <a:t> </a:t>
            </a:r>
            <a:r>
              <a:rPr lang="en-GB" dirty="0" err="1"/>
              <a:t>disse</a:t>
            </a:r>
            <a:r>
              <a:rPr lang="en-GB" dirty="0"/>
              <a:t> </a:t>
            </a:r>
            <a:r>
              <a:rPr lang="en-GB" dirty="0" err="1"/>
              <a:t>leveransene</a:t>
            </a:r>
            <a:r>
              <a:rPr lang="en-GB" dirty="0"/>
              <a:t>.</a:t>
            </a:r>
          </a:p>
        </p:txBody>
      </p:sp>
      <p:sp>
        <p:nvSpPr>
          <p:cNvPr id="4" name="Slide Number Placeholder 3"/>
          <p:cNvSpPr>
            <a:spLocks noGrp="1"/>
          </p:cNvSpPr>
          <p:nvPr>
            <p:ph type="sldNum" sz="quarter" idx="5"/>
          </p:nvPr>
        </p:nvSpPr>
        <p:spPr/>
        <p:txBody>
          <a:bodyPr/>
          <a:lstStyle/>
          <a:p>
            <a:fld id="{D1FE4793-8F41-48A4-AC3F-79AA8E367160}" type="slidenum">
              <a:rPr lang="nb-NO" smtClean="0"/>
              <a:t>38</a:t>
            </a:fld>
            <a:endParaRPr lang="nb-NO"/>
          </a:p>
        </p:txBody>
      </p:sp>
    </p:spTree>
    <p:extLst>
      <p:ext uri="{BB962C8B-B14F-4D97-AF65-F5344CB8AC3E}">
        <p14:creationId xmlns:p14="http://schemas.microsoft.com/office/powerpoint/2010/main" val="41919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0 % </a:t>
            </a:r>
            <a:r>
              <a:rPr lang="en-GB" dirty="0" err="1"/>
              <a:t>i</a:t>
            </a:r>
            <a:r>
              <a:rPr lang="en-GB" dirty="0"/>
              <a:t> </a:t>
            </a:r>
            <a:r>
              <a:rPr lang="en-GB" dirty="0" err="1"/>
              <a:t>meget</a:t>
            </a:r>
            <a:r>
              <a:rPr lang="en-GB" dirty="0"/>
              <a:t> </a:t>
            </a:r>
            <a:r>
              <a:rPr lang="en-GB" dirty="0" err="1"/>
              <a:t>stor</a:t>
            </a:r>
            <a:r>
              <a:rPr lang="en-GB" dirty="0"/>
              <a:t> grad</a:t>
            </a:r>
          </a:p>
        </p:txBody>
      </p:sp>
      <p:sp>
        <p:nvSpPr>
          <p:cNvPr id="4" name="Slide Number Placeholder 3"/>
          <p:cNvSpPr>
            <a:spLocks noGrp="1"/>
          </p:cNvSpPr>
          <p:nvPr>
            <p:ph type="sldNum" sz="quarter" idx="5"/>
          </p:nvPr>
        </p:nvSpPr>
        <p:spPr/>
        <p:txBody>
          <a:bodyPr/>
          <a:lstStyle/>
          <a:p>
            <a:fld id="{D1FE4793-8F41-48A4-AC3F-79AA8E367160}" type="slidenum">
              <a:rPr lang="nb-NO" smtClean="0"/>
              <a:t>120</a:t>
            </a:fld>
            <a:endParaRPr lang="nb-NO"/>
          </a:p>
        </p:txBody>
      </p:sp>
    </p:spTree>
    <p:extLst>
      <p:ext uri="{BB962C8B-B14F-4D97-AF65-F5344CB8AC3E}">
        <p14:creationId xmlns:p14="http://schemas.microsoft.com/office/powerpoint/2010/main" val="87512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Ingen har </a:t>
            </a:r>
            <a:r>
              <a:rPr lang="en-GB" dirty="0" err="1"/>
              <a:t>svart</a:t>
            </a:r>
            <a:r>
              <a:rPr lang="en-GB" dirty="0"/>
              <a:t> </a:t>
            </a:r>
            <a:r>
              <a:rPr lang="en-GB" dirty="0" err="1"/>
              <a:t>i</a:t>
            </a:r>
            <a:r>
              <a:rPr lang="en-GB" dirty="0"/>
              <a:t> </a:t>
            </a:r>
            <a:r>
              <a:rPr lang="en-GB" dirty="0" err="1"/>
              <a:t>meget</a:t>
            </a:r>
            <a:r>
              <a:rPr lang="en-GB" dirty="0"/>
              <a:t> </a:t>
            </a:r>
            <a:r>
              <a:rPr lang="en-GB" dirty="0" err="1"/>
              <a:t>stor</a:t>
            </a:r>
            <a:r>
              <a:rPr lang="en-GB" dirty="0"/>
              <a:t> grad</a:t>
            </a:r>
          </a:p>
        </p:txBody>
      </p:sp>
      <p:sp>
        <p:nvSpPr>
          <p:cNvPr id="4" name="Slide Number Placeholder 3"/>
          <p:cNvSpPr>
            <a:spLocks noGrp="1"/>
          </p:cNvSpPr>
          <p:nvPr>
            <p:ph type="sldNum" sz="quarter" idx="5"/>
          </p:nvPr>
        </p:nvSpPr>
        <p:spPr/>
        <p:txBody>
          <a:bodyPr/>
          <a:lstStyle/>
          <a:p>
            <a:fld id="{D1FE4793-8F41-48A4-AC3F-79AA8E367160}" type="slidenum">
              <a:rPr lang="nb-NO" smtClean="0"/>
              <a:t>121</a:t>
            </a:fld>
            <a:endParaRPr lang="nb-NO"/>
          </a:p>
        </p:txBody>
      </p:sp>
    </p:spTree>
    <p:extLst>
      <p:ext uri="{BB962C8B-B14F-4D97-AF65-F5344CB8AC3E}">
        <p14:creationId xmlns:p14="http://schemas.microsoft.com/office/powerpoint/2010/main" val="3336932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1FE4793-8F41-48A4-AC3F-79AA8E367160}" type="slidenum">
              <a:rPr lang="nb-NO" smtClean="0"/>
              <a:t>129</a:t>
            </a:fld>
            <a:endParaRPr lang="nb-NO"/>
          </a:p>
        </p:txBody>
      </p:sp>
    </p:spTree>
    <p:extLst>
      <p:ext uri="{BB962C8B-B14F-4D97-AF65-F5344CB8AC3E}">
        <p14:creationId xmlns:p14="http://schemas.microsoft.com/office/powerpoint/2010/main" val="310982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dirty="0"/>
              <a:t>Innledende tekst: Vi har forsøkt å rigge prosjektet på en måte som gjør det enkelt å videreføre samarbeidet etter prosjektslutt. Vi ser for oss en person som koordinerer hele samarbeidet, og en som koordinerer hver av ekspertgruppene. Disse vervene kan ha ett til to års varighet og gå på rundgang. </a:t>
            </a:r>
            <a:br>
              <a:rPr lang="nb-NO" sz="1200" dirty="0"/>
            </a:br>
            <a:endParaRPr lang="nb-NO" dirty="0"/>
          </a:p>
        </p:txBody>
      </p:sp>
      <p:sp>
        <p:nvSpPr>
          <p:cNvPr id="4" name="Slide Number Placeholder 3"/>
          <p:cNvSpPr>
            <a:spLocks noGrp="1"/>
          </p:cNvSpPr>
          <p:nvPr>
            <p:ph type="sldNum" sz="quarter" idx="5"/>
          </p:nvPr>
        </p:nvSpPr>
        <p:spPr/>
        <p:txBody>
          <a:bodyPr/>
          <a:lstStyle/>
          <a:p>
            <a:fld id="{D1FE4793-8F41-48A4-AC3F-79AA8E367160}" type="slidenum">
              <a:rPr lang="nb-NO" smtClean="0"/>
              <a:t>3</a:t>
            </a:fld>
            <a:endParaRPr lang="nb-NO"/>
          </a:p>
        </p:txBody>
      </p:sp>
    </p:spTree>
    <p:extLst>
      <p:ext uri="{BB962C8B-B14F-4D97-AF65-F5344CB8AC3E}">
        <p14:creationId xmlns:p14="http://schemas.microsoft.com/office/powerpoint/2010/main" val="236026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Mangler </a:t>
            </a:r>
            <a:r>
              <a:rPr lang="en-GB" dirty="0" err="1"/>
              <a:t>svar</a:t>
            </a:r>
            <a:r>
              <a:rPr lang="en-GB" dirty="0"/>
              <a:t> </a:t>
            </a:r>
            <a:r>
              <a:rPr lang="en-GB" dirty="0" err="1"/>
              <a:t>fra</a:t>
            </a:r>
            <a:r>
              <a:rPr lang="en-GB" dirty="0"/>
              <a:t> </a:t>
            </a:r>
            <a:r>
              <a:rPr lang="en-GB" dirty="0" smtClean="0"/>
              <a:t>MED</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4</a:t>
            </a:fld>
            <a:endParaRPr lang="nb-NO"/>
          </a:p>
        </p:txBody>
      </p:sp>
    </p:spTree>
    <p:extLst>
      <p:ext uri="{BB962C8B-B14F-4D97-AF65-F5344CB8AC3E}">
        <p14:creationId xmlns:p14="http://schemas.microsoft.com/office/powerpoint/2010/main" val="8760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80 % i stor eller meget stor grad</a:t>
            </a:r>
          </a:p>
          <a:p>
            <a:endParaRPr lang="nb-NO" dirty="0"/>
          </a:p>
          <a:p>
            <a:r>
              <a:rPr lang="en-US" sz="1800" b="0" i="0" u="none" strike="noStrike" dirty="0">
                <a:solidFill>
                  <a:srgbClr val="000000"/>
                </a:solidFill>
                <a:effectLst/>
                <a:latin typeface="Calibri" panose="020F0502020204030204" pitchFamily="34" charset="0"/>
              </a:rPr>
              <a:t>SUM</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FIADM</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HF</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OD</a:t>
            </a:r>
            <a:r>
              <a:rPr lang="en-US" dirty="0"/>
              <a:t> </a:t>
            </a:r>
            <a:r>
              <a:rPr lang="en-US" sz="1800" b="0" i="0" u="none" strike="noStrike" dirty="0">
                <a:solidFill>
                  <a:srgbClr val="000000"/>
                </a:solidFill>
                <a:effectLst/>
                <a:latin typeface="Calibri" panose="020F0502020204030204" pitchFamily="34" charset="0"/>
              </a:rPr>
              <a:t>4 MN 4</a:t>
            </a:r>
            <a:r>
              <a:rPr lang="en-US" dirty="0"/>
              <a:t> </a:t>
            </a:r>
            <a:r>
              <a:rPr lang="en-US" sz="1800" b="0" i="0" u="none" strike="noStrike" dirty="0">
                <a:solidFill>
                  <a:srgbClr val="000000"/>
                </a:solidFill>
                <a:effectLst/>
                <a:latin typeface="Calibri" panose="020F0502020204030204" pitchFamily="34" charset="0"/>
              </a:rPr>
              <a:t>JUS</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UV</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TF</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STK</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SV</a:t>
            </a:r>
            <a:r>
              <a:rPr lang="en-US" dirty="0"/>
              <a:t> </a:t>
            </a:r>
            <a:r>
              <a:rPr lang="en-US" sz="1800" b="0" i="0" u="none" strike="noStrike" dirty="0">
                <a:solidFill>
                  <a:srgbClr val="000000"/>
                </a:solidFill>
                <a:effectLst/>
                <a:latin typeface="Calibri" panose="020F0502020204030204" pitchFamily="34" charset="0"/>
              </a:rPr>
              <a:t>5</a:t>
            </a:r>
            <a:r>
              <a:rPr lang="en-US" dirty="0"/>
              <a:t> KHM </a:t>
            </a:r>
            <a:r>
              <a:rPr lang="en-US" dirty="0" smtClean="0"/>
              <a:t>5 NHM 4</a:t>
            </a:r>
            <a:endParaRPr lang="nb-NO" dirty="0"/>
          </a:p>
        </p:txBody>
      </p:sp>
      <p:sp>
        <p:nvSpPr>
          <p:cNvPr id="4" name="Slide Number Placeholder 3"/>
          <p:cNvSpPr>
            <a:spLocks noGrp="1"/>
          </p:cNvSpPr>
          <p:nvPr>
            <p:ph type="sldNum" sz="quarter" idx="5"/>
          </p:nvPr>
        </p:nvSpPr>
        <p:spPr/>
        <p:txBody>
          <a:bodyPr/>
          <a:lstStyle/>
          <a:p>
            <a:fld id="{D1FE4793-8F41-48A4-AC3F-79AA8E367160}" type="slidenum">
              <a:rPr lang="nb-NO" smtClean="0"/>
              <a:t>5</a:t>
            </a:fld>
            <a:endParaRPr lang="nb-NO"/>
          </a:p>
        </p:txBody>
      </p:sp>
    </p:spTree>
    <p:extLst>
      <p:ext uri="{BB962C8B-B14F-4D97-AF65-F5344CB8AC3E}">
        <p14:creationId xmlns:p14="http://schemas.microsoft.com/office/powerpoint/2010/main" val="146825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SUM</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FIADM</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HF</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OD</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JUS</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UV</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TF</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STK</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SV</a:t>
            </a:r>
            <a:r>
              <a:rPr lang="en-US" dirty="0"/>
              <a:t> </a:t>
            </a:r>
            <a:r>
              <a:rPr lang="en-US" sz="1800" b="0" i="0" u="none" strike="noStrike" dirty="0">
                <a:solidFill>
                  <a:srgbClr val="000000"/>
                </a:solidFill>
                <a:effectLst/>
                <a:latin typeface="Calibri" panose="020F0502020204030204" pitchFamily="34" charset="0"/>
              </a:rPr>
              <a:t>5</a:t>
            </a:r>
            <a:r>
              <a:rPr lang="en-US" dirty="0"/>
              <a:t> MN 3 KHM </a:t>
            </a:r>
            <a:r>
              <a:rPr lang="en-US" dirty="0" smtClean="0"/>
              <a:t>5 NHM 4</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6</a:t>
            </a:fld>
            <a:endParaRPr lang="nb-NO"/>
          </a:p>
        </p:txBody>
      </p:sp>
    </p:spTree>
    <p:extLst>
      <p:ext uri="{BB962C8B-B14F-4D97-AF65-F5344CB8AC3E}">
        <p14:creationId xmlns:p14="http://schemas.microsoft.com/office/powerpoint/2010/main" val="146435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SUM</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FIADM</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HF</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OD</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JUS</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UV</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TF</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STK</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SV</a:t>
            </a:r>
            <a:r>
              <a:rPr lang="en-US" dirty="0"/>
              <a:t> </a:t>
            </a:r>
            <a:r>
              <a:rPr lang="en-US" sz="1800" b="0" i="0" u="none" strike="noStrike" dirty="0">
                <a:solidFill>
                  <a:srgbClr val="000000"/>
                </a:solidFill>
                <a:effectLst/>
                <a:latin typeface="Calibri" panose="020F0502020204030204" pitchFamily="34" charset="0"/>
              </a:rPr>
              <a:t>5</a:t>
            </a:r>
            <a:r>
              <a:rPr lang="en-US" dirty="0"/>
              <a:t> MN 1 KHM 3</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7</a:t>
            </a:fld>
            <a:endParaRPr lang="nb-NO"/>
          </a:p>
        </p:txBody>
      </p:sp>
    </p:spTree>
    <p:extLst>
      <p:ext uri="{BB962C8B-B14F-4D97-AF65-F5344CB8AC3E}">
        <p14:creationId xmlns:p14="http://schemas.microsoft.com/office/powerpoint/2010/main" val="322427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SUM</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FIADM</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HF</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OD</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JUS</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UV</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TF</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STK</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SV</a:t>
            </a:r>
            <a:r>
              <a:rPr lang="en-US" dirty="0"/>
              <a:t> </a:t>
            </a:r>
            <a:r>
              <a:rPr lang="en-US" sz="1800" b="0" i="0" u="none" strike="noStrike" dirty="0">
                <a:solidFill>
                  <a:srgbClr val="000000"/>
                </a:solidFill>
                <a:effectLst/>
                <a:latin typeface="Calibri" panose="020F0502020204030204" pitchFamily="34" charset="0"/>
              </a:rPr>
              <a:t>5</a:t>
            </a:r>
            <a:r>
              <a:rPr lang="en-US" dirty="0"/>
              <a:t> MN 3 KHM </a:t>
            </a:r>
            <a:r>
              <a:rPr lang="en-US" dirty="0" smtClean="0"/>
              <a:t>3 NHM 4</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8</a:t>
            </a:fld>
            <a:endParaRPr lang="nb-NO"/>
          </a:p>
        </p:txBody>
      </p:sp>
    </p:spTree>
    <p:extLst>
      <p:ext uri="{BB962C8B-B14F-4D97-AF65-F5344CB8AC3E}">
        <p14:creationId xmlns:p14="http://schemas.microsoft.com/office/powerpoint/2010/main" val="334558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dirty="0"/>
              <a:t>Innledende tekst: Vi har forsøkt å rigge prosjektet på en måte som gjør det enkelt å videreføre samarbeidet etter prosjektslutt. Vi ser for oss en person som koordinerer hele samarbeidet, og en som koordinerer hver av ekspertgruppene. Disse vervene kan ha ett til to års varighet og gå på rundgang. </a:t>
            </a:r>
            <a:br>
              <a:rPr lang="nb-NO" sz="1200" dirty="0"/>
            </a:br>
            <a:endParaRPr lang="nb-NO" dirty="0"/>
          </a:p>
        </p:txBody>
      </p:sp>
      <p:sp>
        <p:nvSpPr>
          <p:cNvPr id="4" name="Slide Number Placeholder 3"/>
          <p:cNvSpPr>
            <a:spLocks noGrp="1"/>
          </p:cNvSpPr>
          <p:nvPr>
            <p:ph type="sldNum" sz="quarter" idx="5"/>
          </p:nvPr>
        </p:nvSpPr>
        <p:spPr/>
        <p:txBody>
          <a:bodyPr/>
          <a:lstStyle/>
          <a:p>
            <a:fld id="{D1FE4793-8F41-48A4-AC3F-79AA8E367160}" type="slidenum">
              <a:rPr lang="nb-NO" smtClean="0"/>
              <a:t>9</a:t>
            </a:fld>
            <a:endParaRPr lang="nb-NO"/>
          </a:p>
        </p:txBody>
      </p:sp>
    </p:spTree>
    <p:extLst>
      <p:ext uri="{BB962C8B-B14F-4D97-AF65-F5344CB8AC3E}">
        <p14:creationId xmlns:p14="http://schemas.microsoft.com/office/powerpoint/2010/main" val="321934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43 % </a:t>
            </a:r>
            <a:r>
              <a:rPr lang="en-GB" dirty="0" err="1"/>
              <a:t>ved</a:t>
            </a:r>
            <a:r>
              <a:rPr lang="en-GB" dirty="0"/>
              <a:t> </a:t>
            </a:r>
            <a:r>
              <a:rPr lang="en-GB" dirty="0" err="1"/>
              <a:t>grunnenhetene</a:t>
            </a:r>
            <a:r>
              <a:rPr lang="en-GB" dirty="0"/>
              <a:t> </a:t>
            </a:r>
            <a:r>
              <a:rPr lang="en-GB" dirty="0" err="1"/>
              <a:t>kjenner</a:t>
            </a:r>
            <a:r>
              <a:rPr lang="en-GB" dirty="0"/>
              <a:t> </a:t>
            </a:r>
            <a:r>
              <a:rPr lang="en-GB" dirty="0" err="1"/>
              <a:t>godt</a:t>
            </a:r>
            <a:r>
              <a:rPr lang="en-GB" dirty="0"/>
              <a:t> </a:t>
            </a:r>
            <a:r>
              <a:rPr lang="en-GB" dirty="0" err="1"/>
              <a:t>eller</a:t>
            </a:r>
            <a:r>
              <a:rPr lang="en-GB" dirty="0"/>
              <a:t> </a:t>
            </a:r>
            <a:r>
              <a:rPr lang="en-GB" dirty="0" err="1"/>
              <a:t>meget</a:t>
            </a:r>
            <a:r>
              <a:rPr lang="en-GB" dirty="0"/>
              <a:t> </a:t>
            </a:r>
            <a:r>
              <a:rPr lang="en-GB" dirty="0" err="1"/>
              <a:t>godt</a:t>
            </a:r>
            <a:r>
              <a:rPr lang="en-GB" dirty="0"/>
              <a:t> </a:t>
            </a:r>
            <a:r>
              <a:rPr lang="en-GB" dirty="0" err="1"/>
              <a:t>til</a:t>
            </a:r>
            <a:r>
              <a:rPr lang="en-GB" dirty="0"/>
              <a:t> </a:t>
            </a:r>
            <a:r>
              <a:rPr lang="en-GB" dirty="0" err="1"/>
              <a:t>prosjektet</a:t>
            </a:r>
            <a:endParaRPr lang="en-GB" dirty="0"/>
          </a:p>
        </p:txBody>
      </p:sp>
      <p:sp>
        <p:nvSpPr>
          <p:cNvPr id="4" name="Slide Number Placeholder 3"/>
          <p:cNvSpPr>
            <a:spLocks noGrp="1"/>
          </p:cNvSpPr>
          <p:nvPr>
            <p:ph type="sldNum" sz="quarter" idx="5"/>
          </p:nvPr>
        </p:nvSpPr>
        <p:spPr/>
        <p:txBody>
          <a:bodyPr/>
          <a:lstStyle/>
          <a:p>
            <a:fld id="{D1FE4793-8F41-48A4-AC3F-79AA8E367160}" type="slidenum">
              <a:rPr lang="nb-NO" smtClean="0"/>
              <a:t>31</a:t>
            </a:fld>
            <a:endParaRPr lang="nb-NO"/>
          </a:p>
        </p:txBody>
      </p:sp>
    </p:spTree>
    <p:extLst>
      <p:ext uri="{BB962C8B-B14F-4D97-AF65-F5344CB8AC3E}">
        <p14:creationId xmlns:p14="http://schemas.microsoft.com/office/powerpoint/2010/main" val="4157797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6276"/>
          <a:stretch/>
        </p:blipFill>
        <p:spPr>
          <a:xfrm>
            <a:off x="822664" y="337220"/>
            <a:ext cx="7781784" cy="5040560"/>
          </a:xfrm>
          <a:prstGeom prst="rect">
            <a:avLst/>
          </a:prstGeom>
        </p:spPr>
      </p:pic>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4289011"/>
            <a:ext cx="852136" cy="852136"/>
          </a:xfrm>
          <a:prstGeom prst="rect">
            <a:avLst/>
          </a:prstGeom>
        </p:spPr>
      </p:pic>
      <p:sp>
        <p:nvSpPr>
          <p:cNvPr id="10" name="Rektangel 9"/>
          <p:cNvSpPr/>
          <p:nvPr userDrawn="1"/>
        </p:nvSpPr>
        <p:spPr>
          <a:xfrm>
            <a:off x="0" y="5329949"/>
            <a:ext cx="9144000" cy="385051"/>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p:cNvSpPr/>
          <p:nvPr userDrawn="1"/>
        </p:nvSpPr>
        <p:spPr>
          <a:xfrm>
            <a:off x="-1589" y="0"/>
            <a:ext cx="9144000" cy="385051"/>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9926" y="191539"/>
            <a:ext cx="1512168" cy="99505"/>
          </a:xfrm>
          <a:prstGeom prst="rect">
            <a:avLst/>
          </a:prstGeom>
        </p:spPr>
      </p:pic>
      <p:sp>
        <p:nvSpPr>
          <p:cNvPr id="15" name="Tittel 1"/>
          <p:cNvSpPr>
            <a:spLocks noGrp="1"/>
          </p:cNvSpPr>
          <p:nvPr>
            <p:ph type="title"/>
          </p:nvPr>
        </p:nvSpPr>
        <p:spPr>
          <a:xfrm>
            <a:off x="457200" y="481236"/>
            <a:ext cx="8229600" cy="864096"/>
          </a:xfrm>
        </p:spPr>
        <p:txBody>
          <a:bodyPr/>
          <a:lstStyle>
            <a:lvl1pPr>
              <a:defRPr>
                <a:latin typeface="Arial" panose="020B0604020202020204" pitchFamily="34" charset="0"/>
                <a:cs typeface="Arial" panose="020B0604020202020204" pitchFamily="34" charset="0"/>
              </a:defRPr>
            </a:lvl1pPr>
          </a:lstStyle>
          <a:p>
            <a:r>
              <a:rPr lang="nb-NO"/>
              <a:t>Klikk for å redigere tittelstil</a:t>
            </a:r>
          </a:p>
        </p:txBody>
      </p:sp>
    </p:spTree>
    <p:extLst>
      <p:ext uri="{BB962C8B-B14F-4D97-AF65-F5344CB8AC3E}">
        <p14:creationId xmlns:p14="http://schemas.microsoft.com/office/powerpoint/2010/main" val="413039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81236"/>
            <a:ext cx="8229600" cy="864096"/>
          </a:xfrm>
        </p:spPr>
        <p:txBody>
          <a:bodyPr/>
          <a:lstStyle>
            <a:lvl1pPr>
              <a:defRPr>
                <a:latin typeface="Arial" panose="020B0604020202020204" pitchFamily="34" charset="0"/>
                <a:cs typeface="Arial" panose="020B0604020202020204" pitchFamily="34" charset="0"/>
              </a:defRPr>
            </a:lvl1pPr>
          </a:lstStyle>
          <a:p>
            <a:r>
              <a:rPr lang="nb-NO"/>
              <a:t>Klikk for å redigere tittelstil</a:t>
            </a:r>
          </a:p>
        </p:txBody>
      </p:sp>
      <p:sp>
        <p:nvSpPr>
          <p:cNvPr id="3" name="Plassholder for innhold 2"/>
          <p:cNvSpPr>
            <a:spLocks noGrp="1"/>
          </p:cNvSpPr>
          <p:nvPr>
            <p:ph idx="1"/>
          </p:nvPr>
        </p:nvSpPr>
        <p:spPr>
          <a:xfrm>
            <a:off x="457200" y="1633364"/>
            <a:ext cx="8229600" cy="34717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Rektangel 10"/>
          <p:cNvSpPr/>
          <p:nvPr userDrawn="1"/>
        </p:nvSpPr>
        <p:spPr>
          <a:xfrm>
            <a:off x="0" y="5329949"/>
            <a:ext cx="9144000" cy="385051"/>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a:off x="-1589" y="0"/>
            <a:ext cx="9144000" cy="385051"/>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926" y="191539"/>
            <a:ext cx="1512168" cy="99505"/>
          </a:xfrm>
          <a:prstGeom prst="rect">
            <a:avLst/>
          </a:prstGeom>
        </p:spPr>
      </p:pic>
    </p:spTree>
    <p:extLst>
      <p:ext uri="{BB962C8B-B14F-4D97-AF65-F5344CB8AC3E}">
        <p14:creationId xmlns:p14="http://schemas.microsoft.com/office/powerpoint/2010/main" val="248119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8" name="Rektangel 7"/>
          <p:cNvSpPr/>
          <p:nvPr userDrawn="1"/>
        </p:nvSpPr>
        <p:spPr>
          <a:xfrm>
            <a:off x="0" y="5329949"/>
            <a:ext cx="9144000" cy="385051"/>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a:off x="-1589" y="0"/>
            <a:ext cx="9144000" cy="385051"/>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926" y="191539"/>
            <a:ext cx="1512168" cy="99505"/>
          </a:xfrm>
          <a:prstGeom prst="rect">
            <a:avLst/>
          </a:prstGeom>
        </p:spPr>
      </p:pic>
    </p:spTree>
    <p:extLst>
      <p:ext uri="{BB962C8B-B14F-4D97-AF65-F5344CB8AC3E}">
        <p14:creationId xmlns:p14="http://schemas.microsoft.com/office/powerpoint/2010/main" val="3090737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481236"/>
            <a:ext cx="8229600" cy="864096"/>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33364"/>
            <a:ext cx="8229600" cy="34717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4217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187623" y="3164540"/>
            <a:ext cx="7246915" cy="1963271"/>
          </a:xfrm>
        </p:spPr>
        <p:txBody>
          <a:bodyPr/>
          <a:lstStyle/>
          <a:p>
            <a:r>
              <a:rPr lang="nb-NO" dirty="0"/>
              <a:t>	</a:t>
            </a:r>
            <a:r>
              <a:rPr lang="nb-NO" sz="1400" dirty="0"/>
              <a:t> </a:t>
            </a:r>
          </a:p>
          <a:p>
            <a:endParaRPr lang="nb-NO" sz="1400" dirty="0"/>
          </a:p>
          <a:p>
            <a:endParaRPr lang="nb-NO" sz="1400" dirty="0"/>
          </a:p>
          <a:p>
            <a:pPr algn="r"/>
            <a:endParaRPr lang="nb-NO" sz="1400" dirty="0"/>
          </a:p>
          <a:p>
            <a:pPr algn="r"/>
            <a:r>
              <a:rPr lang="nb-NO" sz="1800" b="1" dirty="0"/>
              <a:t>Resultater fra evalueringen</a:t>
            </a:r>
          </a:p>
          <a:p>
            <a:pPr algn="r"/>
            <a:r>
              <a:rPr lang="nb-NO" sz="1800" i="1" dirty="0"/>
              <a:t>Styringsgruppa 16. november 2021</a:t>
            </a:r>
          </a:p>
        </p:txBody>
      </p:sp>
      <p:sp>
        <p:nvSpPr>
          <p:cNvPr id="3" name="TextBox 2"/>
          <p:cNvSpPr txBox="1"/>
          <p:nvPr/>
        </p:nvSpPr>
        <p:spPr>
          <a:xfrm>
            <a:off x="1187623" y="514808"/>
            <a:ext cx="6395921" cy="2185214"/>
          </a:xfrm>
          <a:prstGeom prst="rect">
            <a:avLst/>
          </a:prstGeom>
          <a:noFill/>
        </p:spPr>
        <p:txBody>
          <a:bodyPr wrap="square" rtlCol="0">
            <a:spAutoFit/>
          </a:bodyPr>
          <a:lstStyle/>
          <a:p>
            <a:pPr algn="ctr"/>
            <a:r>
              <a:rPr lang="nb-NO" sz="4000">
                <a:latin typeface="Arial" panose="020B0604020202020204" pitchFamily="34" charset="0"/>
                <a:ea typeface="+mj-ea"/>
                <a:cs typeface="Arial" panose="020B0604020202020204" pitchFamily="34" charset="0"/>
              </a:rPr>
              <a:t>Fellesløsninger innen forskerstøtte</a:t>
            </a:r>
          </a:p>
          <a:p>
            <a:pPr algn="ctr"/>
            <a:endParaRPr lang="nb-NO" sz="2400"/>
          </a:p>
          <a:p>
            <a:pPr algn="r"/>
            <a:r>
              <a:rPr lang="nb-NO"/>
              <a:t>                          </a:t>
            </a:r>
          </a:p>
          <a:p>
            <a:pPr algn="r"/>
            <a:endParaRPr lang="nb-NO" sz="1400"/>
          </a:p>
        </p:txBody>
      </p:sp>
    </p:spTree>
    <p:extLst>
      <p:ext uri="{BB962C8B-B14F-4D97-AF65-F5344CB8AC3E}">
        <p14:creationId xmlns:p14="http://schemas.microsoft.com/office/powerpoint/2010/main" val="98567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513F-A86B-4A09-A3AA-5201EF1BA201}"/>
              </a:ext>
            </a:extLst>
          </p:cNvPr>
          <p:cNvSpPr>
            <a:spLocks noGrp="1"/>
          </p:cNvSpPr>
          <p:nvPr>
            <p:ph type="title"/>
          </p:nvPr>
        </p:nvSpPr>
        <p:spPr/>
        <p:txBody>
          <a:bodyPr/>
          <a:lstStyle/>
          <a:p>
            <a:pPr algn="l"/>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 det noe i den nåværende strukturen som bør endres ved overgang til et etablert samarbeid på tvers?</a:t>
            </a:r>
            <a:endParaRPr lang="nb-NO" dirty="0"/>
          </a:p>
        </p:txBody>
      </p:sp>
      <p:sp>
        <p:nvSpPr>
          <p:cNvPr id="3" name="Content Placeholder 2">
            <a:extLst>
              <a:ext uri="{FF2B5EF4-FFF2-40B4-BE49-F238E27FC236}">
                <a16:creationId xmlns:a16="http://schemas.microsoft.com/office/drawing/2014/main" id="{71A70290-9A24-4CE2-A863-BA533EC15CA4}"/>
              </a:ext>
            </a:extLst>
          </p:cNvPr>
          <p:cNvSpPr>
            <a:spLocks noGrp="1"/>
          </p:cNvSpPr>
          <p:nvPr>
            <p:ph idx="1"/>
          </p:nvPr>
        </p:nvSpPr>
        <p:spPr/>
        <p:txBody>
          <a:bodyPr>
            <a:normAutofit/>
          </a:bodyPr>
          <a:lstStyle/>
          <a:p>
            <a:r>
              <a:rPr lang="nb-NO" dirty="0"/>
              <a:t>UV: Det virker som ekspertgruppene fungerer godt. Tror det er lurt å fortsatt ha dedikerte gruppeledere, og la oppgaven gå på rundgang. Kanskje det burde være en uttalt prosent av stilling som man antar det kreves å benytte til en slik oppgave.</a:t>
            </a:r>
          </a:p>
          <a:p>
            <a:r>
              <a:rPr lang="nb-NO" dirty="0"/>
              <a:t>KHM: Om samarbeidet videreføres i dette formatet er det en god løsning at vervene som koordinator av ekspertgruppene går på rundgang slik det skisseres her.</a:t>
            </a:r>
          </a:p>
          <a:p>
            <a:endParaRPr lang="nb-NO" dirty="0"/>
          </a:p>
        </p:txBody>
      </p:sp>
    </p:spTree>
    <p:extLst>
      <p:ext uri="{BB962C8B-B14F-4D97-AF65-F5344CB8AC3E}">
        <p14:creationId xmlns:p14="http://schemas.microsoft.com/office/powerpoint/2010/main" val="37062616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a:bodyPr>
          <a:lstStyle/>
          <a:p>
            <a:r>
              <a:rPr lang="nb-NO" dirty="0"/>
              <a:t>Til tross for en litt negativ tilbakemelding skal det sies at det er veldig bra at det er startet et samordningsprosjekt ved UiO. Dersom dette skal "overleve" og ikke minst brukes bør det etter min mening endre fokus til å bli mer praktisk rettet: mindre </a:t>
            </a:r>
            <a:r>
              <a:rPr lang="nb-NO" dirty="0" err="1"/>
              <a:t>moblilisering</a:t>
            </a:r>
            <a:r>
              <a:rPr lang="nb-NO" dirty="0"/>
              <a:t> og strategi, mer søknad, budsjett og drift. Det bør også endre fokus bort fra grupper og mellom-nivået til sak. For eksempel; når saken er ERC-prosjekter, da bør presentasjonen være på dette og ikke Ekspertgruppen. Som fagmann er jeg mer interessert i temaet enn hvem som har samlet informasjonen.</a:t>
            </a:r>
          </a:p>
          <a:p>
            <a:endParaRPr lang="nb-NO" dirty="0"/>
          </a:p>
        </p:txBody>
      </p:sp>
    </p:spTree>
    <p:extLst>
      <p:ext uri="{BB962C8B-B14F-4D97-AF65-F5344CB8AC3E}">
        <p14:creationId xmlns:p14="http://schemas.microsoft.com/office/powerpoint/2010/main" val="16617783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fontScale="90000"/>
          </a:bodyPr>
          <a:lstStyle/>
          <a:p>
            <a:pPr algn="l"/>
            <a:r>
              <a:rPr lang="nb-NO" sz="2000" b="1" i="0" dirty="0">
                <a:solidFill>
                  <a:srgbClr val="363534"/>
                </a:solidFill>
                <a:effectLst/>
                <a:latin typeface="Arial" panose="020B0604020202020204" pitchFamily="34" charset="0"/>
              </a:rPr>
              <a:t>Rapport fra «Evaluering av Prosjekt fellesløsninger innen forskerstøtte - tilleggsspørsmål til medlemmer av ekspertgruppene»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pPr algn="l" fontAlgn="base">
              <a:buFont typeface="Arial" panose="020B0604020202020204" pitchFamily="34" charset="0"/>
              <a:buChar char="•"/>
            </a:pPr>
            <a:r>
              <a:rPr lang="nb-NO" b="0" i="0" dirty="0">
                <a:solidFill>
                  <a:srgbClr val="363534"/>
                </a:solidFill>
                <a:effectLst/>
                <a:latin typeface="Arial" panose="020B0604020202020204" pitchFamily="34" charset="0"/>
              </a:rPr>
              <a:t>Leverte svar: </a:t>
            </a:r>
            <a:r>
              <a:rPr lang="nb-NO" b="1" i="0" dirty="0">
                <a:solidFill>
                  <a:srgbClr val="363534"/>
                </a:solidFill>
                <a:effectLst/>
                <a:latin typeface="inherit"/>
              </a:rPr>
              <a:t>21</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Påbegynte svar: </a:t>
            </a:r>
            <a:r>
              <a:rPr lang="nb-NO" b="1" i="0" dirty="0">
                <a:solidFill>
                  <a:srgbClr val="363534"/>
                </a:solidFill>
                <a:effectLst/>
                <a:latin typeface="inherit"/>
              </a:rPr>
              <a:t>0</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Antall invitasjoner sendt: </a:t>
            </a:r>
            <a:r>
              <a:rPr lang="nb-NO" b="1" i="0" dirty="0">
                <a:solidFill>
                  <a:srgbClr val="363534"/>
                </a:solidFill>
                <a:effectLst/>
                <a:latin typeface="inherit"/>
              </a:rPr>
              <a:t>33</a:t>
            </a:r>
            <a:endParaRPr lang="nb-NO" b="0" i="0" dirty="0">
              <a:solidFill>
                <a:srgbClr val="363534"/>
              </a:solidFill>
              <a:effectLst/>
              <a:latin typeface="Arial" panose="020B0604020202020204" pitchFamily="34" charset="0"/>
            </a:endParaRPr>
          </a:p>
          <a:p>
            <a:endParaRPr lang="nb-NO" dirty="0"/>
          </a:p>
        </p:txBody>
      </p:sp>
    </p:spTree>
    <p:extLst>
      <p:ext uri="{BB962C8B-B14F-4D97-AF65-F5344CB8AC3E}">
        <p14:creationId xmlns:p14="http://schemas.microsoft.com/office/powerpoint/2010/main" val="30500608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3F03E8E-0544-4D88-AC26-DFE0FF264C0C}"/>
              </a:ext>
            </a:extLst>
          </p:cNvPr>
          <p:cNvGraphicFramePr>
            <a:graphicFrameLocks/>
          </p:cNvGraphicFramePr>
          <p:nvPr/>
        </p:nvGraphicFramePr>
        <p:xfrm>
          <a:off x="962025" y="583406"/>
          <a:ext cx="7219950" cy="4548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9478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99F976C-9D56-4D4D-9FB8-7F8150427767}"/>
              </a:ext>
            </a:extLst>
          </p:cNvPr>
          <p:cNvGraphicFramePr>
            <a:graphicFrameLocks/>
          </p:cNvGraphicFramePr>
          <p:nvPr/>
        </p:nvGraphicFramePr>
        <p:xfrm>
          <a:off x="657225" y="616744"/>
          <a:ext cx="7829550" cy="4481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2978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9FA3715-259E-4ACB-B7DF-1FD59A92182D}"/>
              </a:ext>
            </a:extLst>
          </p:cNvPr>
          <p:cNvGraphicFramePr>
            <a:graphicFrameLocks/>
          </p:cNvGraphicFramePr>
          <p:nvPr/>
        </p:nvGraphicFramePr>
        <p:xfrm>
          <a:off x="357187" y="611981"/>
          <a:ext cx="8429625" cy="4491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01884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Hvordan formidler du informasjon fra ekspertgruppene til eget miljø/enhet?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10000"/>
          </a:bodyPr>
          <a:lstStyle/>
          <a:p>
            <a:r>
              <a:rPr lang="nb-NO" dirty="0"/>
              <a:t>E-post</a:t>
            </a:r>
          </a:p>
          <a:p>
            <a:r>
              <a:rPr lang="nb-NO" dirty="0"/>
              <a:t>E-post eller muntlig</a:t>
            </a:r>
          </a:p>
          <a:p>
            <a:r>
              <a:rPr lang="nb-NO" dirty="0"/>
              <a:t>Forteller i møter, sender ressurser fra nettsidene</a:t>
            </a:r>
          </a:p>
          <a:p>
            <a:r>
              <a:rPr lang="nb-NO" dirty="0"/>
              <a:t>Gjennom FANE nettverk/ukentlig </a:t>
            </a:r>
            <a:r>
              <a:rPr lang="nb-NO" dirty="0" err="1"/>
              <a:t>admin</a:t>
            </a:r>
            <a:r>
              <a:rPr lang="nb-NO" dirty="0"/>
              <a:t> møter/individuelt epost til forskere</a:t>
            </a:r>
          </a:p>
          <a:p>
            <a:r>
              <a:rPr lang="nb-NO" dirty="0"/>
              <a:t>Gjennom FANE nettverket til andre kollegaer og i min kontakt med potensielle søkere.</a:t>
            </a:r>
          </a:p>
          <a:p>
            <a:r>
              <a:rPr lang="nb-NO" dirty="0"/>
              <a:t>Gjennom lokalt FANE nettverk</a:t>
            </a:r>
          </a:p>
          <a:p>
            <a:r>
              <a:rPr lang="nb-NO" dirty="0"/>
              <a:t>Gjennom samtaler med de det er relevant for.</a:t>
            </a:r>
          </a:p>
          <a:p>
            <a:endParaRPr lang="nb-NO" dirty="0"/>
          </a:p>
        </p:txBody>
      </p:sp>
    </p:spTree>
    <p:extLst>
      <p:ext uri="{BB962C8B-B14F-4D97-AF65-F5344CB8AC3E}">
        <p14:creationId xmlns:p14="http://schemas.microsoft.com/office/powerpoint/2010/main" val="18541771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Hvordan formidler du informasjon fra ekspertgruppene til eget miljø/enhet?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a:bodyPr>
          <a:lstStyle/>
          <a:p>
            <a:r>
              <a:rPr lang="nb-NO" dirty="0"/>
              <a:t>Henviser til eksisterende fora</a:t>
            </a:r>
          </a:p>
          <a:p>
            <a:r>
              <a:rPr lang="nb-NO" dirty="0"/>
              <a:t>i møter</a:t>
            </a:r>
          </a:p>
          <a:p>
            <a:r>
              <a:rPr lang="nb-NO" dirty="0"/>
              <a:t>Jeg var med i tidlig fase, så var ikke så mye resultater å rapportere til fagmiljøer og ledere. Jevnlig orientering til og refleksjon med ledelse om arbeidet i gruppa. Brukt noen ressurser i konkrete sammenhenger, eks søknadsarbeid Curie </a:t>
            </a:r>
            <a:r>
              <a:rPr lang="nb-NO" dirty="0" err="1"/>
              <a:t>postdoc</a:t>
            </a:r>
            <a:r>
              <a:rPr lang="nb-NO" dirty="0"/>
              <a:t>. Aktiviteter og resultater fra ekspertgruppene hyppig samtaleemne i </a:t>
            </a:r>
            <a:r>
              <a:rPr lang="nb-NO" dirty="0" err="1"/>
              <a:t>fakultært</a:t>
            </a:r>
            <a:r>
              <a:rPr lang="nb-NO" dirty="0"/>
              <a:t> FANE-nettverk.</a:t>
            </a:r>
          </a:p>
          <a:p>
            <a:r>
              <a:rPr lang="nb-NO" dirty="0"/>
              <a:t>Muntlig eller på epost</a:t>
            </a:r>
          </a:p>
          <a:p>
            <a:endParaRPr lang="nb-NO" dirty="0"/>
          </a:p>
        </p:txBody>
      </p:sp>
    </p:spTree>
    <p:extLst>
      <p:ext uri="{BB962C8B-B14F-4D97-AF65-F5344CB8AC3E}">
        <p14:creationId xmlns:p14="http://schemas.microsoft.com/office/powerpoint/2010/main" val="31449605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Hvordan formidler du informasjon fra ekspertgruppene til eget miljø/enhet?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0000" lnSpcReduction="20000"/>
          </a:bodyPr>
          <a:lstStyle/>
          <a:p>
            <a:r>
              <a:rPr lang="nb-NO" dirty="0"/>
              <a:t>muntlig etter behov</a:t>
            </a:r>
          </a:p>
          <a:p>
            <a:r>
              <a:rPr lang="nb-NO" dirty="0"/>
              <a:t>Muntlig, henvisning til nettsider</a:t>
            </a:r>
          </a:p>
          <a:p>
            <a:r>
              <a:rPr lang="nb-NO" dirty="0"/>
              <a:t>møter</a:t>
            </a:r>
          </a:p>
          <a:p>
            <a:r>
              <a:rPr lang="nb-NO" dirty="0"/>
              <a:t>Møter, epost</a:t>
            </a:r>
          </a:p>
          <a:p>
            <a:r>
              <a:rPr lang="nb-NO" dirty="0"/>
              <a:t>Oppsummeringer fra møter, informasjon om ressursutvikling og ressurser som foreligger</a:t>
            </a:r>
          </a:p>
          <a:p>
            <a:r>
              <a:rPr lang="nb-NO" dirty="0"/>
              <a:t>Snakker om arbeidet og sender leveranser til andre som jobber i administrasjon</a:t>
            </a:r>
          </a:p>
          <a:p>
            <a:r>
              <a:rPr lang="nb-NO" dirty="0"/>
              <a:t>Via fane-møter i "</a:t>
            </a:r>
            <a:r>
              <a:rPr lang="nb-NO" dirty="0" err="1"/>
              <a:t>samarbeidskostellasjonen</a:t>
            </a:r>
            <a:r>
              <a:rPr lang="nb-NO" dirty="0"/>
              <a:t>"</a:t>
            </a:r>
          </a:p>
          <a:p>
            <a:r>
              <a:rPr lang="nb-NO" dirty="0"/>
              <a:t>Via nettverksmøter, og e-poster</a:t>
            </a:r>
          </a:p>
          <a:p>
            <a:r>
              <a:rPr lang="nb-NO" dirty="0"/>
              <a:t>Via samtale og i møter med kolleger, ledere og søkere.</a:t>
            </a:r>
          </a:p>
          <a:p>
            <a:r>
              <a:rPr lang="nb-NO" dirty="0"/>
              <a:t>Viser til ressurser og informerer på møter</a:t>
            </a:r>
          </a:p>
          <a:p>
            <a:r>
              <a:rPr lang="nb-NO" dirty="0"/>
              <a:t>(blank)</a:t>
            </a:r>
          </a:p>
          <a:p>
            <a:endParaRPr lang="nb-NO" dirty="0"/>
          </a:p>
        </p:txBody>
      </p:sp>
    </p:spTree>
    <p:extLst>
      <p:ext uri="{BB962C8B-B14F-4D97-AF65-F5344CB8AC3E}">
        <p14:creationId xmlns:p14="http://schemas.microsoft.com/office/powerpoint/2010/main" val="36702759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0496C48-89BF-4021-A905-C9B2A307F227}"/>
              </a:ext>
            </a:extLst>
          </p:cNvPr>
          <p:cNvGraphicFramePr>
            <a:graphicFrameLocks/>
          </p:cNvGraphicFramePr>
          <p:nvPr/>
        </p:nvGraphicFramePr>
        <p:xfrm>
          <a:off x="357187" y="521494"/>
          <a:ext cx="8429625" cy="4672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47531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07DC7DB-8A89-4679-85A2-F2A2375D5595}"/>
              </a:ext>
            </a:extLst>
          </p:cNvPr>
          <p:cNvGraphicFramePr>
            <a:graphicFrameLocks/>
          </p:cNvGraphicFramePr>
          <p:nvPr>
            <p:extLst>
              <p:ext uri="{D42A27DB-BD31-4B8C-83A1-F6EECF244321}">
                <p14:modId xmlns:p14="http://schemas.microsoft.com/office/powerpoint/2010/main" val="57185732"/>
              </p:ext>
            </p:extLst>
          </p:nvPr>
        </p:nvGraphicFramePr>
        <p:xfrm>
          <a:off x="527685" y="493122"/>
          <a:ext cx="8088630" cy="4728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781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513F-A86B-4A09-A3AA-5201EF1BA201}"/>
              </a:ext>
            </a:extLst>
          </p:cNvPr>
          <p:cNvSpPr>
            <a:spLocks noGrp="1"/>
          </p:cNvSpPr>
          <p:nvPr>
            <p:ph type="title"/>
          </p:nvPr>
        </p:nvSpPr>
        <p:spPr/>
        <p:txBody>
          <a:bodyPr/>
          <a:lstStyle/>
          <a:p>
            <a:pPr algn="l"/>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 det noe i den nåværende strukturen som bør endres ved overgang til et etablert samarbeid på tvers?</a:t>
            </a:r>
            <a:endParaRPr lang="nb-NO" dirty="0"/>
          </a:p>
        </p:txBody>
      </p:sp>
      <p:sp>
        <p:nvSpPr>
          <p:cNvPr id="3" name="Content Placeholder 2">
            <a:extLst>
              <a:ext uri="{FF2B5EF4-FFF2-40B4-BE49-F238E27FC236}">
                <a16:creationId xmlns:a16="http://schemas.microsoft.com/office/drawing/2014/main" id="{71A70290-9A24-4CE2-A863-BA533EC15CA4}"/>
              </a:ext>
            </a:extLst>
          </p:cNvPr>
          <p:cNvSpPr>
            <a:spLocks noGrp="1"/>
          </p:cNvSpPr>
          <p:nvPr>
            <p:ph idx="1"/>
          </p:nvPr>
        </p:nvSpPr>
        <p:spPr/>
        <p:txBody>
          <a:bodyPr>
            <a:normAutofit fontScale="92500"/>
          </a:bodyPr>
          <a:lstStyle/>
          <a:p>
            <a:r>
              <a:rPr lang="nb-NO" dirty="0"/>
              <a:t>HF: "Ekspertgruppene må ha svært konkret oppdrag. MCSA langt mer </a:t>
            </a:r>
            <a:r>
              <a:rPr lang="nb-NO" dirty="0" err="1"/>
              <a:t>velykket</a:t>
            </a:r>
            <a:r>
              <a:rPr lang="nb-NO" dirty="0"/>
              <a:t> enn de tre  andre. Leder er ekspertgruppene sitter i to år og at det rullerer. Deltakelse i ekspertgruppe øker nytten derfor bør flere fra nivå 3 delta; enten rullere eller gjøre større. Ekspertgruppene bør også kunne jobbe sammen på tvers, eks med et prosjekt knyttet til drift av prosjekter. Mer post grant fokus for alle. Krever at prosjektøkonomene trekkes med. Samarbeidskonstellasjonen: vi er skeptisk til videreføring av denne."</a:t>
            </a:r>
          </a:p>
          <a:p>
            <a:endParaRPr lang="nb-NO" dirty="0"/>
          </a:p>
        </p:txBody>
      </p:sp>
    </p:spTree>
    <p:extLst>
      <p:ext uri="{BB962C8B-B14F-4D97-AF65-F5344CB8AC3E}">
        <p14:creationId xmlns:p14="http://schemas.microsoft.com/office/powerpoint/2010/main" val="28883377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du savner i ekspertgruppearbeidet?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10000"/>
          </a:bodyPr>
          <a:lstStyle/>
          <a:p>
            <a:r>
              <a:rPr lang="nb-NO" dirty="0"/>
              <a:t>Alle medlemmer bør være </a:t>
            </a:r>
            <a:r>
              <a:rPr lang="nb-NO" dirty="0" err="1"/>
              <a:t>forebredet</a:t>
            </a:r>
            <a:r>
              <a:rPr lang="nb-NO" dirty="0"/>
              <a:t> på at deres engasjement i gruppen krever aktiv deltakelse i levering av resultater/</a:t>
            </a:r>
            <a:r>
              <a:rPr lang="nb-NO" dirty="0" err="1"/>
              <a:t>ressursser</a:t>
            </a:r>
            <a:r>
              <a:rPr lang="nb-NO" dirty="0"/>
              <a:t> (i den grad det er mulig).</a:t>
            </a:r>
          </a:p>
          <a:p>
            <a:r>
              <a:rPr lang="nb-NO" dirty="0"/>
              <a:t>"En samling for alle minst en gang i året ville vært et godt tiltak.</a:t>
            </a:r>
          </a:p>
          <a:p>
            <a:r>
              <a:rPr lang="nb-NO" dirty="0"/>
              <a:t>Klar forståelse av at erfaringsdeling og ressursutveksling har en stor egenverdi for deltagerne og enhetene, og mer avdempet fokus på ""leveranser på nettside"", ville være konstruktivt. Grep for deling utover i organisasjonen må diskuteres videre."</a:t>
            </a:r>
          </a:p>
          <a:p>
            <a:r>
              <a:rPr lang="nb-NO" dirty="0"/>
              <a:t>Konkret arbeid ut mot forskningsadministrative utover i organisasjonen, men dette er vel på en måte neste steg nå (?).</a:t>
            </a:r>
          </a:p>
          <a:p>
            <a:endParaRPr lang="nb-NO" dirty="0"/>
          </a:p>
        </p:txBody>
      </p:sp>
    </p:spTree>
    <p:extLst>
      <p:ext uri="{BB962C8B-B14F-4D97-AF65-F5344CB8AC3E}">
        <p14:creationId xmlns:p14="http://schemas.microsoft.com/office/powerpoint/2010/main" val="20789128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du savner i ekspertgruppearbeidet?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20000"/>
          </a:bodyPr>
          <a:lstStyle/>
          <a:p>
            <a:r>
              <a:rPr lang="nb-NO" dirty="0"/>
              <a:t>"Litt bedre samkjøring med ressurser og tilbud som allerede </a:t>
            </a:r>
            <a:r>
              <a:rPr lang="nb-NO" dirty="0" err="1"/>
              <a:t>finnes.Kontakt</a:t>
            </a:r>
            <a:r>
              <a:rPr lang="nb-NO" dirty="0"/>
              <a:t> med prosjetøkonomene. Drift er så stor del av virkeligheten vår, at det føles på tide å koble på det leddet nå."</a:t>
            </a:r>
          </a:p>
          <a:p>
            <a:r>
              <a:rPr lang="nb-NO" dirty="0"/>
              <a:t>Mer fokus på drift av Eu prosjekter.</a:t>
            </a:r>
          </a:p>
          <a:p>
            <a:r>
              <a:rPr lang="nb-NO" dirty="0"/>
              <a:t>Møter mellom gruppene kunne ført til bedre kjennskap til de andre gruppenes resultater og dermed styrket spredningen ellers i organisasjonen.</a:t>
            </a:r>
          </a:p>
          <a:p>
            <a:r>
              <a:rPr lang="nb-NO" dirty="0"/>
              <a:t>Nivå 2 ledere, og at det er eksperter. At arbeidet er i naturlig linje, ikke som noe eget på utsiden. At det kalles ressursgruppe. Ikke alle er eksperter.</a:t>
            </a:r>
          </a:p>
          <a:p>
            <a:r>
              <a:rPr lang="nb-NO" dirty="0"/>
              <a:t>Sentral forankring av varige kompetansehevingstiltak for </a:t>
            </a:r>
            <a:r>
              <a:rPr lang="nb-NO" dirty="0" err="1"/>
              <a:t>forskningsadm</a:t>
            </a:r>
            <a:r>
              <a:rPr lang="nb-NO" dirty="0"/>
              <a:t> for hele UiO.</a:t>
            </a:r>
          </a:p>
          <a:p>
            <a:endParaRPr lang="nb-NO" dirty="0"/>
          </a:p>
          <a:p>
            <a:endParaRPr lang="nb-NO" dirty="0"/>
          </a:p>
        </p:txBody>
      </p:sp>
    </p:spTree>
    <p:extLst>
      <p:ext uri="{BB962C8B-B14F-4D97-AF65-F5344CB8AC3E}">
        <p14:creationId xmlns:p14="http://schemas.microsoft.com/office/powerpoint/2010/main" val="16689521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849878D-C2E8-4214-9D22-AAB664034475}"/>
              </a:ext>
            </a:extLst>
          </p:cNvPr>
          <p:cNvGraphicFramePr>
            <a:graphicFrameLocks/>
          </p:cNvGraphicFramePr>
          <p:nvPr/>
        </p:nvGraphicFramePr>
        <p:xfrm>
          <a:off x="957262" y="807244"/>
          <a:ext cx="7229475" cy="4100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93032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0000" lnSpcReduction="20000"/>
          </a:bodyPr>
          <a:lstStyle/>
          <a:p>
            <a:r>
              <a:rPr lang="nb-NO" dirty="0"/>
              <a:t>"Deltagelse i ekspertgruppearbeidet har vært udelt positivt og konstruktivt. Utbyttet er fra mitt perspektiv helt avhengig av egeninvestering og mulighet til å engasjere seg i konkrete samtaler og utviklingsoppgaver.</a:t>
            </a:r>
          </a:p>
          <a:p>
            <a:endParaRPr lang="nb-NO" dirty="0"/>
          </a:p>
          <a:p>
            <a:r>
              <a:rPr lang="nb-NO" dirty="0"/>
              <a:t>Merkelappen ""ekspert"" brukt på gruppene er uheldig, f eks ""ressursgruppe"" ville gi et langt bedre bilde av gruppenes rolle ved UiO.</a:t>
            </a:r>
          </a:p>
          <a:p>
            <a:endParaRPr lang="nb-NO" dirty="0"/>
          </a:p>
          <a:p>
            <a:r>
              <a:rPr lang="nb-NO" dirty="0"/>
              <a:t>Godt samarbeid med og avklart relasjon til FIADM, både hva gjelder oppgaver og organisasjonsstruktur, er avgjørende for konstruktivt arbeid framover."</a:t>
            </a:r>
          </a:p>
          <a:p>
            <a:r>
              <a:rPr lang="nb-NO" dirty="0"/>
              <a:t>Det er fint med ressurser som er tilgjengelig for alle, men mitt inntrykk er at ekspertgruppene først og fremst er nyttige for de som er med i dem. Ellers er det viktig å ha et ryddig og avklart forhold til EU-kontoret (hvem som gjør hva osv.).</a:t>
            </a:r>
          </a:p>
          <a:p>
            <a:pPr marL="0" indent="0">
              <a:buNone/>
            </a:pPr>
            <a:endParaRPr lang="nb-NO" dirty="0"/>
          </a:p>
        </p:txBody>
      </p:sp>
    </p:spTree>
    <p:extLst>
      <p:ext uri="{BB962C8B-B14F-4D97-AF65-F5344CB8AC3E}">
        <p14:creationId xmlns:p14="http://schemas.microsoft.com/office/powerpoint/2010/main" val="33892026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7500" lnSpcReduction="20000"/>
          </a:bodyPr>
          <a:lstStyle/>
          <a:p>
            <a:r>
              <a:rPr lang="nb-NO" dirty="0"/>
              <a:t>"Det er vanskelig å ha oversikt over og dra nytte av arbeidet som skjer i ekspertgruppene. Min erfaring er at det som har kommet ut av arbeidet i gruppene i stor grad har vært til nytte for de som er medlemmer, og i liten grad blitt delt videre i organisasjonen på en god måte. Samarbeidskonstellasjonen har vert ment til å skulle spre informasjon fra ekspertgruppene ut i organisasjonen, men har ikke fungert.  Det bør ikke lages flere eller andre møtepunkter, og FANE-UiO bør brukes som informasjonskanal ut til enhetene. Det har vært viktig og helt nødvendig at representanter fra LOS har deltatt i ekspertgruppene. LOS har i mange sammenhenger et institusjonelt ansvar og står for kvalitetssikring av krav og retningslinjer fra eksterne </a:t>
            </a:r>
            <a:r>
              <a:rPr lang="nb-NO" dirty="0" err="1"/>
              <a:t>finansiører</a:t>
            </a:r>
            <a:r>
              <a:rPr lang="nb-NO" dirty="0"/>
              <a:t>. Det har til tider vært vanskelig å skille hvilke oppgaver som må løses/ utføres av LOS og hva som passer som tema for ekspertgruppene."</a:t>
            </a:r>
          </a:p>
          <a:p>
            <a:pPr marL="0" indent="0">
              <a:buNone/>
            </a:pPr>
            <a:endParaRPr lang="nb-NO" dirty="0"/>
          </a:p>
        </p:txBody>
      </p:sp>
    </p:spTree>
    <p:extLst>
      <p:ext uri="{BB962C8B-B14F-4D97-AF65-F5344CB8AC3E}">
        <p14:creationId xmlns:p14="http://schemas.microsoft.com/office/powerpoint/2010/main" val="12326107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10000"/>
          </a:bodyPr>
          <a:lstStyle/>
          <a:p>
            <a:r>
              <a:rPr lang="nb-NO" dirty="0"/>
              <a:t>Det skulle ha skapt bedre samarbeid om noen medlemmer kunne akseptere prosjektet som det er og investerte tid til å prøve å bidra positivt på denne måten de kan istedenfor å kontinuerlig bremse veien videre med tilbakevendende diskusjoner om prosjektets formål. Opplever en del motstand fra sentralen som er kanskje redd til å miste sin funksjon og noen fakulteter som er representerte av folk som har rett og slett besluttet at de ikke tror på prosjektet og gjør arbeidet i gruppene vanskeligere. Men på den andre side har fått bedre kontakt med andre kollegaer og lært mye av deres erfaringer, noe som jeg er meget takknemlig for.</a:t>
            </a:r>
          </a:p>
          <a:p>
            <a:pPr marL="0" indent="0">
              <a:buNone/>
            </a:pPr>
            <a:endParaRPr lang="nb-NO" dirty="0"/>
          </a:p>
        </p:txBody>
      </p:sp>
    </p:spTree>
    <p:extLst>
      <p:ext uri="{BB962C8B-B14F-4D97-AF65-F5344CB8AC3E}">
        <p14:creationId xmlns:p14="http://schemas.microsoft.com/office/powerpoint/2010/main" val="23227207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Ekspertgruppesamarbeid god ide. Veldig hyggelige folk og veldig fint med møteflate på tvers! Som nevnt over var jeg med i tidligere fase. Gruppen slet med rolleforståelse, koordinering og fremgang. Den bar også preg av at medlemmene var svært travle og at møtefrekvens og oppmøte derfor var ujevn og at mange vegret seg mot å påta seg oppgaver. Det var også reservasjoner mot deling. Rollen til EU-kontoret og EU-kontorets medlem var vanskelig å få tak på. Jeg ble trukket ut da min ledelse og jeg vurderte at tidsbruken ikke sto i forhold til hva vi fikk ut av det, vurdert opp mot andre presserende oppgaver jeg skulle løse på enheten min.</a:t>
            </a:r>
          </a:p>
          <a:p>
            <a:pPr marL="0" indent="0">
              <a:buNone/>
            </a:pPr>
            <a:endParaRPr lang="nb-NO" dirty="0"/>
          </a:p>
        </p:txBody>
      </p:sp>
    </p:spTree>
    <p:extLst>
      <p:ext uri="{BB962C8B-B14F-4D97-AF65-F5344CB8AC3E}">
        <p14:creationId xmlns:p14="http://schemas.microsoft.com/office/powerpoint/2010/main" val="27426468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0000" lnSpcReduction="20000"/>
          </a:bodyPr>
          <a:lstStyle/>
          <a:p>
            <a:r>
              <a:rPr lang="nb-NO" dirty="0"/>
              <a:t>Medlemmer fra UiO sentralkontor bør være likestilte med alle andre medlemmer, og de bør være klar over forskjellene om hvordan arbeidet utføres på forskjellige nivåer ved UiO.</a:t>
            </a:r>
          </a:p>
          <a:p>
            <a:r>
              <a:rPr lang="nb-NO" dirty="0"/>
              <a:t>Mye av arbeidet i ekspertgruppa har dreid seg om å samle inn og sette sammen gode rutiner og best </a:t>
            </a:r>
            <a:r>
              <a:rPr lang="nb-NO" dirty="0" err="1"/>
              <a:t>practice</a:t>
            </a:r>
            <a:r>
              <a:rPr lang="nb-NO" dirty="0"/>
              <a:t> fra deltakende enheter. Dette er jo en bra ting å gjøre, men ikke direkte nyttig der hvor skoen trykker hos oss.</a:t>
            </a:r>
          </a:p>
          <a:p>
            <a:r>
              <a:rPr lang="nb-NO" dirty="0"/>
              <a:t>Nivå 3 og drift må ivaretas bedre av nivå 2.</a:t>
            </a:r>
          </a:p>
          <a:p>
            <a:r>
              <a:rPr lang="nb-NO" dirty="0"/>
              <a:t>Rullering / skifte av medlemmer og ledere vil kunne gi større grad av utbytte for enda flere, da spesielt på nivå 3. Det vil også sikre eierskap til ekspertgruppene blant flere, og gi enda flere ringvirkninger.</a:t>
            </a:r>
          </a:p>
          <a:p>
            <a:r>
              <a:rPr lang="nb-NO" dirty="0"/>
              <a:t>Vi opplever ofte at det vi tenker vi skal levere allerede finnes som en tjeneste/ressurs ved UiO. Jeg synes gruppen fungerer veldig godt, men jeg sitter ofte med en følelse av at vi har leveranser for å kunne krysse av på en liste at de er levert, mer enn at det er behov for </a:t>
            </a:r>
            <a:r>
              <a:rPr lang="nb-NO"/>
              <a:t>de.</a:t>
            </a:r>
          </a:p>
          <a:p>
            <a:pPr marL="0" indent="0">
              <a:buNone/>
            </a:pPr>
            <a:endParaRPr lang="nb-NO" dirty="0"/>
          </a:p>
        </p:txBody>
      </p:sp>
    </p:spTree>
    <p:extLst>
      <p:ext uri="{BB962C8B-B14F-4D97-AF65-F5344CB8AC3E}">
        <p14:creationId xmlns:p14="http://schemas.microsoft.com/office/powerpoint/2010/main" val="3456033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fontScale="90000"/>
          </a:bodyPr>
          <a:lstStyle/>
          <a:p>
            <a:pPr algn="l"/>
            <a:r>
              <a:rPr lang="nb-NO" sz="2000" b="1" i="0" dirty="0">
                <a:solidFill>
                  <a:srgbClr val="363534"/>
                </a:solidFill>
                <a:effectLst/>
                <a:latin typeface="Arial" panose="020B0604020202020204" pitchFamily="34" charset="0"/>
              </a:rPr>
              <a:t>Rapport fra «Evaluering av Prosjekt fellesløsninger innen forskerstøtte - tilleggsspørsmål til medlemmer i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pPr algn="l" fontAlgn="base">
              <a:buFont typeface="Arial" panose="020B0604020202020204" pitchFamily="34" charset="0"/>
              <a:buChar char="•"/>
            </a:pPr>
            <a:r>
              <a:rPr lang="nb-NO" b="0" i="0" dirty="0">
                <a:solidFill>
                  <a:srgbClr val="363534"/>
                </a:solidFill>
                <a:effectLst/>
                <a:latin typeface="Arial" panose="020B0604020202020204" pitchFamily="34" charset="0"/>
              </a:rPr>
              <a:t>Leverte svar: </a:t>
            </a:r>
            <a:r>
              <a:rPr lang="nb-NO" b="1" i="0" dirty="0">
                <a:solidFill>
                  <a:srgbClr val="363534"/>
                </a:solidFill>
                <a:effectLst/>
                <a:latin typeface="inherit"/>
              </a:rPr>
              <a:t>19</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Påbegynte svar: </a:t>
            </a:r>
            <a:r>
              <a:rPr lang="nb-NO" b="1" i="0" dirty="0">
                <a:solidFill>
                  <a:srgbClr val="363534"/>
                </a:solidFill>
                <a:effectLst/>
                <a:latin typeface="inherit"/>
              </a:rPr>
              <a:t>0</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Antall invitasjoner sendt: </a:t>
            </a:r>
            <a:r>
              <a:rPr lang="nb-NO" b="1" i="0" dirty="0">
                <a:solidFill>
                  <a:srgbClr val="363534"/>
                </a:solidFill>
                <a:effectLst/>
                <a:latin typeface="inherit"/>
              </a:rPr>
              <a:t>36</a:t>
            </a:r>
            <a:endParaRPr lang="nb-NO" b="0" i="0" dirty="0">
              <a:solidFill>
                <a:srgbClr val="363534"/>
              </a:solidFill>
              <a:effectLst/>
              <a:latin typeface="Arial" panose="020B0604020202020204" pitchFamily="34" charset="0"/>
            </a:endParaRPr>
          </a:p>
          <a:p>
            <a:endParaRPr lang="nb-NO" dirty="0"/>
          </a:p>
        </p:txBody>
      </p:sp>
    </p:spTree>
    <p:extLst>
      <p:ext uri="{BB962C8B-B14F-4D97-AF65-F5344CB8AC3E}">
        <p14:creationId xmlns:p14="http://schemas.microsoft.com/office/powerpoint/2010/main" val="36774063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D21E199-D440-4022-AA1E-9B672703F402}"/>
              </a:ext>
            </a:extLst>
          </p:cNvPr>
          <p:cNvGraphicFramePr>
            <a:graphicFrameLocks/>
          </p:cNvGraphicFramePr>
          <p:nvPr/>
        </p:nvGraphicFramePr>
        <p:xfrm>
          <a:off x="981075" y="904875"/>
          <a:ext cx="7181850" cy="390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078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E670-F784-4C0E-AAB8-DFACEC036BEA}"/>
              </a:ext>
            </a:extLst>
          </p:cNvPr>
          <p:cNvSpPr>
            <a:spLocks noGrp="1"/>
          </p:cNvSpPr>
          <p:nvPr>
            <p:ph type="title"/>
          </p:nvPr>
        </p:nvSpPr>
        <p:spPr/>
        <p:txBody>
          <a:bodyPr/>
          <a:lstStyle/>
          <a:p>
            <a:pPr algn="l"/>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 det noe i den nåværende strukturen som bør endres ved overgang til et etablert samarbeid på tvers?</a:t>
            </a:r>
            <a:endParaRPr lang="nb-NO" dirty="0"/>
          </a:p>
        </p:txBody>
      </p:sp>
      <p:sp>
        <p:nvSpPr>
          <p:cNvPr id="3" name="Content Placeholder 2">
            <a:extLst>
              <a:ext uri="{FF2B5EF4-FFF2-40B4-BE49-F238E27FC236}">
                <a16:creationId xmlns:a16="http://schemas.microsoft.com/office/drawing/2014/main" id="{66B5FEFE-939E-4E87-92CF-D3DAAF4D87CE}"/>
              </a:ext>
            </a:extLst>
          </p:cNvPr>
          <p:cNvSpPr>
            <a:spLocks noGrp="1"/>
          </p:cNvSpPr>
          <p:nvPr>
            <p:ph idx="1"/>
          </p:nvPr>
        </p:nvSpPr>
        <p:spPr/>
        <p:txBody>
          <a:bodyPr>
            <a:normAutofit fontScale="47500" lnSpcReduction="20000"/>
          </a:bodyPr>
          <a:lstStyle/>
          <a:p>
            <a:r>
              <a:rPr lang="nb-NO" dirty="0"/>
              <a:t>JUS: "Inntrykket fra fakultetets side, er at prosjektet snubler i beina på FIADM i LOS. Overordnet mener vi at prosjektet per i dag er svært komplisert og ikke tilstrekkelig tilpasset organisasjonens struktur. Forskerstøtte ved UiO bygger på nærhetsprinsippet. Derfor må enhetene sørge for å bygge opp solid forskerstøtte hos seg.  Samtidig er det en god del oppgaver som må ligge til LOS, deriblant rutineutvikling på områder hvor LOS har institusjonelt ansvar. Vi klarer ikke å se hva disse gruppene tilfører oss i tillegg til det vi har behov for fra det lokale nivået og fra LOS. Robust støtte på det lokale nivået og spesialistkompetanse i LOS må bevares.  Det er en generell trend i samfunnet at forskningen i større grad enn før rammes inn av regler og krav fra lovgivere, eksterne </a:t>
            </a:r>
            <a:r>
              <a:rPr lang="nb-NO" dirty="0" err="1"/>
              <a:t>finansiører</a:t>
            </a:r>
            <a:r>
              <a:rPr lang="nb-NO" dirty="0"/>
              <a:t>, etc. Dette legger press på den administrative kapasiteten ved universitetene, og ABE-kuttene har bidratt til å forsterke dette. Dermed blir det ekstra viktig at prosjektet sikrer at det svarer på enhetenes faktiske behov, noe vi ikke har opplevd for vårt fakultet at prosjektet har gjort. En bør også sikre bedre rutiner for at resultatene faktisk kommer til nytte på enhetene. Vi mener at en i hovedsak bør bruke eksisterende strukturer som den administrative linjen og FANE UiO til dette.  Vi vil derfor ikke anbefale at samarbeidskonstellasjonene videreføres i sin nåværende form. Vi mener at det har vært for vanskelig å skille mellom hva samarbeidskonstellasjonene skal gjøre og hva ekspertgruppene skal gjøre. Vi er opptatt av og synes at samarbeid mellom fakulteter er viktig og nyttig, men mener at samarbeidskonstellasjonene per i dag er for rigid sammensatt. Vi på JUS kan ha behov for å samarbeide med andre enn samfunnsfagene, avhengig av innretningen på de tverrfaglige forskningsprosjektene.  Videre tror vi også at samarbeidsstrukturen mellom store og små enheter ikke nødvendigvis er den mest hensiktsmessige. Små enheter kan ha helt andre utfordringer enn de store. Når det gjelder ekspertgruppene, mente vi at inndelingen i tematiske områder var meningsfull i utgangspunktet. Imidlertid er det blitt klart at særlig skillene mellom ulike EU-instrumenter kan bli litt kunstig. Dette igjen har skapt behov for samarbeid på tvers av ekspertgruppene, noe som har bidratt til å forsterke prosjektets kompleksitet ytterligere. Dersom ekspertgruppene skal videreføres, vil vi derfor anbefale å gjøre en ny vurdering av inndelingen i grupper. I tillegg er det, som nevnt over, oppgaver som må ligge til LOS. Det er dessuten viktig at de EU-relaterte ekspertgruppene i prosjektet ikke undergraver funksjonen til EU-kontoret, og heller ikke at det blir gjort dobbeltarbeid eller at man går inn på hverandres ansvarsområder. For oss på JUS er et sterkt EU-kontor vesentlig. Vi behøver å være trygge på at den kompetansen vi ikke har selv, er godt dekket i LOS. Vi er derfor usikre på ekspertgruppenes rolle i EU-spørsmål."</a:t>
            </a:r>
          </a:p>
          <a:p>
            <a:endParaRPr lang="nb-NO" dirty="0"/>
          </a:p>
        </p:txBody>
      </p:sp>
    </p:spTree>
    <p:extLst>
      <p:ext uri="{BB962C8B-B14F-4D97-AF65-F5344CB8AC3E}">
        <p14:creationId xmlns:p14="http://schemas.microsoft.com/office/powerpoint/2010/main" val="16422516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CBE6117-33B2-4448-BDDB-2E61B0DAA2E6}"/>
              </a:ext>
            </a:extLst>
          </p:cNvPr>
          <p:cNvGraphicFramePr>
            <a:graphicFrameLocks/>
          </p:cNvGraphicFramePr>
          <p:nvPr/>
        </p:nvGraphicFramePr>
        <p:xfrm>
          <a:off x="914400" y="781050"/>
          <a:ext cx="7315200" cy="4152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06352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46E8700-5321-4825-B213-41219061B514}"/>
              </a:ext>
            </a:extLst>
          </p:cNvPr>
          <p:cNvGraphicFramePr>
            <a:graphicFrameLocks/>
          </p:cNvGraphicFramePr>
          <p:nvPr/>
        </p:nvGraphicFramePr>
        <p:xfrm>
          <a:off x="919162" y="776287"/>
          <a:ext cx="7305675" cy="4162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0609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som bør endres?</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"Arbeidet i HUM-konstellasjonen har ikke helt funnet sin form, aktiviteten har vært begrenset. Det som har vært av aktivitet har vært målrettet og resultatorientert, det er bra.</a:t>
            </a:r>
          </a:p>
          <a:p>
            <a:r>
              <a:rPr lang="nb-NO" dirty="0"/>
              <a:t>Gode samarbeidsrelasjoner krever ekstra innsats å få på plass når størrelsesforskjell mellom de involverte enhetene er såpass stor."</a:t>
            </a:r>
          </a:p>
          <a:p>
            <a:r>
              <a:rPr lang="nb-NO" dirty="0"/>
              <a:t>Fra mitt perspektiv ser jeg liten nytte i denne samarbeidskonstellasjonen per nå.</a:t>
            </a:r>
          </a:p>
          <a:p>
            <a:r>
              <a:rPr lang="nb-NO" dirty="0"/>
              <a:t>Jeg har ikke forslag til endringer fordi jeg mener at disse konstellasjonene ikke bør videreføres dersom prosjektet skal over i en eller annen form for drift etter pilotperioden.</a:t>
            </a:r>
          </a:p>
          <a:p>
            <a:endParaRPr lang="nb-NO" dirty="0"/>
          </a:p>
        </p:txBody>
      </p:sp>
    </p:spTree>
    <p:extLst>
      <p:ext uri="{BB962C8B-B14F-4D97-AF65-F5344CB8AC3E}">
        <p14:creationId xmlns:p14="http://schemas.microsoft.com/office/powerpoint/2010/main" val="17661649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som bør endres?</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20000"/>
          </a:bodyPr>
          <a:lstStyle/>
          <a:p>
            <a:r>
              <a:rPr lang="nb-NO" dirty="0"/>
              <a:t>Jeg synes ikke sammensetningen av konstellasjonen fungerer. Store, mellomstore og små enheter jobber på så ulike måter at jeg synes det har vært vanskelig å få til et reelt og matnyttig samarbeid.</a:t>
            </a:r>
          </a:p>
          <a:p>
            <a:r>
              <a:rPr lang="nb-NO" dirty="0"/>
              <a:t>Konstellasjonen kan godt samarbeide enda tettere om for eksempel kurs og ha noen faste møter slik vi hadde i starten.</a:t>
            </a:r>
          </a:p>
          <a:p>
            <a:r>
              <a:rPr lang="nb-NO" dirty="0" err="1"/>
              <a:t>Medfak</a:t>
            </a:r>
            <a:r>
              <a:rPr lang="nb-NO" dirty="0"/>
              <a:t> og MN bør være i samme konstellasjon.</a:t>
            </a:r>
          </a:p>
          <a:p>
            <a:r>
              <a:rPr lang="nb-NO" dirty="0"/>
              <a:t>Mer definerte rammer og oppgaver</a:t>
            </a:r>
          </a:p>
          <a:p>
            <a:r>
              <a:rPr lang="nb-NO" dirty="0"/>
              <a:t>Samarbeidskonstellasjonene bør legges ned.</a:t>
            </a:r>
          </a:p>
          <a:p>
            <a:r>
              <a:rPr lang="nb-NO" dirty="0"/>
              <a:t>Vi anser det ikke som viktig at samarbeidskonstellasjonene videreføres</a:t>
            </a:r>
          </a:p>
          <a:p>
            <a:r>
              <a:rPr lang="nb-NO" dirty="0"/>
              <a:t>Vi har ikke hatt møter med prosjektøkonomer, og det bør vi.</a:t>
            </a:r>
          </a:p>
          <a:p>
            <a:endParaRPr lang="nb-NO" dirty="0"/>
          </a:p>
        </p:txBody>
      </p:sp>
    </p:spTree>
    <p:extLst>
      <p:ext uri="{BB962C8B-B14F-4D97-AF65-F5344CB8AC3E}">
        <p14:creationId xmlns:p14="http://schemas.microsoft.com/office/powerpoint/2010/main" val="41368329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andre tilbakemeldinger vedrørende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7500" lnSpcReduction="20000"/>
          </a:bodyPr>
          <a:lstStyle/>
          <a:p>
            <a:r>
              <a:rPr lang="nb-NO" dirty="0"/>
              <a:t>"Deltagelse i Samarbeidskonstellasjonen oppleves som lite relevant og fyller ikke et udekket behov. Det har vært uklart hvilken funksjon konstellasjonene har hatt i forhold til ekspertgruppene, og arbeidsdelingen har også vært uklar. Deltagelse har ikke ført til mer samhandling eller samarbeid på tvers for min del. Den nåværende oppdelingen i SAM, HUM, MED og MATNAT oppleves ikke hensiktsmessig, men mer som en potensiell hindring for samarbeid på tvers. Ved UiO har vi et velfungerende nettverk, FANE-UiO, som dekker behovet for samhandling på tvers av enheter. I dette nettverket er også LOS med, og det er viktig å ha sentraladministrasjonen med for å sikre helhetlig og institusjonell forankring i arbeid med eksternfinansiering."</a:t>
            </a:r>
          </a:p>
          <a:p>
            <a:r>
              <a:rPr lang="nb-NO" dirty="0"/>
              <a:t>Det bør gjøres en gjennomgang av mandatene for alle strukturene i prosjektet som eventuelt skal videreføres, for å sikre at de ikke overlapper eller tråkker i bedet til LOS.</a:t>
            </a:r>
          </a:p>
          <a:p>
            <a:endParaRPr lang="nb-NO" dirty="0"/>
          </a:p>
        </p:txBody>
      </p:sp>
    </p:spTree>
    <p:extLst>
      <p:ext uri="{BB962C8B-B14F-4D97-AF65-F5344CB8AC3E}">
        <p14:creationId xmlns:p14="http://schemas.microsoft.com/office/powerpoint/2010/main" val="15473530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andre tilbakemeldinger vedrørende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10000"/>
          </a:bodyPr>
          <a:lstStyle/>
          <a:p>
            <a:r>
              <a:rPr lang="nb-NO" dirty="0"/>
              <a:t>Det er mulig at samarbeidskonstellasjonene ikke er så viktige etter at vi fikk innført Teamet "Forskerstøtteapparatet"</a:t>
            </a:r>
          </a:p>
          <a:p>
            <a:r>
              <a:rPr lang="nb-NO" dirty="0"/>
              <a:t>Fane-MN har eksistert også før dette prosjektet, så endringen er ikke så stor...</a:t>
            </a:r>
          </a:p>
          <a:p>
            <a:r>
              <a:rPr lang="nb-NO" dirty="0"/>
              <a:t>Ikke så nyttige.</a:t>
            </a:r>
          </a:p>
          <a:p>
            <a:r>
              <a:rPr lang="nb-NO" dirty="0"/>
              <a:t>Rollen vår er uklar, og det er få møter nå.</a:t>
            </a:r>
          </a:p>
          <a:p>
            <a:r>
              <a:rPr lang="nb-NO" dirty="0"/>
              <a:t>"Samarbeidskonstellasjonen har lagt til rette for noe bedre informasjonsflyt på tvers av enhetene. Dette har særlig gitt utslag i deling av kurstilbud for ulike ansattgrupper, det er udelt positivt.</a:t>
            </a:r>
          </a:p>
          <a:p>
            <a:r>
              <a:rPr lang="nb-NO" dirty="0"/>
              <a:t>Felles samlinger for forskerstøtten på </a:t>
            </a:r>
            <a:r>
              <a:rPr lang="nb-NO" dirty="0" err="1"/>
              <a:t>humsam</a:t>
            </a:r>
            <a:r>
              <a:rPr lang="nb-NO" dirty="0"/>
              <a:t>-enhetene ved UiO har falt bort i perioden - dette er uheldig.</a:t>
            </a:r>
          </a:p>
          <a:p>
            <a:endParaRPr lang="nb-NO" dirty="0"/>
          </a:p>
        </p:txBody>
      </p:sp>
    </p:spTree>
    <p:extLst>
      <p:ext uri="{BB962C8B-B14F-4D97-AF65-F5344CB8AC3E}">
        <p14:creationId xmlns:p14="http://schemas.microsoft.com/office/powerpoint/2010/main" val="30759043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andre tilbakemeldinger vedrørende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En samarbeidskonstellasjonsløsning for alle </a:t>
            </a:r>
            <a:r>
              <a:rPr lang="nb-NO" dirty="0" err="1"/>
              <a:t>humsam</a:t>
            </a:r>
            <a:r>
              <a:rPr lang="nb-NO" dirty="0"/>
              <a:t>-enheter ville være en interessant mulighet."</a:t>
            </a:r>
          </a:p>
          <a:p>
            <a:r>
              <a:rPr lang="nb-NO" dirty="0"/>
              <a:t>Samarbeidskonstellasjonen kan oppleves som en kunstig konstruksjon, der partene er ulike i størrelse og organisering, med begrenset nytte og i verste fall et hinder for bilateralt samarbeid og/eller samarbeid med andre.</a:t>
            </a:r>
          </a:p>
          <a:p>
            <a:r>
              <a:rPr lang="nb-NO" dirty="0"/>
              <a:t>Samarbeidskonstellasjonene er nok litt mindre definerte enn de ekspertgruppene. Her må vi jobbe litt mer med dette, men det er i vår jobbs natur til å strukturere kompliserte settinger… så jeg tror at vi kan klare det med litt god vilje fra alle involverte.</a:t>
            </a:r>
          </a:p>
          <a:p>
            <a:endParaRPr lang="nb-NO" dirty="0"/>
          </a:p>
        </p:txBody>
      </p:sp>
    </p:spTree>
    <p:extLst>
      <p:ext uri="{BB962C8B-B14F-4D97-AF65-F5344CB8AC3E}">
        <p14:creationId xmlns:p14="http://schemas.microsoft.com/office/powerpoint/2010/main" val="1909647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andre tilbakemeldinger vedrørende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STK vil </a:t>
            </a:r>
            <a:r>
              <a:rPr lang="nb-NO" dirty="0" err="1"/>
              <a:t>sansynelig</a:t>
            </a:r>
            <a:r>
              <a:rPr lang="nb-NO" dirty="0"/>
              <a:t> ha litt mer sammenfall med konstellasjonene SAM fremfor HUM, men noe av hovedproblemet er at det er smått og varierende hvor mye arbeid som må legges i eksternfinansiering til enhver tid. Det går i bølger alt ettersom hvor mange aktive prosjekter vi har. Akkurat nå har vi mange ferske prosjekter og følgelig lav aktivitet for å skaffe nye. Erfaring med utbytte av fellesløsningene vil nødvendigvis bli påvirket av dette.</a:t>
            </a:r>
          </a:p>
        </p:txBody>
      </p:sp>
    </p:spTree>
    <p:extLst>
      <p:ext uri="{BB962C8B-B14F-4D97-AF65-F5344CB8AC3E}">
        <p14:creationId xmlns:p14="http://schemas.microsoft.com/office/powerpoint/2010/main" val="35708763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andre tilbakemeldinger vedrørende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10000"/>
          </a:bodyPr>
          <a:lstStyle/>
          <a:p>
            <a:r>
              <a:rPr lang="nb-NO" dirty="0"/>
              <a:t>Vi har hatt få møter. Mitt inntrykk er at ingen av de involverte helt har visst hva vi skal med disse konstellasjonene, vanskelig å se noen konkret nytteverdi. Det som er positivt er deling av informasjon, og det at enhetene kan åpne opp for deltakelse på hverandres kurs osv. - men det burde det være mulig å få til uten at man har noen formaliserte samarbeidskonstellasjoner.</a:t>
            </a:r>
          </a:p>
          <a:p>
            <a:r>
              <a:rPr lang="nb-NO" dirty="0"/>
              <a:t>Vi har hatt noen interessante møter, men samarbeidet har ikke helt "tatt av". Kanskje det kan bli bedre nå når vi ikke lenger er hemmet av pandemien?</a:t>
            </a:r>
          </a:p>
        </p:txBody>
      </p:sp>
    </p:spTree>
    <p:extLst>
      <p:ext uri="{BB962C8B-B14F-4D97-AF65-F5344CB8AC3E}">
        <p14:creationId xmlns:p14="http://schemas.microsoft.com/office/powerpoint/2010/main" val="13154376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636"/>
            <a:ext cx="9144000" cy="5207267"/>
          </a:xfrm>
          <a:prstGeom prst="rect">
            <a:avLst/>
          </a:prstGeom>
        </p:spPr>
      </p:pic>
      <p:sp>
        <p:nvSpPr>
          <p:cNvPr id="5" name="Rectangle 4"/>
          <p:cNvSpPr/>
          <p:nvPr/>
        </p:nvSpPr>
        <p:spPr>
          <a:xfrm>
            <a:off x="0" y="5313145"/>
            <a:ext cx="9144000" cy="401855"/>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1775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5585-ABF0-4AC1-9CBF-B5CD9942AD59}"/>
              </a:ext>
            </a:extLst>
          </p:cNvPr>
          <p:cNvSpPr>
            <a:spLocks noGrp="1"/>
          </p:cNvSpPr>
          <p:nvPr>
            <p:ph type="title"/>
          </p:nvPr>
        </p:nvSpPr>
        <p:spPr/>
        <p:txBody>
          <a:bodyPr/>
          <a:lstStyle/>
          <a:p>
            <a:pPr algn="l"/>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 det noe i den nåværende strukturen som bør endres ved overgang til et etablert samarbeid på tvers?</a:t>
            </a:r>
            <a:endParaRPr lang="nb-NO" dirty="0"/>
          </a:p>
        </p:txBody>
      </p:sp>
      <p:sp>
        <p:nvSpPr>
          <p:cNvPr id="3" name="Content Placeholder 2">
            <a:extLst>
              <a:ext uri="{FF2B5EF4-FFF2-40B4-BE49-F238E27FC236}">
                <a16:creationId xmlns:a16="http://schemas.microsoft.com/office/drawing/2014/main" id="{5819C10A-3F44-476E-865A-A88F191318D3}"/>
              </a:ext>
            </a:extLst>
          </p:cNvPr>
          <p:cNvSpPr>
            <a:spLocks noGrp="1"/>
          </p:cNvSpPr>
          <p:nvPr>
            <p:ph idx="1"/>
          </p:nvPr>
        </p:nvSpPr>
        <p:spPr/>
        <p:txBody>
          <a:bodyPr>
            <a:normAutofit/>
          </a:bodyPr>
          <a:lstStyle/>
          <a:p>
            <a:r>
              <a:rPr lang="nb-NO" dirty="0"/>
              <a:t>SV: Samarbeidet kan videreføres slik det er etablert. Det er mulig at man bør endre noe på samarbeidskonstellasjonene siden vår erfaring er at det også samarbeides i stor grad mellom enheter som ikke er med i samme konstellasjon. SV støtter forslaget om at koordinering av samarbeidet og ekspertgruppene kan gå på rundgang.</a:t>
            </a:r>
          </a:p>
          <a:p>
            <a:endParaRPr lang="nb-NO" dirty="0"/>
          </a:p>
        </p:txBody>
      </p:sp>
    </p:spTree>
    <p:extLst>
      <p:ext uri="{BB962C8B-B14F-4D97-AF65-F5344CB8AC3E}">
        <p14:creationId xmlns:p14="http://schemas.microsoft.com/office/powerpoint/2010/main" val="240575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AA99-C5C3-43C6-A991-CE4FDB079F4C}"/>
              </a:ext>
            </a:extLst>
          </p:cNvPr>
          <p:cNvSpPr>
            <a:spLocks noGrp="1"/>
          </p:cNvSpPr>
          <p:nvPr>
            <p:ph type="title"/>
          </p:nvPr>
        </p:nvSpPr>
        <p:spPr/>
        <p:txBody>
          <a:bodyPr/>
          <a:lstStyle/>
          <a:p>
            <a:pPr algn="l"/>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 det noe i den nåværende strukturen som bør endres ved overgang til et etablert samarbeid på tvers?</a:t>
            </a:r>
            <a:endParaRPr lang="nb-NO" dirty="0"/>
          </a:p>
        </p:txBody>
      </p:sp>
      <p:sp>
        <p:nvSpPr>
          <p:cNvPr id="3" name="Content Placeholder 2">
            <a:extLst>
              <a:ext uri="{FF2B5EF4-FFF2-40B4-BE49-F238E27FC236}">
                <a16:creationId xmlns:a16="http://schemas.microsoft.com/office/drawing/2014/main" id="{C970D2A3-5C7A-46DD-926A-BA68026A496B}"/>
              </a:ext>
            </a:extLst>
          </p:cNvPr>
          <p:cNvSpPr>
            <a:spLocks noGrp="1"/>
          </p:cNvSpPr>
          <p:nvPr>
            <p:ph idx="1"/>
          </p:nvPr>
        </p:nvSpPr>
        <p:spPr/>
        <p:txBody>
          <a:bodyPr>
            <a:normAutofit lnSpcReduction="10000"/>
          </a:bodyPr>
          <a:lstStyle/>
          <a:p>
            <a:r>
              <a:rPr lang="nb-NO" dirty="0"/>
              <a:t>TF: "Samarbeidskonstellasjonene oppleves som lite nyttige og trenger derfor ikke å videreføres. Ekspertgruppene kan være nyttige, kanskje først og fremst for dem som selv er medlem. Det er viktig med tydelige grenseoppganger i forhold til EU-kontoret sentralt. Fakultetet er opptatt av ressursbruken i prosjektet. Vi er ikke sikre på at det trengs en person som koordinerer hele samarbeidet, hvis det nå blir slik at samarbeidskonstellasjonene legges ned og ekspertgruppene går fra en prosjektfase til en driftsfase."</a:t>
            </a:r>
          </a:p>
          <a:p>
            <a:endParaRPr lang="nb-NO" dirty="0"/>
          </a:p>
        </p:txBody>
      </p:sp>
    </p:spTree>
    <p:extLst>
      <p:ext uri="{BB962C8B-B14F-4D97-AF65-F5344CB8AC3E}">
        <p14:creationId xmlns:p14="http://schemas.microsoft.com/office/powerpoint/2010/main" val="261113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2D09-B2F6-4B23-9096-DF605D0DEEA7}"/>
              </a:ext>
            </a:extLst>
          </p:cNvPr>
          <p:cNvSpPr>
            <a:spLocks noGrp="1"/>
          </p:cNvSpPr>
          <p:nvPr>
            <p:ph type="title"/>
          </p:nvPr>
        </p:nvSpPr>
        <p:spPr/>
        <p:txBody>
          <a:bodyPr/>
          <a:lstStyle/>
          <a:p>
            <a:pPr algn="l"/>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 det noe i den nåværende strukturen som bør endres ved overgang til et etablert samarbeid på tvers?</a:t>
            </a:r>
            <a:endParaRPr lang="nb-NO" dirty="0"/>
          </a:p>
        </p:txBody>
      </p:sp>
      <p:sp>
        <p:nvSpPr>
          <p:cNvPr id="3" name="Content Placeholder 2">
            <a:extLst>
              <a:ext uri="{FF2B5EF4-FFF2-40B4-BE49-F238E27FC236}">
                <a16:creationId xmlns:a16="http://schemas.microsoft.com/office/drawing/2014/main" id="{4028F594-EEB8-4811-97C6-D491EBB0C9F1}"/>
              </a:ext>
            </a:extLst>
          </p:cNvPr>
          <p:cNvSpPr>
            <a:spLocks noGrp="1"/>
          </p:cNvSpPr>
          <p:nvPr>
            <p:ph idx="1"/>
          </p:nvPr>
        </p:nvSpPr>
        <p:spPr/>
        <p:txBody>
          <a:bodyPr/>
          <a:lstStyle/>
          <a:p>
            <a:r>
              <a:rPr lang="nb-NO" dirty="0"/>
              <a:t>OD: Vi synes ikke at det blir flere søknader eller mer samarbeid så lenge det er et rent administrativt prosjekt</a:t>
            </a:r>
          </a:p>
          <a:p>
            <a:r>
              <a:rPr lang="nb-NO" dirty="0"/>
              <a:t>MN: De nåværende konstellasjonene (HUM, SAM, HELSE, MNM) har vært formålstjenlige</a:t>
            </a:r>
            <a:r>
              <a:rPr lang="nb-NO" dirty="0" smtClean="0"/>
              <a:t>.</a:t>
            </a:r>
          </a:p>
          <a:p>
            <a:r>
              <a:rPr lang="nb-NO" dirty="0"/>
              <a:t>NHM: Vi er veldig fornøyd med samarbeidet. Vi har hatt begrenset bemanning i forskerstøtte på NHM og har hatt nye nytte av samarbeidet. Nå har vi ansatt en forskningskoordinator som kan bidra mer til samarbeidet.</a:t>
            </a:r>
            <a:endParaRPr lang="nb-NO" dirty="0"/>
          </a:p>
          <a:p>
            <a:endParaRPr lang="nb-NO" dirty="0"/>
          </a:p>
        </p:txBody>
      </p:sp>
    </p:spTree>
    <p:extLst>
      <p:ext uri="{BB962C8B-B14F-4D97-AF65-F5344CB8AC3E}">
        <p14:creationId xmlns:p14="http://schemas.microsoft.com/office/powerpoint/2010/main" val="136025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lstStyle/>
          <a:p>
            <a:pPr algn="l"/>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 det noe i den nåværende strukturen som bør endres ved overgang til et etablert samarbeid på tvers?</a:t>
            </a:r>
            <a:endParaRPr lang="nb-NO"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lstStyle/>
          <a:p>
            <a:r>
              <a:rPr lang="nb-NO" dirty="0"/>
              <a:t>STK: Vi tenker STK har mer igjen for å være med i SAM-konstellasjonen fremfor HUM-konstellasjonen. Ikke fordi det er noe dårlig eller negativt med HUM-konstellasjonen, men fordi søknadene våre i større grad har samfunnsvitenskapelig kontekst fremfor humanistisk. Men fortsatt deltagelse i HUM-konstellasjonen er ikke negativt for STK. Det er mer snakk om hva som er best.</a:t>
            </a:r>
          </a:p>
          <a:p>
            <a:endParaRPr lang="nb-NO" dirty="0"/>
          </a:p>
        </p:txBody>
      </p:sp>
    </p:spTree>
    <p:extLst>
      <p:ext uri="{BB962C8B-B14F-4D97-AF65-F5344CB8AC3E}">
        <p14:creationId xmlns:p14="http://schemas.microsoft.com/office/powerpoint/2010/main" val="353916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1400" b="1" i="0" dirty="0">
                <a:solidFill>
                  <a:srgbClr val="363534"/>
                </a:solidFill>
                <a:effectLst/>
                <a:latin typeface="Arial" panose="020B0604020202020204" pitchFamily="34" charset="0"/>
              </a:rPr>
              <a:t>Prosjekt fellesløsninger innen forskerstøtte er først og fremst et administrativt prosjekt for økt administrativt samarbeid på tvers av enhetene ved UiO. Ved overgang til etablert fellesløsning, hvem tenker dere kan fungere som styrende enhet/gruppe av samarbeidet på tvers?</a:t>
            </a:r>
            <a:endParaRPr lang="nb-NO" sz="14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20000"/>
          </a:bodyPr>
          <a:lstStyle/>
          <a:p>
            <a:r>
              <a:rPr lang="nb-NO" dirty="0"/>
              <a:t>STK: Det er vel tre muligheter som fremstår som de mest aktuelle: Sentraladministrasjonen, Fakultetene på rundgang eller en styringsgruppe bestående av representanter fra enhetene. Det sistnevnte er vel kanskje det beste siden det sikrer byrdefordeling og </a:t>
            </a:r>
            <a:r>
              <a:rPr lang="nb-NO" dirty="0" err="1"/>
              <a:t>innvolvering</a:t>
            </a:r>
            <a:r>
              <a:rPr lang="nb-NO" dirty="0"/>
              <a:t>.</a:t>
            </a:r>
          </a:p>
          <a:p>
            <a:r>
              <a:rPr lang="nb-NO" dirty="0"/>
              <a:t>SV: Direktørnettverket kan fungere som en styrende enhet siden det stort sett er administrative ressurser fra de ulike enhetene som bidrar inn i fellesløsningen. Forskningskomiteen og FANE-UiO kan fungere som referansenettverk.</a:t>
            </a:r>
          </a:p>
          <a:p>
            <a:r>
              <a:rPr lang="nb-NO" dirty="0"/>
              <a:t>MN: Det mest naturlige ville være at Fellesløsninger styres av UiOs sentrale forskningsadministrasjon. Det er vanskelig å se andre løsninger som favner bredden av slike tjenester.</a:t>
            </a:r>
          </a:p>
          <a:p>
            <a:endParaRPr lang="nb-NO" dirty="0"/>
          </a:p>
        </p:txBody>
      </p:sp>
    </p:spTree>
    <p:extLst>
      <p:ext uri="{BB962C8B-B14F-4D97-AF65-F5344CB8AC3E}">
        <p14:creationId xmlns:p14="http://schemas.microsoft.com/office/powerpoint/2010/main" val="1136803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1400" b="1" i="0" dirty="0">
                <a:solidFill>
                  <a:srgbClr val="363534"/>
                </a:solidFill>
                <a:effectLst/>
                <a:latin typeface="Arial" panose="020B0604020202020204" pitchFamily="34" charset="0"/>
              </a:rPr>
              <a:t>Prosjekt fellesløsninger innen forskerstøtte er først og fremst et administrativt prosjekt for økt administrativt samarbeid på tvers av enhetene ved UiO. Ved overgang til etablert fellesløsning, hvem tenker dere kan fungere som styrende enhet/gruppe av samarbeidet på tvers?</a:t>
            </a:r>
            <a:endParaRPr lang="nb-NO" sz="14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7500" lnSpcReduction="20000"/>
          </a:bodyPr>
          <a:lstStyle/>
          <a:p>
            <a:r>
              <a:rPr lang="nb-NO" dirty="0"/>
              <a:t>UV: Enten kan man fortsette å ha en styringsgruppe, eller så kan det legges til linjen. Da kan det enten styres fra et fakultet eller fra FIADM – har ingen sterke meninger om hva som er best. Men tror det er viktig at FIADM er påkoblet og også føler ansvar for videre drift.</a:t>
            </a:r>
          </a:p>
          <a:p>
            <a:r>
              <a:rPr lang="nb-NO" dirty="0"/>
              <a:t>OD: Fakultetsdirektørnettverket</a:t>
            </a:r>
          </a:p>
          <a:p>
            <a:r>
              <a:rPr lang="nb-NO" dirty="0"/>
              <a:t>HF: Forskningskomiteen (</a:t>
            </a:r>
            <a:r>
              <a:rPr lang="nb-NO" dirty="0" err="1"/>
              <a:t>evt</a:t>
            </a:r>
            <a:r>
              <a:rPr lang="nb-NO" dirty="0"/>
              <a:t> </a:t>
            </a:r>
            <a:r>
              <a:rPr lang="nb-NO" dirty="0" err="1"/>
              <a:t>referansefruppe</a:t>
            </a:r>
            <a:r>
              <a:rPr lang="nb-NO" dirty="0"/>
              <a:t>) og/eller FIADM</a:t>
            </a:r>
          </a:p>
          <a:p>
            <a:r>
              <a:rPr lang="nb-NO" dirty="0"/>
              <a:t>TF: I den grad det trengs en overordnet styring av dette fremover bør det kunne legges til UiO sentralt.</a:t>
            </a:r>
          </a:p>
          <a:p>
            <a:r>
              <a:rPr lang="nb-NO" dirty="0"/>
              <a:t>FIADM: I og med at dette er et prosjekt for fakultetene kan det være et av fakultetene - og ansvaret kan evt. gå på omgang.</a:t>
            </a:r>
          </a:p>
          <a:p>
            <a:r>
              <a:rPr lang="nb-NO" dirty="0"/>
              <a:t>SUM: SV-fakultetet</a:t>
            </a:r>
          </a:p>
          <a:p>
            <a:r>
              <a:rPr lang="nb-NO" dirty="0"/>
              <a:t>JUS: Vi mener dette bør styres fra LOS (se ellers vårt svar på neste spørsmål)</a:t>
            </a:r>
          </a:p>
          <a:p>
            <a:endParaRPr lang="nb-NO" dirty="0"/>
          </a:p>
        </p:txBody>
      </p:sp>
    </p:spTree>
    <p:extLst>
      <p:ext uri="{BB962C8B-B14F-4D97-AF65-F5344CB8AC3E}">
        <p14:creationId xmlns:p14="http://schemas.microsoft.com/office/powerpoint/2010/main" val="202026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1400" b="1" i="0" dirty="0">
                <a:solidFill>
                  <a:srgbClr val="363534"/>
                </a:solidFill>
                <a:effectLst/>
                <a:latin typeface="Arial" panose="020B0604020202020204" pitchFamily="34" charset="0"/>
              </a:rPr>
              <a:t>Prosjekt fellesløsninger innen forskerstøtte er først og fremst et administrativt prosjekt for økt administrativt samarbeid på tvers av enhetene ved UiO. Ved overgang til etablert fellesløsning, hvem tenker dere kan fungere som styrende enhet/gruppe av samarbeidet på tvers?</a:t>
            </a:r>
            <a:endParaRPr lang="nb-NO" sz="14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KHM: Grunnleggende utfordring ved evt. overgang fra prosjekt til drift ligger i 1) relasjon til UiOs organisasjonsstruktur og 2) spørsmålet om finansiering. Dersom arbeidet videreføres er et godt alternativ å legge koordinering (heller enn «styrende enhet/gruppe») til LOS v FIADM. Det er i så fall vesentlig å understreke at faktisk arbeidsbyrde i størst mulig grad bør ligge hos de til enhver tid ansvarlige gruppekoordinatorene</a:t>
            </a:r>
            <a:r>
              <a:rPr lang="nb-NO" dirty="0" smtClean="0"/>
              <a:t>.</a:t>
            </a:r>
          </a:p>
          <a:p>
            <a:r>
              <a:rPr lang="nb-NO" dirty="0"/>
              <a:t>NHM: Usikker/Vet ikke</a:t>
            </a:r>
            <a:endParaRPr lang="nb-NO" dirty="0"/>
          </a:p>
        </p:txBody>
      </p:sp>
    </p:spTree>
    <p:extLst>
      <p:ext uri="{BB962C8B-B14F-4D97-AF65-F5344CB8AC3E}">
        <p14:creationId xmlns:p14="http://schemas.microsoft.com/office/powerpoint/2010/main" val="117898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88E8-5B07-4F4C-876B-D8755C5D999E}"/>
              </a:ext>
            </a:extLst>
          </p:cNvPr>
          <p:cNvSpPr>
            <a:spLocks noGrp="1"/>
          </p:cNvSpPr>
          <p:nvPr>
            <p:ph type="title"/>
          </p:nvPr>
        </p:nvSpPr>
        <p:spPr/>
        <p:txBody>
          <a:bodyPr/>
          <a:lstStyle/>
          <a:p>
            <a:r>
              <a:rPr lang="nb-NO" dirty="0"/>
              <a:t>Innholdsfortegnelse</a:t>
            </a:r>
          </a:p>
        </p:txBody>
      </p:sp>
      <p:sp>
        <p:nvSpPr>
          <p:cNvPr id="3" name="Content Placeholder 2">
            <a:extLst>
              <a:ext uri="{FF2B5EF4-FFF2-40B4-BE49-F238E27FC236}">
                <a16:creationId xmlns:a16="http://schemas.microsoft.com/office/drawing/2014/main" id="{2A51F585-EEF9-4C8F-9E89-2A609821D884}"/>
              </a:ext>
            </a:extLst>
          </p:cNvPr>
          <p:cNvSpPr>
            <a:spLocks noGrp="1"/>
          </p:cNvSpPr>
          <p:nvPr>
            <p:ph idx="1"/>
          </p:nvPr>
        </p:nvSpPr>
        <p:spPr/>
        <p:txBody>
          <a:bodyPr/>
          <a:lstStyle/>
          <a:p>
            <a:r>
              <a:rPr lang="nb-NO" dirty="0"/>
              <a:t>Side 3-25: Svar fra ledelsen ved hver enhet inkl. FIADM</a:t>
            </a:r>
          </a:p>
          <a:p>
            <a:endParaRPr lang="nb-NO" dirty="0"/>
          </a:p>
          <a:p>
            <a:r>
              <a:rPr lang="nb-NO" dirty="0"/>
              <a:t>Side 26-100: Svar fra medlemmer av </a:t>
            </a:r>
            <a:r>
              <a:rPr lang="nb-NO" dirty="0" err="1"/>
              <a:t>Teamsrommet</a:t>
            </a:r>
            <a:endParaRPr lang="nb-NO" dirty="0"/>
          </a:p>
          <a:p>
            <a:endParaRPr lang="nb-NO" dirty="0"/>
          </a:p>
          <a:p>
            <a:r>
              <a:rPr lang="nb-NO" dirty="0"/>
              <a:t>Side 100-117: Svar fra medlemmer av  ekspertgruppene</a:t>
            </a:r>
          </a:p>
          <a:p>
            <a:endParaRPr lang="nb-NO" dirty="0"/>
          </a:p>
          <a:p>
            <a:r>
              <a:rPr lang="nb-NO" dirty="0"/>
              <a:t>Side 118-128: Svar fra medlemmer av samarbeidskonstellasjonene</a:t>
            </a:r>
          </a:p>
          <a:p>
            <a:endParaRPr lang="nb-NO" dirty="0"/>
          </a:p>
          <a:p>
            <a:endParaRPr lang="nb-NO" dirty="0"/>
          </a:p>
        </p:txBody>
      </p:sp>
    </p:spTree>
    <p:extLst>
      <p:ext uri="{BB962C8B-B14F-4D97-AF65-F5344CB8AC3E}">
        <p14:creationId xmlns:p14="http://schemas.microsoft.com/office/powerpoint/2010/main" val="305311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dere andre tilbakemeldinger til prosjektet?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lnSpcReduction="10000"/>
          </a:bodyPr>
          <a:lstStyle/>
          <a:p>
            <a:r>
              <a:rPr lang="nb-NO" dirty="0"/>
              <a:t>SV: Det er positivt med slike etablerte samarbeid på tvers. Selv på de områdene der vi har temmelig god kompetanse og rutiner erfarer vi at vi utvikler oss ved å dele med andre og få innspill fra andre.</a:t>
            </a:r>
          </a:p>
          <a:p>
            <a:r>
              <a:rPr lang="nb-NO" dirty="0"/>
              <a:t>MN: De enkelte deltakere i ekspertgruppene opplever det som nyttig å få tilgang til et forum for diskusjon og utveksling av ideer på vei mot identifisering av beste praksis på ulike forskningsadministrative områder</a:t>
            </a:r>
            <a:r>
              <a:rPr lang="nb-NO" dirty="0" smtClean="0"/>
              <a:t>.</a:t>
            </a:r>
          </a:p>
          <a:p>
            <a:r>
              <a:rPr lang="nb-NO" dirty="0"/>
              <a:t>N</a:t>
            </a:r>
            <a:r>
              <a:rPr lang="nb-NO" dirty="0" smtClean="0"/>
              <a:t>HM: blank</a:t>
            </a:r>
            <a:endParaRPr lang="nb-NO" dirty="0"/>
          </a:p>
          <a:p>
            <a:endParaRPr lang="nb-NO" dirty="0"/>
          </a:p>
        </p:txBody>
      </p:sp>
    </p:spTree>
    <p:extLst>
      <p:ext uri="{BB962C8B-B14F-4D97-AF65-F5344CB8AC3E}">
        <p14:creationId xmlns:p14="http://schemas.microsoft.com/office/powerpoint/2010/main" val="96806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dere andre tilbakemeldinger til prosjektet?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10000"/>
          </a:bodyPr>
          <a:lstStyle/>
          <a:p>
            <a:r>
              <a:rPr lang="nb-NO" dirty="0"/>
              <a:t>HF: "Fra fakultetsledelsens ståsted kan vi ikke se at vårt fakultet har fått noe særlig igjen for deltakelse i prosjektet. Ekspertgruppen MCSA har etter vår opplevelse fungert bra, men de tre andre har fungert mindre bra. Uansett gruppe har vi ikke opplevd merverdi for oss som fakultet, men vi har avgitt en viktig ressurs som har blitt oppfattet positivt. Samarbeidskonstellasjonen: blir litt rar da vi ikke vil hindre samarbeid med SV og UV. Svært begrenset utbytte for oss. </a:t>
            </a:r>
            <a:r>
              <a:rPr lang="nb-NO" dirty="0" err="1"/>
              <a:t>Teamsrommet</a:t>
            </a:r>
            <a:r>
              <a:rPr lang="nb-NO" dirty="0"/>
              <a:t>: blitt for stort? Liten aktivitet og få som svarer. </a:t>
            </a:r>
            <a:r>
              <a:rPr lang="nb-NO" dirty="0" err="1"/>
              <a:t>Monitorering</a:t>
            </a:r>
            <a:r>
              <a:rPr lang="nb-NO" dirty="0"/>
              <a:t> og kvalitetssikring av svar? </a:t>
            </a:r>
            <a:r>
              <a:rPr lang="nb-NO" dirty="0" err="1"/>
              <a:t>Kompetanesheving</a:t>
            </a:r>
            <a:r>
              <a:rPr lang="nb-NO" dirty="0"/>
              <a:t> viktig uansett. OK å avgi ressurs til ekspertgruppe for avgrenset periode. Ønsker ikke internfakturering. Det å være aktiv i en gruppe gir merverdi."</a:t>
            </a:r>
          </a:p>
          <a:p>
            <a:endParaRPr lang="nb-NO" dirty="0"/>
          </a:p>
        </p:txBody>
      </p:sp>
    </p:spTree>
    <p:extLst>
      <p:ext uri="{BB962C8B-B14F-4D97-AF65-F5344CB8AC3E}">
        <p14:creationId xmlns:p14="http://schemas.microsoft.com/office/powerpoint/2010/main" val="986196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dere andre tilbakemeldinger til prosjektet?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FIADM: Som nevnt over, mener vi at det viktige framover er at ekspertgruppene har fokus på gjennomføringsfasen av prosjektene. Dette har diskusjonene i </a:t>
            </a:r>
            <a:r>
              <a:rPr lang="nb-NO" dirty="0" err="1"/>
              <a:t>ekpertgruppene</a:t>
            </a:r>
            <a:r>
              <a:rPr lang="nb-NO" dirty="0"/>
              <a:t> også vist, og vi ser det i spørsmålene som kommer i </a:t>
            </a:r>
            <a:r>
              <a:rPr lang="nb-NO" dirty="0" err="1"/>
              <a:t>Teamsgruppen</a:t>
            </a:r>
            <a:r>
              <a:rPr lang="nb-NO" dirty="0"/>
              <a:t>. I tillegg er det mange spørsmål knyttet til gjennomføring som kommer til FIADM. Primært gjelder dette EU-prosjekter.</a:t>
            </a:r>
          </a:p>
          <a:p>
            <a:r>
              <a:rPr lang="nb-NO" dirty="0"/>
              <a:t>OD: Vi føler at prosjektet mangler behovsforankring.</a:t>
            </a:r>
          </a:p>
          <a:p>
            <a:endParaRPr lang="nb-NO" dirty="0"/>
          </a:p>
        </p:txBody>
      </p:sp>
    </p:spTree>
    <p:extLst>
      <p:ext uri="{BB962C8B-B14F-4D97-AF65-F5344CB8AC3E}">
        <p14:creationId xmlns:p14="http://schemas.microsoft.com/office/powerpoint/2010/main" val="291975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dere andre tilbakemeldinger til prosjektet?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a:xfrm>
            <a:off x="457200" y="1345332"/>
            <a:ext cx="8229600" cy="3759804"/>
          </a:xfrm>
        </p:spPr>
        <p:txBody>
          <a:bodyPr>
            <a:normAutofit fontScale="62500" lnSpcReduction="20000"/>
          </a:bodyPr>
          <a:lstStyle/>
          <a:p>
            <a:r>
              <a:rPr lang="nb-NO" dirty="0"/>
              <a:t>JUS: "Vi mener at ekspertgruppen for Forskningsrådet er den gruppen som i størst grad har bidratt til økt samarbeid på tvers og deling av ressurser mellom enheter. Dette skyldes kanskje dels at gruppen i større grad enn de andre har hatt deltakere fra institutt- og ikke bare fakultetsnivå. Gruppen har også dekket et reelt behov i og med at LOS per i dag ikke tar institusjonelt ansvar for Forskningsrådet på samme måte som EU-kontoret gjør for EU. Det kan imidlertid stilles spørsmål ved hvorvidt LOS burde ta et slikt ansvar også for Forskningsrådet. EU-relaterte ekspertgrupper har ikke på samme måte dekket et manglende behov i og med at UiO har et velfungerende EU-kontor. Som meldt inn tidligere har JUS ønske om at det blir satt sammen grupper som jobber sammen om søknader (for eksempel inspirert av det etablerte samarbeidet mellom KHM, TF, UV, SV og JUS om MSCA-søknader). Vi mener det ville vært nyttig for oss å samarbeide med andre fakulteter som har for eksempel ERC-søknader til én konkret utlysning, med formål å lese hverandres søknadsutkast og diskutere konkrete problemstillinger som dukker opp i løpet av søknadsprosessen. Her kan gjerne personer fra fakulteter som ikke har søknader delta, for å lære av søknadsprosessen. Tilsvarende kan det etableres samarbeid mellom fakulteter som går videre i eller får innvilget søknader til konkrete ERC-utlysninger, for eksempel for å arrangere intervjutrening sammen, lufte problemstillinger knyttet til kontraktsforhandlinger, etc.  Det kunne være hensiktsmessig at EU-kontoret koordinerte denne typen arbeid, for eksempel ved å informere FANE-nettverket om hvem som har søknader </a:t>
            </a:r>
            <a:r>
              <a:rPr lang="nb-NO" dirty="0" err="1"/>
              <a:t>osv</a:t>
            </a:r>
            <a:r>
              <a:rPr lang="nb-NO" dirty="0"/>
              <a:t>, og oppfordre til og tilrettelegge for samarbeid."</a:t>
            </a:r>
          </a:p>
        </p:txBody>
      </p:sp>
    </p:spTree>
    <p:extLst>
      <p:ext uri="{BB962C8B-B14F-4D97-AF65-F5344CB8AC3E}">
        <p14:creationId xmlns:p14="http://schemas.microsoft.com/office/powerpoint/2010/main" val="271128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dere andre tilbakemeldinger til prosjektet?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STK: Vi ser på prosjektet som potensielt svært nyttig, men at effekten kanskje må få tid til å vokse ordentlig fram. Derfor viktig at samarbeidet fortsetter videre fremover. Som en liten enhet er det stor verdi for oss å kunne dra nytte av erfaring og kunnskap fra andre deler av UiO.</a:t>
            </a:r>
          </a:p>
          <a:p>
            <a:r>
              <a:rPr lang="nb-NO" dirty="0"/>
              <a:t>UV: Vil absolutt anbefale at ekspertgruppene videreføres og implementeres etter prosjektslutt. Så må man sørge for at man finner en robust måte å drive dem på videre. Mer usikker på hvorvidt samarbeidskonstellasjonene bør videreføres, i så fall må man gjøre en jobb med å definere formål og gevinster for samarbeidet – og deretter finne ut hva slags type samarbeid man skal ha der.</a:t>
            </a:r>
          </a:p>
        </p:txBody>
      </p:sp>
    </p:spTree>
    <p:extLst>
      <p:ext uri="{BB962C8B-B14F-4D97-AF65-F5344CB8AC3E}">
        <p14:creationId xmlns:p14="http://schemas.microsoft.com/office/powerpoint/2010/main" val="3279046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dere andre tilbakemeldinger til prosjektet?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7500" lnSpcReduction="20000"/>
          </a:bodyPr>
          <a:lstStyle/>
          <a:p>
            <a:r>
              <a:rPr lang="nb-NO" dirty="0"/>
              <a:t>KHM: Ekspertgruppene har vært svært nyttige for vår enhet fordi vi fikk tilgang til, og benyttet muligheten for aktiv deltagelse. Vi har investert ganske mye tid i arbeidet og opplever å ha hatt stor glede av det. Arbeidet i samarbeidskonstellasjonene har understreket utfordringene som ligger i forsøk på samarbeid på enhetsnivå som ikke er forankret i konkrete felles interesser/ tiltak. Vår enhet savner at prosjektøkonomene ved UiO ikke har vært påkoblet arbeidet i prosjekt fellesløsninger forskerstøtte. Helhetlig sett er erfaring med prosjektet fra vårt ståsted positiv. En videreføring med utgangspunkt i dette vurderes som positivt dersom en finner gode løsninger for drift innenfor et akseptabelt ressursnivå, men ikke overhodet avgjørende for hverken nettverksbygging eller etablering av gode og varige samarbeid mellom forskerstøtten på ulike enheter om felles tiltak og erfaringsdeling.</a:t>
            </a:r>
          </a:p>
        </p:txBody>
      </p:sp>
    </p:spTree>
    <p:extLst>
      <p:ext uri="{BB962C8B-B14F-4D97-AF65-F5344CB8AC3E}">
        <p14:creationId xmlns:p14="http://schemas.microsoft.com/office/powerpoint/2010/main" val="387162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Rapport fra «Evaluering av Prosjekt fellesløsninger innen forskerstøtte»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pPr algn="l" fontAlgn="base">
              <a:buFont typeface="Arial" panose="020B0604020202020204" pitchFamily="34" charset="0"/>
              <a:buChar char="•"/>
            </a:pPr>
            <a:endParaRPr lang="nb-NO" b="0" i="0" dirty="0">
              <a:solidFill>
                <a:srgbClr val="363534"/>
              </a:solidFill>
              <a:effectLst/>
              <a:latin typeface="Arial" panose="020B0604020202020204" pitchFamily="34" charset="0"/>
            </a:endParaRPr>
          </a:p>
          <a:p>
            <a:pPr marL="0" indent="0" algn="l" fontAlgn="base">
              <a:buNone/>
            </a:pPr>
            <a:r>
              <a:rPr lang="nb-NO" dirty="0">
                <a:solidFill>
                  <a:srgbClr val="363534"/>
                </a:solidFill>
              </a:rPr>
              <a:t>Respondentene i denne delen av evalueringen er alle som er medlemmer av Teams-rommet "Forskerstøtteapparatet".</a:t>
            </a:r>
          </a:p>
          <a:p>
            <a:pPr algn="l" fontAlgn="base">
              <a:buFont typeface="Arial" panose="020B0604020202020204" pitchFamily="34" charset="0"/>
              <a:buChar char="•"/>
            </a:pP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Leverte svar: </a:t>
            </a:r>
            <a:r>
              <a:rPr lang="nb-NO" b="1" i="0" dirty="0">
                <a:solidFill>
                  <a:srgbClr val="363534"/>
                </a:solidFill>
                <a:effectLst/>
                <a:latin typeface="inherit"/>
              </a:rPr>
              <a:t>64</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Påbegynte svar: </a:t>
            </a:r>
            <a:r>
              <a:rPr lang="nb-NO" b="1" i="0" dirty="0">
                <a:solidFill>
                  <a:srgbClr val="363534"/>
                </a:solidFill>
                <a:effectLst/>
                <a:latin typeface="inherit"/>
              </a:rPr>
              <a:t>0</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Antall invitasjoner sendt: </a:t>
            </a:r>
            <a:r>
              <a:rPr lang="nb-NO" b="1" i="0" dirty="0">
                <a:solidFill>
                  <a:srgbClr val="363534"/>
                </a:solidFill>
                <a:effectLst/>
                <a:latin typeface="inherit"/>
              </a:rPr>
              <a:t>239</a:t>
            </a:r>
            <a:endParaRPr lang="nb-NO" b="0" i="0" dirty="0">
              <a:solidFill>
                <a:srgbClr val="363534"/>
              </a:solidFill>
              <a:effectLst/>
              <a:latin typeface="Arial" panose="020B0604020202020204" pitchFamily="34" charset="0"/>
            </a:endParaRPr>
          </a:p>
          <a:p>
            <a:endParaRPr lang="nb-NO" dirty="0"/>
          </a:p>
        </p:txBody>
      </p:sp>
    </p:spTree>
    <p:extLst>
      <p:ext uri="{BB962C8B-B14F-4D97-AF65-F5344CB8AC3E}">
        <p14:creationId xmlns:p14="http://schemas.microsoft.com/office/powerpoint/2010/main" val="1719312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41376905"/>
              </p:ext>
            </p:extLst>
          </p:nvPr>
        </p:nvGraphicFramePr>
        <p:xfrm>
          <a:off x="1304925" y="1066800"/>
          <a:ext cx="653415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3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C69FBF-E834-478D-B380-6D215CA47838}"/>
              </a:ext>
            </a:extLst>
          </p:cNvPr>
          <p:cNvGraphicFramePr>
            <a:graphicFrameLocks/>
          </p:cNvGraphicFramePr>
          <p:nvPr>
            <p:extLst>
              <p:ext uri="{D42A27DB-BD31-4B8C-83A1-F6EECF244321}">
                <p14:modId xmlns:p14="http://schemas.microsoft.com/office/powerpoint/2010/main" val="3308656801"/>
              </p:ext>
            </p:extLst>
          </p:nvPr>
        </p:nvGraphicFramePr>
        <p:xfrm>
          <a:off x="942975" y="640556"/>
          <a:ext cx="7258050" cy="443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569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7711765-8081-42BD-9081-60F72AC9CE2D}"/>
              </a:ext>
            </a:extLst>
          </p:cNvPr>
          <p:cNvGraphicFramePr>
            <a:graphicFrameLocks/>
          </p:cNvGraphicFramePr>
          <p:nvPr>
            <p:extLst>
              <p:ext uri="{D42A27DB-BD31-4B8C-83A1-F6EECF244321}">
                <p14:modId xmlns:p14="http://schemas.microsoft.com/office/powerpoint/2010/main" val="225419827"/>
              </p:ext>
            </p:extLst>
          </p:nvPr>
        </p:nvGraphicFramePr>
        <p:xfrm>
          <a:off x="1314450" y="797719"/>
          <a:ext cx="6515100" cy="4119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486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1CDB-66B3-444A-A289-A23AED7F89D4}"/>
              </a:ext>
            </a:extLst>
          </p:cNvPr>
          <p:cNvSpPr>
            <a:spLocks noGrp="1"/>
          </p:cNvSpPr>
          <p:nvPr>
            <p:ph type="title"/>
          </p:nvPr>
        </p:nvSpPr>
        <p:spPr>
          <a:xfrm>
            <a:off x="457200" y="481236"/>
            <a:ext cx="8229600" cy="886010"/>
          </a:xfrm>
        </p:spPr>
        <p:txBody>
          <a:bodyPr>
            <a:normAutofit fontScale="90000"/>
          </a:bodyPr>
          <a:lstStyle/>
          <a:p>
            <a:pPr algn="l"/>
            <a:r>
              <a:rPr lang="nb-NO" sz="1600" dirty="0"/>
              <a:t/>
            </a:r>
            <a:br>
              <a:rPr lang="nb-NO" sz="1600" dirty="0"/>
            </a:br>
            <a:r>
              <a:rPr lang="nb-NO" sz="2000" dirty="0"/>
              <a:t>Rapport fra «Evaluering av Prosjekt fellesløsninger innen forskerstøtte - spørsmål til enhetene»</a:t>
            </a:r>
          </a:p>
        </p:txBody>
      </p:sp>
      <p:sp>
        <p:nvSpPr>
          <p:cNvPr id="3" name="Content Placeholder 2">
            <a:extLst>
              <a:ext uri="{FF2B5EF4-FFF2-40B4-BE49-F238E27FC236}">
                <a16:creationId xmlns:a16="http://schemas.microsoft.com/office/drawing/2014/main" id="{6E463888-EAE7-4609-94EA-6300C26F9B7C}"/>
              </a:ext>
            </a:extLst>
          </p:cNvPr>
          <p:cNvSpPr>
            <a:spLocks noGrp="1"/>
          </p:cNvSpPr>
          <p:nvPr>
            <p:ph idx="1"/>
          </p:nvPr>
        </p:nvSpPr>
        <p:spPr/>
        <p:txBody>
          <a:bodyPr>
            <a:normAutofit fontScale="92500" lnSpcReduction="20000"/>
          </a:bodyPr>
          <a:lstStyle/>
          <a:p>
            <a:pPr algn="l" fontAlgn="base">
              <a:buFont typeface="Arial" panose="020B0604020202020204" pitchFamily="34" charset="0"/>
              <a:buChar char="•"/>
            </a:pPr>
            <a:endParaRPr lang="nb-NO" b="0" i="0" dirty="0">
              <a:solidFill>
                <a:srgbClr val="363534"/>
              </a:solidFill>
              <a:effectLst/>
              <a:latin typeface="Arial" panose="020B0604020202020204" pitchFamily="34" charset="0"/>
            </a:endParaRPr>
          </a:p>
          <a:p>
            <a:pPr marL="0" indent="0" algn="l" fontAlgn="base">
              <a:buNone/>
            </a:pPr>
            <a:r>
              <a:rPr lang="nb-NO" b="0" i="0" dirty="0">
                <a:solidFill>
                  <a:srgbClr val="363534"/>
                </a:solidFill>
                <a:effectLst/>
                <a:latin typeface="Arial" panose="020B0604020202020204" pitchFamily="34" charset="0"/>
              </a:rPr>
              <a:t>Respondentene i denne delen av evalueringen er de ulike enhetene (fakulteter, museer og sentre på nivå to i organisasjonen). FIADM som prosjekteier og involvert enhet fra sentraladministrasjonen har </a:t>
            </a:r>
            <a:r>
              <a:rPr lang="nb-NO" dirty="0">
                <a:solidFill>
                  <a:srgbClr val="363534"/>
                </a:solidFill>
              </a:rPr>
              <a:t>også </a:t>
            </a:r>
            <a:r>
              <a:rPr lang="nb-NO" b="0" i="0" dirty="0">
                <a:solidFill>
                  <a:srgbClr val="363534"/>
                </a:solidFill>
                <a:effectLst/>
                <a:latin typeface="Arial" panose="020B0604020202020204" pitchFamily="34" charset="0"/>
              </a:rPr>
              <a:t>levert svar her.</a:t>
            </a:r>
            <a:endParaRPr lang="nb-NO" dirty="0">
              <a:solidFill>
                <a:srgbClr val="363534"/>
              </a:solidFill>
            </a:endParaRPr>
          </a:p>
          <a:p>
            <a:pPr algn="l" fontAlgn="base">
              <a:buFont typeface="Arial" panose="020B0604020202020204" pitchFamily="34" charset="0"/>
              <a:buChar char="•"/>
            </a:pP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endParaRPr lang="nb-NO" dirty="0">
              <a:solidFill>
                <a:srgbClr val="363534"/>
              </a:solidFill>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Leverte svar: </a:t>
            </a:r>
            <a:r>
              <a:rPr lang="nb-NO" b="1" i="0" dirty="0">
                <a:solidFill>
                  <a:srgbClr val="363534"/>
                </a:solidFill>
                <a:effectLst/>
                <a:latin typeface="inherit"/>
              </a:rPr>
              <a:t>9</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Påbegynte svar: </a:t>
            </a:r>
            <a:r>
              <a:rPr lang="nb-NO" b="1" i="0" dirty="0">
                <a:solidFill>
                  <a:srgbClr val="363534"/>
                </a:solidFill>
                <a:effectLst/>
                <a:latin typeface="inherit"/>
              </a:rPr>
              <a:t>0</a:t>
            </a:r>
            <a:endParaRPr lang="nb-NO" b="0" i="0" dirty="0">
              <a:solidFill>
                <a:srgbClr val="363534"/>
              </a:solidFill>
              <a:effectLst/>
              <a:latin typeface="Arial" panose="020B0604020202020204" pitchFamily="34" charset="0"/>
            </a:endParaRPr>
          </a:p>
          <a:p>
            <a:pPr algn="l" fontAlgn="base">
              <a:buFont typeface="Arial" panose="020B0604020202020204" pitchFamily="34" charset="0"/>
              <a:buChar char="•"/>
            </a:pPr>
            <a:r>
              <a:rPr lang="nb-NO" b="0" i="0" dirty="0">
                <a:solidFill>
                  <a:srgbClr val="363534"/>
                </a:solidFill>
                <a:effectLst/>
                <a:latin typeface="Arial" panose="020B0604020202020204" pitchFamily="34" charset="0"/>
              </a:rPr>
              <a:t>Antall invitasjoner sendt: </a:t>
            </a:r>
            <a:r>
              <a:rPr lang="nb-NO" b="1" i="0" dirty="0">
                <a:solidFill>
                  <a:srgbClr val="363534"/>
                </a:solidFill>
                <a:effectLst/>
                <a:latin typeface="inherit"/>
              </a:rPr>
              <a:t>13</a:t>
            </a:r>
            <a:endParaRPr lang="nb-NO" b="0" i="0" dirty="0">
              <a:solidFill>
                <a:srgbClr val="363534"/>
              </a:solidFill>
              <a:effectLst/>
              <a:latin typeface="Arial" panose="020B0604020202020204" pitchFamily="34" charset="0"/>
            </a:endParaRPr>
          </a:p>
          <a:p>
            <a:endParaRPr lang="nb-NO" dirty="0"/>
          </a:p>
        </p:txBody>
      </p:sp>
    </p:spTree>
    <p:extLst>
      <p:ext uri="{BB962C8B-B14F-4D97-AF65-F5344CB8AC3E}">
        <p14:creationId xmlns:p14="http://schemas.microsoft.com/office/powerpoint/2010/main" val="366376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F9BA38F-7A60-43E5-91E0-C20BCE375D02}"/>
              </a:ext>
            </a:extLst>
          </p:cNvPr>
          <p:cNvGraphicFramePr>
            <a:graphicFrameLocks/>
          </p:cNvGraphicFramePr>
          <p:nvPr>
            <p:extLst>
              <p:ext uri="{D42A27DB-BD31-4B8C-83A1-F6EECF244321}">
                <p14:modId xmlns:p14="http://schemas.microsoft.com/office/powerpoint/2010/main" val="1316821883"/>
              </p:ext>
            </p:extLst>
          </p:nvPr>
        </p:nvGraphicFramePr>
        <p:xfrm>
          <a:off x="1095375" y="769144"/>
          <a:ext cx="6953250" cy="4176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36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84FECD2-CD2C-46E2-944B-3566E1423AF4}"/>
              </a:ext>
            </a:extLst>
          </p:cNvPr>
          <p:cNvGraphicFramePr>
            <a:graphicFrameLocks/>
          </p:cNvGraphicFramePr>
          <p:nvPr>
            <p:extLst>
              <p:ext uri="{D42A27DB-BD31-4B8C-83A1-F6EECF244321}">
                <p14:modId xmlns:p14="http://schemas.microsoft.com/office/powerpoint/2010/main" val="728200895"/>
              </p:ext>
            </p:extLst>
          </p:nvPr>
        </p:nvGraphicFramePr>
        <p:xfrm>
          <a:off x="719137" y="595312"/>
          <a:ext cx="7705725" cy="452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57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F8182DA-EBA4-4BD4-8685-6D5E02C2846E}"/>
              </a:ext>
            </a:extLst>
          </p:cNvPr>
          <p:cNvGraphicFramePr>
            <a:graphicFrameLocks/>
          </p:cNvGraphicFramePr>
          <p:nvPr/>
        </p:nvGraphicFramePr>
        <p:xfrm>
          <a:off x="828675" y="654844"/>
          <a:ext cx="7486650" cy="4405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430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03B41C8-8CFA-45AC-BF71-6504871ECB98}"/>
              </a:ext>
            </a:extLst>
          </p:cNvPr>
          <p:cNvGraphicFramePr>
            <a:graphicFrameLocks/>
          </p:cNvGraphicFramePr>
          <p:nvPr>
            <p:extLst>
              <p:ext uri="{D42A27DB-BD31-4B8C-83A1-F6EECF244321}">
                <p14:modId xmlns:p14="http://schemas.microsoft.com/office/powerpoint/2010/main" val="1322053154"/>
              </p:ext>
            </p:extLst>
          </p:nvPr>
        </p:nvGraphicFramePr>
        <p:xfrm>
          <a:off x="1257300" y="1007269"/>
          <a:ext cx="6629400" cy="3700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4522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4DB6102-F5C5-4354-BDC1-70E333FCD9F0}"/>
              </a:ext>
            </a:extLst>
          </p:cNvPr>
          <p:cNvGraphicFramePr>
            <a:graphicFrameLocks/>
          </p:cNvGraphicFramePr>
          <p:nvPr/>
        </p:nvGraphicFramePr>
        <p:xfrm>
          <a:off x="823912" y="626269"/>
          <a:ext cx="7496175" cy="4462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209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951DD8E-8CED-4979-A7C6-9F66E37CCA58}"/>
              </a:ext>
            </a:extLst>
          </p:cNvPr>
          <p:cNvGraphicFramePr>
            <a:graphicFrameLocks/>
          </p:cNvGraphicFramePr>
          <p:nvPr/>
        </p:nvGraphicFramePr>
        <p:xfrm>
          <a:off x="809625" y="559594"/>
          <a:ext cx="7524750" cy="4595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9010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72D6B03-84A0-4593-88DC-2D145CB69664}"/>
              </a:ext>
            </a:extLst>
          </p:cNvPr>
          <p:cNvGraphicFramePr>
            <a:graphicFrameLocks/>
          </p:cNvGraphicFramePr>
          <p:nvPr>
            <p:extLst>
              <p:ext uri="{D42A27DB-BD31-4B8C-83A1-F6EECF244321}">
                <p14:modId xmlns:p14="http://schemas.microsoft.com/office/powerpoint/2010/main" val="3265287774"/>
              </p:ext>
            </p:extLst>
          </p:nvPr>
        </p:nvGraphicFramePr>
        <p:xfrm>
          <a:off x="952500" y="816769"/>
          <a:ext cx="7239000" cy="4081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512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01A99D-966D-4210-8937-928DD131ADC0}"/>
              </a:ext>
            </a:extLst>
          </p:cNvPr>
          <p:cNvGraphicFramePr>
            <a:graphicFrameLocks/>
          </p:cNvGraphicFramePr>
          <p:nvPr/>
        </p:nvGraphicFramePr>
        <p:xfrm>
          <a:off x="1123950" y="916781"/>
          <a:ext cx="6896100"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1286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248E7CE-D339-4A50-83AD-A702D5FFEBE5}"/>
              </a:ext>
            </a:extLst>
          </p:cNvPr>
          <p:cNvGraphicFramePr>
            <a:graphicFrameLocks/>
          </p:cNvGraphicFramePr>
          <p:nvPr/>
        </p:nvGraphicFramePr>
        <p:xfrm>
          <a:off x="1114425" y="840581"/>
          <a:ext cx="6915150" cy="403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3031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991E3A7-CDEA-4DCF-9C26-DD2137EAFC36}"/>
              </a:ext>
            </a:extLst>
          </p:cNvPr>
          <p:cNvGraphicFramePr>
            <a:graphicFrameLocks/>
          </p:cNvGraphicFramePr>
          <p:nvPr>
            <p:extLst>
              <p:ext uri="{D42A27DB-BD31-4B8C-83A1-F6EECF244321}">
                <p14:modId xmlns:p14="http://schemas.microsoft.com/office/powerpoint/2010/main" val="3225130737"/>
              </p:ext>
            </p:extLst>
          </p:nvPr>
        </p:nvGraphicFramePr>
        <p:xfrm>
          <a:off x="233362" y="531019"/>
          <a:ext cx="8677275" cy="4652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30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222D9CB-C2A2-427B-839B-573B350653C5}"/>
              </a:ext>
            </a:extLst>
          </p:cNvPr>
          <p:cNvGraphicFramePr>
            <a:graphicFrameLocks/>
          </p:cNvGraphicFramePr>
          <p:nvPr/>
        </p:nvGraphicFramePr>
        <p:xfrm>
          <a:off x="733425" y="621506"/>
          <a:ext cx="7677150" cy="4471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511603823"/>
              </p:ext>
            </p:extLst>
          </p:nvPr>
        </p:nvGraphicFramePr>
        <p:xfrm>
          <a:off x="733426" y="621506"/>
          <a:ext cx="7364200" cy="44719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9979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106DF0E-CD4A-4210-AAF7-B7389EAD92E8}"/>
              </a:ext>
            </a:extLst>
          </p:cNvPr>
          <p:cNvGraphicFramePr>
            <a:graphicFrameLocks/>
          </p:cNvGraphicFramePr>
          <p:nvPr>
            <p:extLst>
              <p:ext uri="{D42A27DB-BD31-4B8C-83A1-F6EECF244321}">
                <p14:modId xmlns:p14="http://schemas.microsoft.com/office/powerpoint/2010/main" val="1501189422"/>
              </p:ext>
            </p:extLst>
          </p:nvPr>
        </p:nvGraphicFramePr>
        <p:xfrm>
          <a:off x="762000" y="645319"/>
          <a:ext cx="7620000" cy="4424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349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65F0785-C776-46DC-8080-9AC64C9D42EA}"/>
              </a:ext>
            </a:extLst>
          </p:cNvPr>
          <p:cNvGraphicFramePr>
            <a:graphicFrameLocks/>
          </p:cNvGraphicFramePr>
          <p:nvPr>
            <p:extLst>
              <p:ext uri="{D42A27DB-BD31-4B8C-83A1-F6EECF244321}">
                <p14:modId xmlns:p14="http://schemas.microsoft.com/office/powerpoint/2010/main" val="2051315583"/>
              </p:ext>
            </p:extLst>
          </p:nvPr>
        </p:nvGraphicFramePr>
        <p:xfrm>
          <a:off x="962025" y="907256"/>
          <a:ext cx="7219950" cy="3900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515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Forskningsrådet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Disse sidene er ganske enkle og passer nok best for en som er helt fersk i jobben. Resten av informasjonen baserer seg på rutiner på enkelte steder (les UV).  Det er svært uklart hvem sidene er for (forskningsrådgivere, ledelse eller noen andre?). Savner informasjon om hvordan man jobber med søknader, hva er viktig </a:t>
            </a:r>
            <a:r>
              <a:rPr lang="nb-NO" dirty="0" err="1"/>
              <a:t>ifht</a:t>
            </a:r>
            <a:r>
              <a:rPr lang="nb-NO" dirty="0"/>
              <a:t> NFR-søknader osv. Informasjon om Drift er fraværende.</a:t>
            </a:r>
          </a:p>
          <a:p>
            <a:r>
              <a:rPr lang="nb-NO" dirty="0"/>
              <a:t>Gruppene og deres resultater er veldig usynlig. Ble kontaktet da de ville ha informasjon, men har aldri hørt noe mer etter det.</a:t>
            </a:r>
          </a:p>
          <a:p>
            <a:r>
              <a:rPr lang="nb-NO" dirty="0"/>
              <a:t>Ikke hatt tid til å sjekke ut grundig ennå, men veldig bra at det fins!</a:t>
            </a:r>
          </a:p>
          <a:p>
            <a:endParaRPr lang="nb-NO" dirty="0"/>
          </a:p>
        </p:txBody>
      </p:sp>
    </p:spTree>
    <p:extLst>
      <p:ext uri="{BB962C8B-B14F-4D97-AF65-F5344CB8AC3E}">
        <p14:creationId xmlns:p14="http://schemas.microsoft.com/office/powerpoint/2010/main" val="3267951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Forskningsrådet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Interne kurs for kompetanseheving for </a:t>
            </a:r>
            <a:r>
              <a:rPr lang="nb-NO" dirty="0" err="1"/>
              <a:t>forskningsadm</a:t>
            </a:r>
            <a:endParaRPr lang="nb-NO" dirty="0"/>
          </a:p>
          <a:p>
            <a:r>
              <a:rPr lang="nb-NO" dirty="0"/>
              <a:t>Jeg sliter med å vite hva vi gjør lokalt som i sin tur kommer fra en sentral satsing.</a:t>
            </a:r>
          </a:p>
          <a:p>
            <a:r>
              <a:rPr lang="nb-NO" dirty="0"/>
              <a:t>"Mer på drift: rapportering, økonomispørsmål, </a:t>
            </a:r>
            <a:r>
              <a:rPr lang="nb-NO" dirty="0" err="1"/>
              <a:t>økonomirapporterArbeid</a:t>
            </a:r>
            <a:r>
              <a:rPr lang="nb-NO" dirty="0"/>
              <a:t> med avtaler"</a:t>
            </a:r>
          </a:p>
          <a:p>
            <a:r>
              <a:rPr lang="nb-NO" dirty="0"/>
              <a:t>Representanter for ekspertgruppen inviterte enheten til diskusjonsmøte, det var en nyttig og lærerik samtale.</a:t>
            </a:r>
          </a:p>
          <a:p>
            <a:endParaRPr lang="nb-NO" dirty="0"/>
          </a:p>
        </p:txBody>
      </p:sp>
    </p:spTree>
    <p:extLst>
      <p:ext uri="{BB962C8B-B14F-4D97-AF65-F5344CB8AC3E}">
        <p14:creationId xmlns:p14="http://schemas.microsoft.com/office/powerpoint/2010/main" val="1281435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Forskningsrådet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lnSpcReduction="10000"/>
          </a:bodyPr>
          <a:lstStyle/>
          <a:p>
            <a:r>
              <a:rPr lang="nb-NO" dirty="0"/>
              <a:t>"Samarbeidsprosjekt for å møte utfordringer i samfunn og næringsliv. Eksempler, hvordan lykkes, beste </a:t>
            </a:r>
            <a:r>
              <a:rPr lang="nb-NO" dirty="0" err="1"/>
              <a:t>praktsis</a:t>
            </a:r>
            <a:r>
              <a:rPr lang="nb-NO" dirty="0"/>
              <a:t> med å bygge nettverk og lykkes i denne formen for utlysninger."</a:t>
            </a:r>
          </a:p>
          <a:p>
            <a:r>
              <a:rPr lang="nb-NO" dirty="0"/>
              <a:t>Spørsmålet over burde hatt et spørsmål til, for når man ikke kjenner til de og ikke har benyttet seg av de kan man ikke vurdere hvor nyttige de er. Derfor blir mitt svar (1) misvisende, da jeg ikke vet om de er nyttige for meg! Kanskje denne gruppen kan jobbe litt mer med hvordan gjøre ressursene de har laget mer kjent.</a:t>
            </a:r>
          </a:p>
          <a:p>
            <a:endParaRPr lang="nb-NO" dirty="0"/>
          </a:p>
        </p:txBody>
      </p:sp>
    </p:spTree>
    <p:extLst>
      <p:ext uri="{BB962C8B-B14F-4D97-AF65-F5344CB8AC3E}">
        <p14:creationId xmlns:p14="http://schemas.microsoft.com/office/powerpoint/2010/main" val="2470136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Forskningsrådet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"Støtte på hvilke kostnader som er godkjent. Eks. når går en PC over fra å være en vanlig PC under indirekte kostnader til å bli en </a:t>
            </a:r>
            <a:r>
              <a:rPr lang="nb-NO" dirty="0" err="1"/>
              <a:t>special</a:t>
            </a:r>
            <a:r>
              <a:rPr lang="nb-NO" dirty="0"/>
              <a:t> PC som kan belastes prosjektet. Dersom ekspertgruppen kan være en sparringspartner på økonomisiden skulle jeg ønske de var mer synlige overfor oss på PØ. Jeg kjenner i liten grad til denne ekspertgruppen. Partneravtaler - er det samsvar mellom UiOs planer nå for </a:t>
            </a:r>
            <a:r>
              <a:rPr lang="nb-NO" dirty="0" err="1"/>
              <a:t>gjennomstrømningsmilder</a:t>
            </a:r>
            <a:r>
              <a:rPr lang="nb-NO" dirty="0"/>
              <a:t> i det nye økonomisystemet og de partner avtaler som ligger som maler? Være en sparringspartner for å avklaring når er det samarbeidspartner som trenger kontrakt / ikke trenger kontrakt eller om det er kjøp av FOU."</a:t>
            </a:r>
          </a:p>
          <a:p>
            <a:endParaRPr lang="nb-NO" dirty="0"/>
          </a:p>
        </p:txBody>
      </p:sp>
    </p:spTree>
    <p:extLst>
      <p:ext uri="{BB962C8B-B14F-4D97-AF65-F5344CB8AC3E}">
        <p14:creationId xmlns:p14="http://schemas.microsoft.com/office/powerpoint/2010/main" val="672069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6546608-AE2B-4A2B-8B00-3991FD366CD8}"/>
              </a:ext>
            </a:extLst>
          </p:cNvPr>
          <p:cNvGraphicFramePr>
            <a:graphicFrameLocks/>
          </p:cNvGraphicFramePr>
          <p:nvPr>
            <p:extLst>
              <p:ext uri="{D42A27DB-BD31-4B8C-83A1-F6EECF244321}">
                <p14:modId xmlns:p14="http://schemas.microsoft.com/office/powerpoint/2010/main" val="3333459618"/>
              </p:ext>
            </p:extLst>
          </p:nvPr>
        </p:nvGraphicFramePr>
        <p:xfrm>
          <a:off x="942975" y="664369"/>
          <a:ext cx="7258050" cy="4386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360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A1238E7-1346-4EB2-9A01-372267D3E352}"/>
              </a:ext>
            </a:extLst>
          </p:cNvPr>
          <p:cNvGraphicFramePr>
            <a:graphicFrameLocks/>
          </p:cNvGraphicFramePr>
          <p:nvPr>
            <p:extLst>
              <p:ext uri="{D42A27DB-BD31-4B8C-83A1-F6EECF244321}">
                <p14:modId xmlns:p14="http://schemas.microsoft.com/office/powerpoint/2010/main" val="2178649922"/>
              </p:ext>
            </p:extLst>
          </p:nvPr>
        </p:nvGraphicFramePr>
        <p:xfrm>
          <a:off x="942975" y="821531"/>
          <a:ext cx="7258050" cy="4071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2015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6C4705E-5833-45CD-BF1E-CE449ABF300D}"/>
              </a:ext>
            </a:extLst>
          </p:cNvPr>
          <p:cNvGraphicFramePr>
            <a:graphicFrameLocks/>
          </p:cNvGraphicFramePr>
          <p:nvPr/>
        </p:nvGraphicFramePr>
        <p:xfrm>
          <a:off x="642937" y="731044"/>
          <a:ext cx="7858125" cy="4252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4782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MSCA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Denne gruppen har gjort et skikkelig bra arbeid. Har ikke brukt alt, men alt fremstår veldig gjennomarbeidet og relevant. Forslag til tema: Kunne vært fint om guide til hvordan finne gode kandidater, også inneholdt erfaringer/tips fra </a:t>
            </a:r>
            <a:r>
              <a:rPr lang="nb-NO" dirty="0" err="1"/>
              <a:t>vit.ansatte</a:t>
            </a:r>
            <a:r>
              <a:rPr lang="nb-NO" dirty="0"/>
              <a:t> om hva de har gjort. Vit. ansatte lytter til andre vit. ansatte!</a:t>
            </a:r>
          </a:p>
          <a:p>
            <a:r>
              <a:rPr lang="nb-NO" dirty="0"/>
              <a:t>Drift av MSCA-prosjekter og rapportering</a:t>
            </a:r>
          </a:p>
        </p:txBody>
      </p:sp>
    </p:spTree>
    <p:extLst>
      <p:ext uri="{BB962C8B-B14F-4D97-AF65-F5344CB8AC3E}">
        <p14:creationId xmlns:p14="http://schemas.microsoft.com/office/powerpoint/2010/main" val="329747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46008299"/>
              </p:ext>
            </p:extLst>
          </p:nvPr>
        </p:nvGraphicFramePr>
        <p:xfrm>
          <a:off x="1536700" y="1009649"/>
          <a:ext cx="6070600" cy="36957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562990667"/>
              </p:ext>
            </p:extLst>
          </p:nvPr>
        </p:nvGraphicFramePr>
        <p:xfrm>
          <a:off x="772998" y="612742"/>
          <a:ext cx="7447175" cy="44965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5516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MSCA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lnSpcReduction="10000"/>
          </a:bodyPr>
          <a:lstStyle/>
          <a:p>
            <a:r>
              <a:rPr lang="nb-NO" dirty="0"/>
              <a:t>Jeg er ikke kjent med disse ressursene, så derfor blir det 1 ovenfor, men jeg går utfra at ressursene er nyttige, så dette er ikke kritikk. Jeg er bare ikke kjent med ressursene.</a:t>
            </a:r>
          </a:p>
          <a:p>
            <a:r>
              <a:rPr lang="nb-NO" dirty="0"/>
              <a:t>kan ikke se at det ble kommunisert hvor man finner disse ressursene??</a:t>
            </a:r>
          </a:p>
          <a:p>
            <a:r>
              <a:rPr lang="nb-NO" dirty="0"/>
              <a:t>Løsninger/rutiner knyttet til drift (arbeidsavtale, lønnsberegning, dokumentasjonskrav), informasjon om endringer fra H2020 til HEU</a:t>
            </a:r>
          </a:p>
          <a:p>
            <a:endParaRPr lang="nb-NO" dirty="0"/>
          </a:p>
        </p:txBody>
      </p:sp>
    </p:spTree>
    <p:extLst>
      <p:ext uri="{BB962C8B-B14F-4D97-AF65-F5344CB8AC3E}">
        <p14:creationId xmlns:p14="http://schemas.microsoft.com/office/powerpoint/2010/main" val="2992552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MSCA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Mer om MSCA-DN, både søknadsprosess og prosjektdrift som koordinator.</a:t>
            </a:r>
          </a:p>
          <a:p>
            <a:r>
              <a:rPr lang="nb-NO" dirty="0"/>
              <a:t>Noe på økonomi oppfølging?</a:t>
            </a:r>
          </a:p>
          <a:p>
            <a:r>
              <a:rPr lang="nb-NO" dirty="0"/>
              <a:t>Rapportering og rutiner for å utbetale lønn.</a:t>
            </a:r>
          </a:p>
          <a:p>
            <a:endParaRPr lang="nb-NO" dirty="0"/>
          </a:p>
        </p:txBody>
      </p:sp>
    </p:spTree>
    <p:extLst>
      <p:ext uri="{BB962C8B-B14F-4D97-AF65-F5344CB8AC3E}">
        <p14:creationId xmlns:p14="http://schemas.microsoft.com/office/powerpoint/2010/main" val="3637541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MSCA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Standardtekster og guider er godt laget. Informasjon om drift er totalt fraværende. Savner FAQ-spørsmål som </a:t>
            </a:r>
            <a:r>
              <a:rPr lang="nb-NO" dirty="0" err="1"/>
              <a:t>feks</a:t>
            </a:r>
            <a:r>
              <a:rPr lang="nb-NO" dirty="0"/>
              <a:t> skal man skrive timeliste, er MSCA lønnsomt når RBO er en </a:t>
            </a:r>
            <a:r>
              <a:rPr lang="nb-NO" dirty="0" err="1"/>
              <a:t>vktig</a:t>
            </a:r>
            <a:r>
              <a:rPr lang="nb-NO" dirty="0"/>
              <a:t> del - </a:t>
            </a:r>
            <a:r>
              <a:rPr lang="nb-NO" dirty="0" err="1"/>
              <a:t>osv</a:t>
            </a:r>
            <a:r>
              <a:rPr lang="nb-NO" dirty="0"/>
              <a:t>?</a:t>
            </a:r>
          </a:p>
          <a:p>
            <a:r>
              <a:rPr lang="nb-NO" dirty="0"/>
              <a:t>Tips vedr. rapportering.</a:t>
            </a:r>
          </a:p>
          <a:p>
            <a:endParaRPr lang="nb-NO" dirty="0"/>
          </a:p>
        </p:txBody>
      </p:sp>
    </p:spTree>
    <p:extLst>
      <p:ext uri="{BB962C8B-B14F-4D97-AF65-F5344CB8AC3E}">
        <p14:creationId xmlns:p14="http://schemas.microsoft.com/office/powerpoint/2010/main" val="2874068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E276FA6-68D9-4EE5-B632-29E5F2701B34}"/>
              </a:ext>
            </a:extLst>
          </p:cNvPr>
          <p:cNvGraphicFramePr>
            <a:graphicFrameLocks/>
          </p:cNvGraphicFramePr>
          <p:nvPr/>
        </p:nvGraphicFramePr>
        <p:xfrm>
          <a:off x="676275" y="659606"/>
          <a:ext cx="7791450" cy="4395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8126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79374FB-4151-4E9A-A09C-2D1C4F2E3F27}"/>
              </a:ext>
            </a:extLst>
          </p:cNvPr>
          <p:cNvGraphicFramePr>
            <a:graphicFrameLocks/>
          </p:cNvGraphicFramePr>
          <p:nvPr/>
        </p:nvGraphicFramePr>
        <p:xfrm>
          <a:off x="485775" y="611981"/>
          <a:ext cx="8172450" cy="4491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6399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540DC35-029F-4A8D-A0C4-59EC4AD09BE5}"/>
              </a:ext>
            </a:extLst>
          </p:cNvPr>
          <p:cNvGraphicFramePr>
            <a:graphicFrameLocks/>
          </p:cNvGraphicFramePr>
          <p:nvPr/>
        </p:nvGraphicFramePr>
        <p:xfrm>
          <a:off x="962025" y="912019"/>
          <a:ext cx="7219950" cy="3890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550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ERC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Drift</a:t>
            </a:r>
          </a:p>
          <a:p>
            <a:r>
              <a:rPr lang="nb-NO" dirty="0"/>
              <a:t>Har ikke brukt så mange, og kjente ikke til alle, men alt høres nyttig ut. De bør kanskje jobbe mer med å synliggjøre ressursene. Jobbe videre med: tips til </a:t>
            </a:r>
            <a:r>
              <a:rPr lang="nb-NO" dirty="0" err="1"/>
              <a:t>dissemination</a:t>
            </a:r>
            <a:r>
              <a:rPr lang="nb-NO" dirty="0"/>
              <a:t>/</a:t>
            </a:r>
            <a:r>
              <a:rPr lang="nb-NO" dirty="0" err="1"/>
              <a:t>communication</a:t>
            </a:r>
            <a:r>
              <a:rPr lang="nb-NO" dirty="0"/>
              <a:t> internasjonalt. Vurderinger rundt det å ha med andre partnere, internt og eksternt, og budsjettspørsmål rundt det.</a:t>
            </a:r>
          </a:p>
          <a:p>
            <a:endParaRPr lang="nb-NO" dirty="0"/>
          </a:p>
        </p:txBody>
      </p:sp>
    </p:spTree>
    <p:extLst>
      <p:ext uri="{BB962C8B-B14F-4D97-AF65-F5344CB8AC3E}">
        <p14:creationId xmlns:p14="http://schemas.microsoft.com/office/powerpoint/2010/main" val="320208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ERC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Har satt verdi 4 selv om jeg ikke har benyttet meg av tjenesten, men kunne vært </a:t>
            </a:r>
            <a:r>
              <a:rPr lang="nb-NO" dirty="0" err="1"/>
              <a:t>interresant</a:t>
            </a:r>
            <a:r>
              <a:rPr lang="nb-NO" dirty="0"/>
              <a:t> å se på hva man kan få av info fra denne gruppen.</a:t>
            </a:r>
          </a:p>
          <a:p>
            <a:r>
              <a:rPr lang="nb-NO" dirty="0"/>
              <a:t>Ikke oppdatert på disse sidene da jeg ikke har hatt noen slike. Her er det potensielt interessante ting i en søknadsprosess. Ingenting om drift. Statistikken skjønte jeg ingenting av.</a:t>
            </a:r>
          </a:p>
          <a:p>
            <a:endParaRPr lang="nb-NO" dirty="0"/>
          </a:p>
        </p:txBody>
      </p:sp>
    </p:spTree>
    <p:extLst>
      <p:ext uri="{BB962C8B-B14F-4D97-AF65-F5344CB8AC3E}">
        <p14:creationId xmlns:p14="http://schemas.microsoft.com/office/powerpoint/2010/main" val="3065813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ERC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Jeg er ikke kjent med disse ressursene, så derfor blir det 1 ovenfor, men jeg går utfra at ressursene er nyttige, så dette er ikke kritikk. Jeg er bare ikke kjent med ressursene.</a:t>
            </a:r>
          </a:p>
          <a:p>
            <a:r>
              <a:rPr lang="nb-NO" dirty="0"/>
              <a:t>Noe på økonomi oppfølging?</a:t>
            </a:r>
          </a:p>
          <a:p>
            <a:r>
              <a:rPr lang="nb-NO" dirty="0"/>
              <a:t>Savner ikke noe spesielt, men benytter heller egne ressurser som er tilpasset </a:t>
            </a:r>
            <a:r>
              <a:rPr lang="nb-NO" dirty="0" err="1"/>
              <a:t>søkandene</a:t>
            </a:r>
            <a:r>
              <a:rPr lang="nb-NO" dirty="0"/>
              <a:t> våre.</a:t>
            </a:r>
          </a:p>
          <a:p>
            <a:endParaRPr lang="nb-NO" dirty="0"/>
          </a:p>
        </p:txBody>
      </p:sp>
    </p:spTree>
    <p:extLst>
      <p:ext uri="{BB962C8B-B14F-4D97-AF65-F5344CB8AC3E}">
        <p14:creationId xmlns:p14="http://schemas.microsoft.com/office/powerpoint/2010/main" val="2319653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5348BBB-D9B5-42EE-95D3-C7E1F545EC61}"/>
              </a:ext>
            </a:extLst>
          </p:cNvPr>
          <p:cNvGraphicFramePr>
            <a:graphicFrameLocks/>
          </p:cNvGraphicFramePr>
          <p:nvPr/>
        </p:nvGraphicFramePr>
        <p:xfrm>
          <a:off x="1290637" y="850106"/>
          <a:ext cx="6562725" cy="4014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899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98497484"/>
              </p:ext>
            </p:extLst>
          </p:nvPr>
        </p:nvGraphicFramePr>
        <p:xfrm>
          <a:off x="735292" y="716437"/>
          <a:ext cx="7616856" cy="4364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049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D472C68-6BD9-4756-BD2E-D21B5D821CA7}"/>
              </a:ext>
            </a:extLst>
          </p:cNvPr>
          <p:cNvGraphicFramePr>
            <a:graphicFrameLocks/>
          </p:cNvGraphicFramePr>
          <p:nvPr/>
        </p:nvGraphicFramePr>
        <p:xfrm>
          <a:off x="1347787" y="973931"/>
          <a:ext cx="6448425"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6120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B10959A-1CBD-4258-A0DE-C801F525922D}"/>
              </a:ext>
            </a:extLst>
          </p:cNvPr>
          <p:cNvGraphicFramePr>
            <a:graphicFrameLocks/>
          </p:cNvGraphicFramePr>
          <p:nvPr/>
        </p:nvGraphicFramePr>
        <p:xfrm>
          <a:off x="952500" y="802481"/>
          <a:ext cx="7239000" cy="4110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9000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Tematiske EU-prosjekter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7500" lnSpcReduction="20000"/>
          </a:bodyPr>
          <a:lstStyle/>
          <a:p>
            <a:r>
              <a:rPr lang="nb-NO" dirty="0"/>
              <a:t>De to ressursene bør jobbes videre med, de fremstår ikke som ferdige.</a:t>
            </a:r>
          </a:p>
          <a:p>
            <a:r>
              <a:rPr lang="nb-NO" dirty="0"/>
              <a:t>Har satt verdi 4 selv om jeg ikke har benyttet meg av tjenesten, men kunne vært </a:t>
            </a:r>
            <a:r>
              <a:rPr lang="nb-NO" dirty="0" err="1"/>
              <a:t>interresant</a:t>
            </a:r>
            <a:r>
              <a:rPr lang="nb-NO" dirty="0"/>
              <a:t> å se på hva man kan få av info fra denne gruppen.</a:t>
            </a:r>
          </a:p>
          <a:p>
            <a:r>
              <a:rPr lang="nb-NO" dirty="0"/>
              <a:t>"Her er det null av den informasjonen som faktisk er viktig, nemlig info om å søke og det å drifte et slikt prosjekt. Å søke disse prosjektene er enormt krevende og detaljfokusert. De som skal i gang med dette er langt forbi mobilisering. Hva er viktig i en søknad? Hvordan forholde seg til utlysningen, antall/hvilke partnere, budsjettering, innsamling av tall fra partnere, Hvordan lage et oversiktlig </a:t>
            </a:r>
            <a:r>
              <a:rPr lang="nb-NO" dirty="0" err="1"/>
              <a:t>excel</a:t>
            </a:r>
            <a:r>
              <a:rPr lang="nb-NO" dirty="0"/>
              <a:t>-skjema med budsjetter, </a:t>
            </a:r>
            <a:r>
              <a:rPr lang="nb-NO" dirty="0" err="1"/>
              <a:t>personmonths</a:t>
            </a:r>
            <a:r>
              <a:rPr lang="nb-NO" dirty="0"/>
              <a:t>, </a:t>
            </a:r>
            <a:r>
              <a:rPr lang="nb-NO" dirty="0" err="1"/>
              <a:t>deliverable</a:t>
            </a:r>
            <a:r>
              <a:rPr lang="nb-NO" dirty="0"/>
              <a:t>, osv. Hvordan følge opp søkerne? Råd om partnerskap </a:t>
            </a:r>
            <a:r>
              <a:rPr lang="nb-NO" dirty="0" err="1"/>
              <a:t>vs</a:t>
            </a:r>
            <a:r>
              <a:rPr lang="nb-NO" dirty="0"/>
              <a:t> koordinator. Og ikke minst DRIFT, EU-portalen, følge opp partnere, timelister, valuta </a:t>
            </a:r>
            <a:r>
              <a:rPr lang="nb-NO" dirty="0" err="1"/>
              <a:t>osv</a:t>
            </a:r>
            <a:r>
              <a:rPr lang="nb-NO" dirty="0"/>
              <a:t> osv."</a:t>
            </a:r>
          </a:p>
          <a:p>
            <a:endParaRPr lang="nb-NO" dirty="0"/>
          </a:p>
        </p:txBody>
      </p:sp>
    </p:spTree>
    <p:extLst>
      <p:ext uri="{BB962C8B-B14F-4D97-AF65-F5344CB8AC3E}">
        <p14:creationId xmlns:p14="http://schemas.microsoft.com/office/powerpoint/2010/main" val="2076312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Tematiske EU-prosjekter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err="1"/>
              <a:t>Impact</a:t>
            </a:r>
            <a:r>
              <a:rPr lang="nb-NO" dirty="0"/>
              <a:t>-delen og hvordan finne partnere</a:t>
            </a:r>
          </a:p>
          <a:p>
            <a:r>
              <a:rPr lang="nb-NO" dirty="0"/>
              <a:t>Jeg er ikke kjent med disse ressursene, så derfor blir det 1 ovenfor, men jeg går utfra at ressursene er nyttige, så dette er ikke kritikk. Jeg er bare ikke kjent med ressursene.</a:t>
            </a:r>
          </a:p>
          <a:p>
            <a:r>
              <a:rPr lang="nb-NO" dirty="0"/>
              <a:t>Jeg sliter med å vite hva vi gjør lokalt som i sin tur kommer fra en sentral satsing.</a:t>
            </a:r>
          </a:p>
          <a:p>
            <a:r>
              <a:rPr lang="nb-NO" dirty="0"/>
              <a:t>Kanskje mer på drift</a:t>
            </a:r>
          </a:p>
          <a:p>
            <a:endParaRPr lang="nb-NO" dirty="0"/>
          </a:p>
        </p:txBody>
      </p:sp>
    </p:spTree>
    <p:extLst>
      <p:ext uri="{BB962C8B-B14F-4D97-AF65-F5344CB8AC3E}">
        <p14:creationId xmlns:p14="http://schemas.microsoft.com/office/powerpoint/2010/main" val="3871603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skulle ønske at ekspertgruppen for Tematiske EU-prosjekter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a:bodyPr>
          <a:lstStyle/>
          <a:p>
            <a:r>
              <a:rPr lang="nb-NO" dirty="0"/>
              <a:t>Løsninger, ressurser, rutiner for drift. Kan ikke bare handle om mobilisering, UiO må også ha et støtteapparat som håndterer drift mye mer sømløst enn i dag. Dette er den typen EFP som krever mest administrativ støtte, i tillegg til MSCA.</a:t>
            </a:r>
          </a:p>
          <a:p>
            <a:r>
              <a:rPr lang="nb-NO" dirty="0"/>
              <a:t>Problemstillinger knyttet til driftsfasen: best </a:t>
            </a:r>
            <a:r>
              <a:rPr lang="nb-NO" dirty="0" err="1"/>
              <a:t>practice</a:t>
            </a:r>
            <a:r>
              <a:rPr lang="nb-NO" dirty="0"/>
              <a:t> som koordinator, maler for </a:t>
            </a:r>
            <a:r>
              <a:rPr lang="nb-NO" dirty="0" err="1"/>
              <a:t>financial</a:t>
            </a:r>
            <a:r>
              <a:rPr lang="nb-NO" dirty="0"/>
              <a:t> guide til konsortiet, </a:t>
            </a:r>
            <a:r>
              <a:rPr lang="nb-NO" dirty="0" err="1"/>
              <a:t>amendment</a:t>
            </a:r>
            <a:r>
              <a:rPr lang="nb-NO" dirty="0"/>
              <a:t>-prosedyrer </a:t>
            </a:r>
            <a:r>
              <a:rPr lang="nb-NO" dirty="0" err="1"/>
              <a:t>osv</a:t>
            </a:r>
            <a:endParaRPr lang="nb-NO" dirty="0"/>
          </a:p>
          <a:p>
            <a:r>
              <a:rPr lang="nb-NO" dirty="0"/>
              <a:t>Tematiske EU-prosjekter oppleves som lite relevant for vår enhet.</a:t>
            </a:r>
          </a:p>
        </p:txBody>
      </p:sp>
    </p:spTree>
    <p:extLst>
      <p:ext uri="{BB962C8B-B14F-4D97-AF65-F5344CB8AC3E}">
        <p14:creationId xmlns:p14="http://schemas.microsoft.com/office/powerpoint/2010/main" val="4168875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7D3EED4-14B2-4DD5-BC7D-FBFCB763D2CA}"/>
              </a:ext>
            </a:extLst>
          </p:cNvPr>
          <p:cNvGraphicFramePr>
            <a:graphicFrameLocks/>
          </p:cNvGraphicFramePr>
          <p:nvPr>
            <p:extLst>
              <p:ext uri="{D42A27DB-BD31-4B8C-83A1-F6EECF244321}">
                <p14:modId xmlns:p14="http://schemas.microsoft.com/office/powerpoint/2010/main" val="535900941"/>
              </p:ext>
            </p:extLst>
          </p:nvPr>
        </p:nvGraphicFramePr>
        <p:xfrm>
          <a:off x="1045029" y="583474"/>
          <a:ext cx="7167154" cy="4563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41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96CBF7-6C62-462B-975D-B73405F75C3E}"/>
              </a:ext>
            </a:extLst>
          </p:cNvPr>
          <p:cNvGraphicFramePr>
            <a:graphicFrameLocks/>
          </p:cNvGraphicFramePr>
          <p:nvPr/>
        </p:nvGraphicFramePr>
        <p:xfrm>
          <a:off x="657225" y="611981"/>
          <a:ext cx="7829550" cy="4491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3602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2E5AA61-334F-4D2C-8EBB-4248E5593A2F}"/>
              </a:ext>
            </a:extLst>
          </p:cNvPr>
          <p:cNvGraphicFramePr>
            <a:graphicFrameLocks/>
          </p:cNvGraphicFramePr>
          <p:nvPr>
            <p:extLst>
              <p:ext uri="{D42A27DB-BD31-4B8C-83A1-F6EECF244321}">
                <p14:modId xmlns:p14="http://schemas.microsoft.com/office/powerpoint/2010/main" val="3830854657"/>
              </p:ext>
            </p:extLst>
          </p:nvPr>
        </p:nvGraphicFramePr>
        <p:xfrm>
          <a:off x="652462" y="536666"/>
          <a:ext cx="7839075" cy="4641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1738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6AF6FFD-AE35-43AF-9113-51157D33A0D6}"/>
              </a:ext>
            </a:extLst>
          </p:cNvPr>
          <p:cNvGraphicFramePr>
            <a:graphicFrameLocks/>
          </p:cNvGraphicFramePr>
          <p:nvPr>
            <p:extLst>
              <p:ext uri="{D42A27DB-BD31-4B8C-83A1-F6EECF244321}">
                <p14:modId xmlns:p14="http://schemas.microsoft.com/office/powerpoint/2010/main" val="1037560734"/>
              </p:ext>
            </p:extLst>
          </p:nvPr>
        </p:nvGraphicFramePr>
        <p:xfrm>
          <a:off x="647700" y="522515"/>
          <a:ext cx="7848600" cy="4676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3948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29B2F85-64FB-436A-A8F6-71B48ABB9043}"/>
              </a:ext>
            </a:extLst>
          </p:cNvPr>
          <p:cNvGraphicFramePr>
            <a:graphicFrameLocks/>
          </p:cNvGraphicFramePr>
          <p:nvPr>
            <p:extLst>
              <p:ext uri="{D42A27DB-BD31-4B8C-83A1-F6EECF244321}">
                <p14:modId xmlns:p14="http://schemas.microsoft.com/office/powerpoint/2010/main" val="3654548539"/>
              </p:ext>
            </p:extLst>
          </p:nvPr>
        </p:nvGraphicFramePr>
        <p:xfrm>
          <a:off x="652462" y="531223"/>
          <a:ext cx="7839075" cy="4676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707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176758410"/>
              </p:ext>
            </p:extLst>
          </p:nvPr>
        </p:nvGraphicFramePr>
        <p:xfrm>
          <a:off x="669304" y="575035"/>
          <a:ext cx="7598004" cy="4496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1760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F617CB9-CFA0-4B80-9C84-993BBB770655}"/>
              </a:ext>
            </a:extLst>
          </p:cNvPr>
          <p:cNvGraphicFramePr>
            <a:graphicFrameLocks/>
          </p:cNvGraphicFramePr>
          <p:nvPr>
            <p:extLst>
              <p:ext uri="{D42A27DB-BD31-4B8C-83A1-F6EECF244321}">
                <p14:modId xmlns:p14="http://schemas.microsoft.com/office/powerpoint/2010/main" val="71126806"/>
              </p:ext>
            </p:extLst>
          </p:nvPr>
        </p:nvGraphicFramePr>
        <p:xfrm>
          <a:off x="666750" y="539931"/>
          <a:ext cx="7810500" cy="4650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09584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Hvis du i stor grad har kontakt med andre. Hvem er det da snakk om (stilling og funksjon, ikke navn)?</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0000" lnSpcReduction="20000"/>
          </a:bodyPr>
          <a:lstStyle/>
          <a:p>
            <a:r>
              <a:rPr lang="nb-NO" dirty="0"/>
              <a:t>Andre forskningsrådgivere på samme fakultet som jeg vet har vært borti tilsvarende problemstillinger eller som jeg vet kan være med å diskutere problemstillingene på en god måte.</a:t>
            </a:r>
          </a:p>
          <a:p>
            <a:r>
              <a:rPr lang="nb-NO" dirty="0"/>
              <a:t>Andre kollegaer innen samme avdeling</a:t>
            </a:r>
          </a:p>
          <a:p>
            <a:r>
              <a:rPr lang="nb-NO" dirty="0"/>
              <a:t>Andre kollegaer med erfaring i saken jeg lurer på. Oftest personer jeg stoler på deres kunnskap og er hyggelige til å ha kontakt med…</a:t>
            </a:r>
          </a:p>
          <a:p>
            <a:r>
              <a:rPr lang="nb-NO" dirty="0"/>
              <a:t>Andre økonomer på egen grunnenhet.</a:t>
            </a:r>
          </a:p>
          <a:p>
            <a:r>
              <a:rPr lang="nb-NO" dirty="0"/>
              <a:t>de jeg vet har stor erfaring som jeg har truffet gjennom nettverk</a:t>
            </a:r>
          </a:p>
          <a:p>
            <a:r>
              <a:rPr lang="nb-NO" dirty="0"/>
              <a:t>Eksterne aktører</a:t>
            </a:r>
          </a:p>
          <a:p>
            <a:r>
              <a:rPr lang="nb-NO" dirty="0"/>
              <a:t>Eksternt - UHI-sektoren, Forskningsrådet, KD, Kommisjonen, internasjonale nettverk</a:t>
            </a:r>
          </a:p>
          <a:p>
            <a:r>
              <a:rPr lang="nb-NO" dirty="0" err="1"/>
              <a:t>finansør</a:t>
            </a:r>
            <a:r>
              <a:rPr lang="nb-NO" dirty="0"/>
              <a:t>, kollega på instituttet</a:t>
            </a:r>
          </a:p>
          <a:p>
            <a:r>
              <a:rPr lang="nb-NO" dirty="0"/>
              <a:t>Folk i samme rolle utenfor </a:t>
            </a:r>
            <a:r>
              <a:rPr lang="nb-NO" dirty="0" err="1"/>
              <a:t>uio</a:t>
            </a:r>
            <a:r>
              <a:rPr lang="nb-NO" dirty="0"/>
              <a:t> (som jobber i samme prosjekter)</a:t>
            </a:r>
          </a:p>
          <a:p>
            <a:r>
              <a:rPr lang="nb-NO" dirty="0"/>
              <a:t>forskerstøtte </a:t>
            </a:r>
            <a:r>
              <a:rPr lang="nb-NO" dirty="0" err="1"/>
              <a:t>admin</a:t>
            </a:r>
            <a:endParaRPr lang="nb-NO" dirty="0"/>
          </a:p>
          <a:p>
            <a:endParaRPr lang="nb-NO" dirty="0"/>
          </a:p>
        </p:txBody>
      </p:sp>
    </p:spTree>
    <p:extLst>
      <p:ext uri="{BB962C8B-B14F-4D97-AF65-F5344CB8AC3E}">
        <p14:creationId xmlns:p14="http://schemas.microsoft.com/office/powerpoint/2010/main" val="3280483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Hvis du i stor grad har kontakt med andre. Hvem er det da snakk om (stilling og funksjon, ikke navn)?</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10000"/>
          </a:bodyPr>
          <a:lstStyle/>
          <a:p>
            <a:r>
              <a:rPr lang="nb-NO" dirty="0"/>
              <a:t>Forskningsrådet, rådgiver-kollegaer ved andre universiteter</a:t>
            </a:r>
          </a:p>
          <a:p>
            <a:r>
              <a:rPr lang="nb-NO" dirty="0"/>
              <a:t>Forskningsrådets </a:t>
            </a:r>
            <a:r>
              <a:rPr lang="nb-NO" dirty="0" err="1"/>
              <a:t>NCPer</a:t>
            </a:r>
            <a:r>
              <a:rPr lang="nb-NO" dirty="0"/>
              <a:t>, EUs prosjektoffiserer</a:t>
            </a:r>
          </a:p>
          <a:p>
            <a:r>
              <a:rPr lang="nb-NO" dirty="0"/>
              <a:t>Forskningsrådgivere og prosjektøkonomer i eget miljø</a:t>
            </a:r>
          </a:p>
          <a:p>
            <a:r>
              <a:rPr lang="nb-NO" dirty="0"/>
              <a:t>Forskningsrådgivere, Økonomirådgivere, Kontorsjefer</a:t>
            </a:r>
          </a:p>
          <a:p>
            <a:r>
              <a:rPr lang="nb-NO" dirty="0"/>
              <a:t>Forskningsrådgivere/konsulenter på andre institutter, EU rådgivere sentralt og egen forskningsadministrativ leder.</a:t>
            </a:r>
          </a:p>
          <a:p>
            <a:r>
              <a:rPr lang="nb-NO" dirty="0"/>
              <a:t>Jeg bruker nettverket jeg har opparbeidet meg.</a:t>
            </a:r>
          </a:p>
          <a:p>
            <a:r>
              <a:rPr lang="nb-NO" dirty="0"/>
              <a:t>Jeg har mye kontakt med forskningsrådgivere fra andre enheter ved eget fakultet.</a:t>
            </a:r>
          </a:p>
          <a:p>
            <a:endParaRPr lang="nb-NO" dirty="0"/>
          </a:p>
        </p:txBody>
      </p:sp>
    </p:spTree>
    <p:extLst>
      <p:ext uri="{BB962C8B-B14F-4D97-AF65-F5344CB8AC3E}">
        <p14:creationId xmlns:p14="http://schemas.microsoft.com/office/powerpoint/2010/main" val="487964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Hvis du i stor grad har kontakt med andre. Hvem er det da snakk om (stilling og funksjon, ikke navn)?</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10000"/>
          </a:bodyPr>
          <a:lstStyle/>
          <a:p>
            <a:r>
              <a:rPr lang="nb-NO" dirty="0"/>
              <a:t>Jeg snakker med min leder, med prosjektøkonomer og forskningsrådgiver ved mitt eget institutt.</a:t>
            </a:r>
          </a:p>
          <a:p>
            <a:r>
              <a:rPr lang="nb-NO" dirty="0"/>
              <a:t>Jobber ved fakultet, så tar oftest kontakt med EU-kontoret. Eller økonomirådgivere, da både på fakultet eller sentralt.</a:t>
            </a:r>
          </a:p>
          <a:p>
            <a:r>
              <a:rPr lang="nb-NO" dirty="0"/>
              <a:t>Jurister, ledere ved andre institusjoner, Forskningsrådet</a:t>
            </a:r>
          </a:p>
          <a:p>
            <a:r>
              <a:rPr lang="nb-NO" dirty="0"/>
              <a:t>Kontorsjef, Prosjektøkonomer, instituttøkonomer, prosjektledere, prosjektkoordinatorer</a:t>
            </a:r>
          </a:p>
          <a:p>
            <a:r>
              <a:rPr lang="nb-NO" dirty="0"/>
              <a:t>Med UiO sentralt, EU rådgivere der, de er behjelpelige. Andre fra som administrerer prosjekter og jobber i driftsfase fra andre institutter eller fakulteter.</a:t>
            </a:r>
          </a:p>
          <a:p>
            <a:endParaRPr lang="nb-NO" dirty="0"/>
          </a:p>
        </p:txBody>
      </p:sp>
    </p:spTree>
    <p:extLst>
      <p:ext uri="{BB962C8B-B14F-4D97-AF65-F5344CB8AC3E}">
        <p14:creationId xmlns:p14="http://schemas.microsoft.com/office/powerpoint/2010/main" val="389780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Hvis du i stor grad har kontakt med andre. Hvem er det da snakk om (stilling og funksjon, ikke navn)?</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10000"/>
          </a:bodyPr>
          <a:lstStyle/>
          <a:p>
            <a:r>
              <a:rPr lang="nb-NO" dirty="0"/>
              <a:t>NCP-apparatet til NFR, ressurspersoner ved andre enheter, </a:t>
            </a:r>
            <a:r>
              <a:rPr lang="nb-NO" dirty="0" err="1"/>
              <a:t>finansiør</a:t>
            </a:r>
            <a:r>
              <a:rPr lang="nb-NO" dirty="0"/>
              <a:t>-kontakter</a:t>
            </a:r>
          </a:p>
          <a:p>
            <a:r>
              <a:rPr lang="nb-NO" dirty="0"/>
              <a:t>NFR</a:t>
            </a:r>
          </a:p>
          <a:p>
            <a:r>
              <a:rPr lang="nb-NO" dirty="0"/>
              <a:t>Norske/</a:t>
            </a:r>
            <a:r>
              <a:rPr lang="nb-NO" dirty="0" err="1"/>
              <a:t>utenlanske</a:t>
            </a:r>
            <a:r>
              <a:rPr lang="nb-NO" dirty="0"/>
              <a:t> </a:t>
            </a:r>
            <a:r>
              <a:rPr lang="nb-NO" dirty="0" err="1"/>
              <a:t>NCPer</a:t>
            </a:r>
            <a:r>
              <a:rPr lang="nb-NO" dirty="0"/>
              <a:t> (NFR og tilsvarende), UKRO, Financial </a:t>
            </a:r>
            <a:r>
              <a:rPr lang="nb-NO" dirty="0" err="1"/>
              <a:t>Helpdesk</a:t>
            </a:r>
            <a:r>
              <a:rPr lang="nb-NO" dirty="0"/>
              <a:t>, eksterne konsulenter/eksperter (nettsider)</a:t>
            </a:r>
          </a:p>
          <a:p>
            <a:r>
              <a:rPr lang="nb-NO" dirty="0"/>
              <a:t>Personer som jobber med eksternfinansiering fakultet, EU-rådgivere andre fakultet, prosjektøkonomer fakultet, </a:t>
            </a:r>
            <a:r>
              <a:rPr lang="nb-NO" dirty="0" err="1"/>
              <a:t>insitutt</a:t>
            </a:r>
            <a:r>
              <a:rPr lang="nb-NO" dirty="0"/>
              <a:t>, sentralt (</a:t>
            </a:r>
            <a:r>
              <a:rPr lang="nb-NO" dirty="0" err="1"/>
              <a:t>terje</a:t>
            </a:r>
            <a:r>
              <a:rPr lang="nb-NO" dirty="0"/>
              <a:t> og tilsvarende), EU-kontoret</a:t>
            </a:r>
          </a:p>
          <a:p>
            <a:r>
              <a:rPr lang="nb-NO" dirty="0" err="1"/>
              <a:t>Prosjektcontroller</a:t>
            </a:r>
            <a:r>
              <a:rPr lang="nb-NO" dirty="0"/>
              <a:t> og økonomileder i eget institutt og kollegaer i egen administrasjon</a:t>
            </a:r>
          </a:p>
          <a:p>
            <a:endParaRPr lang="nb-NO" dirty="0"/>
          </a:p>
        </p:txBody>
      </p:sp>
    </p:spTree>
    <p:extLst>
      <p:ext uri="{BB962C8B-B14F-4D97-AF65-F5344CB8AC3E}">
        <p14:creationId xmlns:p14="http://schemas.microsoft.com/office/powerpoint/2010/main" val="38510988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Hvis du i stor grad har kontakt med andre. Hvem er det da snakk om (stilling og funksjon, ikke navn)?</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Prosjektøkonomer og rådgivere</a:t>
            </a:r>
          </a:p>
          <a:p>
            <a:r>
              <a:rPr lang="nb-NO" dirty="0"/>
              <a:t>Rådgivere ved finansierende enhet, </a:t>
            </a:r>
            <a:r>
              <a:rPr lang="nb-NO" dirty="0" err="1"/>
              <a:t>feks</a:t>
            </a:r>
            <a:r>
              <a:rPr lang="nb-NO" dirty="0"/>
              <a:t>. NFR og &lt;ResearcherProject@forskningsradet.no&gt; som har </a:t>
            </a:r>
            <a:r>
              <a:rPr lang="nb-NO" dirty="0" err="1"/>
              <a:t>oppadert</a:t>
            </a:r>
            <a:r>
              <a:rPr lang="nb-NO" dirty="0"/>
              <a:t> kunnskap .</a:t>
            </a:r>
          </a:p>
          <a:p>
            <a:r>
              <a:rPr lang="nb-NO" dirty="0"/>
              <a:t>økonomer og rådgivere</a:t>
            </a:r>
          </a:p>
          <a:p>
            <a:endParaRPr lang="nb-NO" dirty="0"/>
          </a:p>
        </p:txBody>
      </p:sp>
    </p:spTree>
    <p:extLst>
      <p:ext uri="{BB962C8B-B14F-4D97-AF65-F5344CB8AC3E}">
        <p14:creationId xmlns:p14="http://schemas.microsoft.com/office/powerpoint/2010/main" val="2049149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3C2C9D0-17B0-4A41-B2B0-E1DAAF7C4238}"/>
              </a:ext>
            </a:extLst>
          </p:cNvPr>
          <p:cNvGraphicFramePr>
            <a:graphicFrameLocks/>
          </p:cNvGraphicFramePr>
          <p:nvPr>
            <p:extLst>
              <p:ext uri="{D42A27DB-BD31-4B8C-83A1-F6EECF244321}">
                <p14:modId xmlns:p14="http://schemas.microsoft.com/office/powerpoint/2010/main" val="366532707"/>
              </p:ext>
            </p:extLst>
          </p:nvPr>
        </p:nvGraphicFramePr>
        <p:xfrm>
          <a:off x="661987" y="487681"/>
          <a:ext cx="7820025" cy="4711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274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E4CA5D3-407C-4296-A81E-E215F69E39B0}"/>
              </a:ext>
            </a:extLst>
          </p:cNvPr>
          <p:cNvGraphicFramePr>
            <a:graphicFrameLocks/>
          </p:cNvGraphicFramePr>
          <p:nvPr/>
        </p:nvGraphicFramePr>
        <p:xfrm>
          <a:off x="642937" y="697706"/>
          <a:ext cx="7858125" cy="4319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0835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2775A18-C1D4-4D52-81EB-5667E4E77628}"/>
              </a:ext>
            </a:extLst>
          </p:cNvPr>
          <p:cNvGraphicFramePr>
            <a:graphicFrameLocks/>
          </p:cNvGraphicFramePr>
          <p:nvPr/>
        </p:nvGraphicFramePr>
        <p:xfrm>
          <a:off x="952500" y="812006"/>
          <a:ext cx="7239000" cy="4090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5974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Innenfor hvilke områder tror du at arbeidet i samarbeidskonstellasjonene vil være nyttig?</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a:bodyPr>
          <a:lstStyle/>
          <a:p>
            <a:r>
              <a:rPr lang="nb-NO" dirty="0"/>
              <a:t>Bistå med veiledning og rådgivning. Samarbeide om kurs, workshops og infomøter</a:t>
            </a:r>
          </a:p>
          <a:p>
            <a:r>
              <a:rPr lang="nb-NO" dirty="0"/>
              <a:t>Det er vanskelig å svare på siden arbeidet til konstellasjonene er svært lite kommunisert</a:t>
            </a:r>
          </a:p>
          <a:p>
            <a:r>
              <a:rPr lang="nb-NO" dirty="0"/>
              <a:t>Drift av prosjekter og mobilisering for søknader.</a:t>
            </a:r>
          </a:p>
          <a:p>
            <a:r>
              <a:rPr lang="nb-NO" dirty="0"/>
              <a:t>Felles kurs, felles informasjon og erfaringsutveksling</a:t>
            </a:r>
          </a:p>
          <a:p>
            <a:r>
              <a:rPr lang="nb-NO" dirty="0"/>
              <a:t>Har ikke inntrykk av at samarbeidskonstellasjonene har vært nyttige. Eneste måtte være i den grad kurs/arrangementer </a:t>
            </a:r>
            <a:r>
              <a:rPr lang="nb-NO" dirty="0" err="1"/>
              <a:t>osv</a:t>
            </a:r>
            <a:r>
              <a:rPr lang="nb-NO" dirty="0"/>
              <a:t> i større grad åpnes for deltakelse på tvers.</a:t>
            </a:r>
          </a:p>
          <a:p>
            <a:endParaRPr lang="nb-NO" dirty="0"/>
          </a:p>
        </p:txBody>
      </p:sp>
    </p:spTree>
    <p:extLst>
      <p:ext uri="{BB962C8B-B14F-4D97-AF65-F5344CB8AC3E}">
        <p14:creationId xmlns:p14="http://schemas.microsoft.com/office/powerpoint/2010/main" val="138717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61696980"/>
              </p:ext>
            </p:extLst>
          </p:nvPr>
        </p:nvGraphicFramePr>
        <p:xfrm>
          <a:off x="678731" y="603315"/>
          <a:ext cx="7663992" cy="4543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7470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Innenfor hvilke områder tror du at arbeidet i samarbeidskonstellasjonene vil være nyttig?</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20000"/>
          </a:bodyPr>
          <a:lstStyle/>
          <a:p>
            <a:r>
              <a:rPr lang="nb-NO" dirty="0"/>
              <a:t>Jeg tror spesielt disse </a:t>
            </a:r>
            <a:r>
              <a:rPr lang="nb-NO" dirty="0" err="1"/>
              <a:t>konstelasjonene</a:t>
            </a:r>
            <a:r>
              <a:rPr lang="nb-NO" dirty="0"/>
              <a:t> vill vært nyttige for et </a:t>
            </a:r>
            <a:r>
              <a:rPr lang="nb-NO" dirty="0" err="1"/>
              <a:t>samrabeid</a:t>
            </a:r>
            <a:r>
              <a:rPr lang="nb-NO" dirty="0"/>
              <a:t> mellom </a:t>
            </a:r>
            <a:r>
              <a:rPr lang="nb-NO" dirty="0" err="1"/>
              <a:t>forksningsrådgivere</a:t>
            </a:r>
            <a:r>
              <a:rPr lang="nb-NO" dirty="0"/>
              <a:t> og prosjektøkonomer på tvers ved UiO, men slik har det ikke fungert.</a:t>
            </a:r>
          </a:p>
          <a:p>
            <a:r>
              <a:rPr lang="nb-NO" dirty="0"/>
              <a:t>"Jeg vet ikke helt hvordan disse kan være nyttige.  </a:t>
            </a:r>
            <a:r>
              <a:rPr lang="nb-NO" dirty="0" err="1"/>
              <a:t>Samarbeidskonsellasjonene</a:t>
            </a:r>
            <a:r>
              <a:rPr lang="nb-NO" dirty="0"/>
              <a:t> blir for store til å kunne ha fruktbare diskusjoner og problemløsninger for alle </a:t>
            </a:r>
            <a:r>
              <a:rPr lang="nb-NO" dirty="0" err="1"/>
              <a:t>deltagerne.Kanskje</a:t>
            </a:r>
            <a:r>
              <a:rPr lang="nb-NO" dirty="0"/>
              <a:t> lage større kurs/arrangementer sammen (</a:t>
            </a:r>
            <a:r>
              <a:rPr lang="nb-NO" dirty="0" err="1"/>
              <a:t>feks</a:t>
            </a:r>
            <a:r>
              <a:rPr lang="nb-NO" dirty="0"/>
              <a:t> MSCA-kurs)?"</a:t>
            </a:r>
          </a:p>
          <a:p>
            <a:r>
              <a:rPr lang="nb-NO" dirty="0"/>
              <a:t>Lignende problemstillinger innenfor hvilke type saker som er aktuelle hvor det er faglig nærhet, dvs. teori og metode felleskap. Type data håndtering i litteratur studier og </a:t>
            </a:r>
            <a:r>
              <a:rPr lang="nb-NO" dirty="0" err="1"/>
              <a:t>relgionsstudier</a:t>
            </a:r>
            <a:r>
              <a:rPr lang="nb-NO" dirty="0"/>
              <a:t> kan ha mange av de samme problemstillingene.</a:t>
            </a:r>
          </a:p>
          <a:p>
            <a:r>
              <a:rPr lang="nb-NO" dirty="0"/>
              <a:t>Mobiliseringsfase, søknadsfase, driftsfase</a:t>
            </a:r>
          </a:p>
          <a:p>
            <a:endParaRPr lang="nb-NO" dirty="0"/>
          </a:p>
        </p:txBody>
      </p:sp>
    </p:spTree>
    <p:extLst>
      <p:ext uri="{BB962C8B-B14F-4D97-AF65-F5344CB8AC3E}">
        <p14:creationId xmlns:p14="http://schemas.microsoft.com/office/powerpoint/2010/main" val="14291410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Innenfor hvilke områder tror du at arbeidet i samarbeidskonstellasjonene vil være nyttig?</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lnSpcReduction="10000"/>
          </a:bodyPr>
          <a:lstStyle/>
          <a:p>
            <a:r>
              <a:rPr lang="nb-NO" dirty="0"/>
              <a:t>Prøve å identifisere utfordringer i de respektive områdene og komme med forslag til løsninger. Kjenne hverandres måter å takle på ting som fungerer eller ikke ha fungert.</a:t>
            </a:r>
          </a:p>
          <a:p>
            <a:r>
              <a:rPr lang="nb-NO" dirty="0"/>
              <a:t>På sikt vil dette helt sikkert bli nyttig-</a:t>
            </a:r>
          </a:p>
          <a:p>
            <a:r>
              <a:rPr lang="nb-NO" dirty="0"/>
              <a:t>Samarbeid om fellesaktiviteter på tvers.</a:t>
            </a:r>
          </a:p>
          <a:p>
            <a:r>
              <a:rPr lang="nb-NO" dirty="0"/>
              <a:t>Samarbeidskonstellasjonen har delt kurs og invitert bredt til disse, det har vært nyttig.</a:t>
            </a:r>
          </a:p>
          <a:p>
            <a:r>
              <a:rPr lang="nb-NO" dirty="0"/>
              <a:t>Ser liten nytte i dem.</a:t>
            </a:r>
          </a:p>
          <a:p>
            <a:endParaRPr lang="nb-NO" dirty="0"/>
          </a:p>
        </p:txBody>
      </p:sp>
    </p:spTree>
    <p:extLst>
      <p:ext uri="{BB962C8B-B14F-4D97-AF65-F5344CB8AC3E}">
        <p14:creationId xmlns:p14="http://schemas.microsoft.com/office/powerpoint/2010/main" val="1788276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Innenfor hvilke områder tror du at arbeidet i samarbeidskonstellasjonene vil være nyttig?</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Sikkert alle, for jeg liker å samarbeide på tvers. Jeg har imidlertid lite å basere svarene mine på, for jeg har bare jobbet her i 1 år, og da vært mest på hjemmekontor, så jeg har ikke enda kommet inn i "normal" hverdag.</a:t>
            </a:r>
          </a:p>
          <a:p>
            <a:r>
              <a:rPr lang="nb-NO" dirty="0"/>
              <a:t>Vanskelig å si, vet for lite</a:t>
            </a:r>
          </a:p>
          <a:p>
            <a:r>
              <a:rPr lang="nb-NO" dirty="0"/>
              <a:t>Vet ikke. Dele maler, erfaringer i felles møter?</a:t>
            </a:r>
          </a:p>
          <a:p>
            <a:r>
              <a:rPr lang="nb-NO" dirty="0"/>
              <a:t>Økonomi, rutiner, personell-</a:t>
            </a:r>
            <a:r>
              <a:rPr lang="nb-NO" dirty="0" err="1"/>
              <a:t>backup</a:t>
            </a:r>
            <a:endParaRPr lang="nb-NO" dirty="0"/>
          </a:p>
        </p:txBody>
      </p:sp>
    </p:spTree>
    <p:extLst>
      <p:ext uri="{BB962C8B-B14F-4D97-AF65-F5344CB8AC3E}">
        <p14:creationId xmlns:p14="http://schemas.microsoft.com/office/powerpoint/2010/main" val="2597319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innspill til endringer som bør gjøres i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10000"/>
          </a:bodyPr>
          <a:lstStyle/>
          <a:p>
            <a:r>
              <a:rPr lang="nb-NO" dirty="0"/>
              <a:t>Det er litt vanskelig å se hvorfor det må legges til et ekstra nivå mellom FANE sentralt og FANE på fakultetet. De virker å være varierende aktivitet  på de ulike samarbeidskonstellasjonene og vanskelig å se hva som kommer ut av det. Det er litt som å legge til Fylkeskommunen, og virker som å være laget for å tikke av noen bokser i et strategidokument.</a:t>
            </a:r>
          </a:p>
          <a:p>
            <a:r>
              <a:rPr lang="nb-NO" dirty="0"/>
              <a:t>Det gir på papiret mening.</a:t>
            </a:r>
          </a:p>
          <a:p>
            <a:r>
              <a:rPr lang="nb-NO" dirty="0"/>
              <a:t>Grunnlaget for å splitte </a:t>
            </a:r>
            <a:r>
              <a:rPr lang="nb-NO" dirty="0" err="1"/>
              <a:t>hum</a:t>
            </a:r>
            <a:r>
              <a:rPr lang="nb-NO" dirty="0"/>
              <a:t> og </a:t>
            </a:r>
            <a:r>
              <a:rPr lang="nb-NO" dirty="0" err="1"/>
              <a:t>sam</a:t>
            </a:r>
            <a:r>
              <a:rPr lang="nb-NO" dirty="0"/>
              <a:t> framstår som uklart. Felles årlige seminarer arrangert for forskerstøtten ved alle </a:t>
            </a:r>
            <a:r>
              <a:rPr lang="nb-NO" dirty="0" err="1"/>
              <a:t>humsamenheter</a:t>
            </a:r>
            <a:r>
              <a:rPr lang="nb-NO" dirty="0"/>
              <a:t> før fellesprosjekt startet opp har tilsynelatende falt ut, det var et godt initiativ man med hell kan ta opp igjen.</a:t>
            </a:r>
          </a:p>
          <a:p>
            <a:endParaRPr lang="nb-NO" dirty="0"/>
          </a:p>
        </p:txBody>
      </p:sp>
    </p:spTree>
    <p:extLst>
      <p:ext uri="{BB962C8B-B14F-4D97-AF65-F5344CB8AC3E}">
        <p14:creationId xmlns:p14="http://schemas.microsoft.com/office/powerpoint/2010/main" val="20492350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innspill til endringer som bør gjøres i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Invitere inn prosjektøkonomer til møter. De er utrolig viktige for forskerstøtteapparatet, men de har ofte liten erfaring med det vi holder på med. Vi har ikke råd til å ikke samarbeide på tvers med de.</a:t>
            </a:r>
          </a:p>
          <a:p>
            <a:r>
              <a:rPr lang="nb-NO" dirty="0"/>
              <a:t>Kan ikke se at vi trenger dem.</a:t>
            </a:r>
          </a:p>
          <a:p>
            <a:r>
              <a:rPr lang="nb-NO" dirty="0"/>
              <a:t>Kommuniser tydeligere hva de skal gjøre og hva som skjer der</a:t>
            </a:r>
          </a:p>
          <a:p>
            <a:r>
              <a:rPr lang="nb-NO" dirty="0" err="1"/>
              <a:t>Medfak</a:t>
            </a:r>
            <a:r>
              <a:rPr lang="nb-NO" dirty="0"/>
              <a:t> og MN bør være i samme konstellasjon.</a:t>
            </a:r>
          </a:p>
          <a:p>
            <a:endParaRPr lang="nb-NO" dirty="0"/>
          </a:p>
        </p:txBody>
      </p:sp>
    </p:spTree>
    <p:extLst>
      <p:ext uri="{BB962C8B-B14F-4D97-AF65-F5344CB8AC3E}">
        <p14:creationId xmlns:p14="http://schemas.microsoft.com/office/powerpoint/2010/main" val="1385457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Har du innspill til endringer som bør gjøres i samarbeidskonstellasjonene?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20000"/>
          </a:bodyPr>
          <a:lstStyle/>
          <a:p>
            <a:r>
              <a:rPr lang="nb-NO" dirty="0"/>
              <a:t>Rollen og aktiviteten til samarbeidskonstellasjonene bør formidles </a:t>
            </a:r>
            <a:r>
              <a:rPr lang="nb-NO" dirty="0" err="1"/>
              <a:t>ytdligere</a:t>
            </a:r>
            <a:endParaRPr lang="nb-NO" dirty="0"/>
          </a:p>
          <a:p>
            <a:r>
              <a:rPr lang="nb-NO" dirty="0"/>
              <a:t>Se litt på tematisk kobling igjen og åpne for å endre på sammensetning av gruppene.</a:t>
            </a:r>
          </a:p>
          <a:p>
            <a:r>
              <a:rPr lang="nb-NO" dirty="0"/>
              <a:t>Siden jeg ikke er mye kjent med hvordan samarbeidskonstellasjonene har jobbet, så er det vanskelig å svare. Som ny ved UiO, så ser jeg likevel at informasjonsflyten kan bli bedre. Jeg er medlem i prosjektets Teams-rom, men det har ikke skjedd mye der. Jeg hadde ønsket meg et internt felles forskningsadministrativt nyhetsbrev, istedenfor så mange fragmenterte informasjonskanaler, for det blir fort mange flater å følge med på.</a:t>
            </a:r>
          </a:p>
          <a:p>
            <a:r>
              <a:rPr lang="nb-NO" dirty="0"/>
              <a:t>Vanskelig å si, vet for lite</a:t>
            </a:r>
          </a:p>
          <a:p>
            <a:endParaRPr lang="nb-NO" dirty="0"/>
          </a:p>
        </p:txBody>
      </p:sp>
    </p:spTree>
    <p:extLst>
      <p:ext uri="{BB962C8B-B14F-4D97-AF65-F5344CB8AC3E}">
        <p14:creationId xmlns:p14="http://schemas.microsoft.com/office/powerpoint/2010/main" val="33259941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9304CC7-803B-4EB5-AC51-98A404B07FA5}"/>
              </a:ext>
            </a:extLst>
          </p:cNvPr>
          <p:cNvGraphicFramePr>
            <a:graphicFrameLocks/>
          </p:cNvGraphicFramePr>
          <p:nvPr/>
        </p:nvGraphicFramePr>
        <p:xfrm>
          <a:off x="652462" y="616744"/>
          <a:ext cx="7839075" cy="4481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25468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du savner i Teams-rommet?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a:bodyPr>
          <a:lstStyle/>
          <a:p>
            <a:r>
              <a:rPr lang="nb-NO" dirty="0"/>
              <a:t>aktivitet</a:t>
            </a:r>
          </a:p>
          <a:p>
            <a:r>
              <a:rPr lang="nb-NO" dirty="0"/>
              <a:t>Aktivitet?</a:t>
            </a:r>
          </a:p>
          <a:p>
            <a:r>
              <a:rPr lang="nb-NO" dirty="0"/>
              <a:t>Det er lite aktivitet, jeg savner aktivitet. Noen bør ta spesielt ansvar for aktivitet en periode til det (forhåpentligvis) går mer av seg selv.</a:t>
            </a:r>
          </a:p>
          <a:p>
            <a:r>
              <a:rPr lang="nb-NO" dirty="0"/>
              <a:t>Det er lite aktivitet, og vanskelig å vite om infoen der er formell info, eller bare tilfeldige innspill fra vilkårlige folk.</a:t>
            </a:r>
          </a:p>
          <a:p>
            <a:r>
              <a:rPr lang="nb-NO" dirty="0"/>
              <a:t>Det kunne godt vært enda mer aktivitet</a:t>
            </a:r>
          </a:p>
          <a:p>
            <a:endParaRPr lang="nb-NO" dirty="0"/>
          </a:p>
        </p:txBody>
      </p:sp>
    </p:spTree>
    <p:extLst>
      <p:ext uri="{BB962C8B-B14F-4D97-AF65-F5344CB8AC3E}">
        <p14:creationId xmlns:p14="http://schemas.microsoft.com/office/powerpoint/2010/main" val="3149321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du savner i Teams-rommet?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10000"/>
          </a:bodyPr>
          <a:lstStyle/>
          <a:p>
            <a:r>
              <a:rPr lang="nb-NO" dirty="0"/>
              <a:t>Dette er et ekstra lag/arena for informasjon, hvis man ikke bruker Teams i hverdagen brukes det ikke aktivt. Bedre å bruke interne UiO-nettsider (for ansatte) for å arkivere/presentere ressurser, maler, og andre dokumenter og peke til disse enn å laste opp egne ressurser i et Teams-rom (</a:t>
            </a:r>
            <a:r>
              <a:rPr lang="nb-NO" dirty="0" err="1"/>
              <a:t>søkbarhet</a:t>
            </a:r>
            <a:r>
              <a:rPr lang="nb-NO" dirty="0"/>
              <a:t>, gjenfinnbarhet, presentasjon).</a:t>
            </a:r>
          </a:p>
          <a:p>
            <a:r>
              <a:rPr lang="nb-NO" dirty="0"/>
              <a:t>Har aldri vært inne der.</a:t>
            </a:r>
          </a:p>
          <a:p>
            <a:r>
              <a:rPr lang="nb-NO" dirty="0"/>
              <a:t>Kultur for å legge inn spørsmål om ting man lurer på eller ønsker å diskutere - enten det er stort eller smått. Tror barrieren så langt har vært litt for høy for den enkelte.</a:t>
            </a:r>
          </a:p>
          <a:p>
            <a:endParaRPr lang="nb-NO" dirty="0"/>
          </a:p>
        </p:txBody>
      </p:sp>
    </p:spTree>
    <p:extLst>
      <p:ext uri="{BB962C8B-B14F-4D97-AF65-F5344CB8AC3E}">
        <p14:creationId xmlns:p14="http://schemas.microsoft.com/office/powerpoint/2010/main" val="20375684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du savner i Teams-rommet?</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mer aktivitet</a:t>
            </a:r>
          </a:p>
          <a:p>
            <a:r>
              <a:rPr lang="nb-NO" dirty="0"/>
              <a:t>Mer debatt og spørsmål / svar</a:t>
            </a:r>
          </a:p>
          <a:p>
            <a:r>
              <a:rPr lang="nb-NO" dirty="0"/>
              <a:t>"</a:t>
            </a:r>
            <a:r>
              <a:rPr lang="nb-NO" dirty="0" err="1"/>
              <a:t>Teamsrommet</a:t>
            </a:r>
            <a:r>
              <a:rPr lang="nb-NO" dirty="0"/>
              <a:t> har mindre informasjon enn nettsidene. Teams-rommet verdi blir å dele arrangementsinformasjon e.l.. Generelt virker det som om </a:t>
            </a:r>
            <a:r>
              <a:rPr lang="nb-NO" dirty="0" err="1"/>
              <a:t>teamsrom</a:t>
            </a:r>
            <a:r>
              <a:rPr lang="nb-NO" dirty="0"/>
              <a:t> for hele UiO fort ""dør ut"" og blir et sted der noen få deler en gang i blant når de husker på det. Nå er det 230 medlemmer i FANE-</a:t>
            </a:r>
            <a:r>
              <a:rPr lang="nb-NO" dirty="0" err="1"/>
              <a:t>teamsrommet</a:t>
            </a:r>
            <a:r>
              <a:rPr lang="nb-NO" dirty="0"/>
              <a:t> og er ikke et sted som oppfordrer til småprat og diskusjoner. UiOs </a:t>
            </a:r>
            <a:r>
              <a:rPr lang="nb-NO" dirty="0" err="1"/>
              <a:t>teamsrom</a:t>
            </a:r>
            <a:r>
              <a:rPr lang="nb-NO" dirty="0"/>
              <a:t> for kommunikasjonsnettverket er tilsvarende og har blitt et sted man ikke går for å få informasjon."</a:t>
            </a:r>
          </a:p>
        </p:txBody>
      </p:sp>
    </p:spTree>
    <p:extLst>
      <p:ext uri="{BB962C8B-B14F-4D97-AF65-F5344CB8AC3E}">
        <p14:creationId xmlns:p14="http://schemas.microsoft.com/office/powerpoint/2010/main" val="401630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1CDB-66B3-444A-A289-A23AED7F89D4}"/>
              </a:ext>
            </a:extLst>
          </p:cNvPr>
          <p:cNvSpPr>
            <a:spLocks noGrp="1"/>
          </p:cNvSpPr>
          <p:nvPr>
            <p:ph type="title"/>
          </p:nvPr>
        </p:nvSpPr>
        <p:spPr>
          <a:xfrm>
            <a:off x="457200" y="481236"/>
            <a:ext cx="8229600" cy="886010"/>
          </a:xfrm>
        </p:spPr>
        <p:txBody>
          <a:bodyPr>
            <a:normAutofit fontScale="90000"/>
          </a:bodyPr>
          <a:lstStyle/>
          <a:p>
            <a:pPr algn="l"/>
            <a:r>
              <a:rPr lang="nb-NO" sz="1600" dirty="0"/>
              <a:t/>
            </a:r>
            <a:br>
              <a:rPr lang="nb-NO" sz="1600" dirty="0"/>
            </a:br>
            <a:r>
              <a:rPr lang="nb-NO" sz="2000" dirty="0"/>
              <a:t>Er det noe i den nåværende strukturen som bør endres ved overgang til et etablert samarbeid på tvers?</a:t>
            </a:r>
          </a:p>
        </p:txBody>
      </p:sp>
      <p:sp>
        <p:nvSpPr>
          <p:cNvPr id="3" name="Content Placeholder 2">
            <a:extLst>
              <a:ext uri="{FF2B5EF4-FFF2-40B4-BE49-F238E27FC236}">
                <a16:creationId xmlns:a16="http://schemas.microsoft.com/office/drawing/2014/main" id="{6E463888-EAE7-4609-94EA-6300C26F9B7C}"/>
              </a:ext>
            </a:extLst>
          </p:cNvPr>
          <p:cNvSpPr>
            <a:spLocks noGrp="1"/>
          </p:cNvSpPr>
          <p:nvPr>
            <p:ph idx="1"/>
          </p:nvPr>
        </p:nvSpPr>
        <p:spPr/>
        <p:txBody>
          <a:bodyPr>
            <a:normAutofit/>
          </a:bodyPr>
          <a:lstStyle/>
          <a:p>
            <a:r>
              <a:rPr lang="nb-NO" dirty="0"/>
              <a:t>FIADM: Ekspertgruppene kan gjerne beholdes, men vi i FIADM ser ikke for oss at vi skal sitte med representanter i hver av dem. Derimot tenker vi at gruppene inviterer FIADM inn ved behov og til dialog - gjerne ofte. Vi vil veldig gjerne ha god kontakt med </a:t>
            </a:r>
            <a:r>
              <a:rPr lang="nb-NO" dirty="0" err="1"/>
              <a:t>hovedkoordinator</a:t>
            </a:r>
            <a:r>
              <a:rPr lang="nb-NO" dirty="0"/>
              <a:t>. 2. Ekspertgruppene bør framover ha fokus på gjennomføringsfasen av prosjektene. Kanskje bør derfor det videre arbeidet involvere flere prosjektøkonomer/</a:t>
            </a:r>
            <a:r>
              <a:rPr lang="nb-NO" dirty="0" err="1"/>
              <a:t>controllere</a:t>
            </a:r>
            <a:r>
              <a:rPr lang="nb-NO" dirty="0"/>
              <a:t>?"</a:t>
            </a:r>
          </a:p>
          <a:p>
            <a:endParaRPr lang="nb-NO" dirty="0"/>
          </a:p>
        </p:txBody>
      </p:sp>
    </p:spTree>
    <p:extLst>
      <p:ext uri="{BB962C8B-B14F-4D97-AF65-F5344CB8AC3E}">
        <p14:creationId xmlns:p14="http://schemas.microsoft.com/office/powerpoint/2010/main" val="12499155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A3CCEF4-07EC-40AD-B96F-662B2CD49732}"/>
              </a:ext>
            </a:extLst>
          </p:cNvPr>
          <p:cNvGraphicFramePr>
            <a:graphicFrameLocks/>
          </p:cNvGraphicFramePr>
          <p:nvPr/>
        </p:nvGraphicFramePr>
        <p:xfrm>
          <a:off x="647700" y="631031"/>
          <a:ext cx="7848600" cy="4452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75787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CCE7C81-0CAC-4C06-BD2B-400A3EFEE883}"/>
              </a:ext>
            </a:extLst>
          </p:cNvPr>
          <p:cNvGraphicFramePr>
            <a:graphicFrameLocks/>
          </p:cNvGraphicFramePr>
          <p:nvPr/>
        </p:nvGraphicFramePr>
        <p:xfrm>
          <a:off x="642937" y="631031"/>
          <a:ext cx="7858125" cy="4452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37994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7354EB7-64C2-45A4-A486-7259579F54F6}"/>
              </a:ext>
            </a:extLst>
          </p:cNvPr>
          <p:cNvGraphicFramePr>
            <a:graphicFrameLocks/>
          </p:cNvGraphicFramePr>
          <p:nvPr/>
        </p:nvGraphicFramePr>
        <p:xfrm>
          <a:off x="1042987" y="673894"/>
          <a:ext cx="7058025" cy="4367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56549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 prosjektet som helhet, er det noe annet du skulle ønske at ekspertgruppene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62500" lnSpcReduction="20000"/>
          </a:bodyPr>
          <a:lstStyle/>
          <a:p>
            <a:r>
              <a:rPr lang="nb-NO" dirty="0"/>
              <a:t>Bør prioritere hardt hva som gir mest nytte for brukerne </a:t>
            </a:r>
            <a:r>
              <a:rPr lang="nb-NO" dirty="0" err="1"/>
              <a:t>istedet</a:t>
            </a:r>
            <a:r>
              <a:rPr lang="nb-NO" dirty="0"/>
              <a:t> for å produsere mange leveranser som benyttes av få.</a:t>
            </a:r>
          </a:p>
          <a:p>
            <a:r>
              <a:rPr lang="nb-NO" dirty="0"/>
              <a:t>Det er delvis uklart for meg hva ekspertgruppenes funksjon egentlig er. Leveranser av dokumenter som gir en oversikt gir liten tiltro når de ikke er tilstrekkelig </a:t>
            </a:r>
            <a:r>
              <a:rPr lang="nb-NO" dirty="0" err="1"/>
              <a:t>kurartert</a:t>
            </a:r>
            <a:r>
              <a:rPr lang="nb-NO" dirty="0"/>
              <a:t> eller gir et inntrykk av å være veldig gjennomarbeidet som beste praksis. Opplever heller ikke at de nødvendigvis besitter høyere kompetanse enn andre på områdene at de er satt til, og det er uklart i på hvilken måte dette er ressurspersoner som kan kontaktes for spørsmål. De har også liten </a:t>
            </a:r>
            <a:r>
              <a:rPr lang="nb-NO" dirty="0" err="1"/>
              <a:t>tilstedeværesle</a:t>
            </a:r>
            <a:r>
              <a:rPr lang="nb-NO" dirty="0"/>
              <a:t> på Teams, og burde kanskje ta et ekstra ansvar for å kvittere ut spørsmål og poste ressurser der. En stor mangel ved ekspertgruppene er at de i for stor grad er spisset inn mot utlysninger. Aktiviteten på teams viser at det er også et behov for å løpende oppgaver, og disse behovene utkrystalliserer seg i at det har blitt gjort forsøk på å opprette nye kanaler for CRISTIN rapportering og prosjektøkonomi. I disse tilfellene kommer behovet fra bunnen og oppover. Teams har et glimrende potensial til å fremme denne delingskulturen som er hensikten i prosjektet, men det krever større eller mer aktiv </a:t>
            </a:r>
            <a:r>
              <a:rPr lang="nb-NO" dirty="0" err="1"/>
              <a:t>tilstedeværesle</a:t>
            </a:r>
            <a:r>
              <a:rPr lang="nb-NO" dirty="0"/>
              <a:t> for at snøballen skal begynne å rulle.</a:t>
            </a:r>
          </a:p>
          <a:p>
            <a:endParaRPr lang="nb-NO" dirty="0"/>
          </a:p>
        </p:txBody>
      </p:sp>
    </p:spTree>
    <p:extLst>
      <p:ext uri="{BB962C8B-B14F-4D97-AF65-F5344CB8AC3E}">
        <p14:creationId xmlns:p14="http://schemas.microsoft.com/office/powerpoint/2010/main" val="23157829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 prosjektet som helhet, er det noe annet du skulle ønske at ekspertgruppene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70000" lnSpcReduction="20000"/>
          </a:bodyPr>
          <a:lstStyle/>
          <a:p>
            <a:r>
              <a:rPr lang="nb-NO" dirty="0"/>
              <a:t>Drift</a:t>
            </a:r>
          </a:p>
          <a:p>
            <a:r>
              <a:rPr lang="nb-NO" dirty="0"/>
              <a:t>"Gruppene og samarbeidskonstellasjonene er for det meste satt sammen med folk fra fakultetsnivå og oppover. Mange av disse har lite/gammel erfaring med direkte arbeid med søknader, prosjekter og forskere og det bærer informasjonen sterkt preg av (med unntak). Det bør </a:t>
            </a:r>
            <a:r>
              <a:rPr lang="nb-NO" dirty="0" err="1"/>
              <a:t>definitvt</a:t>
            </a:r>
            <a:r>
              <a:rPr lang="nb-NO" dirty="0"/>
              <a:t> jobbes med prosjektdrift i alle grupper, det er totalt fraværende. I tillegg er søknadsfasen lite dekket utover mobilisering (NFR-gruppa forsøker seg på det, men det blir for enkelt). Det bør jobbes med å lage standardiseringer der dette er mulig, FAQ-seksjoner, hvordan forholde seg til mange partnere, </a:t>
            </a:r>
            <a:r>
              <a:rPr lang="nb-NO" dirty="0" err="1"/>
              <a:t>impact</a:t>
            </a:r>
            <a:r>
              <a:rPr lang="nb-NO" dirty="0"/>
              <a:t>, formidling, budsjett </a:t>
            </a:r>
            <a:r>
              <a:rPr lang="nb-NO" dirty="0" err="1"/>
              <a:t>vs</a:t>
            </a:r>
            <a:r>
              <a:rPr lang="nb-NO" dirty="0"/>
              <a:t> prosjekt, oppfølging osv."</a:t>
            </a:r>
          </a:p>
          <a:p>
            <a:r>
              <a:rPr lang="nb-NO" dirty="0"/>
              <a:t>Gruppene oppleves som veldig fjern, deres arbeid har ikke nådd ned til instituttnivå. Det virker også litt kontraproduktiv å tenke at ekspertgrupper kan bidra til en større </a:t>
            </a:r>
            <a:r>
              <a:rPr lang="nb-NO" dirty="0" err="1"/>
              <a:t>felleskapsfølelse</a:t>
            </a:r>
            <a:r>
              <a:rPr lang="nb-NO" dirty="0"/>
              <a:t> blant forskningsrådgiverne. Det har sikkert fungert bra for dem å jobbe i tverrfaglige teams, men ser ikke helt effekten for resten av oss.</a:t>
            </a:r>
          </a:p>
          <a:p>
            <a:endParaRPr lang="nb-NO" dirty="0"/>
          </a:p>
        </p:txBody>
      </p:sp>
    </p:spTree>
    <p:extLst>
      <p:ext uri="{BB962C8B-B14F-4D97-AF65-F5344CB8AC3E}">
        <p14:creationId xmlns:p14="http://schemas.microsoft.com/office/powerpoint/2010/main" val="33074521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 prosjektet som helhet, er det noe annet du skulle ønske at ekspertgruppene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20000"/>
          </a:bodyPr>
          <a:lstStyle/>
          <a:p>
            <a:r>
              <a:rPr lang="nb-NO" dirty="0"/>
              <a:t>Jeg har ikke inntrykk av at prosjekts ulike grupper i særlig grad har maktet å trekke inn prosjektøkonomene. Hvis det stemmer er det synd, lokalt framstår det som det er behov for mer kontakt på tvers her.</a:t>
            </a:r>
          </a:p>
          <a:p>
            <a:r>
              <a:rPr lang="nb-NO" dirty="0"/>
              <a:t>Jeg tenker at kvalitet på leveranser, og at vi sørger for å bli flinkere til å dele leveransene vi jobber med, må være viktigere enn antall leveranser. Selvfølgelig da også sjekke at det vi jobber med i gruppene ikke allerede finnes og ligger på en nettside.</a:t>
            </a:r>
          </a:p>
          <a:p>
            <a:r>
              <a:rPr lang="nb-NO" dirty="0"/>
              <a:t>Jeg vet ikke noe om hva de har drevet med så det kan jeg ikke svare på. Jeg bruker de kanalene jeg har på instituttet, fakultetet og EU-kontoret.</a:t>
            </a:r>
          </a:p>
          <a:p>
            <a:r>
              <a:rPr lang="nb-NO" dirty="0"/>
              <a:t>Mer med drift av prosjekter.</a:t>
            </a:r>
          </a:p>
          <a:p>
            <a:endParaRPr lang="nb-NO" dirty="0"/>
          </a:p>
        </p:txBody>
      </p:sp>
    </p:spTree>
    <p:extLst>
      <p:ext uri="{BB962C8B-B14F-4D97-AF65-F5344CB8AC3E}">
        <p14:creationId xmlns:p14="http://schemas.microsoft.com/office/powerpoint/2010/main" val="34159671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I prosjektet som helhet, er det noe annet du skulle ønske at ekspertgruppene jobbet med eller leverte?</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10000"/>
          </a:bodyPr>
          <a:lstStyle/>
          <a:p>
            <a:r>
              <a:rPr lang="nb-NO" dirty="0"/>
              <a:t>Prosessen for å levere leveranser hvor flere enheter med forskjellige tilnærminger blir enige er tidskrevende. Men samtidig, det er denne prosessen som etter min mening er den beste måten for å bli bedre kjent med hverandre og med de forskjellige måter vi jobber på…</a:t>
            </a:r>
          </a:p>
          <a:p>
            <a:r>
              <a:rPr lang="nb-NO" dirty="0"/>
              <a:t>Se over. Minste felles multiplum i dag, tror de involverte i ekspertgruppene har hatt nytte av å jobbe sammen, men siver ikke ut til resten av forskerstøtteapparatet. UiO trenger gode og tydelige rutiner på drift for å lykkes med innvilgete prosjekter, opplever stort </a:t>
            </a:r>
            <a:r>
              <a:rPr lang="nb-NO" dirty="0" err="1"/>
              <a:t>forbedringspotensiale</a:t>
            </a:r>
            <a:r>
              <a:rPr lang="nb-NO" dirty="0"/>
              <a:t> her både når det gjelder systemer, </a:t>
            </a:r>
            <a:r>
              <a:rPr lang="nb-NO" dirty="0" err="1"/>
              <a:t>rolleavklariner</a:t>
            </a:r>
            <a:r>
              <a:rPr lang="nb-NO" dirty="0"/>
              <a:t> og rutiner.</a:t>
            </a:r>
          </a:p>
          <a:p>
            <a:r>
              <a:rPr lang="nb-NO" dirty="0"/>
              <a:t>Vet ikke er svaret på de to spørsmålene over, derfor ikke noe tall.</a:t>
            </a:r>
          </a:p>
          <a:p>
            <a:endParaRPr lang="nb-NO" dirty="0"/>
          </a:p>
        </p:txBody>
      </p:sp>
    </p:spTree>
    <p:extLst>
      <p:ext uri="{BB962C8B-B14F-4D97-AF65-F5344CB8AC3E}">
        <p14:creationId xmlns:p14="http://schemas.microsoft.com/office/powerpoint/2010/main" val="30047932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lnSpcReduction="20000"/>
          </a:bodyPr>
          <a:lstStyle/>
          <a:p>
            <a:r>
              <a:rPr lang="nb-NO" dirty="0"/>
              <a:t>Det er mange verktøy som vi vil bruke, men ikke har hatt anledning til å bruke enda. Men siden spørsmålene gikk på hvorvidt de er brukt så kan svarene kanskje være misvisende.</a:t>
            </a:r>
          </a:p>
          <a:p>
            <a:r>
              <a:rPr lang="nb-NO" dirty="0"/>
              <a:t>Det var vanskelig å svare på en del av spørsmålene, og det ville vært fint med mulighet til kvalitative kommentarer på noen av spørsmålene som ikke hadde det. Graderingen av svarene gjorde det også vanskelig å velge, eks forskjellen mellom 3 og 4 </a:t>
            </a:r>
            <a:r>
              <a:rPr lang="nb-NO" dirty="0" err="1"/>
              <a:t>opleves</a:t>
            </a:r>
            <a:r>
              <a:rPr lang="nb-NO" dirty="0"/>
              <a:t> svært stor. (eks verken, eller - i stor grad)</a:t>
            </a:r>
          </a:p>
          <a:p>
            <a:r>
              <a:rPr lang="nb-NO" dirty="0"/>
              <a:t>Dette er ikke relevant for mine arbeidsoppgaver, derav "negative" svar. Men siden jeg opererer i feltet, burde jeg kanskje visst mer, så økt synliggjøring kan være bra.</a:t>
            </a:r>
          </a:p>
          <a:p>
            <a:endParaRPr lang="nb-NO" dirty="0"/>
          </a:p>
        </p:txBody>
      </p:sp>
    </p:spTree>
    <p:extLst>
      <p:ext uri="{BB962C8B-B14F-4D97-AF65-F5344CB8AC3E}">
        <p14:creationId xmlns:p14="http://schemas.microsoft.com/office/powerpoint/2010/main" val="25754618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92500"/>
          </a:bodyPr>
          <a:lstStyle/>
          <a:p>
            <a:r>
              <a:rPr lang="nb-NO" dirty="0"/>
              <a:t>Eksperter, er det ikke et statisk begrep?</a:t>
            </a:r>
          </a:p>
          <a:p>
            <a:r>
              <a:rPr lang="nb-NO" dirty="0"/>
              <a:t>Er positiv til prosjektet selv om jeg ikke har benyttet meg av ressursene fra ekspertgruppene</a:t>
            </a:r>
          </a:p>
          <a:p>
            <a:r>
              <a:rPr lang="nb-NO" dirty="0"/>
              <a:t>Har ikke fanget opp at det er noe på </a:t>
            </a:r>
            <a:r>
              <a:rPr lang="nb-NO" dirty="0" err="1"/>
              <a:t>økonomnisiden</a:t>
            </a:r>
            <a:r>
              <a:rPr lang="nb-NO" dirty="0"/>
              <a:t>. Supert om det er noen eksperter der og at de blir markedsført slik at vi kjenner til dem.</a:t>
            </a:r>
          </a:p>
          <a:p>
            <a:r>
              <a:rPr lang="nb-NO" dirty="0"/>
              <a:t>"Jeg føler egentlig ikke at vi har fått utnyttet denne ordentlig. Det har vært ferie og mye nytt, for veldig mange, i denne perioden. Denne evalueringen burde vært utsatt"</a:t>
            </a:r>
          </a:p>
          <a:p>
            <a:endParaRPr lang="nb-NO" dirty="0"/>
          </a:p>
        </p:txBody>
      </p:sp>
    </p:spTree>
    <p:extLst>
      <p:ext uri="{BB962C8B-B14F-4D97-AF65-F5344CB8AC3E}">
        <p14:creationId xmlns:p14="http://schemas.microsoft.com/office/powerpoint/2010/main" val="4077765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0CD4-6258-4F80-8B3B-A87D6DCAB090}"/>
              </a:ext>
            </a:extLst>
          </p:cNvPr>
          <p:cNvSpPr>
            <a:spLocks noGrp="1"/>
          </p:cNvSpPr>
          <p:nvPr>
            <p:ph type="title"/>
          </p:nvPr>
        </p:nvSpPr>
        <p:spPr/>
        <p:txBody>
          <a:bodyPr>
            <a:normAutofit/>
          </a:bodyPr>
          <a:lstStyle/>
          <a:p>
            <a:pPr algn="l"/>
            <a:r>
              <a:rPr lang="nb-NO" sz="2000" b="1" i="0" dirty="0">
                <a:solidFill>
                  <a:srgbClr val="363534"/>
                </a:solidFill>
                <a:effectLst/>
                <a:latin typeface="Arial" panose="020B0604020202020204" pitchFamily="34" charset="0"/>
              </a:rPr>
              <a:t>Er det noe annet du ønsker å gi tilbakemelding på?</a:t>
            </a:r>
            <a:endParaRPr lang="nb-NO" sz="2000" dirty="0"/>
          </a:p>
        </p:txBody>
      </p:sp>
      <p:sp>
        <p:nvSpPr>
          <p:cNvPr id="3" name="Content Placeholder 2">
            <a:extLst>
              <a:ext uri="{FF2B5EF4-FFF2-40B4-BE49-F238E27FC236}">
                <a16:creationId xmlns:a16="http://schemas.microsoft.com/office/drawing/2014/main" id="{0C28475D-C91B-43A6-8CD5-CF1F73C11FE9}"/>
              </a:ext>
            </a:extLst>
          </p:cNvPr>
          <p:cNvSpPr>
            <a:spLocks noGrp="1"/>
          </p:cNvSpPr>
          <p:nvPr>
            <p:ph idx="1"/>
          </p:nvPr>
        </p:nvSpPr>
        <p:spPr/>
        <p:txBody>
          <a:bodyPr>
            <a:normAutofit fontScale="85000" lnSpcReduction="20000"/>
          </a:bodyPr>
          <a:lstStyle/>
          <a:p>
            <a:r>
              <a:rPr lang="nb-NO" dirty="0"/>
              <a:t>Jeg liker Regional forskningsstøttes interne nyhetsbrev (https://forskerstotte.no/), og ønsker meg en slik autorativ infokanal for forskningsstøtte internt på UiO.</a:t>
            </a:r>
          </a:p>
          <a:p>
            <a:r>
              <a:rPr lang="nb-NO" dirty="0"/>
              <a:t>Kunnskapen fra ekspertgruppene kommer ikke godt nok ut til alle de andre som jobber med ekstern finansiering. Man bør være med i en gruppe for å ha </a:t>
            </a:r>
            <a:r>
              <a:rPr lang="nb-NO" dirty="0" err="1"/>
              <a:t>ordenlig</a:t>
            </a:r>
            <a:r>
              <a:rPr lang="nb-NO" dirty="0"/>
              <a:t> glede og nytte av det. Samarbeidskonstellasjonene lider nok litt av å ikke helt ha funnet formen ennå.</a:t>
            </a:r>
          </a:p>
          <a:p>
            <a:r>
              <a:rPr lang="nb-NO" dirty="0"/>
              <a:t>Savner en definisjon på hva dere legger i begrepet forskningsstøtte.</a:t>
            </a:r>
          </a:p>
          <a:p>
            <a:r>
              <a:rPr lang="nb-NO" dirty="0"/>
              <a:t>Syns ressursbruken til gjennomføring av prosjektet ikke står i stil til utbyttet. Man kan ha møteplasser for å diskutere ulike tema uten å rigge et stort prosjekt.</a:t>
            </a:r>
          </a:p>
          <a:p>
            <a:endParaRPr lang="nb-NO" dirty="0"/>
          </a:p>
        </p:txBody>
      </p:sp>
    </p:spTree>
    <p:extLst>
      <p:ext uri="{BB962C8B-B14F-4D97-AF65-F5344CB8AC3E}">
        <p14:creationId xmlns:p14="http://schemas.microsoft.com/office/powerpoint/2010/main" val="805667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ACBF4C36CF31E40BDDF2B38E7ED5D7F" ma:contentTypeVersion="2" ma:contentTypeDescription="Opprett et nytt dokument." ma:contentTypeScope="" ma:versionID="2cabecc396cf5e072f3351911c16d9ae">
  <xsd:schema xmlns:xsd="http://www.w3.org/2001/XMLSchema" xmlns:xs="http://www.w3.org/2001/XMLSchema" xmlns:p="http://schemas.microsoft.com/office/2006/metadata/properties" xmlns:ns2="3bd80263-6ebe-464f-8476-364651b5a54b" targetNamespace="http://schemas.microsoft.com/office/2006/metadata/properties" ma:root="true" ma:fieldsID="3b4aedd3430b42f6f220b2209631bdcb" ns2:_="">
    <xsd:import namespace="3bd80263-6ebe-464f-8476-364651b5a54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80263-6ebe-464f-8476-364651b5a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77B397-ED8E-4A01-878C-6F22C3031560}">
  <ds:schemaRefs>
    <ds:schemaRef ds:uri="3bd80263-6ebe-464f-8476-364651b5a5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D1DF4B-AC2D-4368-8839-1B49ADE11A91}">
  <ds:schemaRefs>
    <ds:schemaRef ds:uri="http://schemas.microsoft.com/sharepoint/v3/contenttype/forms"/>
  </ds:schemaRefs>
</ds:datastoreItem>
</file>

<file path=customXml/itemProps3.xml><?xml version="1.0" encoding="utf-8"?>
<ds:datastoreItem xmlns:ds="http://schemas.openxmlformats.org/officeDocument/2006/customXml" ds:itemID="{19B867F7-0025-4D01-B085-AC7B6283D1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bd80263-6ebe-464f-8476-364651b5a54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935</TotalTime>
  <Words>9751</Words>
  <Application>Microsoft Office PowerPoint</Application>
  <PresentationFormat>On-screen Show (16:10)</PresentationFormat>
  <Paragraphs>435</Paragraphs>
  <Slides>129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129</vt:i4>
      </vt:variant>
    </vt:vector>
  </HeadingPairs>
  <TitlesOfParts>
    <vt:vector size="133" baseType="lpstr">
      <vt:lpstr>Arial</vt:lpstr>
      <vt:lpstr>Calibri</vt:lpstr>
      <vt:lpstr>inherit</vt:lpstr>
      <vt:lpstr>Office-tema</vt:lpstr>
      <vt:lpstr>PowerPoint Presentation</vt:lpstr>
      <vt:lpstr>Innholdsfortegnelse</vt:lpstr>
      <vt:lpstr> Rapport fra «Evaluering av Prosjekt fellesløsninger innen forskerstøtte - spørsmål til enhetene»</vt:lpstr>
      <vt:lpstr>PowerPoint Presentation</vt:lpstr>
      <vt:lpstr>PowerPoint Presentation</vt:lpstr>
      <vt:lpstr>PowerPoint Presentation</vt:lpstr>
      <vt:lpstr>PowerPoint Presentation</vt:lpstr>
      <vt:lpstr>PowerPoint Presentation</vt:lpstr>
      <vt:lpstr> Er det noe i den nåværende strukturen som bør endres ved overgang til et etablert samarbeid på tvers?</vt:lpstr>
      <vt:lpstr>Er det noe i den nåværende strukturen som bør endres ved overgang til et etablert samarbeid på tvers?</vt:lpstr>
      <vt:lpstr>Er det noe i den nåværende strukturen som bør endres ved overgang til et etablert samarbeid på tvers?</vt:lpstr>
      <vt:lpstr>Er det noe i den nåværende strukturen som bør endres ved overgang til et etablert samarbeid på tvers?</vt:lpstr>
      <vt:lpstr>Er det noe i den nåværende strukturen som bør endres ved overgang til et etablert samarbeid på tvers?</vt:lpstr>
      <vt:lpstr>Er det noe i den nåværende strukturen som bør endres ved overgang til et etablert samarbeid på tvers?</vt:lpstr>
      <vt:lpstr>Er det noe i den nåværende strukturen som bør endres ved overgang til et etablert samarbeid på tvers?</vt:lpstr>
      <vt:lpstr>Er det noe i den nåværende strukturen som bør endres ved overgang til et etablert samarbeid på tvers?</vt:lpstr>
      <vt:lpstr>Prosjekt fellesløsninger innen forskerstøtte er først og fremst et administrativt prosjekt for økt administrativt samarbeid på tvers av enhetene ved UiO. Ved overgang til etablert fellesløsning, hvem tenker dere kan fungere som styrende enhet/gruppe av samarbeidet på tvers?</vt:lpstr>
      <vt:lpstr>Prosjekt fellesløsninger innen forskerstøtte er først og fremst et administrativt prosjekt for økt administrativt samarbeid på tvers av enhetene ved UiO. Ved overgang til etablert fellesløsning, hvem tenker dere kan fungere som styrende enhet/gruppe av samarbeidet på tvers?</vt:lpstr>
      <vt:lpstr>Prosjekt fellesløsninger innen forskerstøtte er først og fremst et administrativt prosjekt for økt administrativt samarbeid på tvers av enhetene ved UiO. Ved overgang til etablert fellesløsning, hvem tenker dere kan fungere som styrende enhet/gruppe av samarbeidet på tvers?</vt:lpstr>
      <vt:lpstr>Har dere andre tilbakemeldinger til prosjektet?</vt:lpstr>
      <vt:lpstr>Har dere andre tilbakemeldinger til prosjektet?</vt:lpstr>
      <vt:lpstr>Har dere andre tilbakemeldinger til prosjektet?</vt:lpstr>
      <vt:lpstr>Har dere andre tilbakemeldinger til prosjektet?</vt:lpstr>
      <vt:lpstr>Har dere andre tilbakemeldinger til prosjektet?</vt:lpstr>
      <vt:lpstr>Har dere andre tilbakemeldinger til prosjektet?</vt:lpstr>
      <vt:lpstr>Rapport fra «Evaluering av Prosjekt fellesløsninger innen forskerstøtte»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 det noe annet du skulle ønske at ekspertgruppen for Forskningsrådet jobbet med eller leverte?</vt:lpstr>
      <vt:lpstr>Er det noe annet du skulle ønske at ekspertgruppen for Forskningsrådet jobbet med eller leverte?</vt:lpstr>
      <vt:lpstr>Er det noe annet du skulle ønske at ekspertgruppen for Forskningsrådet jobbet med eller leverte?</vt:lpstr>
      <vt:lpstr>Er det noe annet du skulle ønske at ekspertgruppen for Forskningsrådet jobbet med eller leverte?</vt:lpstr>
      <vt:lpstr>PowerPoint Presentation</vt:lpstr>
      <vt:lpstr>PowerPoint Presentation</vt:lpstr>
      <vt:lpstr>PowerPoint Presentation</vt:lpstr>
      <vt:lpstr>Er det noe annet du skulle ønske at ekspertgruppen for MSCA jobbet med eller leverte?</vt:lpstr>
      <vt:lpstr>Er det noe annet du skulle ønske at ekspertgruppen for MSCA jobbet med eller leverte?</vt:lpstr>
      <vt:lpstr>Er det noe annet du skulle ønske at ekspertgruppen for MSCA jobbet med eller leverte?</vt:lpstr>
      <vt:lpstr>Er det noe annet du skulle ønske at ekspertgruppen for MSCA jobbet med eller leverte?</vt:lpstr>
      <vt:lpstr>PowerPoint Presentation</vt:lpstr>
      <vt:lpstr>PowerPoint Presentation</vt:lpstr>
      <vt:lpstr>PowerPoint Presentation</vt:lpstr>
      <vt:lpstr>Er det noe annet du skulle ønske at ekspertgruppen for ERC jobbet med eller leverte?</vt:lpstr>
      <vt:lpstr>Er det noe annet du skulle ønske at ekspertgruppen for ERC jobbet med eller leverte?</vt:lpstr>
      <vt:lpstr>Er det noe annet du skulle ønske at ekspertgruppen for ERC jobbet med eller leverte?</vt:lpstr>
      <vt:lpstr>PowerPoint Presentation</vt:lpstr>
      <vt:lpstr>PowerPoint Presentation</vt:lpstr>
      <vt:lpstr>PowerPoint Presentation</vt:lpstr>
      <vt:lpstr>Er det noe annet du skulle ønske at ekspertgruppen for Tematiske EU-prosjekter jobbet med eller leverte?</vt:lpstr>
      <vt:lpstr>Er det noe annet du skulle ønske at ekspertgruppen for Tematiske EU-prosjekter jobbet med eller leverte?</vt:lpstr>
      <vt:lpstr>Er det noe annet du skulle ønske at ekspertgruppen for Tematiske EU-prosjekter jobbet med eller leverte?</vt:lpstr>
      <vt:lpstr>PowerPoint Presentation</vt:lpstr>
      <vt:lpstr>PowerPoint Presentation</vt:lpstr>
      <vt:lpstr>PowerPoint Presentation</vt:lpstr>
      <vt:lpstr>PowerPoint Presentation</vt:lpstr>
      <vt:lpstr>PowerPoint Presentation</vt:lpstr>
      <vt:lpstr>PowerPoint Presentation</vt:lpstr>
      <vt:lpstr>Hvis du i stor grad har kontakt med andre. Hvem er det da snakk om (stilling og funksjon, ikke navn)?</vt:lpstr>
      <vt:lpstr>Hvis du i stor grad har kontakt med andre. Hvem er det da snakk om (stilling og funksjon, ikke navn)?</vt:lpstr>
      <vt:lpstr>Hvis du i stor grad har kontakt med andre. Hvem er det da snakk om (stilling og funksjon, ikke navn)?</vt:lpstr>
      <vt:lpstr>Hvis du i stor grad har kontakt med andre. Hvem er det da snakk om (stilling og funksjon, ikke navn)?</vt:lpstr>
      <vt:lpstr>Hvis du i stor grad har kontakt med andre. Hvem er det da snakk om (stilling og funksjon, ikke navn)?</vt:lpstr>
      <vt:lpstr>PowerPoint Presentation</vt:lpstr>
      <vt:lpstr>PowerPoint Presentation</vt:lpstr>
      <vt:lpstr>PowerPoint Presentation</vt:lpstr>
      <vt:lpstr>Innenfor hvilke områder tror du at arbeidet i samarbeidskonstellasjonene vil være nyttig?</vt:lpstr>
      <vt:lpstr>Innenfor hvilke områder tror du at arbeidet i samarbeidskonstellasjonene vil være nyttig?</vt:lpstr>
      <vt:lpstr>Innenfor hvilke områder tror du at arbeidet i samarbeidskonstellasjonene vil være nyttig?</vt:lpstr>
      <vt:lpstr>Innenfor hvilke områder tror du at arbeidet i samarbeidskonstellasjonene vil være nyttig?</vt:lpstr>
      <vt:lpstr>Har du innspill til endringer som bør gjøres i samarbeidskonstellasjonene?</vt:lpstr>
      <vt:lpstr>Har du innspill til endringer som bør gjøres i samarbeidskonstellasjonene?</vt:lpstr>
      <vt:lpstr>Har du innspill til endringer som bør gjøres i samarbeidskonstellasjonene?</vt:lpstr>
      <vt:lpstr>PowerPoint Presentation</vt:lpstr>
      <vt:lpstr>Er det noe du savner i Teams-rommet?</vt:lpstr>
      <vt:lpstr>Er det noe du savner i Teams-rommet?</vt:lpstr>
      <vt:lpstr>Er det noe du savner i Teams-rommet?</vt:lpstr>
      <vt:lpstr>PowerPoint Presentation</vt:lpstr>
      <vt:lpstr>PowerPoint Presentation</vt:lpstr>
      <vt:lpstr>PowerPoint Presentation</vt:lpstr>
      <vt:lpstr>I prosjektet som helhet, er det noe annet du skulle ønske at ekspertgruppene jobbet med eller leverte?</vt:lpstr>
      <vt:lpstr>I prosjektet som helhet, er det noe annet du skulle ønske at ekspertgruppene jobbet med eller leverte?</vt:lpstr>
      <vt:lpstr>I prosjektet som helhet, er det noe annet du skulle ønske at ekspertgruppene jobbet med eller leverte?</vt:lpstr>
      <vt:lpstr>I prosjektet som helhet, er det noe annet du skulle ønske at ekspertgruppene jobbet med eller leverte?</vt:lpstr>
      <vt:lpstr>Er det noe annet du ønsker å gi tilbakemelding på?</vt:lpstr>
      <vt:lpstr>Er det noe annet du ønsker å gi tilbakemelding på?</vt:lpstr>
      <vt:lpstr>Er det noe annet du ønsker å gi tilbakemelding på?</vt:lpstr>
      <vt:lpstr>Er det noe annet du ønsker å gi tilbakemelding på?</vt:lpstr>
      <vt:lpstr>Rapport fra «Evaluering av Prosjekt fellesløsninger innen forskerstøtte - tilleggsspørsmål til medlemmer av ekspertgruppene»</vt:lpstr>
      <vt:lpstr>PowerPoint Presentation</vt:lpstr>
      <vt:lpstr>PowerPoint Presentation</vt:lpstr>
      <vt:lpstr>PowerPoint Presentation</vt:lpstr>
      <vt:lpstr>Hvordan formidler du informasjon fra ekspertgruppene til eget miljø/enhet?</vt:lpstr>
      <vt:lpstr>Hvordan formidler du informasjon fra ekspertgruppene til eget miljø/enhet?</vt:lpstr>
      <vt:lpstr>Hvordan formidler du informasjon fra ekspertgruppene til eget miljø/enhet?</vt:lpstr>
      <vt:lpstr>PowerPoint Presentation</vt:lpstr>
      <vt:lpstr>PowerPoint Presentation</vt:lpstr>
      <vt:lpstr>Er det noe du savner i ekspertgruppearbeidet?</vt:lpstr>
      <vt:lpstr>Er det noe du savner i ekspertgruppearbeidet?</vt:lpstr>
      <vt:lpstr>PowerPoint Presentation</vt:lpstr>
      <vt:lpstr>Er det noe annet du ønsker å gi tilbakemelding på?</vt:lpstr>
      <vt:lpstr>Er det noe annet du ønsker å gi tilbakemelding på?</vt:lpstr>
      <vt:lpstr>Er det noe annet du ønsker å gi tilbakemelding på?</vt:lpstr>
      <vt:lpstr>Er det noe annet du ønsker å gi tilbakemelding på?</vt:lpstr>
      <vt:lpstr>Er det noe annet du ønsker å gi tilbakemelding på?</vt:lpstr>
      <vt:lpstr>Rapport fra «Evaluering av Prosjekt fellesløsninger innen forskerstøtte - tilleggsspørsmål til medlemmer i samarbeidskonstellasjonene»</vt:lpstr>
      <vt:lpstr>PowerPoint Presentation</vt:lpstr>
      <vt:lpstr>PowerPoint Presentation</vt:lpstr>
      <vt:lpstr>PowerPoint Presentation</vt:lpstr>
      <vt:lpstr>Er det noe som bør endres?</vt:lpstr>
      <vt:lpstr>Er det noe som bør endres?</vt:lpstr>
      <vt:lpstr>Har du andre tilbakemeldinger vedrørende samarbeidskonstellasjonene?</vt:lpstr>
      <vt:lpstr>Har du andre tilbakemeldinger vedrørende samarbeidskonstellasjonene?</vt:lpstr>
      <vt:lpstr>Har du andre tilbakemeldinger vedrørende samarbeidskonstellasjonene?</vt:lpstr>
      <vt:lpstr>Har du andre tilbakemeldinger vedrørende samarbeidskonstellasjonene?</vt:lpstr>
      <vt:lpstr>Har du andre tilbakemeldinger vedrørende samarbeidskonstellasjonene?</vt:lpstr>
      <vt:lpstr>PowerPoint Presentation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Lien</dc:creator>
  <cp:lastModifiedBy>Johannes Elgvin</cp:lastModifiedBy>
  <cp:revision>70</cp:revision>
  <cp:lastPrinted>2019-11-14T08:24:17Z</cp:lastPrinted>
  <dcterms:created xsi:type="dcterms:W3CDTF">2018-11-26T13:02:02Z</dcterms:created>
  <dcterms:modified xsi:type="dcterms:W3CDTF">2021-11-11T11:33:38Z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0x010100DACBF4C36CF31E40BDDF2B38E7ED5D7F</vt:lpwstr>
  </property>
  <property fmtid="{D5CDD505-2E9C-101B-9397-08002B2CF9AE}" pid="3" name="AuthorIds_UIVersion_1024">
    <vt:lpwstr>21</vt:lpwstr>
  </property>
  <property fmtid="{D5CDD505-2E9C-101B-9397-08002B2CF9AE}" pid="4" name="AuthorIds_UIVersion_1536">
    <vt:lpwstr>21</vt:lpwstr>
  </property>
  <property fmtid="{D5CDD505-2E9C-101B-9397-08002B2CF9AE}" pid="5" name="AuthorIds_UIVersion_2048">
    <vt:lpwstr>21</vt:lpwstr>
  </property>
</Properties>
</file>