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306" r:id="rId2"/>
    <p:sldId id="319" r:id="rId3"/>
    <p:sldId id="320" r:id="rId4"/>
    <p:sldId id="321" r:id="rId5"/>
    <p:sldId id="315" r:id="rId6"/>
    <p:sldId id="308" r:id="rId7"/>
    <p:sldId id="309" r:id="rId8"/>
    <p:sldId id="313" r:id="rId9"/>
    <p:sldId id="300" r:id="rId10"/>
    <p:sldId id="310" r:id="rId11"/>
    <p:sldId id="311" r:id="rId12"/>
    <p:sldId id="312" r:id="rId13"/>
    <p:sldId id="316" r:id="rId14"/>
    <p:sldId id="317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8"/>
    <p:restoredTop sz="79487"/>
  </p:normalViewPr>
  <p:slideViewPr>
    <p:cSldViewPr snapToGrid="0" snapToObjects="1">
      <p:cViewPr varScale="1">
        <p:scale>
          <a:sx n="114" d="100"/>
          <a:sy n="114" d="100"/>
        </p:scale>
        <p:origin x="14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gvild Sollund" userId="3345d885-6fc5-4a16-a837-d5a76ec94d01" providerId="ADAL" clId="{0B2FC3DF-DF35-B14E-A7CE-C3BA06252ADB}"/>
    <pc:docChg chg="modSld">
      <pc:chgData name="Ingvild Sollund" userId="3345d885-6fc5-4a16-a837-d5a76ec94d01" providerId="ADAL" clId="{0B2FC3DF-DF35-B14E-A7CE-C3BA06252ADB}" dt="2020-08-19T12:30:36.752" v="150" actId="20577"/>
      <pc:docMkLst>
        <pc:docMk/>
      </pc:docMkLst>
      <pc:sldChg chg="modSp">
        <pc:chgData name="Ingvild Sollund" userId="3345d885-6fc5-4a16-a837-d5a76ec94d01" providerId="ADAL" clId="{0B2FC3DF-DF35-B14E-A7CE-C3BA06252ADB}" dt="2020-08-19T12:29:56.189" v="108" actId="20577"/>
        <pc:sldMkLst>
          <pc:docMk/>
          <pc:sldMk cId="1912048274" sldId="308"/>
        </pc:sldMkLst>
        <pc:spChg chg="mod">
          <ac:chgData name="Ingvild Sollund" userId="3345d885-6fc5-4a16-a837-d5a76ec94d01" providerId="ADAL" clId="{0B2FC3DF-DF35-B14E-A7CE-C3BA06252ADB}" dt="2020-08-19T12:29:56.189" v="108" actId="20577"/>
          <ac:spMkLst>
            <pc:docMk/>
            <pc:sldMk cId="1912048274" sldId="308"/>
            <ac:spMk id="3" creationId="{75A47E38-92E5-494A-95C6-6CE48D42C5BD}"/>
          </ac:spMkLst>
        </pc:spChg>
      </pc:sldChg>
      <pc:sldChg chg="modNotesTx">
        <pc:chgData name="Ingvild Sollund" userId="3345d885-6fc5-4a16-a837-d5a76ec94d01" providerId="ADAL" clId="{0B2FC3DF-DF35-B14E-A7CE-C3BA06252ADB}" dt="2020-08-19T12:30:36.752" v="150" actId="20577"/>
        <pc:sldMkLst>
          <pc:docMk/>
          <pc:sldMk cId="1489540695" sldId="311"/>
        </pc:sldMkLst>
      </pc:sldChg>
      <pc:sldChg chg="modSp">
        <pc:chgData name="Ingvild Sollund" userId="3345d885-6fc5-4a16-a837-d5a76ec94d01" providerId="ADAL" clId="{0B2FC3DF-DF35-B14E-A7CE-C3BA06252ADB}" dt="2020-08-19T12:29:19.012" v="0" actId="20577"/>
        <pc:sldMkLst>
          <pc:docMk/>
          <pc:sldMk cId="1958302399" sldId="315"/>
        </pc:sldMkLst>
        <pc:spChg chg="mod">
          <ac:chgData name="Ingvild Sollund" userId="3345d885-6fc5-4a16-a837-d5a76ec94d01" providerId="ADAL" clId="{0B2FC3DF-DF35-B14E-A7CE-C3BA06252ADB}" dt="2020-08-19T12:29:19.012" v="0" actId="20577"/>
          <ac:spMkLst>
            <pc:docMk/>
            <pc:sldMk cId="1958302399" sldId="315"/>
            <ac:spMk id="4" creationId="{F389D011-3B5F-5B48-8214-0DB3A160EC6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47089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Fakultetskoordinatoren har et særlig ansvar for </a:t>
            </a:r>
            <a:r>
              <a:rPr lang="nb-NO" dirty="0" err="1"/>
              <a:t>Forskpro</a:t>
            </a:r>
            <a:r>
              <a:rPr lang="nb-NO" dirty="0"/>
              <a:t> på fakultetet. Det innebærer:</a:t>
            </a:r>
          </a:p>
          <a:p>
            <a:endParaRPr lang="nb-NO" dirty="0"/>
          </a:p>
          <a:p>
            <a:r>
              <a:rPr lang="nb-NO" dirty="0"/>
              <a:t>Kontaktpunkt for Avdeling for forskningsadministrasjon.</a:t>
            </a:r>
          </a:p>
          <a:p>
            <a:r>
              <a:rPr lang="nb-NO" dirty="0"/>
              <a:t>Knutepunkt for fakultetets berørte enheter.</a:t>
            </a:r>
          </a:p>
          <a:p>
            <a:r>
              <a:rPr lang="nb-NO" dirty="0"/>
              <a:t>Opplæring av brukere ved fakultetet og underliggende enheter.</a:t>
            </a:r>
          </a:p>
          <a:p>
            <a:r>
              <a:rPr lang="nb-NO" dirty="0"/>
              <a:t>Vedlikehold av rutiner og dokumentasjon på fakultetet.</a:t>
            </a:r>
          </a:p>
          <a:p>
            <a:r>
              <a:rPr lang="nb-NO" dirty="0"/>
              <a:t>Etablere og vedlikeholde tilbakemeldings-/brukerstøttekanaler på fakultetet.</a:t>
            </a:r>
          </a:p>
          <a:p>
            <a:r>
              <a:rPr lang="nb-NO" dirty="0"/>
              <a:t>Vedlikehold av brukertilganger.</a:t>
            </a:r>
          </a:p>
          <a:p>
            <a:r>
              <a:rPr lang="nb-NO" dirty="0"/>
              <a:t>Innmelding av endringsforslag til Avdeling for forskningsadministrasjon.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464409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/>
              <a:t>Suoerbrukere</a:t>
            </a:r>
            <a:r>
              <a:rPr lang="nb-NO" dirty="0"/>
              <a:t> vil kunne ha oppgaver som:</a:t>
            </a:r>
          </a:p>
          <a:p>
            <a:endParaRPr lang="nb-NO" dirty="0"/>
          </a:p>
          <a:p>
            <a:r>
              <a:rPr lang="nb-NO" dirty="0"/>
              <a:t>Førstelinjesupport for forskere</a:t>
            </a:r>
          </a:p>
          <a:p>
            <a:endParaRPr lang="nb-NO" dirty="0"/>
          </a:p>
          <a:p>
            <a:r>
              <a:rPr lang="nb-NO" dirty="0"/>
              <a:t>Mottar e-post med notifikasjoner fra NSD</a:t>
            </a:r>
          </a:p>
          <a:p>
            <a:endParaRPr lang="nb-NO" dirty="0"/>
          </a:p>
          <a:p>
            <a:r>
              <a:rPr lang="nb-NO" dirty="0"/>
              <a:t>Støttefunksjon for fakultetskoordinator, blant annet ved henvendelser fra enhetens brukere og administrasjon av tilganger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796503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Avdeling for forskningsadministrasjon (FADM)</a:t>
            </a:r>
          </a:p>
          <a:p>
            <a:r>
              <a:rPr lang="nb-NO" dirty="0"/>
              <a:t>Systemdokumentasjon og felles rutiner</a:t>
            </a:r>
          </a:p>
          <a:p>
            <a:endParaRPr lang="nb-NO" dirty="0"/>
          </a:p>
          <a:p>
            <a:r>
              <a:rPr lang="nb-NO" dirty="0"/>
              <a:t>Opplæringsansvar for fakultetskoordinatorene ved UiO.</a:t>
            </a:r>
          </a:p>
          <a:p>
            <a:endParaRPr lang="nb-NO" dirty="0"/>
          </a:p>
          <a:p>
            <a:r>
              <a:rPr lang="nb-NO" dirty="0"/>
              <a:t>Supportfunksjon for fakultetskoordinatorene</a:t>
            </a:r>
          </a:p>
          <a:p>
            <a:endParaRPr lang="nb-NO" dirty="0"/>
          </a:p>
          <a:p>
            <a:r>
              <a:rPr lang="nb-NO" dirty="0"/>
              <a:t>Vedlikehold av nettsidene til systemet</a:t>
            </a:r>
          </a:p>
          <a:p>
            <a:endParaRPr lang="nb-NO" dirty="0"/>
          </a:p>
          <a:p>
            <a:r>
              <a:rPr lang="nb-NO" dirty="0"/>
              <a:t>Brukerdokumentasjon</a:t>
            </a:r>
          </a:p>
          <a:p>
            <a:endParaRPr lang="nb-NO" dirty="0"/>
          </a:p>
          <a:p>
            <a:r>
              <a:rPr lang="nb-NO" dirty="0"/>
              <a:t>Utvikling av systemet, herunder håndtere endringsforslag</a:t>
            </a:r>
          </a:p>
          <a:p>
            <a:endParaRPr lang="nb-NO" dirty="0"/>
          </a:p>
          <a:p>
            <a:r>
              <a:rPr lang="nb-NO" dirty="0"/>
              <a:t>Håndtere problemer eskalert fra 1.linje</a:t>
            </a:r>
          </a:p>
          <a:p>
            <a:endParaRPr lang="nb-NO" dirty="0"/>
          </a:p>
          <a:p>
            <a:r>
              <a:rPr lang="nb-NO" dirty="0"/>
              <a:t>Kontaktpunkt mot USIT</a:t>
            </a:r>
          </a:p>
          <a:p>
            <a:endParaRPr lang="nb-NO" dirty="0"/>
          </a:p>
          <a:p>
            <a:r>
              <a:rPr lang="nb-NO" dirty="0"/>
              <a:t>Avdeling for kommunikasjon og samfunnskontakt (AKS)</a:t>
            </a:r>
          </a:p>
          <a:p>
            <a:endParaRPr lang="nb-NO" dirty="0"/>
          </a:p>
          <a:p>
            <a:r>
              <a:rPr lang="nb-NO" dirty="0"/>
              <a:t>Opprette enheter i systemet</a:t>
            </a:r>
          </a:p>
          <a:p>
            <a:endParaRPr lang="nb-NO" dirty="0"/>
          </a:p>
          <a:p>
            <a:r>
              <a:rPr lang="nb-NO" dirty="0"/>
              <a:t>Opprette brukergrupper</a:t>
            </a:r>
          </a:p>
          <a:p>
            <a:endParaRPr lang="nb-NO" dirty="0"/>
          </a:p>
          <a:p>
            <a:r>
              <a:rPr lang="nb-NO" dirty="0"/>
              <a:t>Vedlikehold av nettsidene til systemet</a:t>
            </a:r>
          </a:p>
          <a:p>
            <a:endParaRPr lang="nb-NO" dirty="0"/>
          </a:p>
          <a:p>
            <a:r>
              <a:rPr lang="nb-NO" dirty="0"/>
              <a:t>Kontaktpunkt mot USIT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659282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423787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15950" lvl="1" indent="0">
              <a:buNone/>
            </a:pPr>
            <a:endParaRPr lang="nb-NO" dirty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67669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06956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18145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nb-NO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23579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Er de kjent med </a:t>
            </a:r>
            <a:r>
              <a:rPr lang="nb-NO" dirty="0" err="1"/>
              <a:t>Forskpro</a:t>
            </a:r>
            <a:r>
              <a:rPr lang="nb-NO" dirty="0"/>
              <a:t>?</a:t>
            </a:r>
          </a:p>
          <a:p>
            <a:pPr lvl="1"/>
            <a:r>
              <a:rPr lang="nb-NO" dirty="0"/>
              <a:t>Vise oversikten over prosjekter</a:t>
            </a:r>
          </a:p>
          <a:p>
            <a:pPr lvl="2"/>
            <a:r>
              <a:rPr lang="nb-NO" dirty="0"/>
              <a:t>hvordan man sorterer på enhet</a:t>
            </a:r>
          </a:p>
          <a:p>
            <a:pPr lvl="2"/>
            <a:r>
              <a:rPr lang="nb-NO" dirty="0"/>
              <a:t>Hvordan man kan se sist endret</a:t>
            </a:r>
          </a:p>
          <a:p>
            <a:pPr lvl="2"/>
            <a:r>
              <a:rPr lang="nb-NO" dirty="0"/>
              <a:t>Hvordan man kan bruke filter</a:t>
            </a:r>
          </a:p>
          <a:p>
            <a:pPr marL="914400" marR="0" lvl="1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tabLst/>
              <a:defRPr/>
            </a:pPr>
            <a:r>
              <a:rPr lang="nb-NO" dirty="0"/>
              <a:t>Vise registrering av prosjekt</a:t>
            </a:r>
          </a:p>
          <a:p>
            <a:pPr lvl="1"/>
            <a:endParaRPr lang="nb-NO" dirty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746399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nb-NO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90739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Ved noen enheter er det administrativt ansatte som registrerer for prosjektleder</a:t>
            </a:r>
          </a:p>
          <a:p>
            <a:r>
              <a:rPr lang="nb-NO" dirty="0"/>
              <a:t>Vi har også </a:t>
            </a:r>
            <a:r>
              <a:rPr lang="nb-NO" dirty="0" err="1"/>
              <a:t>tilfelller</a:t>
            </a:r>
            <a:r>
              <a:rPr lang="nb-NO" dirty="0"/>
              <a:t> hvor en forsker registrerer for en student</a:t>
            </a:r>
          </a:p>
          <a:p>
            <a:pPr lvl="1"/>
            <a:r>
              <a:rPr lang="nb-NO" dirty="0"/>
              <a:t>Studenter kan ikke registrere i </a:t>
            </a:r>
            <a:r>
              <a:rPr lang="nb-NO" dirty="0" err="1"/>
              <a:t>Forskpro</a:t>
            </a:r>
            <a:endParaRPr lang="nb-NO" dirty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519264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270594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10745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  <p:pic>
        <p:nvPicPr>
          <p:cNvPr id="5" name="Picture 6" descr="UiO_A.png">
            <a:extLst>
              <a:ext uri="{FF2B5EF4-FFF2-40B4-BE49-F238E27FC236}">
                <a16:creationId xmlns:a16="http://schemas.microsoft.com/office/drawing/2014/main" id="{1EED9B70-2487-B648-BBD7-DC342E1A45BD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rcRect/>
          <a:stretch>
            <a:fillRect/>
          </a:stretch>
        </p:blipFill>
        <p:spPr bwMode="auto">
          <a:xfrm>
            <a:off x="3421856" y="4785404"/>
            <a:ext cx="2300288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Google Shape;56;p13">
            <a:extLst>
              <a:ext uri="{FF2B5EF4-FFF2-40B4-BE49-F238E27FC236}">
                <a16:creationId xmlns:a16="http://schemas.microsoft.com/office/drawing/2014/main" id="{E982B266-C041-8B4D-BED7-9F3D5E3B71C7}"/>
              </a:ext>
            </a:extLst>
          </p:cNvPr>
          <p:cNvSpPr/>
          <p:nvPr userDrawn="1"/>
        </p:nvSpPr>
        <p:spPr>
          <a:xfrm>
            <a:off x="0" y="0"/>
            <a:ext cx="1437900" cy="492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io.no/for-ansatte/arbeidsstotte/fa/forskpro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695" y="757928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dirty="0" err="1">
                <a:latin typeface="+mj-lt"/>
                <a:ea typeface="Helvetica Neue Light"/>
                <a:cs typeface="Helvetica Neue Light"/>
                <a:sym typeface="Helvetica Neue Light"/>
              </a:rPr>
              <a:t>Forskpro</a:t>
            </a:r>
            <a:endParaRPr dirty="0">
              <a:latin typeface="+mj-l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sz="2400" dirty="0">
                <a:latin typeface="Arial" panose="020B0604020202020204" pitchFamily="34" charset="0"/>
                <a:ea typeface="Helvetica Neue Light"/>
                <a:cs typeface="Arial" panose="020B0604020202020204" pitchFamily="34" charset="0"/>
                <a:sym typeface="Helvetica Neue Light"/>
              </a:rPr>
              <a:t>S</a:t>
            </a:r>
            <a:r>
              <a:rPr lang="no" sz="2400" dirty="0">
                <a:latin typeface="Arial" panose="020B0604020202020204" pitchFamily="34" charset="0"/>
                <a:ea typeface="Helvetica Neue Light"/>
                <a:cs typeface="Arial" panose="020B0604020202020204" pitchFamily="34" charset="0"/>
                <a:sym typeface="Helvetica Neue Light"/>
              </a:rPr>
              <a:t>ystem for oversikt over forskningsprosjekter</a:t>
            </a:r>
            <a:endParaRPr sz="2400" dirty="0">
              <a:latin typeface="Arial" panose="020B0604020202020204" pitchFamily="34" charset="0"/>
              <a:ea typeface="Helvetica Neue Light"/>
              <a:cs typeface="Arial" panose="020B0604020202020204" pitchFamily="34" charset="0"/>
              <a:sym typeface="Helvetica Neue Light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0" y="0"/>
            <a:ext cx="1437900" cy="492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94413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kstSylinder 53">
            <a:extLst>
              <a:ext uri="{FF2B5EF4-FFF2-40B4-BE49-F238E27FC236}">
                <a16:creationId xmlns:a16="http://schemas.microsoft.com/office/drawing/2014/main" id="{26F528C6-3D6E-594E-AA0D-FB4AC29E05C5}"/>
              </a:ext>
            </a:extLst>
          </p:cNvPr>
          <p:cNvSpPr txBox="1"/>
          <p:nvPr/>
        </p:nvSpPr>
        <p:spPr>
          <a:xfrm>
            <a:off x="1314297" y="919115"/>
            <a:ext cx="6698849" cy="227754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nb-NO" sz="1800" b="1" dirty="0"/>
              <a:t>Fakultetskoordinator</a:t>
            </a:r>
          </a:p>
          <a:p>
            <a:endParaRPr lang="nb-NO" sz="1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Alle fakulteter må ha en </a:t>
            </a:r>
            <a:r>
              <a:rPr lang="nb-NO" dirty="0" err="1"/>
              <a:t>fakultetetskoordinator</a:t>
            </a:r>
            <a:r>
              <a:rPr lang="nb-NO" dirty="0"/>
              <a:t>.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Fakultetskoordinator har kontakt med FADM, via forskpro-hjelp@admin.uio.no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Organiseringen utover dette er opp til det enkelte fakultetet.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800" dirty="0"/>
          </a:p>
          <a:p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2013618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kstSylinder 53">
            <a:extLst>
              <a:ext uri="{FF2B5EF4-FFF2-40B4-BE49-F238E27FC236}">
                <a16:creationId xmlns:a16="http://schemas.microsoft.com/office/drawing/2014/main" id="{26F528C6-3D6E-594E-AA0D-FB4AC29E05C5}"/>
              </a:ext>
            </a:extLst>
          </p:cNvPr>
          <p:cNvSpPr txBox="1"/>
          <p:nvPr/>
        </p:nvSpPr>
        <p:spPr>
          <a:xfrm>
            <a:off x="1342519" y="894082"/>
            <a:ext cx="6698849" cy="221599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nb-NO" sz="1800" b="1" dirty="0"/>
              <a:t>Superbruker</a:t>
            </a:r>
          </a:p>
          <a:p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Fakultetene kan i tillegg til fakultetskoordinator velge å ha superbrukere ved enhetene.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Superbrukers oppgaver må ivaretas av fakultetskoordinator dersom det ikke er superbrukere på enhetene.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1489540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kstSylinder 53">
            <a:extLst>
              <a:ext uri="{FF2B5EF4-FFF2-40B4-BE49-F238E27FC236}">
                <a16:creationId xmlns:a16="http://schemas.microsoft.com/office/drawing/2014/main" id="{26F528C6-3D6E-594E-AA0D-FB4AC29E05C5}"/>
              </a:ext>
            </a:extLst>
          </p:cNvPr>
          <p:cNvSpPr txBox="1"/>
          <p:nvPr/>
        </p:nvSpPr>
        <p:spPr>
          <a:xfrm>
            <a:off x="1346216" y="904817"/>
            <a:ext cx="8299048" cy="350865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nb-NO" sz="1800" b="1" dirty="0"/>
              <a:t>Avdeling for forskningsadministrasjon (FADM)</a:t>
            </a:r>
          </a:p>
          <a:p>
            <a:endParaRPr lang="nb-NO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Opplæring, support for fakultetskoordinatorene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800" dirty="0"/>
          </a:p>
          <a:p>
            <a:r>
              <a:rPr lang="nb-NO" sz="1800" b="1" dirty="0"/>
              <a:t>Avdeling for kommunikasjon og samfunnskontakt (AKS)</a:t>
            </a:r>
          </a:p>
          <a:p>
            <a:endParaRPr lang="nb-NO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Opprette enheter og brukergrupper i </a:t>
            </a:r>
            <a:r>
              <a:rPr lang="nb-NO" dirty="0" err="1"/>
              <a:t>Forskpro</a:t>
            </a:r>
            <a:r>
              <a:rPr lang="nb-NO" dirty="0"/>
              <a:t>, vedlikeholde nettsidene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800" dirty="0"/>
          </a:p>
          <a:p>
            <a:r>
              <a:rPr lang="nb-NO" sz="1800" b="1" dirty="0"/>
              <a:t>Universitetets senter for informasjonsteknologi (USIT)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Teknisk utvikling og feilretting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629064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695" y="757928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dirty="0">
                <a:latin typeface="+mj-lt"/>
                <a:ea typeface="Helvetica Neue Light"/>
                <a:cs typeface="Helvetica Neue Light"/>
                <a:sym typeface="Helvetica Neue Light"/>
              </a:rPr>
              <a:t>Innføring av </a:t>
            </a:r>
            <a:r>
              <a:rPr lang="nb-NO" dirty="0" err="1">
                <a:latin typeface="+mj-lt"/>
                <a:ea typeface="Helvetica Neue Light"/>
                <a:cs typeface="Helvetica Neue Light"/>
                <a:sym typeface="Helvetica Neue Light"/>
              </a:rPr>
              <a:t>Forskpro</a:t>
            </a:r>
            <a:endParaRPr dirty="0">
              <a:latin typeface="+mj-l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sz="2400" dirty="0">
                <a:latin typeface="Arial" panose="020B0604020202020204" pitchFamily="34" charset="0"/>
                <a:ea typeface="Helvetica Neue Light"/>
                <a:cs typeface="Arial" panose="020B0604020202020204" pitchFamily="34" charset="0"/>
                <a:sym typeface="Helvetica Neue Light"/>
              </a:rPr>
              <a:t>Hvordan kommer man i gang?</a:t>
            </a:r>
            <a:endParaRPr sz="2400" dirty="0">
              <a:latin typeface="Arial" panose="020B0604020202020204" pitchFamily="34" charset="0"/>
              <a:ea typeface="Helvetica Neue Light"/>
              <a:cs typeface="Arial" panose="020B0604020202020204" pitchFamily="34" charset="0"/>
              <a:sym typeface="Helvetica Neue Light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0" y="0"/>
            <a:ext cx="1437900" cy="492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3695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F389D011-3B5F-5B48-8214-0DB3A160EC67}"/>
              </a:ext>
            </a:extLst>
          </p:cNvPr>
          <p:cNvSpPr txBox="1"/>
          <p:nvPr/>
        </p:nvSpPr>
        <p:spPr>
          <a:xfrm>
            <a:off x="1335156" y="864953"/>
            <a:ext cx="6447225" cy="28315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nb-NO" sz="3200" b="1" dirty="0"/>
              <a:t>Initiert fra enhet</a:t>
            </a:r>
          </a:p>
          <a:p>
            <a:endParaRPr lang="nb-NO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Enheter som ønsker å ta systemet i bruk må ta kontakt med forskpro-hjelp@admin.uio.no.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På et oppstartsmøte blir systemet gått gjennom og miljøet får muligheten til å stille de spørsmålene de lurer på.</a:t>
            </a:r>
          </a:p>
          <a:p>
            <a:endParaRPr lang="nb-NO" sz="1800" dirty="0"/>
          </a:p>
          <a:p>
            <a:endParaRPr lang="nb-NO" sz="1800" dirty="0"/>
          </a:p>
          <a:p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3894459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10D3158C-7C0F-2A48-B970-AB7EF12CD9F9}"/>
              </a:ext>
            </a:extLst>
          </p:cNvPr>
          <p:cNvSpPr txBox="1"/>
          <p:nvPr/>
        </p:nvSpPr>
        <p:spPr>
          <a:xfrm>
            <a:off x="1339021" y="1736280"/>
            <a:ext cx="515840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Krav om løpende oversikt over helseforskningsprosjekter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Opp til enhetene å ha et hensiktsmessig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MED ønsket å utvikle et IT-system.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Universitetsdirektøren besluttet å starte et prosjekt for å utvikle et system for hele UiO</a:t>
            </a:r>
          </a:p>
          <a:p>
            <a:endParaRPr lang="nb-NO" dirty="0"/>
          </a:p>
          <a:p>
            <a:r>
              <a:rPr lang="nb-NO" dirty="0" err="1"/>
              <a:t>Helseforsk</a:t>
            </a:r>
            <a:r>
              <a:rPr lang="nb-NO" dirty="0"/>
              <a:t> innført 2017</a:t>
            </a:r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1C8CDE87-13C1-594E-B47E-C5BB2BDCBF91}"/>
              </a:ext>
            </a:extLst>
          </p:cNvPr>
          <p:cNvSpPr txBox="1">
            <a:spLocks/>
          </p:cNvSpPr>
          <p:nvPr/>
        </p:nvSpPr>
        <p:spPr>
          <a:xfrm>
            <a:off x="1314878" y="730192"/>
            <a:ext cx="5691323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/>
            <a:r>
              <a:rPr lang="nb-NO" sz="3200" b="1" dirty="0"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Bakgrunn for </a:t>
            </a:r>
            <a:r>
              <a:rPr lang="nb-NO" sz="3200" b="1" dirty="0" err="1"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Helseforsk</a:t>
            </a:r>
            <a:endParaRPr lang="nb-NO" sz="3200" b="1" dirty="0">
              <a:latin typeface="Arial" panose="020B0604020202020204" pitchFamily="34" charset="0"/>
              <a:ea typeface="Helvetica Neue" panose="02000503000000020004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888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10D3158C-7C0F-2A48-B970-AB7EF12CD9F9}"/>
              </a:ext>
            </a:extLst>
          </p:cNvPr>
          <p:cNvSpPr txBox="1"/>
          <p:nvPr/>
        </p:nvSpPr>
        <p:spPr>
          <a:xfrm>
            <a:off x="1348347" y="1789043"/>
            <a:ext cx="51584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Styresak i juni 2017 – enhetene bedt om å ha løpende oversikt over alle forskningsprosjekter</a:t>
            </a:r>
          </a:p>
          <a:p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Fem fakulteter ba om at </a:t>
            </a:r>
            <a:r>
              <a:rPr lang="nb-NO" dirty="0" err="1"/>
              <a:t>Helseforsk</a:t>
            </a:r>
            <a:r>
              <a:rPr lang="nb-NO" dirty="0"/>
              <a:t> ble utvidet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Prosjekt for utvidelse – oppstart vinteren 2019</a:t>
            </a:r>
          </a:p>
        </p:txBody>
      </p:sp>
      <p:sp>
        <p:nvSpPr>
          <p:cNvPr id="4" name="Tittel 1">
            <a:extLst>
              <a:ext uri="{FF2B5EF4-FFF2-40B4-BE49-F238E27FC236}">
                <a16:creationId xmlns:a16="http://schemas.microsoft.com/office/drawing/2014/main" id="{07408001-627D-264B-A9F6-FBC9B8E8F54E}"/>
              </a:ext>
            </a:extLst>
          </p:cNvPr>
          <p:cNvSpPr txBox="1">
            <a:spLocks/>
          </p:cNvSpPr>
          <p:nvPr/>
        </p:nvSpPr>
        <p:spPr>
          <a:xfrm>
            <a:off x="1323344" y="719515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/>
            <a:r>
              <a:rPr lang="nb-NO" sz="3200" b="1" dirty="0">
                <a:ea typeface="Helvetica Neue" panose="02000503000000020004" pitchFamily="2" charset="0"/>
              </a:rPr>
              <a:t>Utvidelse til </a:t>
            </a:r>
            <a:r>
              <a:rPr lang="nb-NO" sz="3200" b="1" dirty="0" err="1">
                <a:ea typeface="Helvetica Neue" panose="02000503000000020004" pitchFamily="2" charset="0"/>
              </a:rPr>
              <a:t>Forskpro</a:t>
            </a:r>
            <a:endParaRPr lang="nb-NO" sz="3200" b="1" dirty="0">
              <a:ea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01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1">
            <a:extLst>
              <a:ext uri="{FF2B5EF4-FFF2-40B4-BE49-F238E27FC236}">
                <a16:creationId xmlns:a16="http://schemas.microsoft.com/office/drawing/2014/main" id="{DE3AB5AB-C871-F540-9FFA-9AAE926C5206}"/>
              </a:ext>
            </a:extLst>
          </p:cNvPr>
          <p:cNvSpPr txBox="1">
            <a:spLocks/>
          </p:cNvSpPr>
          <p:nvPr/>
        </p:nvSpPr>
        <p:spPr>
          <a:xfrm>
            <a:off x="1310492" y="718104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/>
            <a:r>
              <a:rPr lang="nb-NO" sz="3200" b="1" dirty="0">
                <a:ea typeface="Helvetica Neue" panose="02000503000000020004" pitchFamily="2" charset="0"/>
              </a:rPr>
              <a:t>NSD-integrasjon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75A47E38-92E5-494A-95C6-6CE48D42C5BD}"/>
              </a:ext>
            </a:extLst>
          </p:cNvPr>
          <p:cNvSpPr txBox="1"/>
          <p:nvPr/>
        </p:nvSpPr>
        <p:spPr>
          <a:xfrm>
            <a:off x="1331659" y="1686904"/>
            <a:ext cx="6569765" cy="224676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Lanseres i slutten av august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Prosjekter som behandler personopplysninger skal meldes til NSD og etter vurdering blir de automatisk importert til </a:t>
            </a:r>
            <a:r>
              <a:rPr lang="nb-NO" dirty="0" err="1"/>
              <a:t>Forskpro</a:t>
            </a:r>
            <a:r>
              <a:rPr lang="nb-NO" dirty="0"/>
              <a:t>. Prosjektansvarlig forsker samt superbruker ved enhet mottar e-post </a:t>
            </a:r>
            <a:r>
              <a:rPr lang="nb-NO"/>
              <a:t>ved import.</a:t>
            </a: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Unntaket er Medisinsk fakultet og Odontologisk fakultet som ikke har automatisk import fordi helsefaglige prosjekter skal registreres i </a:t>
            </a:r>
            <a:r>
              <a:rPr lang="nb-NO" dirty="0" err="1"/>
              <a:t>Forskpro</a:t>
            </a:r>
            <a:r>
              <a:rPr lang="nb-NO" dirty="0"/>
              <a:t> før de meldes til NSD. De har mulighet til å manuelt importere fra NSD etterpå.</a:t>
            </a: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11426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1">
            <a:extLst>
              <a:ext uri="{FF2B5EF4-FFF2-40B4-BE49-F238E27FC236}">
                <a16:creationId xmlns:a16="http://schemas.microsoft.com/office/drawing/2014/main" id="{DE3AB5AB-C871-F540-9FFA-9AAE926C5206}"/>
              </a:ext>
            </a:extLst>
          </p:cNvPr>
          <p:cNvSpPr txBox="1">
            <a:spLocks/>
          </p:cNvSpPr>
          <p:nvPr/>
        </p:nvSpPr>
        <p:spPr>
          <a:xfrm>
            <a:off x="1324604" y="739271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/>
            <a:r>
              <a:rPr lang="nb-NO" sz="3200" b="1" dirty="0" err="1">
                <a:ea typeface="Helvetica Neue" panose="02000503000000020004" pitchFamily="2" charset="0"/>
              </a:rPr>
              <a:t>Forskpro</a:t>
            </a:r>
            <a:endParaRPr lang="nb-NO" sz="3200" b="1">
              <a:ea typeface="Helvetica Neue" panose="02000503000000020004" pitchFamily="2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389D011-3B5F-5B48-8214-0DB3A160EC67}"/>
              </a:ext>
            </a:extLst>
          </p:cNvPr>
          <p:cNvSpPr txBox="1"/>
          <p:nvPr/>
        </p:nvSpPr>
        <p:spPr>
          <a:xfrm>
            <a:off x="1359882" y="1757879"/>
            <a:ext cx="64472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dirty="0">
                <a:hlinkClick r:id="rId3"/>
              </a:rPr>
              <a:t>https://www.uio.no/forskpro/</a:t>
            </a:r>
            <a:endParaRPr lang="nb-NO" sz="1800" dirty="0"/>
          </a:p>
          <a:p>
            <a:endParaRPr lang="nb-NO" sz="1800" dirty="0"/>
          </a:p>
          <a:p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1958302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1">
            <a:extLst>
              <a:ext uri="{FF2B5EF4-FFF2-40B4-BE49-F238E27FC236}">
                <a16:creationId xmlns:a16="http://schemas.microsoft.com/office/drawing/2014/main" id="{DE3AB5AB-C871-F540-9FFA-9AAE926C5206}"/>
              </a:ext>
            </a:extLst>
          </p:cNvPr>
          <p:cNvSpPr txBox="1">
            <a:spLocks/>
          </p:cNvSpPr>
          <p:nvPr/>
        </p:nvSpPr>
        <p:spPr>
          <a:xfrm>
            <a:off x="1317548" y="72516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/>
            <a:r>
              <a:rPr lang="nb-NO" sz="3200" b="1" dirty="0">
                <a:ea typeface="Helvetica Neue" panose="02000503000000020004" pitchFamily="2" charset="0"/>
              </a:rPr>
              <a:t>Hvilke prosjekter skal registreres?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75A47E38-92E5-494A-95C6-6CE48D42C5BD}"/>
              </a:ext>
            </a:extLst>
          </p:cNvPr>
          <p:cNvSpPr txBox="1"/>
          <p:nvPr/>
        </p:nvSpPr>
        <p:spPr>
          <a:xfrm>
            <a:off x="1345770" y="1658682"/>
            <a:ext cx="6569765" cy="224676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Alle medisinske og helsefaglige forskningsprosjekter ved UiO skal registreres i </a:t>
            </a:r>
            <a:r>
              <a:rPr lang="nb-NO" dirty="0" err="1"/>
              <a:t>Forskpro</a:t>
            </a:r>
            <a:r>
              <a:rPr lang="nb-NO" dirty="0"/>
              <a:t> (tidligere </a:t>
            </a:r>
            <a:r>
              <a:rPr lang="nb-NO" dirty="0" err="1"/>
              <a:t>Helseforsk</a:t>
            </a:r>
            <a:r>
              <a:rPr lang="nb-NO" dirty="0"/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Andre forskningsprosjekter skal registreres dersom enheten du forsker ved har valgt å bruke </a:t>
            </a:r>
            <a:r>
              <a:rPr lang="nb-NO" dirty="0" err="1"/>
              <a:t>Forskpro</a:t>
            </a:r>
            <a:r>
              <a:rPr lang="nb-NO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Prosjekter som vurderes av NSD importeres automatisk ved de enhetene som har valgt dette. HF, SV, UV, TF</a:t>
            </a:r>
            <a:br>
              <a:rPr lang="nb-NO" dirty="0"/>
            </a:b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12048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1">
            <a:extLst>
              <a:ext uri="{FF2B5EF4-FFF2-40B4-BE49-F238E27FC236}">
                <a16:creationId xmlns:a16="http://schemas.microsoft.com/office/drawing/2014/main" id="{DE3AB5AB-C871-F540-9FFA-9AAE926C5206}"/>
              </a:ext>
            </a:extLst>
          </p:cNvPr>
          <p:cNvSpPr txBox="1">
            <a:spLocks/>
          </p:cNvSpPr>
          <p:nvPr/>
        </p:nvSpPr>
        <p:spPr>
          <a:xfrm>
            <a:off x="1317548" y="718104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/>
            <a:r>
              <a:rPr lang="nb-NO" sz="3200" b="1" dirty="0">
                <a:ea typeface="Helvetica Neue" panose="02000503000000020004" pitchFamily="2" charset="0"/>
              </a:rPr>
              <a:t>Hvem kan registrere i </a:t>
            </a:r>
            <a:r>
              <a:rPr lang="nb-NO" sz="3200" b="1" dirty="0" err="1">
                <a:ea typeface="Helvetica Neue" panose="02000503000000020004" pitchFamily="2" charset="0"/>
              </a:rPr>
              <a:t>Forskpro</a:t>
            </a:r>
            <a:r>
              <a:rPr lang="nb-NO" sz="3200" b="1" dirty="0">
                <a:ea typeface="Helvetica Neue" panose="02000503000000020004" pitchFamily="2" charset="0"/>
              </a:rPr>
              <a:t>?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8B730B00-0C71-BF43-8ABB-787E22D846FC}"/>
              </a:ext>
            </a:extLst>
          </p:cNvPr>
          <p:cNvSpPr txBox="1"/>
          <p:nvPr/>
        </p:nvSpPr>
        <p:spPr>
          <a:xfrm>
            <a:off x="1338715" y="1687323"/>
            <a:ext cx="6447225" cy="13849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Prosjektledere har ansvar for å registrere sine prosjekter i </a:t>
            </a:r>
            <a:r>
              <a:rPr lang="nb-NO" dirty="0" err="1"/>
              <a:t>Forskpro</a:t>
            </a:r>
            <a:r>
              <a:rPr lang="nb-NO" dirty="0"/>
              <a:t>.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Du må ha ansatt-brukerkonto ved UiO for å kunne registrere prosjekter.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Studenter kan ikke registrere i </a:t>
            </a:r>
            <a:r>
              <a:rPr lang="nb-NO" dirty="0" err="1"/>
              <a:t>Forskpro</a:t>
            </a:r>
            <a:r>
              <a:rPr lang="nb-NO" dirty="0"/>
              <a:t>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79438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695" y="757928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dirty="0">
                <a:latin typeface="+mj-lt"/>
                <a:ea typeface="Helvetica Neue Light"/>
                <a:cs typeface="Helvetica Neue Light"/>
                <a:sym typeface="Helvetica Neue Light"/>
              </a:rPr>
              <a:t>Roller og ansvar</a:t>
            </a:r>
            <a:endParaRPr dirty="0">
              <a:latin typeface="+mj-lt"/>
              <a:ea typeface="Helvetica Neue Light"/>
              <a:cs typeface="Helvetica Neue Light"/>
              <a:sym typeface="Helvetica Neue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sz="2400" dirty="0">
                <a:latin typeface="Arial" panose="020B0604020202020204" pitchFamily="34" charset="0"/>
                <a:ea typeface="Helvetica Neue Light"/>
                <a:cs typeface="Arial" panose="020B0604020202020204" pitchFamily="34" charset="0"/>
                <a:sym typeface="Helvetica Neue Light"/>
              </a:rPr>
              <a:t>Hvem gjør hva i </a:t>
            </a:r>
            <a:r>
              <a:rPr lang="nb-NO" sz="2400" dirty="0" err="1">
                <a:latin typeface="Arial" panose="020B0604020202020204" pitchFamily="34" charset="0"/>
                <a:ea typeface="Helvetica Neue Light"/>
                <a:cs typeface="Arial" panose="020B0604020202020204" pitchFamily="34" charset="0"/>
                <a:sym typeface="Helvetica Neue Light"/>
              </a:rPr>
              <a:t>Forskpro</a:t>
            </a:r>
            <a:r>
              <a:rPr lang="nb-NO" sz="2400" dirty="0">
                <a:latin typeface="Arial" panose="020B0604020202020204" pitchFamily="34" charset="0"/>
                <a:ea typeface="Helvetica Neue Light"/>
                <a:cs typeface="Arial" panose="020B0604020202020204" pitchFamily="34" charset="0"/>
                <a:sym typeface="Helvetica Neue Light"/>
              </a:rPr>
              <a:t>?</a:t>
            </a:r>
            <a:endParaRPr sz="2400" dirty="0">
              <a:latin typeface="Arial" panose="020B0604020202020204" pitchFamily="34" charset="0"/>
              <a:ea typeface="Helvetica Neue Light"/>
              <a:cs typeface="Arial" panose="020B0604020202020204" pitchFamily="34" charset="0"/>
              <a:sym typeface="Helvetica Neue Light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0" y="0"/>
            <a:ext cx="1437900" cy="492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44940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kstSylinder 53">
            <a:extLst>
              <a:ext uri="{FF2B5EF4-FFF2-40B4-BE49-F238E27FC236}">
                <a16:creationId xmlns:a16="http://schemas.microsoft.com/office/drawing/2014/main" id="{26F528C6-3D6E-594E-AA0D-FB4AC29E05C5}"/>
              </a:ext>
            </a:extLst>
          </p:cNvPr>
          <p:cNvSpPr txBox="1"/>
          <p:nvPr/>
        </p:nvSpPr>
        <p:spPr>
          <a:xfrm>
            <a:off x="1328408" y="914811"/>
            <a:ext cx="6698849" cy="252376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nb-NO" sz="1800" b="1" dirty="0"/>
              <a:t>Prosjektleder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Skal sørge for at forskningsprosjektet blir registrert og oppdatert i </a:t>
            </a:r>
            <a:r>
              <a:rPr lang="nb-NO" dirty="0" err="1"/>
              <a:t>Forskpro</a:t>
            </a:r>
            <a:r>
              <a:rPr lang="nb-NO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800" dirty="0"/>
          </a:p>
          <a:p>
            <a:r>
              <a:rPr lang="nb-NO" sz="1800" b="1" dirty="0"/>
              <a:t>Forskningsansvarliges representant / leder ved enheten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Ansvar for at enhetens prosjekter blir registrert og fulgt opp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2088793572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9011</TotalTime>
  <Words>665</Words>
  <Application>Microsoft Macintosh PowerPoint</Application>
  <PresentationFormat>Skjermfremvisning (16:9)</PresentationFormat>
  <Paragraphs>130</Paragraphs>
  <Slides>14</Slides>
  <Notes>14</Notes>
  <HiddenSlides>1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6" baseType="lpstr">
      <vt:lpstr>Arial</vt:lpstr>
      <vt:lpstr>Simple Light</vt:lpstr>
      <vt:lpstr>Forskpro System for oversikt over forskningsprosjekter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Roller og ansvar Hvem gjør hva i Forskpro?</vt:lpstr>
      <vt:lpstr>PowerPoint-presentasjon</vt:lpstr>
      <vt:lpstr>PowerPoint-presentasjon</vt:lpstr>
      <vt:lpstr>PowerPoint-presentasjon</vt:lpstr>
      <vt:lpstr>PowerPoint-presentasjon</vt:lpstr>
      <vt:lpstr>Innføring av Forskpro Hvordan kommer man i gang?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Hvordan lage gode poster? På Facebook</dc:title>
  <cp:lastModifiedBy>Ingvild Sollund</cp:lastModifiedBy>
  <cp:revision>40</cp:revision>
  <dcterms:modified xsi:type="dcterms:W3CDTF">2020-08-19T12:30:56Z</dcterms:modified>
</cp:coreProperties>
</file>