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312" r:id="rId4"/>
    <p:sldId id="304" r:id="rId5"/>
    <p:sldId id="306" r:id="rId6"/>
    <p:sldId id="327" r:id="rId7"/>
    <p:sldId id="318" r:id="rId8"/>
    <p:sldId id="314" r:id="rId9"/>
    <p:sldId id="330" r:id="rId10"/>
    <p:sldId id="331" r:id="rId11"/>
    <p:sldId id="332" r:id="rId12"/>
    <p:sldId id="333" r:id="rId13"/>
    <p:sldId id="328" r:id="rId14"/>
    <p:sldId id="326" r:id="rId15"/>
    <p:sldId id="315" r:id="rId16"/>
    <p:sldId id="316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1" autoAdjust="0"/>
    <p:restoredTop sz="85693"/>
  </p:normalViewPr>
  <p:slideViewPr>
    <p:cSldViewPr snapToGrid="0">
      <p:cViewPr varScale="1">
        <p:scale>
          <a:sx n="56" d="100"/>
          <a:sy n="56" d="100"/>
        </p:scale>
        <p:origin x="106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63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Innføring av ny personvernforordning (GDPR)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 smtClean="0"/>
              <a:t>6. desember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Styringsdokument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1FC1-A643-F545-A5A8-F9509B5B7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110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b-NO" dirty="0" smtClean="0"/>
              <a:t>6. desember 2017</a:t>
            </a:r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b-NO" dirty="0" smtClean="0"/>
              <a:t>Styringsdokument</a:t>
            </a: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nb-NO" dirty="0" smtClean="0"/>
              <a:t>Side </a:t>
            </a:r>
            <a:fld id="{FC2A0916-D60D-4CC3-9B83-70D8147DE02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84971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nb-NO" sz="1200" i="1" dirty="0" smtClean="0"/>
              <a:t>Styringsdokumentet tar utgangspunkt i prosjektbeskrivelsen, og er et levende dokument som skal gi grunnlag for best mulig dialog mellom prosjektleder og prosjekteier/styringsgruppe, samt sikre sporbarhet i veivalg og beslutninger som tas i løpet av prosjektet. Det kan også brukes til informasjon og i dialog med andre relevante aktører og interessenter, for eksempel i informasjonsmøter med tillitsvalgte. 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Malen for styringsdokumentet har 5 dimensjoner: Informasjon om prosjektet, statusrapportering, diskusjon og veivalg, beslutningspunkter og veien videre. I møter med styringsgruppen skal alle dimensjoner kommenteres.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For å bidra til relevans og engasjement i dialogen med styringsgruppen, er styringsdokumentet utformet som en mal i Power Point format. Malen har hjelpetekst i kursiv på foilene og i notatfeltet.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For hvert møte med styringsgruppen lager prosjektleder en oppdatert versjon av dokumentet, og i etterkant av møtet lagres denne versjonen som .</a:t>
            </a:r>
            <a:r>
              <a:rPr lang="nb-NO" sz="1200" i="1" dirty="0" err="1" smtClean="0"/>
              <a:t>pdf</a:t>
            </a:r>
            <a:r>
              <a:rPr lang="nb-NO" sz="1200" i="1" dirty="0" smtClean="0"/>
              <a:t>, ved behov sammen med et kort møtereferat, som også sendes til styringsgruppemedlemmene.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Prosjektleder må selv definere hvilke foiler i malen som er hensiktsmessig å vise i hvilke møter, sammenhenger og faser, og må tilpasse presentasjonen deretter. Omfanget av informasjon og antall foiler i framvisningen av styringsdokumentet vil variere etter sammenhengen det skal anvendes i.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Når et prosjekt går over mer enn 6 </a:t>
            </a:r>
            <a:r>
              <a:rPr lang="nb-NO" sz="1200" i="1" dirty="0" err="1" smtClean="0"/>
              <a:t>mnd</a:t>
            </a:r>
            <a:r>
              <a:rPr lang="nb-NO" sz="1200" i="1" dirty="0" smtClean="0"/>
              <a:t> og/eller gjennom flere gjennomføringsfaser, skal selve prosjektbeskrivelsen oppdateres og godkjennes på nytt av styringsgruppen i forkant av en ny gjennomføringsfase. </a:t>
            </a:r>
          </a:p>
          <a:p>
            <a:pPr>
              <a:spcAft>
                <a:spcPts val="600"/>
              </a:spcAft>
            </a:pPr>
            <a:endParaRPr lang="nb-NO" sz="1200" i="1" dirty="0" smtClean="0"/>
          </a:p>
          <a:p>
            <a:pPr>
              <a:spcAft>
                <a:spcPts val="600"/>
              </a:spcAft>
            </a:pPr>
            <a:r>
              <a:rPr lang="nb-NO" sz="1200" i="1" dirty="0" smtClean="0"/>
              <a:t>Prosjektbeskrivelsen skal også oppdateres og godkjennes på nytt hvis styringsgruppen beslutter vesentlige endringer i mål, avgrensning, roller eller ressurser.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0916-D60D-4CC3-9B83-70D8147DE02D}" type="slidenum">
              <a:rPr lang="nb-NO" smtClean="0"/>
              <a:t>1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92764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i="1" dirty="0" smtClean="0"/>
              <a:t>Sidetall og</a:t>
            </a:r>
            <a:r>
              <a:rPr lang="nb-NO" i="1" baseline="0" dirty="0" smtClean="0"/>
              <a:t> innhold t</a:t>
            </a:r>
            <a:r>
              <a:rPr lang="nb-NO" i="1" dirty="0" smtClean="0"/>
              <a:t>ilpasses oppdatert versjon av foilsettet.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FC2A0916-D60D-4CC3-9B83-70D8147DE02D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568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/>
              <a:t>Hentes fra prosjektbeskrivelsen – ev. kortversjon i punkter</a:t>
            </a: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0916-D60D-4CC3-9B83-70D8147DE02D}" type="slidenum">
              <a:rPr lang="nb-NO" smtClean="0"/>
              <a:t>3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737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/>
              <a:t>Hentes fra prosjektbeskrivelsen – ev. kortversjon i punkter</a:t>
            </a: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0916-D60D-4CC3-9B83-70D8147DE02D}" type="slidenum">
              <a:rPr lang="nb-NO" smtClean="0"/>
              <a:t>7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381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/>
              <a:t>Hentes fra prosjektbeskrivelsen – ev. kortversjon i punkter</a:t>
            </a: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0916-D60D-4CC3-9B83-70D8147DE02D}" type="slidenum">
              <a:rPr lang="nb-NO" smtClean="0"/>
              <a:t>12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01747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i="1" dirty="0" smtClean="0"/>
              <a:t>Hentes fra prosjektbeskrivelsen – ev. kortversjon i punkter</a:t>
            </a:r>
            <a:endParaRPr lang="en-US" sz="12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A0916-D60D-4CC3-9B83-70D8147DE02D}" type="slidenum">
              <a:rPr lang="nb-NO" smtClean="0"/>
              <a:t>13</a:t>
            </a:fld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b-NO" smtClean="0"/>
              <a:t>Innføring av ny personvernforordning (GDPR)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8068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 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779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4FB-5927-46DE-A67E-FB1FE836B1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632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B64FB-5927-46DE-A67E-FB1FE836B1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6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727"/>
            <a:ext cx="10515600" cy="845561"/>
          </a:xfrm>
          <a:solidFill>
            <a:schemeClr val="bg2">
              <a:lumMod val="90000"/>
              <a:alpha val="30000"/>
            </a:schemeClr>
          </a:solidFill>
        </p:spPr>
        <p:txBody>
          <a:bodyPr anchor="b" anchorCtr="0">
            <a:normAutofit/>
          </a:bodyPr>
          <a:lstStyle>
            <a:lvl1pPr>
              <a:defRPr sz="4400" baseline="0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 </a:t>
            </a:r>
            <a:fld id="{77AB64FB-5927-46DE-A67E-FB1FE836B158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48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97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7635"/>
            <a:ext cx="10515600" cy="9486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 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841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78873"/>
            <a:ext cx="10515600" cy="73429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325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 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793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82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65018"/>
            <a:ext cx="3932237" cy="13923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649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dirty="0" smtClean="0"/>
              <a:t>Side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5475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2" cy="6857999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1489"/>
            <a:ext cx="10515600" cy="70167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 smtClean="0"/>
              <a:t>Side </a:t>
            </a:r>
            <a:fld id="{77AB64FB-5927-46DE-A67E-FB1FE836B158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19" y="131036"/>
            <a:ext cx="1391633" cy="211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35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../Prosjekt/Vedtak/Forslag%20til%20vedtak%20som%20ber&#248;rer%20konsesjoner%20gitt%20av%20Datatilsynet,%20tilr&#229;dinger%20fra%20NSD%20og%20REK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for-ansatte/arbeidsstotte/prosjekter/gdpr/referater/styringsgruppemoter/2018-04-16-refera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Innføring av ny personvernforordning (GDPR) på universitetet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3600" dirty="0" smtClean="0"/>
              <a:t>Styringsdokument</a:t>
            </a:r>
          </a:p>
          <a:p>
            <a:r>
              <a:rPr lang="nb-NO" dirty="0" smtClean="0"/>
              <a:t>Styringsgruppemøte </a:t>
            </a:r>
            <a:r>
              <a:rPr lang="nb-NO" dirty="0"/>
              <a:t>3</a:t>
            </a:r>
            <a:r>
              <a:rPr lang="nb-NO" dirty="0" smtClean="0"/>
              <a:t>. mai 2018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88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Unntak, forts.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Artikkel </a:t>
            </a:r>
            <a:r>
              <a:rPr lang="nb-NO" dirty="0" smtClean="0"/>
              <a:t>34: </a:t>
            </a:r>
            <a:r>
              <a:rPr lang="nb-NO" b="1" dirty="0" smtClean="0"/>
              <a:t>Underretning </a:t>
            </a:r>
            <a:r>
              <a:rPr lang="nb-NO" b="1" dirty="0"/>
              <a:t>av den </a:t>
            </a:r>
            <a:r>
              <a:rPr lang="nb-NO" b="1" dirty="0" smtClean="0"/>
              <a:t>registrerte</a:t>
            </a:r>
            <a:br>
              <a:rPr lang="nb-NO" b="1" dirty="0" smtClean="0"/>
            </a:br>
            <a:r>
              <a:rPr lang="nb-NO" b="1" dirty="0" smtClean="0"/>
              <a:t>                     om </a:t>
            </a:r>
            <a:r>
              <a:rPr lang="nb-NO" b="1" dirty="0"/>
              <a:t>brudd </a:t>
            </a:r>
            <a:r>
              <a:rPr lang="nb-NO" b="1" dirty="0" smtClean="0"/>
              <a:t>på</a:t>
            </a:r>
            <a:r>
              <a:rPr lang="nb-NO" b="1" dirty="0"/>
              <a:t> </a:t>
            </a:r>
            <a:r>
              <a:rPr lang="nb-NO" b="1" dirty="0" smtClean="0"/>
              <a:t>personopplysnings-</a:t>
            </a:r>
            <a:br>
              <a:rPr lang="nb-NO" b="1" dirty="0" smtClean="0"/>
            </a:br>
            <a:r>
              <a:rPr lang="nb-NO" b="1" dirty="0" smtClean="0"/>
              <a:t>                     sikkerheten</a:t>
            </a:r>
            <a:endParaRPr lang="nb-NO" dirty="0"/>
          </a:p>
          <a:p>
            <a:r>
              <a:rPr lang="nb-NO" dirty="0"/>
              <a:t>Artikkel 35: </a:t>
            </a:r>
            <a:r>
              <a:rPr lang="nb-NO" b="1" dirty="0"/>
              <a:t>Vurdering </a:t>
            </a:r>
            <a:r>
              <a:rPr lang="nb-NO" b="1" dirty="0" smtClean="0"/>
              <a:t>av personvern-</a:t>
            </a:r>
            <a:br>
              <a:rPr lang="nb-NO" b="1" dirty="0" smtClean="0"/>
            </a:br>
            <a:r>
              <a:rPr lang="nb-NO" b="1" dirty="0" smtClean="0"/>
              <a:t>                      konsekvenser </a:t>
            </a:r>
            <a:r>
              <a:rPr lang="nb-NO" b="1" dirty="0"/>
              <a:t>og </a:t>
            </a: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>                      forhåndsdrøftinger</a:t>
            </a:r>
            <a:endParaRPr lang="nb-NO" dirty="0"/>
          </a:p>
          <a:p>
            <a:r>
              <a:rPr lang="nb-NO" dirty="0"/>
              <a:t>Artikkel 36: </a:t>
            </a:r>
            <a:r>
              <a:rPr lang="nb-NO" b="1" dirty="0"/>
              <a:t>Forhåndsdrøftinger</a:t>
            </a:r>
            <a:endParaRPr lang="nb-NO" dirty="0"/>
          </a:p>
          <a:p>
            <a:r>
              <a:rPr lang="nb-NO" dirty="0"/>
              <a:t>Artikkel 37-39: </a:t>
            </a:r>
            <a:r>
              <a:rPr lang="nb-NO" b="1" dirty="0"/>
              <a:t>Personvernombud</a:t>
            </a:r>
            <a:endParaRPr lang="nb-NO" dirty="0"/>
          </a:p>
          <a:p>
            <a:r>
              <a:rPr lang="nb-NO" dirty="0"/>
              <a:t>Kapittel V: </a:t>
            </a:r>
            <a:r>
              <a:rPr lang="nb-NO" b="1" dirty="0"/>
              <a:t>Overføring av </a:t>
            </a:r>
            <a:r>
              <a:rPr lang="nb-NO" b="1" dirty="0" smtClean="0"/>
              <a:t>personopplysninger</a:t>
            </a:r>
            <a:br>
              <a:rPr lang="nb-NO" b="1" dirty="0" smtClean="0"/>
            </a:br>
            <a:r>
              <a:rPr lang="nb-NO" b="1" dirty="0" smtClean="0"/>
              <a:t>                    til </a:t>
            </a:r>
            <a:r>
              <a:rPr lang="nb-NO" b="1" dirty="0"/>
              <a:t>tredjestater eller internasjonale</a:t>
            </a:r>
            <a:br>
              <a:rPr lang="nb-NO" b="1" dirty="0"/>
            </a:br>
            <a:r>
              <a:rPr lang="nb-NO" b="1" dirty="0"/>
              <a:t>                    organisasjoner</a:t>
            </a:r>
            <a:endParaRPr lang="nb-NO" dirty="0"/>
          </a:p>
          <a:p>
            <a:r>
              <a:rPr lang="nb-NO" dirty="0"/>
              <a:t>Kapittel VII: </a:t>
            </a:r>
            <a:r>
              <a:rPr lang="nb-NO" b="1" dirty="0"/>
              <a:t>Samarbeid og </a:t>
            </a:r>
            <a:r>
              <a:rPr lang="nb-NO" b="1" dirty="0" smtClean="0"/>
              <a:t>ensartet</a:t>
            </a:r>
            <a:br>
              <a:rPr lang="nb-NO" b="1" dirty="0" smtClean="0"/>
            </a:br>
            <a:r>
              <a:rPr lang="nb-NO" b="1" dirty="0" smtClean="0"/>
              <a:t>                      anvendelse</a:t>
            </a:r>
            <a:endParaRPr lang="nb-NO" dirty="0"/>
          </a:p>
          <a:p>
            <a:r>
              <a:rPr lang="nb-NO" dirty="0"/>
              <a:t>Kapittel IX: </a:t>
            </a:r>
            <a:r>
              <a:rPr lang="nb-NO" b="1" dirty="0"/>
              <a:t>Bestemmelser om </a:t>
            </a:r>
            <a:r>
              <a:rPr lang="nb-NO" b="1" dirty="0" smtClean="0"/>
              <a:t>særlige</a:t>
            </a:r>
            <a:br>
              <a:rPr lang="nb-NO" b="1" dirty="0" smtClean="0"/>
            </a:br>
            <a:r>
              <a:rPr lang="nb-NO" b="1" dirty="0" smtClean="0"/>
              <a:t>                     behandlingssituasjoner</a:t>
            </a:r>
            <a:endParaRPr lang="nb-NO" dirty="0"/>
          </a:p>
          <a:p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u="sng" dirty="0" smtClean="0"/>
              <a:t>Personopplysningsloven</a:t>
            </a:r>
            <a:r>
              <a:rPr lang="nb-NO" dirty="0" smtClean="0"/>
              <a:t>: </a:t>
            </a:r>
          </a:p>
          <a:p>
            <a:r>
              <a:rPr lang="nb-NO" dirty="0"/>
              <a:t>Kapittel 2: </a:t>
            </a:r>
            <a:r>
              <a:rPr lang="nb-NO" b="1" dirty="0"/>
              <a:t>Lovens saklige og </a:t>
            </a:r>
            <a:r>
              <a:rPr lang="nb-NO" b="1" dirty="0" smtClean="0"/>
              <a:t>geografiske</a:t>
            </a:r>
            <a:br>
              <a:rPr lang="nb-NO" b="1" dirty="0" smtClean="0"/>
            </a:br>
            <a:r>
              <a:rPr lang="nb-NO" b="1" dirty="0" smtClean="0"/>
              <a:t>                   virkeområde</a:t>
            </a:r>
            <a:endParaRPr lang="nb-NO" dirty="0"/>
          </a:p>
          <a:p>
            <a:r>
              <a:rPr lang="nb-NO" dirty="0"/>
              <a:t>Kapittel 3: </a:t>
            </a:r>
            <a:r>
              <a:rPr lang="nb-NO" b="1" dirty="0"/>
              <a:t>Utfyllende regler om </a:t>
            </a:r>
            <a:r>
              <a:rPr lang="nb-NO" b="1" dirty="0" smtClean="0"/>
              <a:t>behandling</a:t>
            </a:r>
            <a:br>
              <a:rPr lang="nb-NO" b="1" dirty="0" smtClean="0"/>
            </a:br>
            <a:r>
              <a:rPr lang="nb-NO" b="1" dirty="0" smtClean="0"/>
              <a:t>                   av </a:t>
            </a:r>
            <a:r>
              <a:rPr lang="nb-NO" b="1" dirty="0"/>
              <a:t>personopplysninger</a:t>
            </a:r>
            <a:endParaRPr lang="nb-NO" dirty="0"/>
          </a:p>
          <a:p>
            <a:r>
              <a:rPr lang="nb-NO" dirty="0"/>
              <a:t>Kapittel 4: </a:t>
            </a:r>
            <a:r>
              <a:rPr lang="nb-NO" b="1" dirty="0"/>
              <a:t>Unntak fra den </a:t>
            </a:r>
            <a:r>
              <a:rPr lang="nb-NO" b="1" dirty="0" smtClean="0"/>
              <a:t>registrertes</a:t>
            </a:r>
            <a:br>
              <a:rPr lang="nb-NO" b="1" dirty="0" smtClean="0"/>
            </a:br>
            <a:r>
              <a:rPr lang="nb-NO" b="1" dirty="0" smtClean="0"/>
              <a:t>                   rettigheter</a:t>
            </a:r>
            <a:endParaRPr lang="nb-NO" dirty="0"/>
          </a:p>
          <a:p>
            <a:r>
              <a:rPr lang="nb-NO" dirty="0"/>
              <a:t>Kapittel 5: </a:t>
            </a:r>
            <a:r>
              <a:rPr lang="nb-NO" b="1" dirty="0"/>
              <a:t>Personvernombud</a:t>
            </a:r>
            <a:endParaRPr lang="nb-NO" dirty="0"/>
          </a:p>
          <a:p>
            <a:r>
              <a:rPr lang="nb-NO" dirty="0"/>
              <a:t>Kapittel 8: </a:t>
            </a:r>
            <a:r>
              <a:rPr lang="nb-NO" b="1" dirty="0"/>
              <a:t>Uekte </a:t>
            </a:r>
            <a:r>
              <a:rPr lang="nb-NO" b="1" dirty="0" smtClean="0"/>
              <a:t>kameraovervåkingsutstyr</a:t>
            </a:r>
            <a:br>
              <a:rPr lang="nb-NO" b="1" dirty="0" smtClean="0"/>
            </a:br>
            <a:r>
              <a:rPr lang="nb-NO" b="1" dirty="0" smtClean="0"/>
              <a:t>                   mv</a:t>
            </a:r>
            <a:r>
              <a:rPr lang="nb-NO" b="1" dirty="0"/>
              <a:t>. </a:t>
            </a:r>
            <a:endParaRPr lang="nb-NO" dirty="0"/>
          </a:p>
          <a:p>
            <a:pPr marL="0" indent="0">
              <a:buNone/>
            </a:pPr>
            <a:endParaRPr lang="nb-NO" u="sng" dirty="0"/>
          </a:p>
        </p:txBody>
      </p:sp>
    </p:spTree>
    <p:extLst>
      <p:ext uri="{BB962C8B-B14F-4D97-AF65-F5344CB8AC3E}">
        <p14:creationId xmlns:p14="http://schemas.microsoft.com/office/powerpoint/2010/main" val="2313664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600" dirty="0" smtClean="0"/>
              <a:t>Sak: 5 </a:t>
            </a:r>
            <a:r>
              <a:rPr lang="nb-NO" sz="3100" dirty="0"/>
              <a:t>Rekkevidde av behandlingsansvar – </a:t>
            </a:r>
            <a:r>
              <a:rPr lang="nb-NO" sz="3100" dirty="0" smtClean="0"/>
              <a:t>aksjeselskap</a:t>
            </a:r>
            <a:r>
              <a:rPr lang="nb-NO" b="1" dirty="0" smtClean="0"/>
              <a:t> </a:t>
            </a:r>
            <a:r>
              <a:rPr lang="nb-NO" sz="3100" dirty="0" smtClean="0"/>
              <a:t>og randsoneenheter</a:t>
            </a:r>
            <a:endParaRPr lang="nb-NO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322558" cy="4351338"/>
          </a:xfrm>
        </p:spPr>
        <p:txBody>
          <a:bodyPr>
            <a:normAutofit/>
          </a:bodyPr>
          <a:lstStyle/>
          <a:p>
            <a:r>
              <a:rPr lang="nb-NO" dirty="0" err="1" smtClean="0"/>
              <a:t>Unirand</a:t>
            </a:r>
            <a:r>
              <a:rPr lang="nb-NO" dirty="0" smtClean="0"/>
              <a:t> AS og deres datterselskap er egne rettssubjekt</a:t>
            </a:r>
            <a:endParaRPr lang="nb-NO" dirty="0"/>
          </a:p>
          <a:p>
            <a:r>
              <a:rPr lang="nb-NO" dirty="0" smtClean="0"/>
              <a:t>Eget behandlingsansvar</a:t>
            </a:r>
          </a:p>
          <a:p>
            <a:r>
              <a:rPr lang="nb-NO" dirty="0" smtClean="0"/>
              <a:t>Vedtekter som angir ansvar</a:t>
            </a:r>
          </a:p>
          <a:p>
            <a:r>
              <a:rPr lang="nb-NO" dirty="0" smtClean="0"/>
              <a:t>MEN: </a:t>
            </a:r>
          </a:p>
          <a:p>
            <a:pPr lvl="1"/>
            <a:r>
              <a:rPr lang="nb-NO" dirty="0" smtClean="0"/>
              <a:t>Styret består av UiO-representanter</a:t>
            </a:r>
          </a:p>
          <a:p>
            <a:pPr lvl="1"/>
            <a:r>
              <a:rPr lang="nb-NO" dirty="0" smtClean="0"/>
              <a:t>Blir de instruert i formål av UiO?</a:t>
            </a:r>
          </a:p>
          <a:p>
            <a:pPr lvl="1"/>
            <a:r>
              <a:rPr lang="nb-NO" dirty="0" smtClean="0"/>
              <a:t>Uansett heleid av UiO</a:t>
            </a:r>
          </a:p>
          <a:p>
            <a:pPr lvl="1"/>
            <a:r>
              <a:rPr lang="nb-NO" dirty="0" smtClean="0"/>
              <a:t>Omdømmetap</a:t>
            </a:r>
          </a:p>
          <a:p>
            <a:r>
              <a:rPr lang="nb-NO" dirty="0" smtClean="0"/>
              <a:t>Tilsvarende vurdering for randsoneenheter</a:t>
            </a:r>
          </a:p>
        </p:txBody>
      </p:sp>
    </p:spTree>
    <p:extLst>
      <p:ext uri="{BB962C8B-B14F-4D97-AF65-F5344CB8AC3E}">
        <p14:creationId xmlns:p14="http://schemas.microsoft.com/office/powerpoint/2010/main" val="13635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dk1"/>
                </a:solidFill>
                <a:cs typeface="Arial"/>
              </a:rPr>
              <a:t>Sak</a:t>
            </a:r>
            <a:r>
              <a:rPr lang="en-US" sz="3200" dirty="0">
                <a:solidFill>
                  <a:schemeClr val="dk1"/>
                </a:solidFill>
                <a:cs typeface="Arial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cs typeface="Arial"/>
              </a:rPr>
              <a:t>6: </a:t>
            </a:r>
            <a:r>
              <a:rPr lang="en-US" sz="3200" dirty="0">
                <a:solidFill>
                  <a:schemeClr val="dk1"/>
                </a:solidFill>
                <a:cs typeface="Arial"/>
              </a:rPr>
              <a:t>Status for </a:t>
            </a:r>
            <a:r>
              <a:rPr lang="en-US" sz="3200" dirty="0" err="1">
                <a:solidFill>
                  <a:schemeClr val="dk1"/>
                </a:solidFill>
                <a:cs typeface="Arial"/>
              </a:rPr>
              <a:t>prosjektarbeidet</a:t>
            </a:r>
            <a:endParaRPr lang="en-US" sz="3200" dirty="0">
              <a:solidFill>
                <a:schemeClr val="dk1"/>
              </a:solidFill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43162"/>
            <a:ext cx="9525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Framdrift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Holder planen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Fått noe mer tid grunnet forsinkelser i lovverket</a:t>
            </a:r>
            <a:endParaRPr lang="nb-NO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/>
              <a:t>Ressursbruk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Ingen endringer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Vedtak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Personvernombud i 100% stilling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Rapporterer direkte til universitetsdirektøren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Plassering i lederstøtte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2400" dirty="0" smtClean="0"/>
              <a:t>Tett dialog med utøver av behandleransvaret</a:t>
            </a:r>
            <a:endParaRPr lang="nb-NO" sz="2400" dirty="0"/>
          </a:p>
          <a:p>
            <a:endParaRPr lang="nb-NO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364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38200" y="558801"/>
            <a:ext cx="10515600" cy="800099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chemeClr val="dk1"/>
                </a:solidFill>
                <a:cs typeface="Arial"/>
              </a:rPr>
              <a:t>Sak</a:t>
            </a:r>
            <a:r>
              <a:rPr lang="en-US" sz="3200" dirty="0">
                <a:solidFill>
                  <a:schemeClr val="dk1"/>
                </a:solidFill>
                <a:cs typeface="Arial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cs typeface="Arial"/>
              </a:rPr>
              <a:t>6: </a:t>
            </a:r>
            <a:r>
              <a:rPr lang="en-US" sz="3200" dirty="0">
                <a:solidFill>
                  <a:schemeClr val="dk1"/>
                </a:solidFill>
                <a:cs typeface="Arial"/>
              </a:rPr>
              <a:t>Status for </a:t>
            </a:r>
            <a:r>
              <a:rPr lang="en-US" sz="3200" dirty="0" err="1">
                <a:solidFill>
                  <a:schemeClr val="dk1"/>
                </a:solidFill>
                <a:cs typeface="Arial"/>
              </a:rPr>
              <a:t>prosjektarbeidet</a:t>
            </a:r>
            <a:endParaRPr lang="en-US" sz="3200" dirty="0">
              <a:solidFill>
                <a:schemeClr val="dk1"/>
              </a:solidFill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358900"/>
            <a:ext cx="9525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Kommunikasjon og dialog: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Ett fakultet og ett museum gjenstår</a:t>
            </a:r>
            <a:endParaRPr lang="nb-NO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Dekanmøte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Flere invitasjoner til allmøter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Systemkartlegging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Gir gode oversikter – to </a:t>
            </a:r>
            <a:r>
              <a:rPr lang="nb-NO" sz="2400" dirty="0" err="1" smtClean="0"/>
              <a:t>stk</a:t>
            </a:r>
            <a:r>
              <a:rPr lang="nb-NO" sz="2400" dirty="0" smtClean="0"/>
              <a:t> rapporter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Bestillinger har blitt og blir levert til Systemgruppeforum og USIT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Kartlegging av systemer/tjenester innen forskning og utdanning ved de enkelte enheter – frist 25. mai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Oversikt forskningsprosjekter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Bestilling til fakultetene, UB og museene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Kartlegging av til sammen 12 forskningsprosjekter – frist 25. mai</a:t>
            </a:r>
            <a:endParaRPr lang="nb-NO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17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Sak</a:t>
            </a:r>
            <a:r>
              <a:rPr lang="en-US" dirty="0"/>
              <a:t> </a:t>
            </a:r>
            <a:r>
              <a:rPr lang="en-US" dirty="0" smtClean="0"/>
              <a:t>6: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møte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styringsgruppen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b-NO" dirty="0" smtClean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Forslag: uke 21, 22 eller 23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3398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Sak </a:t>
            </a:r>
            <a:r>
              <a:rPr lang="nb-NO" dirty="0" smtClean="0"/>
              <a:t>7: Eventuelt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>
                <a:hlinkClick r:id="rId2" action="ppaction://hlinkfile"/>
              </a:rPr>
              <a:t>Forslag til vedtak</a:t>
            </a:r>
            <a:endParaRPr lang="nb-NO" dirty="0" smtClean="0"/>
          </a:p>
          <a:p>
            <a:pPr lvl="1"/>
            <a:r>
              <a:rPr lang="nb-NO" dirty="0" smtClean="0"/>
              <a:t>Konsesjoner </a:t>
            </a:r>
            <a:r>
              <a:rPr lang="nb-NO" dirty="0"/>
              <a:t>gitt av Datatilsynet, tilrådinger fra NSD og </a:t>
            </a:r>
            <a:r>
              <a:rPr lang="nb-NO" dirty="0" smtClean="0"/>
              <a:t>REK</a:t>
            </a:r>
          </a:p>
          <a:p>
            <a:pPr lvl="1"/>
            <a:r>
              <a:rPr lang="nb-NO" dirty="0" smtClean="0"/>
              <a:t>Juridisk vurdering</a:t>
            </a:r>
          </a:p>
          <a:p>
            <a:pPr lvl="1"/>
            <a:r>
              <a:rPr lang="nb-NO" dirty="0" smtClean="0"/>
              <a:t>Risiko ved å fatte et slikt vedtak</a:t>
            </a:r>
          </a:p>
          <a:p>
            <a:pPr lvl="1"/>
            <a:r>
              <a:rPr lang="nb-NO" dirty="0" smtClean="0"/>
              <a:t>Internkontroll høst 2018/vår 2019 – fokusområde</a:t>
            </a:r>
          </a:p>
          <a:p>
            <a:pPr lvl="1"/>
            <a:r>
              <a:rPr lang="nb-NO" dirty="0" smtClean="0"/>
              <a:t>Legges frem universitetsdirektøren neste uke</a:t>
            </a:r>
          </a:p>
          <a:p>
            <a:pPr lvl="1"/>
            <a:r>
              <a:rPr lang="nb-NO" dirty="0" smtClean="0"/>
              <a:t>Vedtas av universitetsdirektøren eller rektor på fullmakt fra styret</a:t>
            </a:r>
            <a:endParaRPr lang="nb-NO" dirty="0"/>
          </a:p>
          <a:p>
            <a:pPr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445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nb-NO" dirty="0" smtClean="0"/>
              <a:t>Innhold</a:t>
            </a:r>
            <a:endParaRPr lang="nb-NO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2</a:t>
            </a:fld>
            <a:endParaRPr lang="nb-NO" dirty="0"/>
          </a:p>
        </p:txBody>
      </p:sp>
      <p:graphicFrame>
        <p:nvGraphicFramePr>
          <p:cNvPr id="9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012974"/>
              </p:ext>
            </p:extLst>
          </p:nvPr>
        </p:nvGraphicFramePr>
        <p:xfrm>
          <a:off x="824345" y="1773380"/>
          <a:ext cx="10515600" cy="4099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b="0" dirty="0" smtClean="0">
                          <a:latin typeface="+mn-lt"/>
                          <a:cs typeface="Arial"/>
                        </a:rPr>
                        <a:t>Side </a:t>
                      </a:r>
                      <a:endParaRPr lang="nb-NO" sz="1600" b="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600" b="0" dirty="0" smtClean="0">
                          <a:latin typeface="+mn-lt"/>
                          <a:cs typeface="Arial"/>
                        </a:rPr>
                        <a:t>Agendapunkter</a:t>
                      </a:r>
                      <a:endParaRPr lang="nb-NO" sz="1600" b="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43A37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nb-NO" sz="1600" b="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43A3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3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600" dirty="0" smtClean="0">
                          <a:latin typeface="+mn-lt"/>
                          <a:cs typeface="Arial"/>
                        </a:rPr>
                        <a:t>Sak 1: Godkjenning av referat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dirty="0" smtClean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4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Sak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2: </a:t>
                      </a:r>
                      <a:r>
                        <a:rPr lang="nb-NO" sz="1600" dirty="0" smtClean="0"/>
                        <a:t>Notat fra universitetsdirektøren om behovet for lokale, dedikerte personvernressurser</a:t>
                      </a:r>
                      <a:endParaRPr lang="nb-N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5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Sak 3: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nb-NO" sz="1600" b="0" dirty="0" smtClean="0"/>
                        <a:t>Informasjonsskriv til organisasjonen om hva som skjer 25. mai (1. juli)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6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Sak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4: </a:t>
                      </a:r>
                      <a:r>
                        <a:rPr lang="nb-NO" sz="1600" b="0" dirty="0" smtClean="0"/>
                        <a:t>Forordningens konsekvenser for UiOs forhold til NSD og REK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543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7-11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Sak 5: </a:t>
                      </a:r>
                      <a:r>
                        <a:rPr lang="nb-NO" sz="1600" b="0" dirty="0" smtClean="0"/>
                        <a:t>Behandleransvaret for </a:t>
                      </a:r>
                      <a:r>
                        <a:rPr lang="nb-NO" sz="1600" b="0" dirty="0" err="1" smtClean="0"/>
                        <a:t>Uniforum</a:t>
                      </a:r>
                      <a:r>
                        <a:rPr lang="nb-NO" sz="1600" b="0" dirty="0" smtClean="0"/>
                        <a:t>, Apollon, UiOs AS og randsoneenheter</a:t>
                      </a:r>
                      <a:r>
                        <a:rPr lang="nb-NO" sz="16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endParaRPr lang="nb-NO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/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12-13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>
                          <a:latin typeface="+mn-lt"/>
                          <a:cs typeface="Arial"/>
                        </a:rPr>
                        <a:t>Sak 6:</a:t>
                      </a:r>
                      <a:r>
                        <a:rPr lang="nb-NO" sz="1600" baseline="0" dirty="0" smtClean="0">
                          <a:latin typeface="+mn-lt"/>
                          <a:cs typeface="Arial"/>
                        </a:rPr>
                        <a:t> </a:t>
                      </a:r>
                      <a:r>
                        <a:rPr lang="nb-NO" sz="1600" b="0" dirty="0" smtClean="0"/>
                        <a:t>Status for prosjektet</a:t>
                      </a:r>
                      <a:endParaRPr lang="nb-NO" sz="1600" b="0" dirty="0" smtClean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752">
                <a:tc>
                  <a:txBody>
                    <a:bodyPr/>
                    <a:lstStyle/>
                    <a:p>
                      <a:pPr algn="l"/>
                      <a:r>
                        <a:rPr lang="nb-NO" sz="1600" dirty="0" smtClean="0">
                          <a:latin typeface="+mn-lt"/>
                          <a:cs typeface="Arial"/>
                        </a:rPr>
                        <a:t>14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dirty="0" smtClean="0">
                          <a:latin typeface="+mn-lt"/>
                          <a:cs typeface="Arial"/>
                        </a:rPr>
                        <a:t>Sak 7:</a:t>
                      </a:r>
                      <a:r>
                        <a:rPr lang="nb-NO" sz="1600" baseline="0" dirty="0" smtClean="0">
                          <a:latin typeface="+mn-lt"/>
                          <a:cs typeface="Arial"/>
                        </a:rPr>
                        <a:t> Neste møte i styringsgruppen</a:t>
                      </a:r>
                      <a:endParaRPr lang="nb-NO" sz="1600" dirty="0">
                        <a:latin typeface="+mn-lt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30">
                <a:tc>
                  <a:txBody>
                    <a:bodyPr/>
                    <a:lstStyle/>
                    <a:p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15</a:t>
                      </a:r>
                      <a:endParaRPr lang="nb-N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Sak 8:</a:t>
                      </a:r>
                      <a:r>
                        <a:rPr lang="nb-NO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 Eventuelt</a:t>
                      </a:r>
                      <a:endParaRPr lang="nb-NO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nb-NO" sz="160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3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Sak 1: </a:t>
            </a:r>
            <a:r>
              <a:rPr lang="en-US" dirty="0" err="1" smtClean="0"/>
              <a:t>Godkjenning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referat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2630103"/>
            <a:ext cx="10625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 smtClean="0"/>
              <a:t>Godkjenning av </a:t>
            </a:r>
            <a:r>
              <a:rPr lang="nb-NO" sz="2800" dirty="0" smtClean="0">
                <a:hlinkClick r:id="rId3"/>
              </a:rPr>
              <a:t>referat</a:t>
            </a:r>
            <a:r>
              <a:rPr lang="nb-NO" sz="2800" dirty="0" smtClean="0"/>
              <a:t> fra 19.3.18</a:t>
            </a:r>
          </a:p>
        </p:txBody>
      </p:sp>
    </p:spTree>
    <p:extLst>
      <p:ext uri="{BB962C8B-B14F-4D97-AF65-F5344CB8AC3E}">
        <p14:creationId xmlns:p14="http://schemas.microsoft.com/office/powerpoint/2010/main" val="328464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276" y="609600"/>
            <a:ext cx="9392215" cy="1416050"/>
          </a:xfrm>
        </p:spPr>
        <p:txBody>
          <a:bodyPr>
            <a:normAutofit fontScale="90000"/>
          </a:bodyPr>
          <a:lstStyle/>
          <a:p>
            <a:r>
              <a:rPr lang="nb-NO" dirty="0" smtClean="0">
                <a:solidFill>
                  <a:schemeClr val="dk1"/>
                </a:solidFill>
                <a:cs typeface="Arial"/>
              </a:rPr>
              <a:t/>
            </a:r>
            <a:br>
              <a:rPr lang="nb-NO" dirty="0" smtClean="0">
                <a:solidFill>
                  <a:schemeClr val="dk1"/>
                </a:solidFill>
                <a:cs typeface="Arial"/>
              </a:rPr>
            </a:br>
            <a:r>
              <a:rPr lang="nb-NO" dirty="0">
                <a:solidFill>
                  <a:schemeClr val="dk1"/>
                </a:solidFill>
                <a:cs typeface="Arial"/>
              </a:rPr>
              <a:t/>
            </a:r>
            <a:br>
              <a:rPr lang="nb-NO" dirty="0">
                <a:solidFill>
                  <a:schemeClr val="dk1"/>
                </a:solidFill>
                <a:cs typeface="Arial"/>
              </a:rPr>
            </a:br>
            <a:r>
              <a:rPr lang="nb-NO" dirty="0" smtClean="0">
                <a:solidFill>
                  <a:schemeClr val="dk1"/>
                </a:solidFill>
                <a:cs typeface="Arial"/>
              </a:rPr>
              <a:t/>
            </a:r>
            <a:br>
              <a:rPr lang="nb-NO" dirty="0" smtClean="0">
                <a:solidFill>
                  <a:schemeClr val="dk1"/>
                </a:solidFill>
                <a:cs typeface="Arial"/>
              </a:rPr>
            </a:br>
            <a:r>
              <a:rPr lang="nb-NO" dirty="0" smtClean="0">
                <a:solidFill>
                  <a:schemeClr val="dk1"/>
                </a:solidFill>
                <a:cs typeface="Arial"/>
              </a:rPr>
              <a:t/>
            </a:r>
            <a:br>
              <a:rPr lang="nb-NO" dirty="0" smtClean="0">
                <a:solidFill>
                  <a:schemeClr val="dk1"/>
                </a:solidFill>
                <a:cs typeface="Arial"/>
              </a:rPr>
            </a:br>
            <a:r>
              <a:rPr lang="nb-NO" dirty="0" smtClean="0">
                <a:solidFill>
                  <a:schemeClr val="dk1"/>
                </a:solidFill>
                <a:cs typeface="Arial"/>
              </a:rPr>
              <a:t/>
            </a:r>
            <a:br>
              <a:rPr lang="nb-NO" dirty="0" smtClean="0">
                <a:solidFill>
                  <a:schemeClr val="dk1"/>
                </a:solidFill>
                <a:cs typeface="Arial"/>
              </a:rPr>
            </a:br>
            <a:r>
              <a:rPr lang="nb-NO" dirty="0">
                <a:solidFill>
                  <a:schemeClr val="dk1"/>
                </a:solidFill>
                <a:cs typeface="Arial"/>
              </a:rPr>
              <a:t/>
            </a:r>
            <a:br>
              <a:rPr lang="nb-NO" dirty="0">
                <a:solidFill>
                  <a:schemeClr val="dk1"/>
                </a:solidFill>
                <a:cs typeface="Arial"/>
              </a:rPr>
            </a:br>
            <a:r>
              <a:rPr lang="nb-NO" dirty="0" smtClean="0">
                <a:solidFill>
                  <a:schemeClr val="dk1"/>
                </a:solidFill>
                <a:cs typeface="Arial"/>
              </a:rPr>
              <a:t/>
            </a:r>
            <a:br>
              <a:rPr lang="nb-NO" dirty="0" smtClean="0">
                <a:solidFill>
                  <a:schemeClr val="dk1"/>
                </a:solidFill>
                <a:cs typeface="Arial"/>
              </a:rPr>
            </a:br>
            <a:r>
              <a:rPr lang="nb-NO" sz="3600" dirty="0" smtClean="0">
                <a:solidFill>
                  <a:schemeClr val="dk1"/>
                </a:solidFill>
                <a:cs typeface="Arial"/>
              </a:rPr>
              <a:t>Sak 2: </a:t>
            </a:r>
            <a:r>
              <a:rPr lang="nb-NO" sz="3600" dirty="0">
                <a:solidFill>
                  <a:schemeClr val="dk1"/>
                </a:solidFill>
                <a:cs typeface="Arial"/>
              </a:rPr>
              <a:t>Notat fra universitetsdirektøren om behovet for lokale, dedikerte </a:t>
            </a:r>
            <a:r>
              <a:rPr lang="nb-NO" sz="3600" dirty="0" smtClean="0">
                <a:solidFill>
                  <a:schemeClr val="dk1"/>
                </a:solidFill>
                <a:cs typeface="Arial"/>
              </a:rPr>
              <a:t>personvernressurser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2286000"/>
            <a:ext cx="9395387" cy="3810000"/>
          </a:xfrm>
        </p:spPr>
        <p:txBody>
          <a:bodyPr>
            <a:normAutofit/>
          </a:bodyPr>
          <a:lstStyle/>
          <a:p>
            <a:endParaRPr lang="nb-NO" sz="2400" dirty="0"/>
          </a:p>
          <a:p>
            <a:pPr>
              <a:lnSpc>
                <a:spcPct val="150000"/>
              </a:lnSpc>
            </a:pPr>
            <a:endParaRPr lang="nb-NO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CF76B7-9E9B-4344-8FCE-B8D1DA942B90}" type="slidenum">
              <a:rPr lang="en-US" altLang="nb-NO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en-US" altLang="nb-NO">
              <a:solidFill>
                <a:srgbClr val="808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413" y="2286000"/>
            <a:ext cx="95123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Utkast ikke klart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Momenter til innholdet i rollen: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Forskningsstøtte – etikk?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Administrativ støtte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Undervisning/studenter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Kontaktperson for utøver av behandleransvaret og personvernombudet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Få god og tilstrekkelig opplæring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Gi opplæring på enheten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Bistå i personvernkonsekvensvurderinger (DPIA)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Ressurser på enhetene, noen felles?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Ulike behov</a:t>
            </a:r>
          </a:p>
        </p:txBody>
      </p:sp>
    </p:spTree>
    <p:extLst>
      <p:ext uri="{BB962C8B-B14F-4D97-AF65-F5344CB8AC3E}">
        <p14:creationId xmlns:p14="http://schemas.microsoft.com/office/powerpoint/2010/main" val="27405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 txBox="1">
            <a:spLocks/>
          </p:cNvSpPr>
          <p:nvPr/>
        </p:nvSpPr>
        <p:spPr>
          <a:xfrm>
            <a:off x="2241848" y="210527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sz="3200" dirty="0"/>
          </a:p>
        </p:txBody>
      </p:sp>
      <p:sp>
        <p:nvSpPr>
          <p:cNvPr id="6" name="Undertittel 2"/>
          <p:cNvSpPr txBox="1">
            <a:spLocks/>
          </p:cNvSpPr>
          <p:nvPr/>
        </p:nvSpPr>
        <p:spPr>
          <a:xfrm>
            <a:off x="2927648" y="3933056"/>
            <a:ext cx="669674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533401"/>
            <a:ext cx="10515600" cy="1214116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nb-NO" sz="3200" dirty="0">
                <a:solidFill>
                  <a:schemeClr val="dk1"/>
                </a:solidFill>
                <a:cs typeface="Arial"/>
              </a:rPr>
              <a:t>Sak 3: Informasjonsskriv til organisasjonen om hva som skjer 25. mai (1. juli)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1968500"/>
            <a:ext cx="9525000" cy="32893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nb-NO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Utkast ikke klart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Basert på forslag til vedtak fra universitetsdirektøren/rektor på fullmakt, sak under eventuelt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Usikkerhetsmomenter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NSD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REK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nb-NO" dirty="0" smtClean="0"/>
              <a:t>Kvalitetssystem for behandling av personopplysninger i forskning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764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 smtClean="0">
                <a:solidFill>
                  <a:schemeClr val="dk1"/>
                </a:solidFill>
                <a:cs typeface="Arial"/>
              </a:rPr>
              <a:t>Sak </a:t>
            </a:r>
            <a:r>
              <a:rPr lang="nb-NO" sz="3200" dirty="0">
                <a:solidFill>
                  <a:schemeClr val="dk1"/>
                </a:solidFill>
                <a:cs typeface="Arial"/>
              </a:rPr>
              <a:t>4:Forordningens konsekvenser for UiOs forhold til NSD og REK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Dialog med REK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Dialog med NSD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Utkast tjenesteavtale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Utfører for behandlingsansvarlig, ikke personvernombudet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 smtClean="0"/>
              <a:t>6. desember 2017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974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>
                <a:solidFill>
                  <a:schemeClr val="dk1"/>
                </a:solidFill>
                <a:cs typeface="Arial"/>
              </a:rPr>
              <a:t>Sak</a:t>
            </a:r>
            <a:r>
              <a:rPr lang="en-US" sz="3200" dirty="0">
                <a:solidFill>
                  <a:schemeClr val="dk1"/>
                </a:solidFill>
                <a:cs typeface="Arial"/>
              </a:rPr>
              <a:t> </a:t>
            </a:r>
            <a:r>
              <a:rPr lang="en-US" sz="3200" dirty="0" smtClean="0">
                <a:solidFill>
                  <a:schemeClr val="dk1"/>
                </a:solidFill>
                <a:cs typeface="Arial"/>
              </a:rPr>
              <a:t>5:</a:t>
            </a:r>
            <a:r>
              <a:rPr lang="nb-NO" sz="3200" dirty="0"/>
              <a:t>Behandleransvaret for </a:t>
            </a:r>
            <a:r>
              <a:rPr lang="nb-NO" sz="3200" dirty="0" err="1"/>
              <a:t>Uniforum</a:t>
            </a:r>
            <a:r>
              <a:rPr lang="nb-NO" sz="3200" dirty="0"/>
              <a:t>, Apollon, UiOs AS og randsoneenheter</a:t>
            </a:r>
            <a:r>
              <a:rPr lang="nb-NO" sz="3200" dirty="0">
                <a:solidFill>
                  <a:schemeClr val="dk1"/>
                </a:solidFill>
                <a:cs typeface="Arial"/>
              </a:rPr>
              <a:t> </a:t>
            </a:r>
            <a:endParaRPr lang="en-US" sz="3200" dirty="0">
              <a:solidFill>
                <a:schemeClr val="dk1"/>
              </a:solidFill>
              <a:cs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Styringsdokument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smtClean="0"/>
              <a:t>Side </a:t>
            </a:r>
            <a:fld id="{77AB64FB-5927-46DE-A67E-FB1FE836B158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838200" y="1997839"/>
            <a:ext cx="109193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/>
              <a:t>Rekkevidde av behandlingsansvar – interne universitetsaviser</a:t>
            </a:r>
            <a:endParaRPr lang="nb-NO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UiO </a:t>
            </a:r>
            <a:r>
              <a:rPr lang="nb-NO" sz="2400" dirty="0"/>
              <a:t>er behandlingsansvarlig for behandling av personopplysninger som foretas av interne universitetsaviser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Mulighet: delegere det daglige behandlingsansvaret, jf. personvernforordningen art. 24 nr.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Interne retningslinjer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UiO er i siste rekke ansvarlig for avisenes eventuelle brudd på </a:t>
            </a:r>
            <a:r>
              <a:rPr lang="nb-NO" sz="2400" dirty="0" smtClean="0"/>
              <a:t>personvernforordningen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Erstatningsansvar </a:t>
            </a:r>
            <a:r>
              <a:rPr lang="nb-NO" sz="2400" dirty="0"/>
              <a:t>etter art. </a:t>
            </a:r>
            <a:r>
              <a:rPr lang="nb-NO" sz="2400" dirty="0" smtClean="0"/>
              <a:t>82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400" dirty="0" smtClean="0"/>
              <a:t>Ilegges </a:t>
            </a:r>
            <a:r>
              <a:rPr lang="nb-NO" sz="2400" dirty="0"/>
              <a:t>overtredelsesgebyr etter art. 83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400" dirty="0"/>
              <a:t>Parallell til </a:t>
            </a:r>
            <a:r>
              <a:rPr lang="nb-NO" sz="2400" dirty="0" err="1"/>
              <a:t>skl</a:t>
            </a:r>
            <a:r>
              <a:rPr lang="nb-NO" sz="2400" dirty="0"/>
              <a:t>. § 3-6 tredje ledd</a:t>
            </a:r>
          </a:p>
        </p:txBody>
      </p:sp>
    </p:spTree>
    <p:extLst>
      <p:ext uri="{BB962C8B-B14F-4D97-AF65-F5344CB8AC3E}">
        <p14:creationId xmlns:p14="http://schemas.microsoft.com/office/powerpoint/2010/main" val="9908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Personopplysningsloven § 3: Særbestemmelse for utelukkende journalistiske formål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u="sng" dirty="0" smtClean="0"/>
              <a:t>Underlagt disse bestemmelsene i personvernforordningen</a:t>
            </a:r>
            <a:r>
              <a:rPr lang="nb-NO" dirty="0" smtClean="0"/>
              <a:t>:</a:t>
            </a:r>
          </a:p>
          <a:p>
            <a:r>
              <a:rPr lang="nb-NO" dirty="0"/>
              <a:t>Artikkel 24: </a:t>
            </a:r>
            <a:r>
              <a:rPr lang="nb-NO" b="1" dirty="0"/>
              <a:t>Den behandlingsansvarliges ansvar</a:t>
            </a:r>
            <a:endParaRPr lang="nb-NO" dirty="0"/>
          </a:p>
          <a:p>
            <a:r>
              <a:rPr lang="nb-NO" dirty="0"/>
              <a:t>Artikkel 26: </a:t>
            </a:r>
            <a:r>
              <a:rPr lang="nb-NO" b="1" dirty="0"/>
              <a:t>Felles behandlingsansvarlige</a:t>
            </a:r>
            <a:endParaRPr lang="nb-NO" dirty="0"/>
          </a:p>
          <a:p>
            <a:r>
              <a:rPr lang="nb-NO" dirty="0"/>
              <a:t>Artikkel 28: </a:t>
            </a:r>
            <a:r>
              <a:rPr lang="nb-NO" b="1" dirty="0" smtClean="0"/>
              <a:t>Databehandler</a:t>
            </a:r>
          </a:p>
          <a:p>
            <a:r>
              <a:rPr lang="nb-NO" dirty="0"/>
              <a:t>Artikkel 29: </a:t>
            </a:r>
            <a:r>
              <a:rPr lang="nb-NO" b="1" dirty="0"/>
              <a:t>Behandling som utføres for </a:t>
            </a:r>
            <a:r>
              <a:rPr lang="nb-NO" b="1" dirty="0" smtClean="0"/>
              <a:t>den</a:t>
            </a:r>
            <a:br>
              <a:rPr lang="nb-NO" b="1" dirty="0" smtClean="0"/>
            </a:br>
            <a:r>
              <a:rPr lang="nb-NO" b="1" dirty="0" smtClean="0"/>
              <a:t>                      behandlingsansvarlige </a:t>
            </a:r>
            <a:r>
              <a:rPr lang="nb-NO" b="1" dirty="0"/>
              <a:t>eller</a:t>
            </a:r>
            <a:br>
              <a:rPr lang="nb-NO" b="1" dirty="0"/>
            </a:br>
            <a:r>
              <a:rPr lang="nb-NO" b="1" dirty="0"/>
              <a:t>                      databehandleren</a:t>
            </a:r>
            <a:endParaRPr lang="nb-NO" dirty="0"/>
          </a:p>
          <a:p>
            <a:r>
              <a:rPr lang="nb-NO" dirty="0"/>
              <a:t>Artikkel 32: </a:t>
            </a:r>
            <a:r>
              <a:rPr lang="nb-NO" b="1" dirty="0"/>
              <a:t>Sikkerhet ved behandlingen</a:t>
            </a:r>
            <a:endParaRPr lang="nb-NO" dirty="0"/>
          </a:p>
          <a:p>
            <a:r>
              <a:rPr lang="nb-NO" dirty="0"/>
              <a:t>Artikkel 40: </a:t>
            </a:r>
            <a:r>
              <a:rPr lang="nb-NO" b="1" dirty="0"/>
              <a:t>Atferdsnormer</a:t>
            </a:r>
            <a:endParaRPr lang="nb-NO" dirty="0"/>
          </a:p>
          <a:p>
            <a:r>
              <a:rPr lang="nb-NO" dirty="0"/>
              <a:t>Artikkel 41: </a:t>
            </a:r>
            <a:r>
              <a:rPr lang="nb-NO" b="1" dirty="0"/>
              <a:t>Kontroll av godkjente atferdsnormer</a:t>
            </a:r>
            <a:endParaRPr lang="nb-NO" dirty="0"/>
          </a:p>
          <a:p>
            <a:r>
              <a:rPr lang="nb-NO" dirty="0"/>
              <a:t>Artikkel 42: </a:t>
            </a:r>
            <a:r>
              <a:rPr lang="nb-NO" b="1" dirty="0"/>
              <a:t>Sertifisering</a:t>
            </a:r>
            <a:endParaRPr lang="nb-NO" dirty="0"/>
          </a:p>
          <a:p>
            <a:r>
              <a:rPr lang="nb-NO" dirty="0"/>
              <a:t>Artikkel 43: </a:t>
            </a:r>
            <a:r>
              <a:rPr lang="nb-NO" b="1" dirty="0"/>
              <a:t>Sertifiseringsorganer</a:t>
            </a:r>
            <a:endParaRPr lang="nb-NO" dirty="0"/>
          </a:p>
          <a:p>
            <a:r>
              <a:rPr lang="nb-NO" dirty="0"/>
              <a:t>Kapittel VI: </a:t>
            </a:r>
            <a:r>
              <a:rPr lang="nb-NO" b="1" dirty="0"/>
              <a:t>Uavhengige tilsynsmyndigheter</a:t>
            </a:r>
            <a:endParaRPr lang="nb-NO" dirty="0"/>
          </a:p>
          <a:p>
            <a:r>
              <a:rPr lang="nb-NO" dirty="0"/>
              <a:t>Kapittel VIII: </a:t>
            </a:r>
            <a:r>
              <a:rPr lang="nb-NO" b="1" dirty="0"/>
              <a:t>Rettsmidler, ansvar og sanksjoner</a:t>
            </a:r>
            <a:endParaRPr lang="nb-NO" dirty="0"/>
          </a:p>
          <a:p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u="sng" dirty="0" smtClean="0"/>
              <a:t>Underlagt disse bestemmelsene i personopplysningsloven</a:t>
            </a:r>
            <a:r>
              <a:rPr lang="nb-NO" dirty="0" smtClean="0"/>
              <a:t>:</a:t>
            </a:r>
          </a:p>
          <a:p>
            <a:r>
              <a:rPr lang="nb-NO" dirty="0"/>
              <a:t>Kapittel 6: </a:t>
            </a:r>
            <a:r>
              <a:rPr lang="nb-NO" b="1" dirty="0"/>
              <a:t>Tilsyn og klage</a:t>
            </a:r>
            <a:endParaRPr lang="nb-NO" dirty="0"/>
          </a:p>
          <a:p>
            <a:r>
              <a:rPr lang="nb-NO" dirty="0"/>
              <a:t>Kapittel 7: </a:t>
            </a:r>
            <a:r>
              <a:rPr lang="nb-NO" b="1" dirty="0"/>
              <a:t>Sanksjoner og tvangsmulkt</a:t>
            </a:r>
            <a:endParaRPr lang="nb-NO" dirty="0"/>
          </a:p>
          <a:p>
            <a:pPr marL="0" indent="0">
              <a:buNone/>
            </a:pPr>
            <a:endParaRPr lang="nb-NO" u="sng" dirty="0"/>
          </a:p>
        </p:txBody>
      </p:sp>
    </p:spTree>
    <p:extLst>
      <p:ext uri="{BB962C8B-B14F-4D97-AF65-F5344CB8AC3E}">
        <p14:creationId xmlns:p14="http://schemas.microsoft.com/office/powerpoint/2010/main" val="359932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Bestemmelser behandling for utelukkende journalistiske formål er unntatt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u="sng" dirty="0" smtClean="0"/>
              <a:t>Personvernforordningen</a:t>
            </a:r>
            <a:r>
              <a:rPr lang="nb-NO" dirty="0" smtClean="0"/>
              <a:t>: </a:t>
            </a:r>
          </a:p>
          <a:p>
            <a:r>
              <a:rPr lang="nb-NO" dirty="0"/>
              <a:t>Artikkel 1: </a:t>
            </a:r>
            <a:r>
              <a:rPr lang="nb-NO" b="1" dirty="0"/>
              <a:t>Formål og mål</a:t>
            </a:r>
            <a:endParaRPr lang="nb-NO" dirty="0"/>
          </a:p>
          <a:p>
            <a:r>
              <a:rPr lang="nb-NO" dirty="0"/>
              <a:t>Artikkel 2: </a:t>
            </a:r>
            <a:r>
              <a:rPr lang="nb-NO" b="1" dirty="0"/>
              <a:t>Saklig virkeområde</a:t>
            </a:r>
            <a:endParaRPr lang="nb-NO" dirty="0"/>
          </a:p>
          <a:p>
            <a:r>
              <a:rPr lang="nb-NO" dirty="0"/>
              <a:t>Artikkel 3: </a:t>
            </a:r>
            <a:r>
              <a:rPr lang="nb-NO" b="1" dirty="0"/>
              <a:t>Geografisk virkeområde</a:t>
            </a:r>
            <a:endParaRPr lang="nb-NO" dirty="0"/>
          </a:p>
          <a:p>
            <a:r>
              <a:rPr lang="nb-NO" dirty="0"/>
              <a:t>Artikkel 4: </a:t>
            </a:r>
            <a:r>
              <a:rPr lang="nb-NO" b="1" dirty="0"/>
              <a:t>Definisjoner</a:t>
            </a:r>
            <a:endParaRPr lang="nb-NO" dirty="0"/>
          </a:p>
          <a:p>
            <a:r>
              <a:rPr lang="nb-NO" dirty="0"/>
              <a:t>Artikkel 5: </a:t>
            </a:r>
            <a:r>
              <a:rPr lang="nb-NO" b="1" dirty="0"/>
              <a:t>Prinsipper for behandling av personopplysninger</a:t>
            </a:r>
            <a:endParaRPr lang="nb-NO" dirty="0"/>
          </a:p>
          <a:p>
            <a:r>
              <a:rPr lang="nb-NO" dirty="0"/>
              <a:t>Artikkel 6: </a:t>
            </a:r>
            <a:r>
              <a:rPr lang="nb-NO" b="1" dirty="0"/>
              <a:t>Behandlingens lovlighet/behandlingsgrunnlag</a:t>
            </a:r>
            <a:endParaRPr lang="nb-NO" dirty="0"/>
          </a:p>
          <a:p>
            <a:r>
              <a:rPr lang="nb-NO" dirty="0"/>
              <a:t>Artikkel 7: </a:t>
            </a:r>
            <a:r>
              <a:rPr lang="nb-NO" b="1" dirty="0"/>
              <a:t>Vilkår for samtykke</a:t>
            </a:r>
            <a:endParaRPr lang="nb-NO" dirty="0"/>
          </a:p>
          <a:p>
            <a:r>
              <a:rPr lang="nb-NO" dirty="0"/>
              <a:t>Artikkel 8: </a:t>
            </a:r>
            <a:r>
              <a:rPr lang="nb-NO" b="1" dirty="0"/>
              <a:t>Vilkår for barns samtykke i forbindelse med </a:t>
            </a:r>
            <a:br>
              <a:rPr lang="nb-NO" b="1" dirty="0"/>
            </a:br>
            <a:r>
              <a:rPr lang="nb-NO" b="1" dirty="0"/>
              <a:t>                    informasjonssamfunnstjenester</a:t>
            </a:r>
            <a:endParaRPr lang="nb-NO" dirty="0"/>
          </a:p>
          <a:p>
            <a:r>
              <a:rPr lang="nb-NO" dirty="0"/>
              <a:t>Artikkel 9: </a:t>
            </a:r>
            <a:r>
              <a:rPr lang="nb-NO" b="1" dirty="0"/>
              <a:t>Behandling av særlige kategorier </a:t>
            </a:r>
            <a:r>
              <a:rPr lang="nb-NO" b="1" dirty="0" smtClean="0"/>
              <a:t>av</a:t>
            </a:r>
            <a:br>
              <a:rPr lang="nb-NO" b="1" dirty="0" smtClean="0"/>
            </a:br>
            <a:r>
              <a:rPr lang="nb-NO" b="1" dirty="0" smtClean="0"/>
              <a:t>                   personopplysninger</a:t>
            </a:r>
          </a:p>
          <a:p>
            <a:r>
              <a:rPr lang="nb-NO" dirty="0"/>
              <a:t>Artikkel 10: </a:t>
            </a:r>
            <a:r>
              <a:rPr lang="nb-NO" b="1" dirty="0"/>
              <a:t>Behandling av personopplysninger </a:t>
            </a:r>
            <a:r>
              <a:rPr lang="nb-NO" b="1" dirty="0" smtClean="0"/>
              <a:t>om</a:t>
            </a:r>
            <a:br>
              <a:rPr lang="nb-NO" b="1" dirty="0" smtClean="0"/>
            </a:br>
            <a:r>
              <a:rPr lang="nb-NO" b="1" dirty="0" smtClean="0"/>
              <a:t>                     straffedommer </a:t>
            </a:r>
            <a:r>
              <a:rPr lang="nb-NO" b="1" dirty="0"/>
              <a:t>og lovovertredelser</a:t>
            </a:r>
            <a:endParaRPr lang="nb-NO" dirty="0"/>
          </a:p>
          <a:p>
            <a:r>
              <a:rPr lang="nb-NO" dirty="0"/>
              <a:t>Artikkel 11: </a:t>
            </a:r>
            <a:r>
              <a:rPr lang="nb-NO" b="1" dirty="0"/>
              <a:t>Behandling som ikke krever </a:t>
            </a:r>
            <a:r>
              <a:rPr lang="nb-NO" b="1" dirty="0" smtClean="0"/>
              <a:t>identifikasjon</a:t>
            </a:r>
            <a:endParaRPr lang="nb-NO" dirty="0"/>
          </a:p>
          <a:p>
            <a:pPr marL="0" indent="0">
              <a:buNone/>
            </a:pPr>
            <a:endParaRPr lang="nb-NO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/>
              <a:t>Kapittel III: </a:t>
            </a:r>
            <a:r>
              <a:rPr lang="nb-NO" b="1" dirty="0"/>
              <a:t>Den registrertes rettigheter</a:t>
            </a:r>
            <a:br>
              <a:rPr lang="nb-NO" b="1" dirty="0"/>
            </a:br>
            <a:r>
              <a:rPr lang="nb-NO" b="1" dirty="0"/>
              <a:t>                      </a:t>
            </a:r>
            <a:r>
              <a:rPr lang="nb-NO" dirty="0"/>
              <a:t>Avsnitt 1: </a:t>
            </a:r>
            <a:r>
              <a:rPr lang="nb-NO" b="1" dirty="0"/>
              <a:t>Åpenhet og vilkår</a:t>
            </a:r>
            <a:br>
              <a:rPr lang="nb-NO" b="1" dirty="0"/>
            </a:br>
            <a:r>
              <a:rPr lang="nb-NO" b="1" dirty="0"/>
              <a:t>                      </a:t>
            </a:r>
            <a:r>
              <a:rPr lang="nb-NO" dirty="0"/>
              <a:t>Avsnitt 2: </a:t>
            </a:r>
            <a:r>
              <a:rPr lang="nb-NO" b="1" dirty="0"/>
              <a:t>Informasjon som skal gis </a:t>
            </a:r>
            <a:r>
              <a:rPr lang="nb-NO" b="1" dirty="0" smtClean="0"/>
              <a:t>ved</a:t>
            </a:r>
            <a:br>
              <a:rPr lang="nb-NO" b="1" dirty="0" smtClean="0"/>
            </a:br>
            <a:r>
              <a:rPr lang="nb-NO" b="1" dirty="0" smtClean="0"/>
              <a:t>                                        innsamling </a:t>
            </a:r>
            <a:r>
              <a:rPr lang="nb-NO" b="1" dirty="0"/>
              <a:t>av personopplysninger </a:t>
            </a:r>
            <a:br>
              <a:rPr lang="nb-NO" b="1" dirty="0"/>
            </a:br>
            <a:r>
              <a:rPr lang="nb-NO" b="1" dirty="0"/>
              <a:t>                                        fra den registrerte </a:t>
            </a:r>
            <a:br>
              <a:rPr lang="nb-NO" b="1" dirty="0"/>
            </a:br>
            <a:r>
              <a:rPr lang="nb-NO" b="1" dirty="0"/>
              <a:t>                      </a:t>
            </a:r>
            <a:r>
              <a:rPr lang="nb-NO" dirty="0"/>
              <a:t>Avsnitt 3: </a:t>
            </a:r>
            <a:r>
              <a:rPr lang="nb-NO" b="1" dirty="0"/>
              <a:t>Retting og sletting</a:t>
            </a:r>
            <a:br>
              <a:rPr lang="nb-NO" b="1" dirty="0"/>
            </a:br>
            <a:r>
              <a:rPr lang="nb-NO" b="1" dirty="0"/>
              <a:t>                      </a:t>
            </a:r>
            <a:r>
              <a:rPr lang="nb-NO" dirty="0"/>
              <a:t>Avsnitt 4: </a:t>
            </a:r>
            <a:r>
              <a:rPr lang="nb-NO" b="1" dirty="0"/>
              <a:t>Rett til å protestere og </a:t>
            </a:r>
            <a:r>
              <a:rPr lang="nb-NO" b="1" dirty="0" smtClean="0"/>
              <a:t>automatiserte</a:t>
            </a:r>
            <a:br>
              <a:rPr lang="nb-NO" b="1" dirty="0" smtClean="0"/>
            </a:br>
            <a:r>
              <a:rPr lang="nb-NO" b="1" dirty="0" smtClean="0"/>
              <a:t>                                        individuelle </a:t>
            </a:r>
            <a:r>
              <a:rPr lang="nb-NO" b="1" dirty="0"/>
              <a:t>avgjørelser</a:t>
            </a:r>
            <a:br>
              <a:rPr lang="nb-NO" b="1" dirty="0"/>
            </a:br>
            <a:r>
              <a:rPr lang="nb-NO" b="1" dirty="0"/>
              <a:t>                      </a:t>
            </a:r>
            <a:r>
              <a:rPr lang="nb-NO" dirty="0"/>
              <a:t>Avsnitt 5: </a:t>
            </a:r>
            <a:r>
              <a:rPr lang="nb-NO" b="1" dirty="0"/>
              <a:t>Begrensninger</a:t>
            </a:r>
            <a:endParaRPr lang="nb-NO" dirty="0"/>
          </a:p>
          <a:p>
            <a:r>
              <a:rPr lang="nb-NO" dirty="0"/>
              <a:t>Artikkel 25: </a:t>
            </a:r>
            <a:r>
              <a:rPr lang="nb-NO" b="1" dirty="0"/>
              <a:t>Innebygd personvern og personvern </a:t>
            </a:r>
            <a:r>
              <a:rPr lang="nb-NO" b="1" dirty="0" smtClean="0"/>
              <a:t>som</a:t>
            </a:r>
            <a:br>
              <a:rPr lang="nb-NO" b="1" dirty="0" smtClean="0"/>
            </a:br>
            <a:r>
              <a:rPr lang="nb-NO" b="1" dirty="0" smtClean="0"/>
              <a:t>                     standardinnstilling</a:t>
            </a:r>
            <a:endParaRPr lang="nb-NO" dirty="0"/>
          </a:p>
          <a:p>
            <a:r>
              <a:rPr lang="nb-NO" dirty="0"/>
              <a:t>Artikkel 27: </a:t>
            </a:r>
            <a:r>
              <a:rPr lang="nb-NO" b="1" dirty="0"/>
              <a:t>Representanter for behandlingsansvarlige </a:t>
            </a:r>
            <a:r>
              <a:rPr lang="nb-NO" b="1" dirty="0" smtClean="0"/>
              <a:t>eller</a:t>
            </a:r>
            <a:br>
              <a:rPr lang="nb-NO" b="1" dirty="0" smtClean="0"/>
            </a:br>
            <a:r>
              <a:rPr lang="nb-NO" b="1" dirty="0" smtClean="0"/>
              <a:t>                     databehandlere </a:t>
            </a:r>
            <a:r>
              <a:rPr lang="nb-NO" b="1" dirty="0"/>
              <a:t>som ikke </a:t>
            </a:r>
            <a:br>
              <a:rPr lang="nb-NO" b="1" dirty="0"/>
            </a:br>
            <a:r>
              <a:rPr lang="nb-NO" b="1" dirty="0"/>
              <a:t>                     er etablert i Unionen</a:t>
            </a:r>
            <a:endParaRPr lang="nb-NO" dirty="0"/>
          </a:p>
          <a:p>
            <a:r>
              <a:rPr lang="nb-NO" dirty="0"/>
              <a:t>Artikkel 30: </a:t>
            </a:r>
            <a:r>
              <a:rPr lang="nb-NO" b="1" dirty="0"/>
              <a:t>Protokoller over behandlingsaktiviteter</a:t>
            </a:r>
            <a:endParaRPr lang="nb-NO" dirty="0"/>
          </a:p>
          <a:p>
            <a:r>
              <a:rPr lang="nb-NO" dirty="0"/>
              <a:t>Artikkel 31: </a:t>
            </a:r>
            <a:r>
              <a:rPr lang="nb-NO" b="1" dirty="0"/>
              <a:t>Samarbeid med tilsynsmyndigheten</a:t>
            </a:r>
            <a:endParaRPr lang="nb-NO" dirty="0"/>
          </a:p>
          <a:p>
            <a:r>
              <a:rPr lang="nb-NO" dirty="0"/>
              <a:t>Artikkel 33: </a:t>
            </a:r>
            <a:r>
              <a:rPr lang="nb-NO" b="1" dirty="0"/>
              <a:t>Melding til tilsynsmyndigheten om brudd </a:t>
            </a:r>
            <a:r>
              <a:rPr lang="nb-NO" b="1" dirty="0" smtClean="0"/>
              <a:t>på</a:t>
            </a:r>
            <a:br>
              <a:rPr lang="nb-NO" b="1" dirty="0" smtClean="0"/>
            </a:br>
            <a:r>
              <a:rPr lang="nb-NO" b="1" dirty="0" smtClean="0"/>
              <a:t>                      personopplysnings-</a:t>
            </a:r>
            <a:r>
              <a:rPr lang="nb-NO" b="1" dirty="0"/>
              <a:t/>
            </a:r>
            <a:br>
              <a:rPr lang="nb-NO" b="1" dirty="0"/>
            </a:br>
            <a:r>
              <a:rPr lang="nb-NO" b="1" dirty="0"/>
              <a:t>                      sikkerheten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26406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-powerpoint-mal" id="{67A93308-61A4-0740-A901-5FEC9F915A6D}" vid="{79FFC27D-B7A6-D04C-B09B-5B0BDFE47EA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CDC6644-CECD-4873-BD1B-D5D915DFA135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ny-powerpoint-mal</Template>
  <TotalTime>6384</TotalTime>
  <Words>1073</Words>
  <Application>Microsoft Office PowerPoint</Application>
  <PresentationFormat>Widescreen</PresentationFormat>
  <Paragraphs>221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Custom Design</vt:lpstr>
      <vt:lpstr>Innføring av ny personvernforordning (GDPR) på universitetet</vt:lpstr>
      <vt:lpstr>Innhold</vt:lpstr>
      <vt:lpstr>Sak 1: Godkjenning av referat</vt:lpstr>
      <vt:lpstr>       Sak 2: Notat fra universitetsdirektøren om behovet for lokale, dedikerte personvernressurser</vt:lpstr>
      <vt:lpstr>PowerPoint Presentation</vt:lpstr>
      <vt:lpstr>Sak 4:Forordningens konsekvenser for UiOs forhold til NSD og REK</vt:lpstr>
      <vt:lpstr>Sak 5:Behandleransvaret for Uniforum, Apollon, UiOs AS og randsoneenheter </vt:lpstr>
      <vt:lpstr>Personopplysningsloven § 3: Særbestemmelse for utelukkende journalistiske formål</vt:lpstr>
      <vt:lpstr>Bestemmelser behandling for utelukkende journalistiske formål er unntatt</vt:lpstr>
      <vt:lpstr>Unntak, forts.</vt:lpstr>
      <vt:lpstr>Sak: 5 Rekkevidde av behandlingsansvar – aksjeselskap og randsoneenheter</vt:lpstr>
      <vt:lpstr>Sak 6: Status for prosjektarbeidet</vt:lpstr>
      <vt:lpstr>Sak 6: Status for prosjektarbeidet</vt:lpstr>
      <vt:lpstr>Sak 6: Neste møte i styringsgruppen</vt:lpstr>
      <vt:lpstr>Sak 7: Eventuelt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Innføring av ny personvernforordning (GDPR)</dc:title>
  <dc:creator>Bjørn Ness</dc:creator>
  <cp:lastModifiedBy>Maren Magnus Voll</cp:lastModifiedBy>
  <cp:revision>85</cp:revision>
  <cp:lastPrinted>2017-12-06T12:26:05Z</cp:lastPrinted>
  <dcterms:created xsi:type="dcterms:W3CDTF">2017-12-06T10:51:10Z</dcterms:created>
  <dcterms:modified xsi:type="dcterms:W3CDTF">2018-05-03T09:31:14Z</dcterms:modified>
</cp:coreProperties>
</file>