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11" charset="0"/>
        <a:ea typeface="ヒラギノ角ゴ Pro W3" pitchFamily="-111" charset="-128"/>
        <a:cs typeface="ヒラギノ角ゴ Pro W3" pitchFamily="-111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11" charset="0"/>
        <a:ea typeface="ヒラギノ角ゴ Pro W3" pitchFamily="-111" charset="-128"/>
        <a:cs typeface="ヒラギノ角ゴ Pro W3" pitchFamily="-111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11" charset="0"/>
        <a:ea typeface="ヒラギノ角ゴ Pro W3" pitchFamily="-111" charset="-128"/>
        <a:cs typeface="ヒラギノ角ゴ Pro W3" pitchFamily="-111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11" charset="0"/>
        <a:ea typeface="ヒラギノ角ゴ Pro W3" pitchFamily="-111" charset="-128"/>
        <a:cs typeface="ヒラギノ角ゴ Pro W3" pitchFamily="-111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11" charset="0"/>
        <a:ea typeface="ヒラギノ角ゴ Pro W3" pitchFamily="-111" charset="-128"/>
        <a:cs typeface="ヒラギノ角ゴ Pro W3" pitchFamily="-111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11" charset="0"/>
        <a:ea typeface="ヒラギノ角ゴ Pro W3" pitchFamily="-111" charset="-128"/>
        <a:cs typeface="ヒラギノ角ゴ Pro W3" pitchFamily="-111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11" charset="0"/>
        <a:ea typeface="ヒラギノ角ゴ Pro W3" pitchFamily="-111" charset="-128"/>
        <a:cs typeface="ヒラギノ角ゴ Pro W3" pitchFamily="-111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11" charset="0"/>
        <a:ea typeface="ヒラギノ角ゴ Pro W3" pitchFamily="-111" charset="-128"/>
        <a:cs typeface="ヒラギノ角ゴ Pro W3" pitchFamily="-111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11" charset="0"/>
        <a:ea typeface="ヒラギノ角ゴ Pro W3" pitchFamily="-111" charset="-128"/>
        <a:cs typeface="ヒラギノ角ゴ Pro W3" pitchFamily="-111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12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33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99" y="0"/>
            <a:ext cx="2946189" cy="49633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5320F650-229A-45B7-974C-77895CEE3E4B}" type="datetimeFigureOut">
              <a:rPr lang="nb-NO" smtClean="0"/>
              <a:t>29.03.2011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716"/>
            <a:ext cx="2946189" cy="49633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99" y="9428716"/>
            <a:ext cx="2946189" cy="49633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2052A8DA-3E7B-4365-89CB-9261FEFED0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4592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1905000"/>
            <a:ext cx="6934200" cy="1143000"/>
          </a:xfrm>
        </p:spPr>
        <p:txBody>
          <a:bodyPr anchor="b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0480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3000" b="1" i="0">
                <a:latin typeface="Arial"/>
                <a:cs typeface="Arial"/>
              </a:defRPr>
            </a:lvl1pPr>
          </a:lstStyle>
          <a:p>
            <a:r>
              <a:rPr lang="nb-NO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IHR: Overordnet kartlegging</a:t>
            </a:r>
            <a:endParaRPr lang="nb-NO" dirty="0"/>
          </a:p>
        </p:txBody>
      </p:sp>
      <p:sp>
        <p:nvSpPr>
          <p:cNvPr id="13315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nb-NO" dirty="0" smtClean="0">
                <a:latin typeface="Arial" pitchFamily="-111" charset="0"/>
                <a:ea typeface="Arial" pitchFamily="-111" charset="0"/>
                <a:cs typeface="Arial" pitchFamily="-111" charset="0"/>
              </a:rPr>
              <a:t>ULG 29.3.2011 </a:t>
            </a:r>
            <a:endParaRPr lang="nb-NO" dirty="0"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>
          <a:xfrm>
            <a:off x="611560" y="764704"/>
            <a:ext cx="7696200" cy="1143000"/>
          </a:xfrm>
        </p:spPr>
        <p:txBody>
          <a:bodyPr/>
          <a:lstStyle/>
          <a:p>
            <a:pPr eaLnBrk="1" hangingPunct="1"/>
            <a:r>
              <a:rPr lang="nb-NO" dirty="0" smtClean="0"/>
              <a:t>Vi har gode tall, brutt ned på grunnenheter innenfor følgende områder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1560" y="2348880"/>
            <a:ext cx="2664296" cy="3785652"/>
          </a:xfrm>
          <a:prstGeom prst="rect">
            <a:avLst/>
          </a:prstGeom>
          <a:noFill/>
          <a:ln w="28575" cmpd="sng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800000"/>
                </a:solidFill>
              </a:rPr>
              <a:t>Økonomi</a:t>
            </a:r>
            <a:endParaRPr lang="en-US" b="1" dirty="0" smtClean="0">
              <a:solidFill>
                <a:srgbClr val="8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Fakturavolum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Fakturamatch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Lojalitet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innkjøpsavtaler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Prosjekter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Inntekter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Omposteringer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Frikjøp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Reiser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Kjøp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tjenester</a:t>
            </a:r>
            <a:r>
              <a:rPr lang="en-US" dirty="0" smtClean="0"/>
              <a:t>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83968" y="2348880"/>
            <a:ext cx="2880320" cy="1323439"/>
          </a:xfrm>
          <a:prstGeom prst="rect">
            <a:avLst/>
          </a:prstGeom>
          <a:noFill/>
          <a:ln w="28575" cmpd="sng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Personal</a:t>
            </a:r>
            <a:endParaRPr lang="en-US" dirty="0" smtClean="0"/>
          </a:p>
          <a:p>
            <a:r>
              <a:rPr lang="en-US" dirty="0" err="1" smtClean="0"/>
              <a:t>Lønn</a:t>
            </a:r>
            <a:r>
              <a:rPr lang="en-US" dirty="0" smtClean="0"/>
              <a:t> (?)</a:t>
            </a:r>
          </a:p>
          <a:p>
            <a:r>
              <a:rPr lang="en-US" dirty="0" err="1" smtClean="0"/>
              <a:t>Reiseregninger</a:t>
            </a:r>
            <a:r>
              <a:rPr lang="en-US" dirty="0" smtClean="0"/>
              <a:t>	</a:t>
            </a:r>
          </a:p>
          <a:p>
            <a:r>
              <a:rPr lang="en-US" dirty="0" err="1" smtClean="0"/>
              <a:t>Refusjon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utlegg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problemer</a:t>
            </a:r>
            <a:r>
              <a:rPr lang="en-US" dirty="0" smtClean="0"/>
              <a:t> med </a:t>
            </a:r>
            <a:r>
              <a:rPr lang="en-US" dirty="0" err="1" smtClean="0"/>
              <a:t>å</a:t>
            </a:r>
            <a:r>
              <a:rPr lang="en-US" dirty="0" smtClean="0"/>
              <a:t> </a:t>
            </a:r>
            <a:r>
              <a:rPr lang="en-US" dirty="0" err="1" smtClean="0"/>
              <a:t>fordele</a:t>
            </a:r>
            <a:r>
              <a:rPr lang="en-US" dirty="0" smtClean="0"/>
              <a:t> </a:t>
            </a:r>
            <a:r>
              <a:rPr lang="en-US" dirty="0" err="1" smtClean="0"/>
              <a:t>lønn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kategorier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fakultetene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 </a:t>
            </a:r>
            <a:r>
              <a:rPr lang="en-US" dirty="0" err="1" smtClean="0"/>
              <a:t>ville</a:t>
            </a:r>
            <a:r>
              <a:rPr lang="en-US" dirty="0" smtClean="0"/>
              <a:t> </a:t>
            </a:r>
            <a:r>
              <a:rPr lang="en-US" dirty="0" err="1" smtClean="0"/>
              <a:t>gjerne</a:t>
            </a:r>
            <a:r>
              <a:rPr lang="en-US" dirty="0" smtClean="0"/>
              <a:t> ha </a:t>
            </a:r>
            <a:r>
              <a:rPr lang="en-US" dirty="0" err="1" smtClean="0"/>
              <a:t>fordelt</a:t>
            </a:r>
            <a:r>
              <a:rPr lang="en-US" dirty="0" smtClean="0"/>
              <a:t> </a:t>
            </a:r>
            <a:r>
              <a:rPr lang="en-US" dirty="0" err="1" smtClean="0"/>
              <a:t>lønnsvolumet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endParaRPr lang="en-US" dirty="0" smtClean="0"/>
          </a:p>
          <a:p>
            <a:pPr lvl="1"/>
            <a:r>
              <a:rPr lang="en-US" dirty="0" err="1"/>
              <a:t>Vitenskapelig</a:t>
            </a:r>
            <a:r>
              <a:rPr lang="en-US" dirty="0"/>
              <a:t> </a:t>
            </a:r>
            <a:r>
              <a:rPr lang="en-US" dirty="0" err="1" smtClean="0"/>
              <a:t>ansatte</a:t>
            </a:r>
            <a:endParaRPr lang="en-US" b="1" dirty="0" smtClean="0"/>
          </a:p>
          <a:p>
            <a:pPr lvl="1"/>
            <a:r>
              <a:rPr lang="en-US" dirty="0" err="1"/>
              <a:t>Administrativt</a:t>
            </a:r>
            <a:r>
              <a:rPr lang="en-US" dirty="0"/>
              <a:t> </a:t>
            </a:r>
            <a:r>
              <a:rPr lang="en-US" dirty="0" err="1" smtClean="0"/>
              <a:t>ansatte</a:t>
            </a:r>
            <a:endParaRPr lang="en-US" dirty="0" smtClean="0"/>
          </a:p>
          <a:p>
            <a:pPr lvl="1"/>
            <a:r>
              <a:rPr lang="en-US" dirty="0" err="1"/>
              <a:t>Teknisk</a:t>
            </a:r>
            <a:r>
              <a:rPr lang="en-US" dirty="0"/>
              <a:t> </a:t>
            </a:r>
            <a:r>
              <a:rPr lang="en-US" dirty="0" err="1" smtClean="0"/>
              <a:t>støttepersonell</a:t>
            </a:r>
            <a:endParaRPr lang="en-US" dirty="0" smtClean="0"/>
          </a:p>
          <a:p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definert</a:t>
            </a:r>
            <a:r>
              <a:rPr lang="en-US" dirty="0" smtClean="0"/>
              <a:t> </a:t>
            </a:r>
            <a:r>
              <a:rPr lang="en-US" dirty="0" err="1" smtClean="0"/>
              <a:t>egne</a:t>
            </a:r>
            <a:r>
              <a:rPr lang="en-US" dirty="0" smtClean="0"/>
              <a:t> </a:t>
            </a:r>
            <a:r>
              <a:rPr lang="en-US" dirty="0" err="1" smtClean="0"/>
              <a:t>tiltak</a:t>
            </a:r>
            <a:r>
              <a:rPr lang="en-US" dirty="0" smtClean="0"/>
              <a:t> for </a:t>
            </a:r>
            <a:r>
              <a:rPr lang="en-US" dirty="0" err="1" smtClean="0"/>
              <a:t>å</a:t>
            </a:r>
            <a:r>
              <a:rPr lang="en-US" dirty="0" smtClean="0"/>
              <a:t> </a:t>
            </a:r>
            <a:r>
              <a:rPr lang="en-US" dirty="0" err="1" smtClean="0"/>
              <a:t>legge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rette</a:t>
            </a:r>
            <a:r>
              <a:rPr lang="en-US" dirty="0" smtClean="0"/>
              <a:t> for </a:t>
            </a:r>
            <a:r>
              <a:rPr lang="en-US" dirty="0" err="1" smtClean="0"/>
              <a:t>dette</a:t>
            </a:r>
            <a:r>
              <a:rPr lang="en-US" dirty="0" smtClean="0"/>
              <a:t>, men de </a:t>
            </a:r>
            <a:r>
              <a:rPr lang="en-US" dirty="0" err="1" smtClean="0"/>
              <a:t>brukes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konsekvent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fakultetene</a:t>
            </a:r>
            <a:endParaRPr lang="en-US" dirty="0"/>
          </a:p>
          <a:p>
            <a:endParaRPr lang="en-US" dirty="0"/>
          </a:p>
          <a:p>
            <a:endParaRPr lang="en-US" b="1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90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Årsverk ved UiO</a:t>
            </a:r>
            <a:endParaRPr lang="nb-NO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2566988"/>
            <a:ext cx="7439025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1828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Årsverk i SA</a:t>
            </a:r>
            <a:endParaRPr lang="nb-NO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0848"/>
            <a:ext cx="7439025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0071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Lønnvekst i SA (1000 kr)</a:t>
            </a:r>
            <a:endParaRPr lang="nb-NO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684213" y="2806700"/>
            <a:ext cx="7562850" cy="1771650"/>
            <a:chOff x="431" y="1768"/>
            <a:chExt cx="4764" cy="1116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431" y="1888"/>
              <a:ext cx="4686" cy="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2471" y="1768"/>
              <a:ext cx="30" cy="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471" y="1768"/>
              <a:ext cx="30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2477" y="1774"/>
              <a:ext cx="24" cy="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477" y="1774"/>
              <a:ext cx="2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2483" y="1780"/>
              <a:ext cx="18" cy="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483" y="1780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2489" y="1786"/>
              <a:ext cx="12" cy="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2489" y="1786"/>
              <a:ext cx="12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2495" y="1792"/>
              <a:ext cx="6" cy="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2495" y="1792"/>
              <a:ext cx="6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2507" y="2500"/>
              <a:ext cx="30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2507" y="2500"/>
              <a:ext cx="30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2507" y="2506"/>
              <a:ext cx="24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2507" y="2506"/>
              <a:ext cx="24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2507" y="2512"/>
              <a:ext cx="18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2507" y="2512"/>
              <a:ext cx="18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2507" y="2518"/>
              <a:ext cx="12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507" y="2518"/>
              <a:ext cx="12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2507" y="2524"/>
              <a:ext cx="6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507" y="2524"/>
              <a:ext cx="6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3029" y="2500"/>
              <a:ext cx="30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3029" y="2500"/>
              <a:ext cx="30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3029" y="2506"/>
              <a:ext cx="24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3029" y="2506"/>
              <a:ext cx="24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3029" y="2512"/>
              <a:ext cx="18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3029" y="2512"/>
              <a:ext cx="18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3029" y="2518"/>
              <a:ext cx="12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3029" y="2518"/>
              <a:ext cx="12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3029" y="2524"/>
              <a:ext cx="6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3029" y="2524"/>
              <a:ext cx="6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3551" y="2500"/>
              <a:ext cx="30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3551" y="2500"/>
              <a:ext cx="30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>
              <a:off x="3551" y="2506"/>
              <a:ext cx="24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3551" y="2506"/>
              <a:ext cx="24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auto">
            <a:xfrm>
              <a:off x="3551" y="2512"/>
              <a:ext cx="18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3551" y="2512"/>
              <a:ext cx="18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>
              <a:off x="3551" y="2518"/>
              <a:ext cx="12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3551" y="2518"/>
              <a:ext cx="12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3551" y="2524"/>
              <a:ext cx="6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3551" y="2524"/>
              <a:ext cx="6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>
              <a:off x="4073" y="2500"/>
              <a:ext cx="30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4073" y="2500"/>
              <a:ext cx="30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49" name="Line 47"/>
            <p:cNvSpPr>
              <a:spLocks noChangeShapeType="1"/>
            </p:cNvSpPr>
            <p:nvPr/>
          </p:nvSpPr>
          <p:spPr bwMode="auto">
            <a:xfrm>
              <a:off x="4073" y="2506"/>
              <a:ext cx="24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50" name="Rectangle 48"/>
            <p:cNvSpPr>
              <a:spLocks noChangeArrowheads="1"/>
            </p:cNvSpPr>
            <p:nvPr/>
          </p:nvSpPr>
          <p:spPr bwMode="auto">
            <a:xfrm>
              <a:off x="4073" y="2506"/>
              <a:ext cx="24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>
              <a:off x="4073" y="2512"/>
              <a:ext cx="18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52" name="Rectangle 50"/>
            <p:cNvSpPr>
              <a:spLocks noChangeArrowheads="1"/>
            </p:cNvSpPr>
            <p:nvPr/>
          </p:nvSpPr>
          <p:spPr bwMode="auto">
            <a:xfrm>
              <a:off x="4073" y="2512"/>
              <a:ext cx="18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53" name="Line 51"/>
            <p:cNvSpPr>
              <a:spLocks noChangeShapeType="1"/>
            </p:cNvSpPr>
            <p:nvPr/>
          </p:nvSpPr>
          <p:spPr bwMode="auto">
            <a:xfrm>
              <a:off x="4073" y="2518"/>
              <a:ext cx="12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54" name="Rectangle 52"/>
            <p:cNvSpPr>
              <a:spLocks noChangeArrowheads="1"/>
            </p:cNvSpPr>
            <p:nvPr/>
          </p:nvSpPr>
          <p:spPr bwMode="auto">
            <a:xfrm>
              <a:off x="4073" y="2518"/>
              <a:ext cx="12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55" name="Line 53"/>
            <p:cNvSpPr>
              <a:spLocks noChangeShapeType="1"/>
            </p:cNvSpPr>
            <p:nvPr/>
          </p:nvSpPr>
          <p:spPr bwMode="auto">
            <a:xfrm>
              <a:off x="4073" y="2524"/>
              <a:ext cx="6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56" name="Rectangle 54"/>
            <p:cNvSpPr>
              <a:spLocks noChangeArrowheads="1"/>
            </p:cNvSpPr>
            <p:nvPr/>
          </p:nvSpPr>
          <p:spPr bwMode="auto">
            <a:xfrm>
              <a:off x="4073" y="2524"/>
              <a:ext cx="6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57" name="Line 55"/>
            <p:cNvSpPr>
              <a:spLocks noChangeShapeType="1"/>
            </p:cNvSpPr>
            <p:nvPr/>
          </p:nvSpPr>
          <p:spPr bwMode="auto">
            <a:xfrm>
              <a:off x="4595" y="2500"/>
              <a:ext cx="30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4595" y="2500"/>
              <a:ext cx="30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auto">
            <a:xfrm>
              <a:off x="4595" y="2506"/>
              <a:ext cx="24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60" name="Rectangle 58"/>
            <p:cNvSpPr>
              <a:spLocks noChangeArrowheads="1"/>
            </p:cNvSpPr>
            <p:nvPr/>
          </p:nvSpPr>
          <p:spPr bwMode="auto">
            <a:xfrm>
              <a:off x="4595" y="2506"/>
              <a:ext cx="24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61" name="Line 59"/>
            <p:cNvSpPr>
              <a:spLocks noChangeShapeType="1"/>
            </p:cNvSpPr>
            <p:nvPr/>
          </p:nvSpPr>
          <p:spPr bwMode="auto">
            <a:xfrm>
              <a:off x="4595" y="2512"/>
              <a:ext cx="18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62" name="Rectangle 60"/>
            <p:cNvSpPr>
              <a:spLocks noChangeArrowheads="1"/>
            </p:cNvSpPr>
            <p:nvPr/>
          </p:nvSpPr>
          <p:spPr bwMode="auto">
            <a:xfrm>
              <a:off x="4595" y="2512"/>
              <a:ext cx="18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63" name="Line 61"/>
            <p:cNvSpPr>
              <a:spLocks noChangeShapeType="1"/>
            </p:cNvSpPr>
            <p:nvPr/>
          </p:nvSpPr>
          <p:spPr bwMode="auto">
            <a:xfrm>
              <a:off x="4595" y="2518"/>
              <a:ext cx="12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072" name="Rectangle 62"/>
            <p:cNvSpPr>
              <a:spLocks noChangeArrowheads="1"/>
            </p:cNvSpPr>
            <p:nvPr/>
          </p:nvSpPr>
          <p:spPr bwMode="auto">
            <a:xfrm>
              <a:off x="4595" y="2518"/>
              <a:ext cx="12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074" name="Line 63"/>
            <p:cNvSpPr>
              <a:spLocks noChangeShapeType="1"/>
            </p:cNvSpPr>
            <p:nvPr/>
          </p:nvSpPr>
          <p:spPr bwMode="auto">
            <a:xfrm>
              <a:off x="4595" y="2524"/>
              <a:ext cx="6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075" name="Rectangle 64"/>
            <p:cNvSpPr>
              <a:spLocks noChangeArrowheads="1"/>
            </p:cNvSpPr>
            <p:nvPr/>
          </p:nvSpPr>
          <p:spPr bwMode="auto">
            <a:xfrm>
              <a:off x="4595" y="2524"/>
              <a:ext cx="6" cy="6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076" name="Rectangle 65"/>
            <p:cNvSpPr>
              <a:spLocks noChangeArrowheads="1"/>
            </p:cNvSpPr>
            <p:nvPr/>
          </p:nvSpPr>
          <p:spPr bwMode="auto">
            <a:xfrm>
              <a:off x="431" y="2734"/>
              <a:ext cx="4686" cy="126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077" name="Rectangle 66"/>
            <p:cNvSpPr>
              <a:spLocks noChangeArrowheads="1"/>
            </p:cNvSpPr>
            <p:nvPr/>
          </p:nvSpPr>
          <p:spPr bwMode="auto">
            <a:xfrm>
              <a:off x="2819" y="1900"/>
              <a:ext cx="25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2006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8" name="Rectangle 67"/>
            <p:cNvSpPr>
              <a:spLocks noChangeArrowheads="1"/>
            </p:cNvSpPr>
            <p:nvPr/>
          </p:nvSpPr>
          <p:spPr bwMode="auto">
            <a:xfrm>
              <a:off x="3341" y="1900"/>
              <a:ext cx="25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2007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9" name="Rectangle 68"/>
            <p:cNvSpPr>
              <a:spLocks noChangeArrowheads="1"/>
            </p:cNvSpPr>
            <p:nvPr/>
          </p:nvSpPr>
          <p:spPr bwMode="auto">
            <a:xfrm>
              <a:off x="3863" y="1900"/>
              <a:ext cx="25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2008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0" name="Rectangle 69"/>
            <p:cNvSpPr>
              <a:spLocks noChangeArrowheads="1"/>
            </p:cNvSpPr>
            <p:nvPr/>
          </p:nvSpPr>
          <p:spPr bwMode="auto">
            <a:xfrm>
              <a:off x="4385" y="1900"/>
              <a:ext cx="25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2009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1" name="Rectangle 70"/>
            <p:cNvSpPr>
              <a:spLocks noChangeArrowheads="1"/>
            </p:cNvSpPr>
            <p:nvPr/>
          </p:nvSpPr>
          <p:spPr bwMode="auto">
            <a:xfrm>
              <a:off x="4907" y="1900"/>
              <a:ext cx="25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2010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2" name="Rectangle 71"/>
            <p:cNvSpPr>
              <a:spLocks noChangeArrowheads="1"/>
            </p:cNvSpPr>
            <p:nvPr/>
          </p:nvSpPr>
          <p:spPr bwMode="auto">
            <a:xfrm>
              <a:off x="503" y="2026"/>
              <a:ext cx="123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Sentraladministrasjonen (SA9)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3" name="Rectangle 72"/>
            <p:cNvSpPr>
              <a:spLocks noChangeArrowheads="1"/>
            </p:cNvSpPr>
            <p:nvPr/>
          </p:nvSpPr>
          <p:spPr bwMode="auto">
            <a:xfrm>
              <a:off x="2741" y="2026"/>
              <a:ext cx="36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143 551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4" name="Rectangle 73"/>
            <p:cNvSpPr>
              <a:spLocks noChangeArrowheads="1"/>
            </p:cNvSpPr>
            <p:nvPr/>
          </p:nvSpPr>
          <p:spPr bwMode="auto">
            <a:xfrm>
              <a:off x="3263" y="2026"/>
              <a:ext cx="36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159 453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5" name="Rectangle 74"/>
            <p:cNvSpPr>
              <a:spLocks noChangeArrowheads="1"/>
            </p:cNvSpPr>
            <p:nvPr/>
          </p:nvSpPr>
          <p:spPr bwMode="auto">
            <a:xfrm>
              <a:off x="3785" y="2026"/>
              <a:ext cx="36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226 408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6" name="Rectangle 75"/>
            <p:cNvSpPr>
              <a:spLocks noChangeArrowheads="1"/>
            </p:cNvSpPr>
            <p:nvPr/>
          </p:nvSpPr>
          <p:spPr bwMode="auto">
            <a:xfrm>
              <a:off x="4307" y="2026"/>
              <a:ext cx="36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215 440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7" name="Rectangle 76"/>
            <p:cNvSpPr>
              <a:spLocks noChangeArrowheads="1"/>
            </p:cNvSpPr>
            <p:nvPr/>
          </p:nvSpPr>
          <p:spPr bwMode="auto">
            <a:xfrm>
              <a:off x="4829" y="2026"/>
              <a:ext cx="36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249 012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8" name="Rectangle 77"/>
            <p:cNvSpPr>
              <a:spLocks noChangeArrowheads="1"/>
            </p:cNvSpPr>
            <p:nvPr/>
          </p:nvSpPr>
          <p:spPr bwMode="auto">
            <a:xfrm>
              <a:off x="503" y="2146"/>
              <a:ext cx="69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Teknisk avdeling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9" name="Rectangle 78"/>
            <p:cNvSpPr>
              <a:spLocks noChangeArrowheads="1"/>
            </p:cNvSpPr>
            <p:nvPr/>
          </p:nvSpPr>
          <p:spPr bwMode="auto">
            <a:xfrm>
              <a:off x="2783" y="2146"/>
              <a:ext cx="31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76 371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0" name="Rectangle 79"/>
            <p:cNvSpPr>
              <a:spLocks noChangeArrowheads="1"/>
            </p:cNvSpPr>
            <p:nvPr/>
          </p:nvSpPr>
          <p:spPr bwMode="auto">
            <a:xfrm>
              <a:off x="3305" y="2146"/>
              <a:ext cx="31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78 890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1" name="Rectangle 80"/>
            <p:cNvSpPr>
              <a:spLocks noChangeArrowheads="1"/>
            </p:cNvSpPr>
            <p:nvPr/>
          </p:nvSpPr>
          <p:spPr bwMode="auto">
            <a:xfrm>
              <a:off x="3827" y="2146"/>
              <a:ext cx="31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82 968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2" name="Rectangle 81"/>
            <p:cNvSpPr>
              <a:spLocks noChangeArrowheads="1"/>
            </p:cNvSpPr>
            <p:nvPr/>
          </p:nvSpPr>
          <p:spPr bwMode="auto">
            <a:xfrm>
              <a:off x="4349" y="2146"/>
              <a:ext cx="31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98 906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3" name="Rectangle 82"/>
            <p:cNvSpPr>
              <a:spLocks noChangeArrowheads="1"/>
            </p:cNvSpPr>
            <p:nvPr/>
          </p:nvSpPr>
          <p:spPr bwMode="auto">
            <a:xfrm>
              <a:off x="4829" y="2146"/>
              <a:ext cx="36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106 706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4" name="Rectangle 83"/>
            <p:cNvSpPr>
              <a:spLocks noChangeArrowheads="1"/>
            </p:cNvSpPr>
            <p:nvPr/>
          </p:nvSpPr>
          <p:spPr bwMode="auto">
            <a:xfrm>
              <a:off x="503" y="2266"/>
              <a:ext cx="22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USIT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5" name="Rectangle 84"/>
            <p:cNvSpPr>
              <a:spLocks noChangeArrowheads="1"/>
            </p:cNvSpPr>
            <p:nvPr/>
          </p:nvSpPr>
          <p:spPr bwMode="auto">
            <a:xfrm>
              <a:off x="2783" y="2266"/>
              <a:ext cx="31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94 534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6" name="Rectangle 85"/>
            <p:cNvSpPr>
              <a:spLocks noChangeArrowheads="1"/>
            </p:cNvSpPr>
            <p:nvPr/>
          </p:nvSpPr>
          <p:spPr bwMode="auto">
            <a:xfrm>
              <a:off x="3263" y="2266"/>
              <a:ext cx="36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106 376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7" name="Rectangle 86"/>
            <p:cNvSpPr>
              <a:spLocks noChangeArrowheads="1"/>
            </p:cNvSpPr>
            <p:nvPr/>
          </p:nvSpPr>
          <p:spPr bwMode="auto">
            <a:xfrm>
              <a:off x="3785" y="2266"/>
              <a:ext cx="36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121 234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8" name="Rectangle 87"/>
            <p:cNvSpPr>
              <a:spLocks noChangeArrowheads="1"/>
            </p:cNvSpPr>
            <p:nvPr/>
          </p:nvSpPr>
          <p:spPr bwMode="auto">
            <a:xfrm>
              <a:off x="4307" y="2266"/>
              <a:ext cx="36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140 836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9" name="Rectangle 88"/>
            <p:cNvSpPr>
              <a:spLocks noChangeArrowheads="1"/>
            </p:cNvSpPr>
            <p:nvPr/>
          </p:nvSpPr>
          <p:spPr bwMode="auto">
            <a:xfrm>
              <a:off x="4829" y="2266"/>
              <a:ext cx="36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148 906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0" name="Rectangle 89"/>
            <p:cNvSpPr>
              <a:spLocks noChangeArrowheads="1"/>
            </p:cNvSpPr>
            <p:nvPr/>
          </p:nvSpPr>
          <p:spPr bwMode="auto">
            <a:xfrm>
              <a:off x="503" y="2386"/>
              <a:ext cx="16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UB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1" name="Rectangle 90"/>
            <p:cNvSpPr>
              <a:spLocks noChangeArrowheads="1"/>
            </p:cNvSpPr>
            <p:nvPr/>
          </p:nvSpPr>
          <p:spPr bwMode="auto">
            <a:xfrm>
              <a:off x="449" y="2506"/>
              <a:ext cx="48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TOTALT SA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2" name="Rectangle 91"/>
            <p:cNvSpPr>
              <a:spLocks noChangeArrowheads="1"/>
            </p:cNvSpPr>
            <p:nvPr/>
          </p:nvSpPr>
          <p:spPr bwMode="auto">
            <a:xfrm>
              <a:off x="2741" y="2506"/>
              <a:ext cx="36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314 456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3" name="Rectangle 92"/>
            <p:cNvSpPr>
              <a:spLocks noChangeArrowheads="1"/>
            </p:cNvSpPr>
            <p:nvPr/>
          </p:nvSpPr>
          <p:spPr bwMode="auto">
            <a:xfrm>
              <a:off x="3263" y="2506"/>
              <a:ext cx="36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344 719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4" name="Rectangle 93"/>
            <p:cNvSpPr>
              <a:spLocks noChangeArrowheads="1"/>
            </p:cNvSpPr>
            <p:nvPr/>
          </p:nvSpPr>
          <p:spPr bwMode="auto">
            <a:xfrm>
              <a:off x="3785" y="2506"/>
              <a:ext cx="36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430 610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5" name="Rectangle 94"/>
            <p:cNvSpPr>
              <a:spLocks noChangeArrowheads="1"/>
            </p:cNvSpPr>
            <p:nvPr/>
          </p:nvSpPr>
          <p:spPr bwMode="auto">
            <a:xfrm>
              <a:off x="4307" y="2506"/>
              <a:ext cx="36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455 182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6" name="Rectangle 95"/>
            <p:cNvSpPr>
              <a:spLocks noChangeArrowheads="1"/>
            </p:cNvSpPr>
            <p:nvPr/>
          </p:nvSpPr>
          <p:spPr bwMode="auto">
            <a:xfrm>
              <a:off x="4829" y="2506"/>
              <a:ext cx="36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504 624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7" name="Rectangle 96"/>
            <p:cNvSpPr>
              <a:spLocks noChangeArrowheads="1"/>
            </p:cNvSpPr>
            <p:nvPr/>
          </p:nvSpPr>
          <p:spPr bwMode="auto">
            <a:xfrm>
              <a:off x="449" y="2746"/>
              <a:ext cx="98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Vekst i lønnskostnader- SA</a:t>
              </a:r>
              <a:endParaRPr kumimoji="0" lang="nb-N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8" name="Rectangle 97"/>
            <p:cNvSpPr>
              <a:spLocks noChangeArrowheads="1"/>
            </p:cNvSpPr>
            <p:nvPr/>
          </p:nvSpPr>
          <p:spPr bwMode="auto">
            <a:xfrm>
              <a:off x="2843" y="2746"/>
              <a:ext cx="21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1,00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9" name="Rectangle 98"/>
            <p:cNvSpPr>
              <a:spLocks noChangeArrowheads="1"/>
            </p:cNvSpPr>
            <p:nvPr/>
          </p:nvSpPr>
          <p:spPr bwMode="auto">
            <a:xfrm>
              <a:off x="3365" y="2746"/>
              <a:ext cx="21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1,10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0" name="Rectangle 99"/>
            <p:cNvSpPr>
              <a:spLocks noChangeArrowheads="1"/>
            </p:cNvSpPr>
            <p:nvPr/>
          </p:nvSpPr>
          <p:spPr bwMode="auto">
            <a:xfrm>
              <a:off x="3887" y="2746"/>
              <a:ext cx="21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1,37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1" name="Rectangle 100"/>
            <p:cNvSpPr>
              <a:spLocks noChangeArrowheads="1"/>
            </p:cNvSpPr>
            <p:nvPr/>
          </p:nvSpPr>
          <p:spPr bwMode="auto">
            <a:xfrm>
              <a:off x="4409" y="2746"/>
              <a:ext cx="21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1,45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2" name="Rectangle 101"/>
            <p:cNvSpPr>
              <a:spLocks noChangeArrowheads="1"/>
            </p:cNvSpPr>
            <p:nvPr/>
          </p:nvSpPr>
          <p:spPr bwMode="auto">
            <a:xfrm>
              <a:off x="4931" y="2746"/>
              <a:ext cx="21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1,60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3" name="Line 102"/>
            <p:cNvSpPr>
              <a:spLocks noChangeShapeType="1"/>
            </p:cNvSpPr>
            <p:nvPr/>
          </p:nvSpPr>
          <p:spPr bwMode="auto">
            <a:xfrm>
              <a:off x="431" y="1888"/>
              <a:ext cx="2070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14" name="Rectangle 103"/>
            <p:cNvSpPr>
              <a:spLocks noChangeArrowheads="1"/>
            </p:cNvSpPr>
            <p:nvPr/>
          </p:nvSpPr>
          <p:spPr bwMode="auto">
            <a:xfrm>
              <a:off x="431" y="1888"/>
              <a:ext cx="2070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15" name="Line 104"/>
            <p:cNvSpPr>
              <a:spLocks noChangeShapeType="1"/>
            </p:cNvSpPr>
            <p:nvPr/>
          </p:nvSpPr>
          <p:spPr bwMode="auto">
            <a:xfrm>
              <a:off x="431" y="1888"/>
              <a:ext cx="0" cy="846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16" name="Rectangle 105"/>
            <p:cNvSpPr>
              <a:spLocks noChangeArrowheads="1"/>
            </p:cNvSpPr>
            <p:nvPr/>
          </p:nvSpPr>
          <p:spPr bwMode="auto">
            <a:xfrm>
              <a:off x="431" y="1888"/>
              <a:ext cx="6" cy="84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17" name="Line 106"/>
            <p:cNvSpPr>
              <a:spLocks noChangeShapeType="1"/>
            </p:cNvSpPr>
            <p:nvPr/>
          </p:nvSpPr>
          <p:spPr bwMode="auto">
            <a:xfrm>
              <a:off x="2501" y="1894"/>
              <a:ext cx="0" cy="84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18" name="Rectangle 107"/>
            <p:cNvSpPr>
              <a:spLocks noChangeArrowheads="1"/>
            </p:cNvSpPr>
            <p:nvPr/>
          </p:nvSpPr>
          <p:spPr bwMode="auto">
            <a:xfrm>
              <a:off x="2501" y="1894"/>
              <a:ext cx="6" cy="84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19" name="Line 108"/>
            <p:cNvSpPr>
              <a:spLocks noChangeShapeType="1"/>
            </p:cNvSpPr>
            <p:nvPr/>
          </p:nvSpPr>
          <p:spPr bwMode="auto">
            <a:xfrm>
              <a:off x="3023" y="1894"/>
              <a:ext cx="0" cy="84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20" name="Rectangle 109"/>
            <p:cNvSpPr>
              <a:spLocks noChangeArrowheads="1"/>
            </p:cNvSpPr>
            <p:nvPr/>
          </p:nvSpPr>
          <p:spPr bwMode="auto">
            <a:xfrm>
              <a:off x="3023" y="1894"/>
              <a:ext cx="6" cy="84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21" name="Line 110"/>
            <p:cNvSpPr>
              <a:spLocks noChangeShapeType="1"/>
            </p:cNvSpPr>
            <p:nvPr/>
          </p:nvSpPr>
          <p:spPr bwMode="auto">
            <a:xfrm>
              <a:off x="3545" y="1894"/>
              <a:ext cx="0" cy="84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22" name="Rectangle 111"/>
            <p:cNvSpPr>
              <a:spLocks noChangeArrowheads="1"/>
            </p:cNvSpPr>
            <p:nvPr/>
          </p:nvSpPr>
          <p:spPr bwMode="auto">
            <a:xfrm>
              <a:off x="3545" y="1894"/>
              <a:ext cx="6" cy="84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23" name="Line 112"/>
            <p:cNvSpPr>
              <a:spLocks noChangeShapeType="1"/>
            </p:cNvSpPr>
            <p:nvPr/>
          </p:nvSpPr>
          <p:spPr bwMode="auto">
            <a:xfrm>
              <a:off x="4067" y="1894"/>
              <a:ext cx="0" cy="84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24" name="Rectangle 113"/>
            <p:cNvSpPr>
              <a:spLocks noChangeArrowheads="1"/>
            </p:cNvSpPr>
            <p:nvPr/>
          </p:nvSpPr>
          <p:spPr bwMode="auto">
            <a:xfrm>
              <a:off x="4067" y="1894"/>
              <a:ext cx="6" cy="84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25" name="Line 114"/>
            <p:cNvSpPr>
              <a:spLocks noChangeShapeType="1"/>
            </p:cNvSpPr>
            <p:nvPr/>
          </p:nvSpPr>
          <p:spPr bwMode="auto">
            <a:xfrm>
              <a:off x="4589" y="1894"/>
              <a:ext cx="0" cy="84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26" name="Rectangle 115"/>
            <p:cNvSpPr>
              <a:spLocks noChangeArrowheads="1"/>
            </p:cNvSpPr>
            <p:nvPr/>
          </p:nvSpPr>
          <p:spPr bwMode="auto">
            <a:xfrm>
              <a:off x="4589" y="1894"/>
              <a:ext cx="6" cy="84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27" name="Line 116"/>
            <p:cNvSpPr>
              <a:spLocks noChangeShapeType="1"/>
            </p:cNvSpPr>
            <p:nvPr/>
          </p:nvSpPr>
          <p:spPr bwMode="auto">
            <a:xfrm>
              <a:off x="5111" y="1894"/>
              <a:ext cx="0" cy="84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28" name="Rectangle 117"/>
            <p:cNvSpPr>
              <a:spLocks noChangeArrowheads="1"/>
            </p:cNvSpPr>
            <p:nvPr/>
          </p:nvSpPr>
          <p:spPr bwMode="auto">
            <a:xfrm>
              <a:off x="5111" y="1894"/>
              <a:ext cx="6" cy="84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29" name="Line 118"/>
            <p:cNvSpPr>
              <a:spLocks noChangeShapeType="1"/>
            </p:cNvSpPr>
            <p:nvPr/>
          </p:nvSpPr>
          <p:spPr bwMode="auto">
            <a:xfrm>
              <a:off x="431" y="28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30" name="Rectangle 119"/>
            <p:cNvSpPr>
              <a:spLocks noChangeArrowheads="1"/>
            </p:cNvSpPr>
            <p:nvPr/>
          </p:nvSpPr>
          <p:spPr bwMode="auto">
            <a:xfrm>
              <a:off x="431" y="28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31" name="Line 120"/>
            <p:cNvSpPr>
              <a:spLocks noChangeShapeType="1"/>
            </p:cNvSpPr>
            <p:nvPr/>
          </p:nvSpPr>
          <p:spPr bwMode="auto">
            <a:xfrm>
              <a:off x="2501" y="28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32" name="Rectangle 121"/>
            <p:cNvSpPr>
              <a:spLocks noChangeArrowheads="1"/>
            </p:cNvSpPr>
            <p:nvPr/>
          </p:nvSpPr>
          <p:spPr bwMode="auto">
            <a:xfrm>
              <a:off x="2501" y="28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33" name="Line 122"/>
            <p:cNvSpPr>
              <a:spLocks noChangeShapeType="1"/>
            </p:cNvSpPr>
            <p:nvPr/>
          </p:nvSpPr>
          <p:spPr bwMode="auto">
            <a:xfrm>
              <a:off x="3023" y="28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34" name="Rectangle 123"/>
            <p:cNvSpPr>
              <a:spLocks noChangeArrowheads="1"/>
            </p:cNvSpPr>
            <p:nvPr/>
          </p:nvSpPr>
          <p:spPr bwMode="auto">
            <a:xfrm>
              <a:off x="3023" y="28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35" name="Line 124"/>
            <p:cNvSpPr>
              <a:spLocks noChangeShapeType="1"/>
            </p:cNvSpPr>
            <p:nvPr/>
          </p:nvSpPr>
          <p:spPr bwMode="auto">
            <a:xfrm>
              <a:off x="3545" y="28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36" name="Rectangle 125"/>
            <p:cNvSpPr>
              <a:spLocks noChangeArrowheads="1"/>
            </p:cNvSpPr>
            <p:nvPr/>
          </p:nvSpPr>
          <p:spPr bwMode="auto">
            <a:xfrm>
              <a:off x="3545" y="28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37" name="Line 126"/>
            <p:cNvSpPr>
              <a:spLocks noChangeShapeType="1"/>
            </p:cNvSpPr>
            <p:nvPr/>
          </p:nvSpPr>
          <p:spPr bwMode="auto">
            <a:xfrm>
              <a:off x="4067" y="28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38" name="Rectangle 127"/>
            <p:cNvSpPr>
              <a:spLocks noChangeArrowheads="1"/>
            </p:cNvSpPr>
            <p:nvPr/>
          </p:nvSpPr>
          <p:spPr bwMode="auto">
            <a:xfrm>
              <a:off x="4067" y="28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39" name="Line 128"/>
            <p:cNvSpPr>
              <a:spLocks noChangeShapeType="1"/>
            </p:cNvSpPr>
            <p:nvPr/>
          </p:nvSpPr>
          <p:spPr bwMode="auto">
            <a:xfrm>
              <a:off x="4589" y="28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40" name="Rectangle 129"/>
            <p:cNvSpPr>
              <a:spLocks noChangeArrowheads="1"/>
            </p:cNvSpPr>
            <p:nvPr/>
          </p:nvSpPr>
          <p:spPr bwMode="auto">
            <a:xfrm>
              <a:off x="4589" y="28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41" name="Line 130"/>
            <p:cNvSpPr>
              <a:spLocks noChangeShapeType="1"/>
            </p:cNvSpPr>
            <p:nvPr/>
          </p:nvSpPr>
          <p:spPr bwMode="auto">
            <a:xfrm>
              <a:off x="5111" y="28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42" name="Rectangle 131"/>
            <p:cNvSpPr>
              <a:spLocks noChangeArrowheads="1"/>
            </p:cNvSpPr>
            <p:nvPr/>
          </p:nvSpPr>
          <p:spPr bwMode="auto">
            <a:xfrm>
              <a:off x="5111" y="28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43" name="Line 132"/>
            <p:cNvSpPr>
              <a:spLocks noChangeShapeType="1"/>
            </p:cNvSpPr>
            <p:nvPr/>
          </p:nvSpPr>
          <p:spPr bwMode="auto">
            <a:xfrm>
              <a:off x="5117" y="188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44" name="Rectangle 133"/>
            <p:cNvSpPr>
              <a:spLocks noChangeArrowheads="1"/>
            </p:cNvSpPr>
            <p:nvPr/>
          </p:nvSpPr>
          <p:spPr bwMode="auto">
            <a:xfrm>
              <a:off x="5117" y="188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45" name="Line 134"/>
            <p:cNvSpPr>
              <a:spLocks noChangeShapeType="1"/>
            </p:cNvSpPr>
            <p:nvPr/>
          </p:nvSpPr>
          <p:spPr bwMode="auto">
            <a:xfrm>
              <a:off x="431" y="2014"/>
              <a:ext cx="4686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46" name="Rectangle 135"/>
            <p:cNvSpPr>
              <a:spLocks noChangeArrowheads="1"/>
            </p:cNvSpPr>
            <p:nvPr/>
          </p:nvSpPr>
          <p:spPr bwMode="auto">
            <a:xfrm>
              <a:off x="431" y="2014"/>
              <a:ext cx="4692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47" name="Line 136"/>
            <p:cNvSpPr>
              <a:spLocks noChangeShapeType="1"/>
            </p:cNvSpPr>
            <p:nvPr/>
          </p:nvSpPr>
          <p:spPr bwMode="auto">
            <a:xfrm>
              <a:off x="431" y="2134"/>
              <a:ext cx="4686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48" name="Rectangle 137"/>
            <p:cNvSpPr>
              <a:spLocks noChangeArrowheads="1"/>
            </p:cNvSpPr>
            <p:nvPr/>
          </p:nvSpPr>
          <p:spPr bwMode="auto">
            <a:xfrm>
              <a:off x="431" y="2134"/>
              <a:ext cx="4692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49" name="Line 138"/>
            <p:cNvSpPr>
              <a:spLocks noChangeShapeType="1"/>
            </p:cNvSpPr>
            <p:nvPr/>
          </p:nvSpPr>
          <p:spPr bwMode="auto">
            <a:xfrm>
              <a:off x="431" y="2254"/>
              <a:ext cx="4686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50" name="Rectangle 139"/>
            <p:cNvSpPr>
              <a:spLocks noChangeArrowheads="1"/>
            </p:cNvSpPr>
            <p:nvPr/>
          </p:nvSpPr>
          <p:spPr bwMode="auto">
            <a:xfrm>
              <a:off x="431" y="2254"/>
              <a:ext cx="4692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51" name="Line 140"/>
            <p:cNvSpPr>
              <a:spLocks noChangeShapeType="1"/>
            </p:cNvSpPr>
            <p:nvPr/>
          </p:nvSpPr>
          <p:spPr bwMode="auto">
            <a:xfrm>
              <a:off x="431" y="2374"/>
              <a:ext cx="4686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52" name="Rectangle 141"/>
            <p:cNvSpPr>
              <a:spLocks noChangeArrowheads="1"/>
            </p:cNvSpPr>
            <p:nvPr/>
          </p:nvSpPr>
          <p:spPr bwMode="auto">
            <a:xfrm>
              <a:off x="431" y="2374"/>
              <a:ext cx="4692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53" name="Line 142"/>
            <p:cNvSpPr>
              <a:spLocks noChangeShapeType="1"/>
            </p:cNvSpPr>
            <p:nvPr/>
          </p:nvSpPr>
          <p:spPr bwMode="auto">
            <a:xfrm>
              <a:off x="431" y="2494"/>
              <a:ext cx="4686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54" name="Rectangle 143"/>
            <p:cNvSpPr>
              <a:spLocks noChangeArrowheads="1"/>
            </p:cNvSpPr>
            <p:nvPr/>
          </p:nvSpPr>
          <p:spPr bwMode="auto">
            <a:xfrm>
              <a:off x="431" y="2494"/>
              <a:ext cx="4692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55" name="Line 144"/>
            <p:cNvSpPr>
              <a:spLocks noChangeShapeType="1"/>
            </p:cNvSpPr>
            <p:nvPr/>
          </p:nvSpPr>
          <p:spPr bwMode="auto">
            <a:xfrm>
              <a:off x="431" y="2614"/>
              <a:ext cx="4686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56" name="Rectangle 145"/>
            <p:cNvSpPr>
              <a:spLocks noChangeArrowheads="1"/>
            </p:cNvSpPr>
            <p:nvPr/>
          </p:nvSpPr>
          <p:spPr bwMode="auto">
            <a:xfrm>
              <a:off x="431" y="2614"/>
              <a:ext cx="4692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57" name="Line 146"/>
            <p:cNvSpPr>
              <a:spLocks noChangeShapeType="1"/>
            </p:cNvSpPr>
            <p:nvPr/>
          </p:nvSpPr>
          <p:spPr bwMode="auto">
            <a:xfrm>
              <a:off x="5117" y="273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58" name="Rectangle 147"/>
            <p:cNvSpPr>
              <a:spLocks noChangeArrowheads="1"/>
            </p:cNvSpPr>
            <p:nvPr/>
          </p:nvSpPr>
          <p:spPr bwMode="auto">
            <a:xfrm>
              <a:off x="5117" y="273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59" name="Line 148"/>
            <p:cNvSpPr>
              <a:spLocks noChangeShapeType="1"/>
            </p:cNvSpPr>
            <p:nvPr/>
          </p:nvSpPr>
          <p:spPr bwMode="auto">
            <a:xfrm>
              <a:off x="5117" y="285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60" name="Rectangle 149"/>
            <p:cNvSpPr>
              <a:spLocks noChangeArrowheads="1"/>
            </p:cNvSpPr>
            <p:nvPr/>
          </p:nvSpPr>
          <p:spPr bwMode="auto">
            <a:xfrm>
              <a:off x="5117" y="285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769477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Spørsmål vi bør stille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 </a:t>
            </a:r>
            <a:r>
              <a:rPr lang="nb-NO" smtClean="0"/>
              <a:t>hver avdeling SA</a:t>
            </a:r>
            <a:endParaRPr lang="nb-NO" dirty="0" smtClean="0"/>
          </a:p>
          <a:p>
            <a:pPr lvl="1"/>
            <a:r>
              <a:rPr lang="nb-NO" dirty="0" smtClean="0"/>
              <a:t>Hvilke funksjonsområder har økt</a:t>
            </a:r>
          </a:p>
          <a:p>
            <a:pPr lvl="1"/>
            <a:r>
              <a:rPr lang="nb-NO" dirty="0" smtClean="0"/>
              <a:t>Hvorfor har de økt</a:t>
            </a:r>
          </a:p>
          <a:p>
            <a:pPr lvl="1"/>
            <a:r>
              <a:rPr lang="nb-NO" dirty="0" smtClean="0"/>
              <a:t>Hva er merverdien av økningen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18677128"/>
      </p:ext>
    </p:extLst>
  </p:cSld>
  <p:clrMapOvr>
    <a:masterClrMapping/>
  </p:clrMapOvr>
</p:sld>
</file>

<file path=ppt/theme/theme1.xml><?xml version="1.0" encoding="utf-8"?>
<a:theme xmlns:a="http://schemas.openxmlformats.org/drawingml/2006/main" name="uio_HOVED_bokmål_2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uio_HOVED_bokmål_2.potx</Template>
  <TotalTime>478</TotalTime>
  <Words>178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uio_HOVED_bokmål_2</vt:lpstr>
      <vt:lpstr>IHR: Overordnet kartlegging</vt:lpstr>
      <vt:lpstr>Vi har gode tall, brutt ned på grunnenheter innenfor følgende områder</vt:lpstr>
      <vt:lpstr>Vi har problemer med å fordele lønn på kategorier på fakultetene</vt:lpstr>
      <vt:lpstr>Årsverk ved UiO</vt:lpstr>
      <vt:lpstr>Årsverk i SA</vt:lpstr>
      <vt:lpstr>Lønnvekst i SA (1000 kr)</vt:lpstr>
      <vt:lpstr>Spørsmål vi bør stille</vt:lpstr>
    </vt:vector>
  </TitlesOfParts>
  <Company>Rayon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Henrik Haugan</dc:creator>
  <cp:lastModifiedBy>Arne Laukholm</cp:lastModifiedBy>
  <cp:revision>27</cp:revision>
  <cp:lastPrinted>2011-03-29T06:59:18Z</cp:lastPrinted>
  <dcterms:created xsi:type="dcterms:W3CDTF">2010-03-22T14:17:36Z</dcterms:created>
  <dcterms:modified xsi:type="dcterms:W3CDTF">2011-03-29T10:56:01Z</dcterms:modified>
</cp:coreProperties>
</file>