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1" r:id="rId4"/>
    <p:sldId id="286" r:id="rId5"/>
    <p:sldId id="272" r:id="rId6"/>
    <p:sldId id="273" r:id="rId7"/>
    <p:sldId id="274" r:id="rId8"/>
    <p:sldId id="275" r:id="rId9"/>
    <p:sldId id="276" r:id="rId10"/>
    <p:sldId id="278" r:id="rId11"/>
    <p:sldId id="258" r:id="rId12"/>
    <p:sldId id="259" r:id="rId13"/>
    <p:sldId id="260" r:id="rId14"/>
    <p:sldId id="277" r:id="rId15"/>
    <p:sldId id="288" r:id="rId16"/>
    <p:sldId id="291" r:id="rId17"/>
    <p:sldId id="292" r:id="rId18"/>
    <p:sldId id="293" r:id="rId19"/>
    <p:sldId id="294" r:id="rId20"/>
    <p:sldId id="266" r:id="rId21"/>
    <p:sldId id="267" r:id="rId22"/>
    <p:sldId id="279" r:id="rId23"/>
    <p:sldId id="280" r:id="rId24"/>
    <p:sldId id="281" r:id="rId25"/>
    <p:sldId id="284" r:id="rId26"/>
    <p:sldId id="285" r:id="rId27"/>
    <p:sldId id="282" r:id="rId28"/>
    <p:sldId id="270" r:id="rId29"/>
    <p:sldId id="27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89" autoAdjust="0"/>
    <p:restoredTop sz="96270" autoAdjust="0"/>
  </p:normalViewPr>
  <p:slideViewPr>
    <p:cSldViewPr snapToGrid="0">
      <p:cViewPr>
        <p:scale>
          <a:sx n="70" d="100"/>
          <a:sy n="70" d="100"/>
        </p:scale>
        <p:origin x="-1722" y="-120"/>
      </p:cViewPr>
      <p:guideLst>
        <p:guide orient="horz" pos="2160"/>
        <p:guide orient="horz" pos="1879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6CD0E-3D80-4DCA-B7CE-119AC03AC955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AA568C17-8D49-4BF8-8F09-F2A0DB75F7DA}">
      <dgm:prSet phldrT="[Text]" custT="1"/>
      <dgm:spPr/>
      <dgm:t>
        <a:bodyPr/>
        <a:lstStyle/>
        <a:p>
          <a:r>
            <a:rPr lang="nb-NO" sz="1400" b="1" dirty="0" smtClean="0">
              <a:solidFill>
                <a:schemeClr val="tx1"/>
              </a:solidFill>
            </a:rPr>
            <a:t>Prosjekt-initiering</a:t>
          </a:r>
          <a:endParaRPr lang="nb-NO" sz="1400" b="1" dirty="0">
            <a:solidFill>
              <a:schemeClr val="tx1"/>
            </a:solidFill>
          </a:endParaRPr>
        </a:p>
      </dgm:t>
    </dgm:pt>
    <dgm:pt modelId="{5636E639-B166-4ADB-9A9D-0A97FDDF1CE5}" type="parTrans" cxnId="{2BD692F0-918F-45E9-8521-53573F38FD43}">
      <dgm:prSet/>
      <dgm:spPr/>
      <dgm:t>
        <a:bodyPr/>
        <a:lstStyle/>
        <a:p>
          <a:endParaRPr lang="nb-NO" sz="1100">
            <a:solidFill>
              <a:schemeClr val="tx1"/>
            </a:solidFill>
          </a:endParaRPr>
        </a:p>
      </dgm:t>
    </dgm:pt>
    <dgm:pt modelId="{1FEBA68D-DDB9-4287-AA30-0681722C2AE0}" type="sibTrans" cxnId="{2BD692F0-918F-45E9-8521-53573F38FD43}">
      <dgm:prSet/>
      <dgm:spPr/>
      <dgm:t>
        <a:bodyPr/>
        <a:lstStyle/>
        <a:p>
          <a:endParaRPr lang="nb-NO" sz="1100">
            <a:solidFill>
              <a:schemeClr val="tx1"/>
            </a:solidFill>
          </a:endParaRPr>
        </a:p>
      </dgm:t>
    </dgm:pt>
    <dgm:pt modelId="{AEE20848-1BAE-471E-849B-035791BA1218}">
      <dgm:prSet phldrT="[Text]"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400" b="1" dirty="0" smtClean="0">
              <a:solidFill>
                <a:schemeClr val="tx1"/>
              </a:solidFill>
            </a:rPr>
            <a:t>Søknad- og kontrakt</a:t>
          </a:r>
          <a:endParaRPr lang="nb-NO" sz="1400" b="1" dirty="0">
            <a:solidFill>
              <a:schemeClr val="tx1"/>
            </a:solidFill>
          </a:endParaRPr>
        </a:p>
      </dgm:t>
    </dgm:pt>
    <dgm:pt modelId="{7087CC79-E3AE-494A-A31F-111B3AA66402}" type="parTrans" cxnId="{8082DC2C-3D8C-4864-959B-864518DA57B4}">
      <dgm:prSet/>
      <dgm:spPr/>
      <dgm:t>
        <a:bodyPr/>
        <a:lstStyle/>
        <a:p>
          <a:endParaRPr lang="nb-NO" sz="1100">
            <a:solidFill>
              <a:schemeClr val="tx1"/>
            </a:solidFill>
          </a:endParaRPr>
        </a:p>
      </dgm:t>
    </dgm:pt>
    <dgm:pt modelId="{05771CFC-C77F-4B7D-8E7E-703866C6D7BF}" type="sibTrans" cxnId="{8082DC2C-3D8C-4864-959B-864518DA57B4}">
      <dgm:prSet/>
      <dgm:spPr/>
      <dgm:t>
        <a:bodyPr/>
        <a:lstStyle/>
        <a:p>
          <a:endParaRPr lang="nb-NO" sz="1100">
            <a:solidFill>
              <a:schemeClr val="tx1"/>
            </a:solidFill>
          </a:endParaRPr>
        </a:p>
      </dgm:t>
    </dgm:pt>
    <dgm:pt modelId="{6393A4BB-01AE-4D97-BDEB-7DAFD4ED7A78}">
      <dgm:prSet phldrT="[Text]"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400" b="1" dirty="0" smtClean="0">
              <a:solidFill>
                <a:schemeClr val="tx1"/>
              </a:solidFill>
            </a:rPr>
            <a:t>Oppstart</a:t>
          </a:r>
          <a:endParaRPr lang="nb-NO" sz="1400" b="1" dirty="0">
            <a:solidFill>
              <a:schemeClr val="tx1"/>
            </a:solidFill>
          </a:endParaRPr>
        </a:p>
      </dgm:t>
    </dgm:pt>
    <dgm:pt modelId="{4612575D-B840-427E-AD14-BFD8BACC6993}" type="parTrans" cxnId="{8223D950-D53B-4BC4-825B-FF59BD60C941}">
      <dgm:prSet/>
      <dgm:spPr/>
      <dgm:t>
        <a:bodyPr/>
        <a:lstStyle/>
        <a:p>
          <a:endParaRPr lang="nb-NO" sz="1100">
            <a:solidFill>
              <a:schemeClr val="tx1"/>
            </a:solidFill>
          </a:endParaRPr>
        </a:p>
      </dgm:t>
    </dgm:pt>
    <dgm:pt modelId="{DFFC0BD7-7417-42A2-9747-32C2B5D25B5D}" type="sibTrans" cxnId="{8223D950-D53B-4BC4-825B-FF59BD60C941}">
      <dgm:prSet/>
      <dgm:spPr/>
      <dgm:t>
        <a:bodyPr/>
        <a:lstStyle/>
        <a:p>
          <a:endParaRPr lang="nb-NO" sz="1100">
            <a:solidFill>
              <a:schemeClr val="tx1"/>
            </a:solidFill>
          </a:endParaRPr>
        </a:p>
      </dgm:t>
    </dgm:pt>
    <dgm:pt modelId="{C9C8AF65-35E0-4A8A-A560-D7C5D4070806}">
      <dgm:prSet custT="1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400" b="1" dirty="0" smtClean="0">
              <a:solidFill>
                <a:schemeClr val="tx1"/>
              </a:solidFill>
            </a:rPr>
            <a:t>Gjennomføring</a:t>
          </a:r>
          <a:endParaRPr lang="nb-NO" sz="1400" b="1" dirty="0">
            <a:solidFill>
              <a:schemeClr val="tx1"/>
            </a:solidFill>
          </a:endParaRPr>
        </a:p>
      </dgm:t>
    </dgm:pt>
    <dgm:pt modelId="{B5A805AF-3EED-438A-82E4-5969200DB48E}" type="parTrans" cxnId="{D511CC6D-FF95-49BD-98B7-1166A5F12D22}">
      <dgm:prSet/>
      <dgm:spPr/>
      <dgm:t>
        <a:bodyPr/>
        <a:lstStyle/>
        <a:p>
          <a:endParaRPr lang="nb-NO" sz="1600">
            <a:solidFill>
              <a:schemeClr val="tx1"/>
            </a:solidFill>
          </a:endParaRPr>
        </a:p>
      </dgm:t>
    </dgm:pt>
    <dgm:pt modelId="{7DCB63CC-C28B-459A-B9C2-70616293D27A}" type="sibTrans" cxnId="{D511CC6D-FF95-49BD-98B7-1166A5F12D22}">
      <dgm:prSet/>
      <dgm:spPr/>
      <dgm:t>
        <a:bodyPr/>
        <a:lstStyle/>
        <a:p>
          <a:endParaRPr lang="nb-NO" sz="1600">
            <a:solidFill>
              <a:schemeClr val="tx1"/>
            </a:solidFill>
          </a:endParaRPr>
        </a:p>
      </dgm:t>
    </dgm:pt>
    <dgm:pt modelId="{3400FAE9-46C4-4896-B0F1-580E4BD6EC8B}">
      <dgm:prSet custT="1"/>
      <dgm:spPr/>
      <dgm:t>
        <a:bodyPr/>
        <a:lstStyle/>
        <a:p>
          <a:r>
            <a:rPr lang="nb-NO" sz="1400" b="1" dirty="0" smtClean="0">
              <a:solidFill>
                <a:schemeClr val="tx1"/>
              </a:solidFill>
            </a:rPr>
            <a:t>Avslutning</a:t>
          </a:r>
          <a:endParaRPr lang="nb-NO" sz="1400" b="1" dirty="0">
            <a:solidFill>
              <a:schemeClr val="tx1"/>
            </a:solidFill>
          </a:endParaRPr>
        </a:p>
      </dgm:t>
    </dgm:pt>
    <dgm:pt modelId="{56DC7830-1E69-41A3-9E5B-6AA27DA35499}" type="parTrans" cxnId="{7F06365D-1E0E-454C-AC8E-3D511507AD42}">
      <dgm:prSet/>
      <dgm:spPr/>
      <dgm:t>
        <a:bodyPr/>
        <a:lstStyle/>
        <a:p>
          <a:endParaRPr lang="nb-NO" sz="1600">
            <a:solidFill>
              <a:schemeClr val="tx1"/>
            </a:solidFill>
          </a:endParaRPr>
        </a:p>
      </dgm:t>
    </dgm:pt>
    <dgm:pt modelId="{24C6505C-5752-4929-8B00-510D6A60E5EA}" type="sibTrans" cxnId="{7F06365D-1E0E-454C-AC8E-3D511507AD42}">
      <dgm:prSet/>
      <dgm:spPr/>
      <dgm:t>
        <a:bodyPr/>
        <a:lstStyle/>
        <a:p>
          <a:endParaRPr lang="nb-NO" sz="1600">
            <a:solidFill>
              <a:schemeClr val="tx1"/>
            </a:solidFill>
          </a:endParaRPr>
        </a:p>
      </dgm:t>
    </dgm:pt>
    <dgm:pt modelId="{A3ACFA93-4B68-4170-BFB5-EBCCD4D48FA9}" type="pres">
      <dgm:prSet presAssocID="{43D6CD0E-3D80-4DCA-B7CE-119AC03AC955}" presName="Name0" presStyleCnt="0">
        <dgm:presLayoutVars>
          <dgm:dir/>
          <dgm:animLvl val="lvl"/>
          <dgm:resizeHandles val="exact"/>
        </dgm:presLayoutVars>
      </dgm:prSet>
      <dgm:spPr/>
    </dgm:pt>
    <dgm:pt modelId="{12A2479A-2329-428E-8AAE-99DB2A703758}" type="pres">
      <dgm:prSet presAssocID="{AA568C17-8D49-4BF8-8F09-F2A0DB75F7DA}" presName="parTxOnly" presStyleLbl="node1" presStyleIdx="0" presStyleCnt="5" custScaleX="1000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4DC6596-66DF-4678-B697-F6C2242ED316}" type="pres">
      <dgm:prSet presAssocID="{1FEBA68D-DDB9-4287-AA30-0681722C2AE0}" presName="parTxOnlySpace" presStyleCnt="0"/>
      <dgm:spPr/>
    </dgm:pt>
    <dgm:pt modelId="{C924553C-A0DD-425A-B27E-C894F4AB4DC0}" type="pres">
      <dgm:prSet presAssocID="{AEE20848-1BAE-471E-849B-035791BA121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ECB0DB1-05B1-4E14-BD34-E9DDCA5199F4}" type="pres">
      <dgm:prSet presAssocID="{05771CFC-C77F-4B7D-8E7E-703866C6D7BF}" presName="parTxOnlySpace" presStyleCnt="0"/>
      <dgm:spPr/>
    </dgm:pt>
    <dgm:pt modelId="{3199CB9C-9B06-4418-8D6E-716414D56FC0}" type="pres">
      <dgm:prSet presAssocID="{6393A4BB-01AE-4D97-BDEB-7DAFD4ED7A78}" presName="parTxOnly" presStyleLbl="node1" presStyleIdx="2" presStyleCnt="5" custScaleX="116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DBCAD7C-3671-46A3-B505-893BC63969C1}" type="pres">
      <dgm:prSet presAssocID="{DFFC0BD7-7417-42A2-9747-32C2B5D25B5D}" presName="parTxOnlySpace" presStyleCnt="0"/>
      <dgm:spPr/>
    </dgm:pt>
    <dgm:pt modelId="{13BDF415-4AA7-4297-877C-CF8339570A73}" type="pres">
      <dgm:prSet presAssocID="{C9C8AF65-35E0-4A8A-A560-D7C5D4070806}" presName="parTxOnly" presStyleLbl="node1" presStyleIdx="3" presStyleCnt="5" custScaleX="1370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3E72826-6841-401B-9B37-83268CCB791D}" type="pres">
      <dgm:prSet presAssocID="{7DCB63CC-C28B-459A-B9C2-70616293D27A}" presName="parTxOnlySpace" presStyleCnt="0"/>
      <dgm:spPr/>
    </dgm:pt>
    <dgm:pt modelId="{2F53DD45-A0D8-4EFA-A788-9D3D35CDD549}" type="pres">
      <dgm:prSet presAssocID="{3400FAE9-46C4-4896-B0F1-580E4BD6EC8B}" presName="parTxOnly" presStyleLbl="node1" presStyleIdx="4" presStyleCnt="5" custScaleX="107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511CC6D-FF95-49BD-98B7-1166A5F12D22}" srcId="{43D6CD0E-3D80-4DCA-B7CE-119AC03AC955}" destId="{C9C8AF65-35E0-4A8A-A560-D7C5D4070806}" srcOrd="3" destOrd="0" parTransId="{B5A805AF-3EED-438A-82E4-5969200DB48E}" sibTransId="{7DCB63CC-C28B-459A-B9C2-70616293D27A}"/>
    <dgm:cxn modelId="{8082DC2C-3D8C-4864-959B-864518DA57B4}" srcId="{43D6CD0E-3D80-4DCA-B7CE-119AC03AC955}" destId="{AEE20848-1BAE-471E-849B-035791BA1218}" srcOrd="1" destOrd="0" parTransId="{7087CC79-E3AE-494A-A31F-111B3AA66402}" sibTransId="{05771CFC-C77F-4B7D-8E7E-703866C6D7BF}"/>
    <dgm:cxn modelId="{4B74F448-C9A9-4297-8BC7-0BFB04A3601F}" type="presOf" srcId="{43D6CD0E-3D80-4DCA-B7CE-119AC03AC955}" destId="{A3ACFA93-4B68-4170-BFB5-EBCCD4D48FA9}" srcOrd="0" destOrd="0" presId="urn:microsoft.com/office/officeart/2005/8/layout/chevron1"/>
    <dgm:cxn modelId="{DDAEB193-D118-4EB5-96B5-8FB5051F5E79}" type="presOf" srcId="{C9C8AF65-35E0-4A8A-A560-D7C5D4070806}" destId="{13BDF415-4AA7-4297-877C-CF8339570A73}" srcOrd="0" destOrd="0" presId="urn:microsoft.com/office/officeart/2005/8/layout/chevron1"/>
    <dgm:cxn modelId="{E8644A9B-AF99-429A-B24F-58521A950D90}" type="presOf" srcId="{6393A4BB-01AE-4D97-BDEB-7DAFD4ED7A78}" destId="{3199CB9C-9B06-4418-8D6E-716414D56FC0}" srcOrd="0" destOrd="0" presId="urn:microsoft.com/office/officeart/2005/8/layout/chevron1"/>
    <dgm:cxn modelId="{56814191-9FB0-4C5B-88FE-701F53920963}" type="presOf" srcId="{3400FAE9-46C4-4896-B0F1-580E4BD6EC8B}" destId="{2F53DD45-A0D8-4EFA-A788-9D3D35CDD549}" srcOrd="0" destOrd="0" presId="urn:microsoft.com/office/officeart/2005/8/layout/chevron1"/>
    <dgm:cxn modelId="{7DBFA920-129B-4556-84F1-BCF459A2DC69}" type="presOf" srcId="{AEE20848-1BAE-471E-849B-035791BA1218}" destId="{C924553C-A0DD-425A-B27E-C894F4AB4DC0}" srcOrd="0" destOrd="0" presId="urn:microsoft.com/office/officeart/2005/8/layout/chevron1"/>
    <dgm:cxn modelId="{7F06365D-1E0E-454C-AC8E-3D511507AD42}" srcId="{43D6CD0E-3D80-4DCA-B7CE-119AC03AC955}" destId="{3400FAE9-46C4-4896-B0F1-580E4BD6EC8B}" srcOrd="4" destOrd="0" parTransId="{56DC7830-1E69-41A3-9E5B-6AA27DA35499}" sibTransId="{24C6505C-5752-4929-8B00-510D6A60E5EA}"/>
    <dgm:cxn modelId="{A644F010-6729-4C35-BAFC-EE6BD30802E9}" type="presOf" srcId="{AA568C17-8D49-4BF8-8F09-F2A0DB75F7DA}" destId="{12A2479A-2329-428E-8AAE-99DB2A703758}" srcOrd="0" destOrd="0" presId="urn:microsoft.com/office/officeart/2005/8/layout/chevron1"/>
    <dgm:cxn modelId="{2BD692F0-918F-45E9-8521-53573F38FD43}" srcId="{43D6CD0E-3D80-4DCA-B7CE-119AC03AC955}" destId="{AA568C17-8D49-4BF8-8F09-F2A0DB75F7DA}" srcOrd="0" destOrd="0" parTransId="{5636E639-B166-4ADB-9A9D-0A97FDDF1CE5}" sibTransId="{1FEBA68D-DDB9-4287-AA30-0681722C2AE0}"/>
    <dgm:cxn modelId="{8223D950-D53B-4BC4-825B-FF59BD60C941}" srcId="{43D6CD0E-3D80-4DCA-B7CE-119AC03AC955}" destId="{6393A4BB-01AE-4D97-BDEB-7DAFD4ED7A78}" srcOrd="2" destOrd="0" parTransId="{4612575D-B840-427E-AD14-BFD8BACC6993}" sibTransId="{DFFC0BD7-7417-42A2-9747-32C2B5D25B5D}"/>
    <dgm:cxn modelId="{21202EC1-A7EB-41BB-A42F-8F93235D7B37}" type="presParOf" srcId="{A3ACFA93-4B68-4170-BFB5-EBCCD4D48FA9}" destId="{12A2479A-2329-428E-8AAE-99DB2A703758}" srcOrd="0" destOrd="0" presId="urn:microsoft.com/office/officeart/2005/8/layout/chevron1"/>
    <dgm:cxn modelId="{E10A8120-0CDA-4137-A15E-9B891B757AB2}" type="presParOf" srcId="{A3ACFA93-4B68-4170-BFB5-EBCCD4D48FA9}" destId="{44DC6596-66DF-4678-B697-F6C2242ED316}" srcOrd="1" destOrd="0" presId="urn:microsoft.com/office/officeart/2005/8/layout/chevron1"/>
    <dgm:cxn modelId="{9823C799-C2F0-47D4-953D-B3B762E414F5}" type="presParOf" srcId="{A3ACFA93-4B68-4170-BFB5-EBCCD4D48FA9}" destId="{C924553C-A0DD-425A-B27E-C894F4AB4DC0}" srcOrd="2" destOrd="0" presId="urn:microsoft.com/office/officeart/2005/8/layout/chevron1"/>
    <dgm:cxn modelId="{70B78B9A-0A12-45A9-9148-5B956088DE83}" type="presParOf" srcId="{A3ACFA93-4B68-4170-BFB5-EBCCD4D48FA9}" destId="{8ECB0DB1-05B1-4E14-BD34-E9DDCA5199F4}" srcOrd="3" destOrd="0" presId="urn:microsoft.com/office/officeart/2005/8/layout/chevron1"/>
    <dgm:cxn modelId="{8021397A-ACCE-4817-B94E-4E1E1C8EAD15}" type="presParOf" srcId="{A3ACFA93-4B68-4170-BFB5-EBCCD4D48FA9}" destId="{3199CB9C-9B06-4418-8D6E-716414D56FC0}" srcOrd="4" destOrd="0" presId="urn:microsoft.com/office/officeart/2005/8/layout/chevron1"/>
    <dgm:cxn modelId="{016A4CE4-B0C6-4C8A-9C0F-407F9ABC4CC6}" type="presParOf" srcId="{A3ACFA93-4B68-4170-BFB5-EBCCD4D48FA9}" destId="{CDBCAD7C-3671-46A3-B505-893BC63969C1}" srcOrd="5" destOrd="0" presId="urn:microsoft.com/office/officeart/2005/8/layout/chevron1"/>
    <dgm:cxn modelId="{5F39122F-C523-4617-85CC-500584BE4BF8}" type="presParOf" srcId="{A3ACFA93-4B68-4170-BFB5-EBCCD4D48FA9}" destId="{13BDF415-4AA7-4297-877C-CF8339570A73}" srcOrd="6" destOrd="0" presId="urn:microsoft.com/office/officeart/2005/8/layout/chevron1"/>
    <dgm:cxn modelId="{4FE0D1E3-175E-450A-B6C8-E0A82F2D6A03}" type="presParOf" srcId="{A3ACFA93-4B68-4170-BFB5-EBCCD4D48FA9}" destId="{23E72826-6841-401B-9B37-83268CCB791D}" srcOrd="7" destOrd="0" presId="urn:microsoft.com/office/officeart/2005/8/layout/chevron1"/>
    <dgm:cxn modelId="{525352F5-DC44-43DB-9530-B16B01D6C90F}" type="presParOf" srcId="{A3ACFA93-4B68-4170-BFB5-EBCCD4D48FA9}" destId="{2F53DD45-A0D8-4EFA-A788-9D3D35CDD54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2479A-2329-428E-8AAE-99DB2A703758}">
      <dsp:nvSpPr>
        <dsp:cNvPr id="0" name=""/>
        <dsp:cNvSpPr/>
      </dsp:nvSpPr>
      <dsp:spPr>
        <a:xfrm>
          <a:off x="605" y="2134538"/>
          <a:ext cx="1561489" cy="62457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solidFill>
                <a:schemeClr val="tx1"/>
              </a:solidFill>
            </a:rPr>
            <a:t>Prosjekt-initiering</a:t>
          </a:r>
          <a:endParaRPr lang="nb-NO" sz="1400" b="1" kern="1200" dirty="0">
            <a:solidFill>
              <a:schemeClr val="tx1"/>
            </a:solidFill>
          </a:endParaRPr>
        </a:p>
      </dsp:txBody>
      <dsp:txXfrm>
        <a:off x="312890" y="2134538"/>
        <a:ext cx="936919" cy="624570"/>
      </dsp:txXfrm>
    </dsp:sp>
    <dsp:sp modelId="{C924553C-A0DD-425A-B27E-C894F4AB4DC0}">
      <dsp:nvSpPr>
        <dsp:cNvPr id="0" name=""/>
        <dsp:cNvSpPr/>
      </dsp:nvSpPr>
      <dsp:spPr>
        <a:xfrm>
          <a:off x="1405952" y="2134538"/>
          <a:ext cx="1561427" cy="62457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solidFill>
                <a:schemeClr val="tx1"/>
              </a:solidFill>
            </a:rPr>
            <a:t>Søknad- og kontrakt</a:t>
          </a:r>
          <a:endParaRPr lang="nb-NO" sz="1400" b="1" kern="1200" dirty="0">
            <a:solidFill>
              <a:schemeClr val="tx1"/>
            </a:solidFill>
          </a:endParaRPr>
        </a:p>
      </dsp:txBody>
      <dsp:txXfrm>
        <a:off x="1718237" y="2134538"/>
        <a:ext cx="936857" cy="624570"/>
      </dsp:txXfrm>
    </dsp:sp>
    <dsp:sp modelId="{3199CB9C-9B06-4418-8D6E-716414D56FC0}">
      <dsp:nvSpPr>
        <dsp:cNvPr id="0" name=""/>
        <dsp:cNvSpPr/>
      </dsp:nvSpPr>
      <dsp:spPr>
        <a:xfrm>
          <a:off x="2811237" y="2134538"/>
          <a:ext cx="1819390" cy="62457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solidFill>
                <a:schemeClr val="tx1"/>
              </a:solidFill>
            </a:rPr>
            <a:t>Oppstart</a:t>
          </a:r>
          <a:endParaRPr lang="nb-NO" sz="1400" b="1" kern="1200" dirty="0">
            <a:solidFill>
              <a:schemeClr val="tx1"/>
            </a:solidFill>
          </a:endParaRPr>
        </a:p>
      </dsp:txBody>
      <dsp:txXfrm>
        <a:off x="3123522" y="2134538"/>
        <a:ext cx="1194820" cy="624570"/>
      </dsp:txXfrm>
    </dsp:sp>
    <dsp:sp modelId="{13BDF415-4AA7-4297-877C-CF8339570A73}">
      <dsp:nvSpPr>
        <dsp:cNvPr id="0" name=""/>
        <dsp:cNvSpPr/>
      </dsp:nvSpPr>
      <dsp:spPr>
        <a:xfrm>
          <a:off x="4474485" y="2134538"/>
          <a:ext cx="2140264" cy="62457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solidFill>
                <a:schemeClr val="tx1"/>
              </a:solidFill>
            </a:rPr>
            <a:t>Gjennomføring</a:t>
          </a:r>
          <a:endParaRPr lang="nb-NO" sz="1400" b="1" kern="1200" dirty="0">
            <a:solidFill>
              <a:schemeClr val="tx1"/>
            </a:solidFill>
          </a:endParaRPr>
        </a:p>
      </dsp:txBody>
      <dsp:txXfrm>
        <a:off x="4786770" y="2134538"/>
        <a:ext cx="1515694" cy="624570"/>
      </dsp:txXfrm>
    </dsp:sp>
    <dsp:sp modelId="{2F53DD45-A0D8-4EFA-A788-9D3D35CDD549}">
      <dsp:nvSpPr>
        <dsp:cNvPr id="0" name=""/>
        <dsp:cNvSpPr/>
      </dsp:nvSpPr>
      <dsp:spPr>
        <a:xfrm>
          <a:off x="6458606" y="2134538"/>
          <a:ext cx="1677691" cy="62457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solidFill>
                <a:schemeClr val="tx1"/>
              </a:solidFill>
            </a:rPr>
            <a:t>Avslutning</a:t>
          </a:r>
          <a:endParaRPr lang="nb-NO" sz="1400" b="1" kern="1200" dirty="0">
            <a:solidFill>
              <a:schemeClr val="tx1"/>
            </a:solidFill>
          </a:endParaRPr>
        </a:p>
      </dsp:txBody>
      <dsp:txXfrm>
        <a:off x="6770891" y="2134538"/>
        <a:ext cx="1053121" cy="624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46AF4F-6167-254C-9335-04F2FFFDF18D}" type="datetime1">
              <a:rPr lang="nb-NO"/>
              <a:pPr>
                <a:defRPr/>
              </a:pPr>
              <a:t>05.11.2013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3F2811-6ACB-B349-A9AA-E2665CEC00C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330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3F8EEF-B34D-6144-AB87-B8F0503F2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395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F8EEF-B34D-6144-AB87-B8F0503F2B1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00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99F5911-FDDB-401F-92A1-7E85BAF66453}" type="slidenum">
              <a:rPr lang="nb-NO" altLang="nb-NO" smtClean="0">
                <a:latin typeface="Arial" pitchFamily="34" charset="0"/>
                <a:ea typeface="ヒラギノ角ゴ Pro W3"/>
                <a:cs typeface="ヒラギノ角ゴ Pro W3"/>
              </a:rPr>
              <a:pPr>
                <a:spcBef>
                  <a:spcPct val="0"/>
                </a:spcBef>
              </a:pPr>
              <a:t>22</a:t>
            </a:fld>
            <a:endParaRPr lang="nb-NO" altLang="nb-NO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57234-840E-5340-880E-DD28C29AEF3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78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57234-840E-5340-880E-DD28C29AEF3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49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99F5911-FDDB-401F-92A1-7E85BAF66453}" type="slidenum">
              <a:rPr lang="nb-NO" altLang="nb-NO" smtClean="0">
                <a:latin typeface="Arial" pitchFamily="34" charset="0"/>
                <a:ea typeface="ヒラギノ角ゴ Pro W3"/>
                <a:cs typeface="ヒラギノ角ゴ Pro W3"/>
              </a:rPr>
              <a:pPr>
                <a:spcBef>
                  <a:spcPct val="0"/>
                </a:spcBef>
              </a:pPr>
              <a:t>25</a:t>
            </a:fld>
            <a:endParaRPr lang="nb-NO" altLang="nb-NO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57234-840E-5340-880E-DD28C29AEF3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78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99F5911-FDDB-401F-92A1-7E85BAF66453}" type="slidenum">
              <a:rPr lang="nb-NO" altLang="nb-NO" smtClean="0">
                <a:latin typeface="Arial" pitchFamily="34" charset="0"/>
                <a:ea typeface="ヒラギノ角ゴ Pro W3"/>
                <a:cs typeface="ヒラギノ角ゴ Pro W3"/>
              </a:rPr>
              <a:pPr>
                <a:spcBef>
                  <a:spcPct val="0"/>
                </a:spcBef>
              </a:pPr>
              <a:t>27</a:t>
            </a:fld>
            <a:endParaRPr lang="nb-NO" altLang="nb-NO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7A21F-8906-B844-94C9-F1D03AC4011A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99F5911-FDDB-401F-92A1-7E85BAF66453}" type="slidenum">
              <a:rPr lang="nb-NO" altLang="nb-NO" smtClean="0">
                <a:latin typeface="Arial" pitchFamily="34" charset="0"/>
                <a:ea typeface="ヒラギノ角ゴ Pro W3"/>
                <a:cs typeface="ヒラギノ角ゴ Pro W3"/>
              </a:rPr>
              <a:pPr>
                <a:spcBef>
                  <a:spcPct val="0"/>
                </a:spcBef>
              </a:pPr>
              <a:t>4</a:t>
            </a:fld>
            <a:endParaRPr lang="nb-NO" altLang="nb-NO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99F5911-FDDB-401F-92A1-7E85BAF66453}" type="slidenum">
              <a:rPr lang="nb-NO" altLang="nb-NO" smtClean="0">
                <a:latin typeface="Arial" pitchFamily="34" charset="0"/>
                <a:ea typeface="ヒラギノ角ゴ Pro W3"/>
                <a:cs typeface="ヒラギノ角ゴ Pro W3"/>
              </a:rPr>
              <a:pPr>
                <a:spcBef>
                  <a:spcPct val="0"/>
                </a:spcBef>
              </a:pPr>
              <a:t>10</a:t>
            </a:fld>
            <a:endParaRPr lang="nb-NO" altLang="nb-NO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99F5911-FDDB-401F-92A1-7E85BAF66453}" type="slidenum">
              <a:rPr lang="nb-NO" altLang="nb-NO" smtClean="0">
                <a:latin typeface="Arial" pitchFamily="34" charset="0"/>
                <a:ea typeface="ヒラギノ角ゴ Pro W3"/>
                <a:cs typeface="ヒラギノ角ゴ Pro W3"/>
              </a:rPr>
              <a:pPr>
                <a:spcBef>
                  <a:spcPct val="0"/>
                </a:spcBef>
              </a:pPr>
              <a:t>14</a:t>
            </a:fld>
            <a:endParaRPr lang="nb-NO" altLang="nb-NO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79742004-2E94-45F2-8314-50DBFDE53207}" type="slidenum">
              <a:rPr lang="nb-NO" altLang="nb-NO" sz="1200" smtClean="0"/>
              <a:pPr/>
              <a:t>15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 altLang="nb-NO" sz="2400" smtClean="0"/>
              <a:t>Regnskapsendringer fungerer og er ønsket!</a:t>
            </a:r>
          </a:p>
          <a:p>
            <a:pPr>
              <a:spcAft>
                <a:spcPts val="600"/>
              </a:spcAft>
            </a:pPr>
            <a:r>
              <a:rPr lang="nb-NO" altLang="nb-NO" sz="2400" smtClean="0"/>
              <a:t>Både  brukertest og konverteringen har vist at det er svært forskjellig praksis knyttet til prosjekt-økonomistyring fra enhet til enhet, også innen for samme fakultet.</a:t>
            </a:r>
          </a:p>
          <a:p>
            <a:pPr>
              <a:spcAft>
                <a:spcPts val="600"/>
              </a:spcAft>
            </a:pPr>
            <a:r>
              <a:rPr lang="nb-NO" altLang="nb-NO" sz="2400" smtClean="0"/>
              <a:t>I tillegg…</a:t>
            </a:r>
          </a:p>
          <a:p>
            <a:r>
              <a:rPr lang="nb-NO" altLang="nb-NO" sz="2400" smtClean="0"/>
              <a:t>Oppfølging av prosjekter er i stor grad ad-hoc drevet på etterspørsel fra prosjektleder.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2A13F880-EEF2-4A36-AE2A-6D2D0B7B22F3}" type="slidenum">
              <a:rPr lang="nb-NO" altLang="nb-NO" sz="1200" smtClean="0"/>
              <a:pPr/>
              <a:t>16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nb-NO" altLang="nb-NO" sz="1800" b="1" smtClean="0"/>
              <a:t>Inflasjonsjustering av budsjetter (del av utrulling)</a:t>
            </a:r>
          </a:p>
          <a:p>
            <a:pPr lvl="1">
              <a:buFont typeface="Wingdings" pitchFamily="2" charset="2"/>
              <a:buChar char="v"/>
            </a:pPr>
            <a:r>
              <a:rPr lang="nb-NO" altLang="nb-NO" sz="1800" b="1" smtClean="0"/>
              <a:t>Lønn – forutsettes klar ved utrulling eget delprosjekt</a:t>
            </a:r>
          </a:p>
          <a:p>
            <a:pPr lvl="1">
              <a:buFont typeface="Wingdings" pitchFamily="2" charset="2"/>
              <a:buChar char="v"/>
            </a:pPr>
            <a:r>
              <a:rPr lang="nb-NO" altLang="nb-NO" sz="1800" b="1" smtClean="0"/>
              <a:t>SFF – tester ut hovedmodell ifm etablering av nye SFF-er</a:t>
            </a:r>
          </a:p>
          <a:p>
            <a:pPr lvl="1">
              <a:buFont typeface="Wingdings" pitchFamily="2" charset="2"/>
              <a:buChar char="v"/>
            </a:pPr>
            <a:r>
              <a:rPr lang="nb-NO" altLang="nb-NO" sz="1800" b="1" smtClean="0"/>
              <a:t>Transaksjonskvalitet/flyt (eget delprosjekt IHR)</a:t>
            </a:r>
          </a:p>
          <a:p>
            <a:pPr lvl="1"/>
            <a:endParaRPr lang="nb-NO" altLang="nb-NO" sz="1800" smtClean="0"/>
          </a:p>
          <a:p>
            <a:pPr lvl="1">
              <a:buFont typeface="Wingdings" pitchFamily="2" charset="2"/>
              <a:buChar char="v"/>
            </a:pPr>
            <a:r>
              <a:rPr lang="nb-NO" altLang="nb-NO" sz="1800" smtClean="0"/>
              <a:t>Systemutvikling</a:t>
            </a:r>
          </a:p>
          <a:p>
            <a:pPr lvl="2">
              <a:buFont typeface="Wingdings" pitchFamily="2" charset="2"/>
              <a:buChar char="v"/>
            </a:pPr>
            <a:r>
              <a:rPr lang="nb-NO" altLang="nb-NO" sz="1400" smtClean="0"/>
              <a:t>Prosjektportal</a:t>
            </a:r>
          </a:p>
          <a:p>
            <a:pPr lvl="2">
              <a:buFont typeface="Wingdings" pitchFamily="2" charset="2"/>
              <a:buChar char="v"/>
            </a:pPr>
            <a:r>
              <a:rPr lang="nb-NO" altLang="nb-NO" sz="1400" smtClean="0"/>
              <a:t>Lese/simuleringstilgang budsjettgrunnlag</a:t>
            </a:r>
          </a:p>
          <a:p>
            <a:pPr lvl="1">
              <a:buFont typeface="Wingdings" pitchFamily="2" charset="2"/>
              <a:buChar char="v"/>
            </a:pPr>
            <a:r>
              <a:rPr lang="nb-NO" altLang="nb-NO" sz="1800" smtClean="0"/>
              <a:t>Prosjektoppretting – mulighet for desentral oppretting/omregistrering – kontroll er på kategorisering</a:t>
            </a:r>
          </a:p>
          <a:p>
            <a:pPr lvl="1">
              <a:buFont typeface="Wingdings" pitchFamily="2" charset="2"/>
              <a:buChar char="v"/>
            </a:pPr>
            <a:r>
              <a:rPr lang="nb-NO" altLang="nb-NO" sz="1800" smtClean="0"/>
              <a:t>Periodisering av inntekter</a:t>
            </a:r>
          </a:p>
          <a:p>
            <a:pPr lvl="1">
              <a:buFont typeface="Wingdings" pitchFamily="2" charset="2"/>
              <a:buChar char="v"/>
            </a:pPr>
            <a:r>
              <a:rPr lang="nb-NO" altLang="nb-NO" sz="1800" smtClean="0"/>
              <a:t>Viderefordelinger – totalramme versus UiO ramme</a:t>
            </a:r>
          </a:p>
          <a:p>
            <a:pPr lvl="1">
              <a:buFont typeface="Wingdings" pitchFamily="2" charset="2"/>
              <a:buChar char="v"/>
            </a:pPr>
            <a:r>
              <a:rPr lang="nb-NO" altLang="nb-NO" sz="1800" smtClean="0"/>
              <a:t>Forpliktelser</a:t>
            </a:r>
          </a:p>
          <a:p>
            <a:pPr lvl="1">
              <a:buFont typeface="Wingdings" pitchFamily="2" charset="2"/>
              <a:buChar char="v"/>
            </a:pPr>
            <a:r>
              <a:rPr lang="nb-NO" altLang="nb-NO" sz="1800" smtClean="0"/>
              <a:t>Totaløkonomiperspektivet – standard rapporter i styringskartet</a:t>
            </a:r>
          </a:p>
          <a:p>
            <a:pPr lvl="1">
              <a:buFont typeface="Wingdings" pitchFamily="2" charset="2"/>
              <a:buChar char="v"/>
            </a:pPr>
            <a:r>
              <a:rPr lang="nb-NO" altLang="nb-NO" sz="1800" smtClean="0"/>
              <a:t>Leiestedsmodellen</a:t>
            </a:r>
          </a:p>
          <a:p>
            <a:pPr lvl="1">
              <a:buFont typeface="Wingdings" pitchFamily="2" charset="2"/>
              <a:buChar char="v"/>
            </a:pPr>
            <a:r>
              <a:rPr lang="nb-NO" altLang="nb-NO" sz="1800" smtClean="0"/>
              <a:t>Policyavklaringer (sentralt / lokalt)</a:t>
            </a:r>
          </a:p>
          <a:p>
            <a:endParaRPr lang="nb-NO" altLang="nb-NO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1252AAB-2632-43EA-9807-31569AADB2DB}" type="slidenum">
              <a:rPr lang="nb-NO" altLang="nb-NO" smtClean="0">
                <a:latin typeface="Arial" pitchFamily="34" charset="0"/>
              </a:rPr>
              <a:pPr>
                <a:spcBef>
                  <a:spcPct val="0"/>
                </a:spcBef>
              </a:pPr>
              <a:t>19</a:t>
            </a:fld>
            <a:endParaRPr lang="nb-NO" alt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99F5911-FDDB-401F-92A1-7E85BAF66453}" type="slidenum">
              <a:rPr lang="nb-NO" altLang="nb-NO" smtClean="0">
                <a:latin typeface="Arial" pitchFamily="34" charset="0"/>
                <a:ea typeface="ヒラギノ角ゴ Pro W3"/>
                <a:cs typeface="ヒラギノ角ゴ Pro W3"/>
              </a:rPr>
              <a:pPr>
                <a:spcBef>
                  <a:spcPct val="0"/>
                </a:spcBef>
              </a:pPr>
              <a:t>20</a:t>
            </a:fld>
            <a:endParaRPr lang="nb-NO" altLang="nb-NO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1D0C1-25D3-E241-A770-BFAF7EEC8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8CB9-D7BB-5141-8E5C-D63AC1DD7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3D188-D2B6-D245-BD73-2971B5026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93E41-80AC-B742-AFD2-E864A2E6A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FFA7-E0CF-0B40-A8C3-A98696E79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72C7-F8BE-8F47-A987-C6537752A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6FB7C-38E6-0F4E-9C07-269A79B43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9854-1C28-0242-A086-CF2528E20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BA49-319D-6249-81C3-BC20DA227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C786-EA38-BB42-A0DA-67AF5558D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dirty="0" err="1" smtClean="0"/>
            </a:lvl1pPr>
          </a:lstStyle>
          <a:p>
            <a:pPr>
              <a:defRPr/>
            </a:pPr>
            <a:r>
              <a:rPr lang="en-US"/>
              <a:t>Tema Powerpoint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E71A0624-217A-CF4D-B894-8A19B1A22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UiO_A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for-ansatte/arbeidsstotte/prosjekter/internt-handlingsrom/plangrupper/ekstern-finansiering/arbeidsgrupper/behovsutredning-st%C3%B8ttesystem/moter/efv_naatilstand_prosesskart_mars2012.docx" TargetMode="External"/><Relationship Id="rId7" Type="http://schemas.openxmlformats.org/officeDocument/2006/relationships/hyperlink" Target="http://www.uio.no/for-ansatte/arbeidsstotte/prosjekter/internt-handlingsrom/plangrupper/ekstern-finansiering/arbeidsgrupper/behovsutredning-st%C3%B8ttesystem/moter/mandat-arbeidsgruppe-5v1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io.no/for-ansatte/arbeidsstotte/prosjekter/internt-handlingsrom/plangrupper/ekstern-finansiering/arbeidsgrupper/behovsutredning-st%C3%B8ttesystem/moter/sluttrapport_v99.docx" TargetMode="External"/><Relationship Id="rId5" Type="http://schemas.openxmlformats.org/officeDocument/2006/relationships/hyperlink" Target="http://www.uio.no/for-ansatte/arbeidsstotte/prosjekter/internt-handlingsrom/plangrupper/ekstern-finansiering/arbeidsgrupper/behovsutredning-st%C3%B8ttesystem/moter/rapport---ihr-efv-arbeidsgruppe-4.docx" TargetMode="External"/><Relationship Id="rId4" Type="http://schemas.openxmlformats.org/officeDocument/2006/relationships/hyperlink" Target="http://www.uio.no/for-ansatte/arbeidsstotte/prosjekter/internt-handlingsrom/plangrupper/ekstern-finansiering/arbeidsgrupper/behovsutredning-st%C3%B8ttesystem/moter/prosjektokonomistyring-forslag-forvaltning-v3.pp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286001"/>
            <a:ext cx="7543800" cy="1977655"/>
          </a:xfrm>
        </p:spPr>
        <p:txBody>
          <a:bodyPr/>
          <a:lstStyle/>
          <a:p>
            <a:pPr eaLnBrk="1" hangingPunct="1"/>
            <a:r>
              <a:rPr lang="nb-NO" sz="3600" dirty="0" smtClean="0"/>
              <a:t>EFV-V</a:t>
            </a: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2800" dirty="0"/>
              <a:t>ARBEIDSGRUPPE 5 - BEHOVSANALYSE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059662"/>
            <a:ext cx="8388350" cy="2016125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nb-NO" sz="3200" dirty="0" smtClean="0"/>
              <a:t>Arbeidsgruppe 1</a:t>
            </a:r>
            <a:br>
              <a:rPr lang="nb-NO" altLang="nb-NO" sz="3200" dirty="0" smtClean="0"/>
            </a:br>
            <a:r>
              <a:rPr lang="nb-NO" altLang="nb-NO" sz="2800" b="0" dirty="0"/>
              <a:t>Kartlegging av de mest sentrale </a:t>
            </a:r>
            <a:r>
              <a:rPr lang="nb-NO" altLang="nb-NO" sz="2800" b="0" dirty="0" smtClean="0"/>
              <a:t>arbeidsprosessene</a:t>
            </a:r>
            <a:r>
              <a:rPr lang="nb-NO" altLang="nb-NO" sz="3200" b="0" dirty="0" smtClean="0"/>
              <a:t/>
            </a:r>
            <a:br>
              <a:rPr lang="nb-NO" altLang="nb-NO" sz="3200" b="0" dirty="0" smtClean="0"/>
            </a:br>
            <a:r>
              <a:rPr lang="nb-NO" altLang="nb-NO" sz="1050" dirty="0" smtClean="0"/>
              <a:t/>
            </a:r>
            <a:br>
              <a:rPr lang="nb-NO" altLang="nb-NO" sz="1050" dirty="0" smtClean="0"/>
            </a:br>
            <a:endParaRPr lang="nb-NO" altLang="nb-NO" dirty="0" smtClean="0"/>
          </a:p>
        </p:txBody>
      </p:sp>
      <p:sp>
        <p:nvSpPr>
          <p:cNvPr id="3" name="Plassholder for innhold 2"/>
          <p:cNvSpPr txBox="1">
            <a:spLocks/>
          </p:cNvSpPr>
          <p:nvPr/>
        </p:nvSpPr>
        <p:spPr bwMode="auto">
          <a:xfrm>
            <a:off x="514922" y="3912986"/>
            <a:ext cx="8424936" cy="125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nb-NO" sz="1600" i="1" kern="0" dirty="0" smtClean="0"/>
              <a:t>Beskrev </a:t>
            </a:r>
            <a:r>
              <a:rPr lang="nb-NO" sz="1600" b="1" i="1" kern="0" dirty="0" smtClean="0"/>
              <a:t>arbeidsprosessene </a:t>
            </a:r>
            <a:r>
              <a:rPr lang="nb-NO" sz="1600" i="1" kern="0" dirty="0" smtClean="0"/>
              <a:t>ved håndtering av eksternfinansierte prosjekter. Gruppen skulle få frem ulikheter, dobbeltarbeid, barrierer og uhensiktsmessig organisering. </a:t>
            </a:r>
          </a:p>
          <a:p>
            <a:pPr>
              <a:spcAft>
                <a:spcPts val="600"/>
              </a:spcAft>
            </a:pPr>
            <a:r>
              <a:rPr lang="nb-NO" sz="1600" i="1" kern="0" dirty="0" smtClean="0"/>
              <a:t>Leveranse: </a:t>
            </a:r>
            <a:r>
              <a:rPr lang="nb-NO" sz="1600" b="1" i="1" kern="0" dirty="0" smtClean="0"/>
              <a:t>Prosesskartlegging</a:t>
            </a:r>
            <a:r>
              <a:rPr lang="nb-NO" sz="1600" i="1" kern="0" dirty="0" smtClean="0"/>
              <a:t> og oppsummering intervju (FA, MN, MED)</a:t>
            </a:r>
          </a:p>
          <a:p>
            <a:pPr>
              <a:lnSpc>
                <a:spcPct val="150000"/>
              </a:lnSpc>
            </a:pPr>
            <a:endParaRPr lang="nb-NO" sz="2400" i="1" kern="0" dirty="0" smtClean="0"/>
          </a:p>
          <a:p>
            <a:pPr>
              <a:lnSpc>
                <a:spcPct val="150000"/>
              </a:lnSpc>
            </a:pPr>
            <a:endParaRPr lang="nb-NO" sz="2400" i="1" kern="0" dirty="0"/>
          </a:p>
        </p:txBody>
      </p:sp>
    </p:spTree>
    <p:extLst>
      <p:ext uri="{BB962C8B-B14F-4D97-AF65-F5344CB8AC3E}">
        <p14:creationId xmlns:p14="http://schemas.microsoft.com/office/powerpoint/2010/main" val="34999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Arbeidsgruppe 1 - prosesskartlegging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6</a:t>
            </a:r>
            <a:r>
              <a:rPr lang="nb-NO" dirty="0" smtClean="0"/>
              <a:t>. November 2013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EFV-V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3D188-D2B6-D245-BD73-2971B502640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7900"/>
            <a:ext cx="8643366" cy="29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8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8638"/>
            <a:ext cx="5148064" cy="952090"/>
          </a:xfrm>
        </p:spPr>
        <p:txBody>
          <a:bodyPr/>
          <a:lstStyle/>
          <a:p>
            <a:r>
              <a:rPr lang="nb-NO" sz="2400" dirty="0" smtClean="0"/>
              <a:t>Arbeidsgruppe 1 - prosesskartlegging</a:t>
            </a:r>
            <a:endParaRPr lang="nb-NO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6</a:t>
            </a:r>
            <a:r>
              <a:rPr lang="nb-NO" dirty="0" smtClean="0"/>
              <a:t>. November 2013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EFV-V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3D188-D2B6-D245-BD73-2971B502640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880070"/>
            <a:ext cx="67627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1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8638"/>
            <a:ext cx="5148064" cy="952090"/>
          </a:xfrm>
        </p:spPr>
        <p:txBody>
          <a:bodyPr/>
          <a:lstStyle/>
          <a:p>
            <a:r>
              <a:rPr lang="nb-NO" sz="2400" dirty="0" smtClean="0"/>
              <a:t>Arbeidsgruppe 1 - prosesskartlegging</a:t>
            </a:r>
            <a:endParaRPr lang="nb-NO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6</a:t>
            </a:r>
            <a:r>
              <a:rPr lang="nb-NO" dirty="0" smtClean="0"/>
              <a:t>. November 2013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EFV-V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3D188-D2B6-D245-BD73-2971B502640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100138"/>
            <a:ext cx="7137459" cy="499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8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4515" y="1804470"/>
            <a:ext cx="8388350" cy="2016125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nb-NO" sz="3200" dirty="0" smtClean="0"/>
              <a:t> </a:t>
            </a:r>
            <a:r>
              <a:rPr lang="nb-NO" altLang="nb-NO" sz="3200" dirty="0"/>
              <a:t/>
            </a:r>
            <a:br>
              <a:rPr lang="nb-NO" altLang="nb-NO" sz="3200" dirty="0"/>
            </a:br>
            <a:r>
              <a:rPr lang="nb-NO" altLang="nb-NO" sz="3200" dirty="0" smtClean="0"/>
              <a:t>Arbeidsgruppe 2</a:t>
            </a:r>
            <a:br>
              <a:rPr lang="nb-NO" altLang="nb-NO" sz="3200" dirty="0" smtClean="0"/>
            </a:br>
            <a:r>
              <a:rPr lang="nb-NO" altLang="nb-NO" sz="3200" b="0" dirty="0" smtClean="0"/>
              <a:t>Prosjektøkonomistyring</a:t>
            </a:r>
            <a:br>
              <a:rPr lang="nb-NO" altLang="nb-NO" sz="3200" b="0" dirty="0" smtClean="0"/>
            </a:br>
            <a:r>
              <a:rPr lang="nb-NO" altLang="nb-NO" sz="1050" b="0" dirty="0" smtClean="0"/>
              <a:t/>
            </a:r>
            <a:br>
              <a:rPr lang="nb-NO" altLang="nb-NO" sz="1050" b="0" dirty="0" smtClean="0"/>
            </a:br>
            <a:endParaRPr lang="nb-NO" altLang="nb-NO" b="0" dirty="0" smtClean="0"/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 bwMode="auto">
          <a:xfrm>
            <a:off x="419913" y="3600090"/>
            <a:ext cx="7715200" cy="179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nb-NO" sz="1600" i="1" kern="0" dirty="0" smtClean="0"/>
              <a:t>Beskriver gjeldende praksis og utfordringer knyttet til </a:t>
            </a:r>
            <a:r>
              <a:rPr lang="nb-NO" sz="1600" b="1" i="1" kern="0" dirty="0" smtClean="0"/>
              <a:t>regnskapsprinsipper, økonomimodell </a:t>
            </a:r>
            <a:r>
              <a:rPr lang="nb-NO" sz="1600" i="1" kern="0" dirty="0" smtClean="0"/>
              <a:t>og </a:t>
            </a:r>
            <a:r>
              <a:rPr lang="nb-NO" sz="1600" b="1" i="1" kern="0" dirty="0" smtClean="0"/>
              <a:t>rapporteringsstruktur  </a:t>
            </a:r>
            <a:r>
              <a:rPr lang="nb-NO" sz="1600" i="1" kern="0" dirty="0" smtClean="0"/>
              <a:t>og kommer med forslag til løsninger på de problemer som avdekkes. 					                   </a:t>
            </a:r>
          </a:p>
          <a:p>
            <a:pPr>
              <a:spcAft>
                <a:spcPts val="600"/>
              </a:spcAft>
            </a:pPr>
            <a:r>
              <a:rPr lang="nb-NO" sz="1600" i="1" kern="0" dirty="0" smtClean="0"/>
              <a:t>Leveranse: </a:t>
            </a:r>
            <a:r>
              <a:rPr lang="nb-NO" sz="1600" b="1" i="1" kern="0" dirty="0" smtClean="0"/>
              <a:t>Ny økonomirapportpakke </a:t>
            </a:r>
            <a:r>
              <a:rPr lang="nb-NO" sz="1600" i="1" kern="0" dirty="0" smtClean="0"/>
              <a:t>samt </a:t>
            </a:r>
            <a:r>
              <a:rPr lang="nb-NO" sz="1600" b="1" i="1" kern="0" dirty="0" smtClean="0"/>
              <a:t>forslag til felles beste praksis (minimumsstandard) for prosjektøkonomistyring</a:t>
            </a:r>
            <a:r>
              <a:rPr lang="nb-NO" sz="1600" i="1" kern="0" dirty="0" smtClean="0"/>
              <a:t> ved UiO</a:t>
            </a:r>
            <a:endParaRPr lang="nb-NO" sz="1600" i="1" kern="0" dirty="0"/>
          </a:p>
        </p:txBody>
      </p:sp>
    </p:spTree>
    <p:extLst>
      <p:ext uri="{BB962C8B-B14F-4D97-AF65-F5344CB8AC3E}">
        <p14:creationId xmlns:p14="http://schemas.microsoft.com/office/powerpoint/2010/main" val="9542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71530" y="610262"/>
            <a:ext cx="7453101" cy="1143000"/>
          </a:xfrm>
        </p:spPr>
        <p:txBody>
          <a:bodyPr/>
          <a:lstStyle/>
          <a:p>
            <a:r>
              <a:rPr lang="nb-NO" altLang="nb-NO" sz="2800" dirty="0" smtClean="0"/>
              <a:t>NY rapportpakke til prosjektleder, prosjekteier og prosjektcontroller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62325" y="1917038"/>
            <a:ext cx="4045901" cy="4114800"/>
          </a:xfrm>
        </p:spPr>
        <p:txBody>
          <a:bodyPr/>
          <a:lstStyle/>
          <a:p>
            <a:pPr marL="0" indent="0">
              <a:buNone/>
            </a:pPr>
            <a:r>
              <a:rPr lang="nb-NO" altLang="nb-NO" sz="2400" dirty="0" smtClean="0"/>
              <a:t>6 nye rapporter til prosjektøkonomistyring </a:t>
            </a:r>
          </a:p>
          <a:p>
            <a:pPr marL="0" indent="0">
              <a:buNone/>
            </a:pPr>
            <a:r>
              <a:rPr lang="nb-NO" altLang="nb-NO" sz="1600" dirty="0" smtClean="0"/>
              <a:t>- i tillegg til ny søknads-, og </a:t>
            </a:r>
            <a:r>
              <a:rPr lang="nb-NO" altLang="nb-NO" sz="1600" dirty="0" err="1" smtClean="0"/>
              <a:t>rebudsjetteringsmal</a:t>
            </a:r>
            <a:r>
              <a:rPr lang="nb-NO" altLang="nb-NO" sz="1600" dirty="0" smtClean="0"/>
              <a:t> samt prosjektregistreringsskjema</a:t>
            </a:r>
          </a:p>
          <a:p>
            <a:endParaRPr lang="nb-NO" altLang="nb-NO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93267" y="3632746"/>
            <a:ext cx="3227855" cy="26161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nb-NO" sz="1200" dirty="0"/>
          </a:p>
          <a:p>
            <a:pPr algn="ctr">
              <a:defRPr/>
            </a:pPr>
            <a:r>
              <a:rPr lang="nb-NO" dirty="0" smtClean="0"/>
              <a:t>Nødvendig med et minimum </a:t>
            </a:r>
            <a:r>
              <a:rPr lang="nb-NO" dirty="0"/>
              <a:t>av kompetanse, struktur og rutiner rundt arbeidet med prosjektøkonomistyring, der de nye rapportene skal tas i bruk!</a:t>
            </a:r>
          </a:p>
          <a:p>
            <a:pPr algn="ctr">
              <a:defRPr/>
            </a:pPr>
            <a:endParaRPr lang="nb-NO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56" y="1937982"/>
            <a:ext cx="5162273" cy="431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169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/>
        </p:nvGraphicFramePr>
        <p:xfrm>
          <a:off x="467544" y="-387424"/>
          <a:ext cx="8136904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350838" y="476250"/>
            <a:ext cx="8181975" cy="1143000"/>
          </a:xfrm>
        </p:spPr>
        <p:txBody>
          <a:bodyPr/>
          <a:lstStyle/>
          <a:p>
            <a:r>
              <a:rPr lang="nb-NO" altLang="nb-NO" sz="2400" smtClean="0"/>
              <a:t>Veien videre…</a:t>
            </a:r>
            <a:r>
              <a:rPr lang="nb-NO" altLang="nb-NO" sz="2800" smtClean="0"/>
              <a:t/>
            </a:r>
            <a:br>
              <a:rPr lang="nb-NO" altLang="nb-NO" sz="2800" smtClean="0"/>
            </a:br>
            <a:r>
              <a:rPr lang="nb-NO" altLang="nb-NO" sz="2800" smtClean="0"/>
              <a:t>Fra adhoc til struktur - en felles beste praksis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00113" y="4797425"/>
            <a:ext cx="7127875" cy="1871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nb-NO" sz="18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nb-NO" sz="18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nb-NO" sz="1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nb-NO" sz="1800" b="1" dirty="0">
                <a:solidFill>
                  <a:schemeClr val="tx1"/>
                </a:solidFill>
              </a:rPr>
              <a:t>PROSJEKTØKONOMISTYRING</a:t>
            </a:r>
          </a:p>
          <a:p>
            <a:pPr>
              <a:defRPr/>
            </a:pPr>
            <a:r>
              <a:rPr lang="nb-NO" sz="1600" dirty="0">
                <a:solidFill>
                  <a:schemeClr val="tx1"/>
                </a:solidFill>
              </a:rPr>
              <a:t>Organisering</a:t>
            </a:r>
          </a:p>
          <a:p>
            <a:pPr>
              <a:defRPr/>
            </a:pPr>
            <a:r>
              <a:rPr lang="nb-NO" sz="1600" dirty="0">
                <a:solidFill>
                  <a:schemeClr val="tx1"/>
                </a:solidFill>
              </a:rPr>
              <a:t>Ansvar og rutiner</a:t>
            </a:r>
          </a:p>
          <a:p>
            <a:pPr>
              <a:defRPr/>
            </a:pPr>
            <a:r>
              <a:rPr lang="nb-NO" sz="1600" dirty="0">
                <a:solidFill>
                  <a:schemeClr val="tx1"/>
                </a:solidFill>
              </a:rPr>
              <a:t>Rammer &amp; policy</a:t>
            </a:r>
          </a:p>
          <a:p>
            <a:pPr>
              <a:defRPr/>
            </a:pPr>
            <a:r>
              <a:rPr lang="nb-NO" sz="1600" dirty="0">
                <a:solidFill>
                  <a:schemeClr val="tx1"/>
                </a:solidFill>
              </a:rPr>
              <a:t>Leveranser</a:t>
            </a:r>
          </a:p>
          <a:p>
            <a:pPr>
              <a:defRPr/>
            </a:pPr>
            <a:r>
              <a:rPr lang="nb-NO" sz="1600" i="1" dirty="0">
                <a:solidFill>
                  <a:schemeClr val="tx1"/>
                </a:solidFill>
              </a:rPr>
              <a:t>Lokale tilpasninger</a:t>
            </a:r>
          </a:p>
          <a:p>
            <a:pPr algn="ctr">
              <a:defRPr/>
            </a:pPr>
            <a:endParaRPr lang="nb-NO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</p:txBody>
      </p:sp>
      <p:grpSp>
        <p:nvGrpSpPr>
          <p:cNvPr id="8199" name="Group 38"/>
          <p:cNvGrpSpPr>
            <a:grpSpLocks/>
          </p:cNvGrpSpPr>
          <p:nvPr/>
        </p:nvGrpSpPr>
        <p:grpSpPr bwMode="auto">
          <a:xfrm>
            <a:off x="1116013" y="2852738"/>
            <a:ext cx="7003886" cy="1728787"/>
            <a:chOff x="1403648" y="2636218"/>
            <a:chExt cx="7003887" cy="1728787"/>
          </a:xfrm>
        </p:grpSpPr>
        <p:sp>
          <p:nvSpPr>
            <p:cNvPr id="33" name="Rectangle 7"/>
            <p:cNvSpPr/>
            <p:nvPr/>
          </p:nvSpPr>
          <p:spPr bwMode="auto">
            <a:xfrm>
              <a:off x="1403648" y="2636218"/>
              <a:ext cx="6264276" cy="172878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nb-NO" dirty="0">
                  <a:solidFill>
                    <a:schemeClr val="tx1"/>
                  </a:solidFill>
                  <a:cs typeface="ヒラギノ角ゴ Pro W3"/>
                </a:rPr>
                <a:t>                     ansvar / oppgaver</a:t>
              </a:r>
            </a:p>
          </p:txBody>
        </p:sp>
        <p:sp>
          <p:nvSpPr>
            <p:cNvPr id="8202" name="Ellipse 18"/>
            <p:cNvSpPr>
              <a:spLocks noChangeArrowheads="1"/>
            </p:cNvSpPr>
            <p:nvPr/>
          </p:nvSpPr>
          <p:spPr bwMode="auto">
            <a:xfrm>
              <a:off x="2338686" y="3499817"/>
              <a:ext cx="1439862" cy="71755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nb-NO" altLang="nb-NO" sz="1400" b="1"/>
                <a:t>Prosjekt-leder</a:t>
              </a:r>
            </a:p>
          </p:txBody>
        </p:sp>
        <p:sp>
          <p:nvSpPr>
            <p:cNvPr id="8203" name="Ellipse 19"/>
            <p:cNvSpPr>
              <a:spLocks noChangeArrowheads="1"/>
            </p:cNvSpPr>
            <p:nvPr/>
          </p:nvSpPr>
          <p:spPr bwMode="auto">
            <a:xfrm>
              <a:off x="1475086" y="2923555"/>
              <a:ext cx="1368425" cy="64928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nb-NO" altLang="nb-NO" sz="1400" b="1"/>
                <a:t>Prosjekt-eier</a:t>
              </a:r>
            </a:p>
          </p:txBody>
        </p:sp>
        <p:sp>
          <p:nvSpPr>
            <p:cNvPr id="8204" name="Rektangel 17"/>
            <p:cNvSpPr>
              <a:spLocks noChangeArrowheads="1"/>
            </p:cNvSpPr>
            <p:nvPr/>
          </p:nvSpPr>
          <p:spPr bwMode="auto">
            <a:xfrm>
              <a:off x="4499273" y="3068017"/>
              <a:ext cx="2305050" cy="11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buFont typeface="Arial" pitchFamily="34" charset="0"/>
                <a:buChar char="•"/>
              </a:pPr>
              <a:r>
                <a:rPr lang="nb-NO" altLang="nb-NO" sz="1400" dirty="0"/>
                <a:t> Prosjektkoordinator</a:t>
              </a:r>
            </a:p>
            <a:p>
              <a:pPr eaLnBrk="1" hangingPunct="1">
                <a:buFont typeface="Arial" pitchFamily="34" charset="0"/>
                <a:buChar char="•"/>
              </a:pPr>
              <a:r>
                <a:rPr lang="nb-NO" altLang="nb-NO" sz="1400" b="1" dirty="0"/>
                <a:t> </a:t>
              </a:r>
              <a:r>
                <a:rPr lang="nb-NO" altLang="nb-NO" sz="1400" dirty="0"/>
                <a:t>Forskningskonsulent</a:t>
              </a:r>
            </a:p>
            <a:p>
              <a:pPr eaLnBrk="1" hangingPunct="1">
                <a:buFont typeface="Arial" pitchFamily="34" charset="0"/>
                <a:buChar char="•"/>
              </a:pPr>
              <a:r>
                <a:rPr lang="nb-NO" altLang="nb-NO" sz="1400" b="1" dirty="0"/>
                <a:t> </a:t>
              </a:r>
              <a:r>
                <a:rPr lang="nb-NO" altLang="nb-NO" sz="1400" dirty="0"/>
                <a:t>Prosjektcontroller</a:t>
              </a:r>
            </a:p>
            <a:p>
              <a:pPr eaLnBrk="1" hangingPunct="1">
                <a:buFont typeface="Arial" pitchFamily="34" charset="0"/>
                <a:buChar char="•"/>
              </a:pPr>
              <a:r>
                <a:rPr lang="nb-NO" altLang="nb-NO" sz="1400" b="1" dirty="0"/>
                <a:t> </a:t>
              </a:r>
              <a:r>
                <a:rPr lang="nb-NO" altLang="nb-NO" sz="1400" dirty="0"/>
                <a:t>Økonomikonsulent</a:t>
              </a:r>
            </a:p>
            <a:p>
              <a:pPr eaLnBrk="1" hangingPunct="1">
                <a:buFont typeface="Arial" pitchFamily="34" charset="0"/>
                <a:buChar char="•"/>
              </a:pPr>
              <a:r>
                <a:rPr lang="nb-NO" altLang="nb-NO" sz="1400" b="1" dirty="0"/>
                <a:t> </a:t>
              </a:r>
              <a:r>
                <a:rPr lang="nb-NO" altLang="nb-NO" sz="1400" dirty="0"/>
                <a:t>Administrativ leder</a:t>
              </a:r>
              <a:endParaRPr lang="nb-NO" altLang="nb-NO" sz="1400" b="1" dirty="0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829560" y="3126816"/>
              <a:ext cx="1577975" cy="6477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nb-NO" sz="1600" b="1" dirty="0">
                  <a:solidFill>
                    <a:schemeClr val="tx1"/>
                  </a:solidFill>
                </a:rPr>
                <a:t>Kritisk god samhandling!</a:t>
              </a: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4932363" y="5084763"/>
            <a:ext cx="2735262" cy="129698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Minimum UiO standard</a:t>
            </a:r>
          </a:p>
          <a:p>
            <a:pPr algn="ctr">
              <a:defRPr/>
            </a:pPr>
            <a:r>
              <a:rPr lang="nb-NO" dirty="0">
                <a:solidFill>
                  <a:schemeClr val="tx1"/>
                </a:solidFill>
              </a:rPr>
              <a:t>grunnlaget for en felles beste praksis</a:t>
            </a:r>
          </a:p>
        </p:txBody>
      </p:sp>
    </p:spTree>
    <p:extLst>
      <p:ext uri="{BB962C8B-B14F-4D97-AF65-F5344CB8AC3E}">
        <p14:creationId xmlns:p14="http://schemas.microsoft.com/office/powerpoint/2010/main" val="18773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463" y="-26988"/>
            <a:ext cx="7696200" cy="647701"/>
          </a:xfrm>
          <a:solidFill>
            <a:schemeClr val="bg1"/>
          </a:solidFill>
        </p:spPr>
        <p:txBody>
          <a:bodyPr/>
          <a:lstStyle/>
          <a:p>
            <a:r>
              <a:rPr lang="nb-NO" altLang="nb-NO" sz="2000" smtClean="0"/>
              <a:t>UiO standard praksis for prosjektøkonomistyring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ssholder for innhold 2"/>
          <p:cNvSpPr>
            <a:spLocks noGrp="1"/>
          </p:cNvSpPr>
          <p:nvPr>
            <p:ph idx="1"/>
          </p:nvPr>
        </p:nvSpPr>
        <p:spPr>
          <a:xfrm>
            <a:off x="539750" y="2157699"/>
            <a:ext cx="6366017" cy="2159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 altLang="nb-NO" sz="2000" dirty="0" smtClean="0"/>
              <a:t>Sikre god opplæring av </a:t>
            </a:r>
            <a:r>
              <a:rPr lang="nb-NO" altLang="nb-NO" sz="2000" dirty="0" err="1" smtClean="0"/>
              <a:t>prosjektcontrollere</a:t>
            </a:r>
            <a:r>
              <a:rPr lang="nb-NO" altLang="nb-NO" sz="2000" dirty="0" smtClean="0"/>
              <a:t> (arbeidsstue)</a:t>
            </a:r>
          </a:p>
          <a:p>
            <a:pPr>
              <a:spcAft>
                <a:spcPts val="600"/>
              </a:spcAft>
            </a:pPr>
            <a:r>
              <a:rPr lang="nb-NO" altLang="nb-NO" sz="2000" dirty="0" smtClean="0"/>
              <a:t>Få til felles </a:t>
            </a:r>
            <a:r>
              <a:rPr lang="nb-NO" altLang="nb-NO" sz="2000" dirty="0"/>
              <a:t>forvaltning innen </a:t>
            </a:r>
            <a:r>
              <a:rPr lang="nb-NO" altLang="nb-NO" sz="2000" dirty="0" smtClean="0"/>
              <a:t>prosjektøkonomistyring (samarbeid lokalt / sentralt)</a:t>
            </a:r>
          </a:p>
          <a:p>
            <a:pPr>
              <a:spcAft>
                <a:spcPts val="600"/>
              </a:spcAft>
            </a:pPr>
            <a:r>
              <a:rPr lang="nb-NO" altLang="nb-NO" sz="2000" dirty="0" smtClean="0"/>
              <a:t>Forslag felles beste praksis ved pilotene</a:t>
            </a:r>
            <a:endParaRPr lang="nb-NO" altLang="nb-NO" sz="2000" dirty="0"/>
          </a:p>
          <a:p>
            <a:pPr>
              <a:spcAft>
                <a:spcPts val="600"/>
              </a:spcAft>
            </a:pPr>
            <a:r>
              <a:rPr lang="nb-NO" altLang="nb-NO" sz="2000" dirty="0" smtClean="0"/>
              <a:t>Rollebasert opplæringsopplegg for </a:t>
            </a:r>
            <a:r>
              <a:rPr lang="nb-NO" altLang="nb-NO" sz="2000" dirty="0" err="1" smtClean="0"/>
              <a:t>prosjektcontrollere</a:t>
            </a:r>
            <a:r>
              <a:rPr lang="nb-NO" altLang="nb-NO" sz="2000" dirty="0" smtClean="0"/>
              <a:t> fra 2014</a:t>
            </a:r>
          </a:p>
          <a:p>
            <a:pPr>
              <a:spcAft>
                <a:spcPts val="600"/>
              </a:spcAft>
            </a:pPr>
            <a:endParaRPr lang="nb-NO" altLang="nb-NO" sz="1800" dirty="0" smtClean="0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7181850" cy="1143000"/>
          </a:xfrm>
        </p:spPr>
        <p:txBody>
          <a:bodyPr/>
          <a:lstStyle/>
          <a:p>
            <a:r>
              <a:rPr lang="nb-NO" altLang="nb-NO" sz="2800" dirty="0"/>
              <a:t>F</a:t>
            </a:r>
            <a:r>
              <a:rPr lang="nb-NO" altLang="nb-NO" sz="2800" dirty="0" smtClean="0"/>
              <a:t>okus høsten 2013</a:t>
            </a:r>
            <a:br>
              <a:rPr lang="nb-NO" altLang="nb-NO" sz="2800" dirty="0" smtClean="0"/>
            </a:br>
            <a:r>
              <a:rPr lang="nb-NO" altLang="nb-NO" sz="2800" dirty="0" smtClean="0"/>
              <a:t>Kompetanseheving og forvaltning</a:t>
            </a:r>
          </a:p>
        </p:txBody>
      </p:sp>
      <p:pic>
        <p:nvPicPr>
          <p:cNvPr id="14340" name="Picture 3" descr="C:\Users\camillku\AppData\Local\Microsoft\Windows\Temporary Internet Files\Content.IE5\0D2D8W31\MC90033426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8145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ktangel 7"/>
          <p:cNvSpPr>
            <a:spLocks noChangeArrowheads="1"/>
          </p:cNvSpPr>
          <p:nvPr/>
        </p:nvSpPr>
        <p:spPr bwMode="auto">
          <a:xfrm>
            <a:off x="245657" y="5209844"/>
            <a:ext cx="87482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/>
              <a:t>Det kritiske ved prosjektøkonomistyring er formidlingsdelen!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/>
              <a:t>Hvordan gjøre det komplekse forståelig?</a:t>
            </a:r>
          </a:p>
        </p:txBody>
      </p:sp>
    </p:spTree>
    <p:extLst>
      <p:ext uri="{BB962C8B-B14F-4D97-AF65-F5344CB8AC3E}">
        <p14:creationId xmlns:p14="http://schemas.microsoft.com/office/powerpoint/2010/main" val="2321975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 bwMode="auto">
          <a:xfrm>
            <a:off x="107950" y="1700213"/>
            <a:ext cx="8964613" cy="50863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nb-NO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7950" y="30163"/>
            <a:ext cx="8964613" cy="50847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nb-NO">
              <a:solidFill>
                <a:schemeClr val="tx1"/>
              </a:solidFill>
              <a:cs typeface="ヒラギノ角ゴ Pro W3"/>
            </a:endParaRPr>
          </a:p>
        </p:txBody>
      </p:sp>
      <p:pic>
        <p:nvPicPr>
          <p:cNvPr id="9220" name="Picture 12" descr="C:\Users\camillku\AppData\Local\Microsoft\Windows\Temporary Internet Files\Content.IE5\NLVGNMZM\MC90041141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0963"/>
            <a:ext cx="183832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28"/>
          <p:cNvGrpSpPr>
            <a:grpSpLocks/>
          </p:cNvGrpSpPr>
          <p:nvPr/>
        </p:nvGrpSpPr>
        <p:grpSpPr bwMode="auto">
          <a:xfrm>
            <a:off x="2051050" y="71438"/>
            <a:ext cx="1584325" cy="1582737"/>
            <a:chOff x="297021" y="2467583"/>
            <a:chExt cx="1584176" cy="1584176"/>
          </a:xfrm>
        </p:grpSpPr>
        <p:pic>
          <p:nvPicPr>
            <p:cNvPr id="15428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31" name="Rectangle 30"/>
            <p:cNvSpPr/>
            <p:nvPr/>
          </p:nvSpPr>
          <p:spPr bwMode="auto">
            <a:xfrm>
              <a:off x="341467" y="2537497"/>
              <a:ext cx="1485760" cy="6943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600" b="1" dirty="0">
                  <a:solidFill>
                    <a:schemeClr val="tx1"/>
                  </a:solidFill>
                </a:rPr>
                <a:t>Budsjett</a:t>
              </a:r>
            </a:p>
            <a:p>
              <a:pPr algn="ctr" eaLnBrk="0" hangingPunct="0">
                <a:defRPr/>
              </a:pPr>
              <a:r>
                <a:rPr lang="nb-NO" sz="1050" b="1" dirty="0">
                  <a:solidFill>
                    <a:schemeClr val="tx1"/>
                  </a:solidFill>
                </a:rPr>
                <a:t>grunnlag/simulering</a:t>
              </a:r>
              <a:r>
                <a:rPr lang="nb-NO" sz="1200" b="1" dirty="0">
                  <a:solidFill>
                    <a:schemeClr val="tx1"/>
                  </a:solidFill>
                </a:rPr>
                <a:t> Buddy </a:t>
              </a:r>
              <a:r>
                <a:rPr lang="nb-NO" sz="1200" b="1" dirty="0" err="1">
                  <a:solidFill>
                    <a:schemeClr val="tx1"/>
                  </a:solidFill>
                </a:rPr>
                <a:t>viewer</a:t>
              </a:r>
              <a:endParaRPr lang="nb-NO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222" name="Group 31"/>
          <p:cNvGrpSpPr>
            <a:grpSpLocks/>
          </p:cNvGrpSpPr>
          <p:nvPr/>
        </p:nvGrpSpPr>
        <p:grpSpPr bwMode="auto">
          <a:xfrm>
            <a:off x="3779838" y="71438"/>
            <a:ext cx="1584325" cy="1582737"/>
            <a:chOff x="297021" y="2467583"/>
            <a:chExt cx="1584176" cy="1584176"/>
          </a:xfrm>
        </p:grpSpPr>
        <p:pic>
          <p:nvPicPr>
            <p:cNvPr id="15426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34" name="Rectangle 33"/>
            <p:cNvSpPr/>
            <p:nvPr/>
          </p:nvSpPr>
          <p:spPr bwMode="auto">
            <a:xfrm>
              <a:off x="341467" y="2537497"/>
              <a:ext cx="1485760" cy="6943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400" b="1" dirty="0">
                  <a:solidFill>
                    <a:schemeClr val="tx1"/>
                  </a:solidFill>
                </a:rPr>
                <a:t>Prosjekt-etablering  </a:t>
              </a:r>
              <a:r>
                <a:rPr lang="nb-NO" sz="1100" b="1" dirty="0">
                  <a:solidFill>
                    <a:schemeClr val="tx1"/>
                  </a:solidFill>
                </a:rPr>
                <a:t>lokalt/krav/system</a:t>
              </a:r>
            </a:p>
          </p:txBody>
        </p:sp>
      </p:grpSp>
      <p:grpSp>
        <p:nvGrpSpPr>
          <p:cNvPr id="9223" name="Group 37"/>
          <p:cNvGrpSpPr>
            <a:grpSpLocks/>
          </p:cNvGrpSpPr>
          <p:nvPr/>
        </p:nvGrpSpPr>
        <p:grpSpPr bwMode="auto">
          <a:xfrm>
            <a:off x="2051050" y="1412875"/>
            <a:ext cx="1584325" cy="1584325"/>
            <a:chOff x="297021" y="2467583"/>
            <a:chExt cx="1584176" cy="1584176"/>
          </a:xfrm>
        </p:grpSpPr>
        <p:pic>
          <p:nvPicPr>
            <p:cNvPr id="15424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40" name="Rectangle 39"/>
            <p:cNvSpPr/>
            <p:nvPr/>
          </p:nvSpPr>
          <p:spPr bwMode="auto">
            <a:xfrm>
              <a:off x="341467" y="2537426"/>
              <a:ext cx="1485760" cy="6952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600" b="1" dirty="0">
                  <a:solidFill>
                    <a:schemeClr val="tx1"/>
                  </a:solidFill>
                </a:rPr>
                <a:t>Periodisering inntekter</a:t>
              </a:r>
            </a:p>
          </p:txBody>
        </p:sp>
      </p:grpSp>
      <p:grpSp>
        <p:nvGrpSpPr>
          <p:cNvPr id="9224" name="Group 46"/>
          <p:cNvGrpSpPr>
            <a:grpSpLocks/>
          </p:cNvGrpSpPr>
          <p:nvPr/>
        </p:nvGrpSpPr>
        <p:grpSpPr bwMode="auto">
          <a:xfrm>
            <a:off x="7164388" y="3457575"/>
            <a:ext cx="1584325" cy="1584325"/>
            <a:chOff x="297021" y="2467583"/>
            <a:chExt cx="1584176" cy="1584176"/>
          </a:xfrm>
        </p:grpSpPr>
        <p:pic>
          <p:nvPicPr>
            <p:cNvPr id="15422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49" name="Rectangle 48"/>
            <p:cNvSpPr/>
            <p:nvPr/>
          </p:nvSpPr>
          <p:spPr bwMode="auto">
            <a:xfrm>
              <a:off x="341467" y="2537426"/>
              <a:ext cx="1485760" cy="6952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600" b="1" dirty="0">
                  <a:solidFill>
                    <a:schemeClr val="tx1"/>
                  </a:solidFill>
                </a:rPr>
                <a:t>Forpliktelser </a:t>
              </a:r>
              <a:r>
                <a:rPr lang="nb-NO" sz="1200" b="1" dirty="0">
                  <a:solidFill>
                    <a:schemeClr val="tx1"/>
                  </a:solidFill>
                </a:rPr>
                <a:t>lønn / innkjøp / reiser</a:t>
              </a:r>
            </a:p>
          </p:txBody>
        </p:sp>
      </p:grpSp>
      <p:grpSp>
        <p:nvGrpSpPr>
          <p:cNvPr id="9225" name="Group 52"/>
          <p:cNvGrpSpPr>
            <a:grpSpLocks/>
          </p:cNvGrpSpPr>
          <p:nvPr/>
        </p:nvGrpSpPr>
        <p:grpSpPr bwMode="auto">
          <a:xfrm>
            <a:off x="336550" y="76200"/>
            <a:ext cx="1584325" cy="1584325"/>
            <a:chOff x="297021" y="2467583"/>
            <a:chExt cx="1584176" cy="1584176"/>
          </a:xfrm>
        </p:grpSpPr>
        <p:pic>
          <p:nvPicPr>
            <p:cNvPr id="15420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55" name="Rectangle 54"/>
            <p:cNvSpPr/>
            <p:nvPr/>
          </p:nvSpPr>
          <p:spPr bwMode="auto">
            <a:xfrm>
              <a:off x="341467" y="2537426"/>
              <a:ext cx="1485760" cy="6952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600" b="1" dirty="0">
                  <a:solidFill>
                    <a:schemeClr val="tx1"/>
                  </a:solidFill>
                </a:rPr>
                <a:t>Bilagslønn</a:t>
              </a:r>
            </a:p>
          </p:txBody>
        </p:sp>
      </p:grpSp>
      <p:grpSp>
        <p:nvGrpSpPr>
          <p:cNvPr id="9226" name="Group 55"/>
          <p:cNvGrpSpPr>
            <a:grpSpLocks/>
          </p:cNvGrpSpPr>
          <p:nvPr/>
        </p:nvGrpSpPr>
        <p:grpSpPr bwMode="auto">
          <a:xfrm>
            <a:off x="5465763" y="2862263"/>
            <a:ext cx="1584325" cy="1584325"/>
            <a:chOff x="297021" y="2467583"/>
            <a:chExt cx="1584176" cy="1584176"/>
          </a:xfrm>
        </p:grpSpPr>
        <p:pic>
          <p:nvPicPr>
            <p:cNvPr id="15418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58" name="Rectangle 57"/>
            <p:cNvSpPr/>
            <p:nvPr/>
          </p:nvSpPr>
          <p:spPr bwMode="auto">
            <a:xfrm>
              <a:off x="341467" y="2537426"/>
              <a:ext cx="1485760" cy="6952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400" b="1" dirty="0">
                  <a:solidFill>
                    <a:schemeClr val="tx1"/>
                  </a:solidFill>
                </a:rPr>
                <a:t>EFV-V Prosjekt-portal</a:t>
              </a:r>
              <a:endParaRPr lang="nb-NO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227" name="Group 58"/>
          <p:cNvGrpSpPr>
            <a:grpSpLocks/>
          </p:cNvGrpSpPr>
          <p:nvPr/>
        </p:nvGrpSpPr>
        <p:grpSpPr bwMode="auto">
          <a:xfrm>
            <a:off x="3779838" y="2862263"/>
            <a:ext cx="1584325" cy="1584325"/>
            <a:chOff x="297021" y="2467583"/>
            <a:chExt cx="1584176" cy="1584176"/>
          </a:xfrm>
        </p:grpSpPr>
        <p:pic>
          <p:nvPicPr>
            <p:cNvPr id="15416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61" name="Rectangle 60"/>
            <p:cNvSpPr/>
            <p:nvPr/>
          </p:nvSpPr>
          <p:spPr bwMode="auto">
            <a:xfrm>
              <a:off x="341467" y="2537426"/>
              <a:ext cx="1485760" cy="6952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400" b="1" dirty="0">
                  <a:solidFill>
                    <a:schemeClr val="tx1"/>
                  </a:solidFill>
                </a:rPr>
                <a:t>Totaløkonomi styringskartet</a:t>
              </a:r>
            </a:p>
          </p:txBody>
        </p:sp>
      </p:grpSp>
      <p:grpSp>
        <p:nvGrpSpPr>
          <p:cNvPr id="9228" name="Group 61"/>
          <p:cNvGrpSpPr>
            <a:grpSpLocks/>
          </p:cNvGrpSpPr>
          <p:nvPr/>
        </p:nvGrpSpPr>
        <p:grpSpPr bwMode="auto">
          <a:xfrm>
            <a:off x="3635375" y="5229225"/>
            <a:ext cx="1584325" cy="1584325"/>
            <a:chOff x="297021" y="2467583"/>
            <a:chExt cx="1584176" cy="1584176"/>
          </a:xfrm>
        </p:grpSpPr>
        <p:pic>
          <p:nvPicPr>
            <p:cNvPr id="15414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64" name="Rectangle 63"/>
            <p:cNvSpPr/>
            <p:nvPr/>
          </p:nvSpPr>
          <p:spPr bwMode="auto">
            <a:xfrm>
              <a:off x="341467" y="2537426"/>
              <a:ext cx="1485760" cy="6952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600" b="1" dirty="0">
                  <a:solidFill>
                    <a:schemeClr val="tx1"/>
                  </a:solidFill>
                </a:rPr>
                <a:t>Leiesteds-modell</a:t>
              </a:r>
            </a:p>
          </p:txBody>
        </p:sp>
      </p:grpSp>
      <p:grpSp>
        <p:nvGrpSpPr>
          <p:cNvPr id="9229" name="Group 64"/>
          <p:cNvGrpSpPr>
            <a:grpSpLocks/>
          </p:cNvGrpSpPr>
          <p:nvPr/>
        </p:nvGrpSpPr>
        <p:grpSpPr bwMode="auto">
          <a:xfrm>
            <a:off x="5427663" y="74613"/>
            <a:ext cx="1582737" cy="1584325"/>
            <a:chOff x="297021" y="2467583"/>
            <a:chExt cx="1584176" cy="1584176"/>
          </a:xfrm>
        </p:grpSpPr>
        <p:pic>
          <p:nvPicPr>
            <p:cNvPr id="15412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67" name="Rectangle 66"/>
            <p:cNvSpPr/>
            <p:nvPr/>
          </p:nvSpPr>
          <p:spPr bwMode="auto">
            <a:xfrm>
              <a:off x="341511" y="2537426"/>
              <a:ext cx="1485662" cy="6952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600" b="1" dirty="0">
                  <a:solidFill>
                    <a:schemeClr val="tx1"/>
                  </a:solidFill>
                </a:rPr>
                <a:t>Policy     </a:t>
              </a:r>
              <a:r>
                <a:rPr lang="nb-NO" sz="1400" b="1" dirty="0">
                  <a:solidFill>
                    <a:schemeClr val="tx1"/>
                  </a:solidFill>
                </a:rPr>
                <a:t>lokalt / sentralt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 bwMode="auto">
          <a:xfrm flipV="1">
            <a:off x="3708400" y="5099050"/>
            <a:ext cx="5364163" cy="158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231" name="Group 6"/>
          <p:cNvGrpSpPr>
            <a:grpSpLocks/>
          </p:cNvGrpSpPr>
          <p:nvPr/>
        </p:nvGrpSpPr>
        <p:grpSpPr bwMode="auto">
          <a:xfrm>
            <a:off x="5364163" y="5230813"/>
            <a:ext cx="1584325" cy="1582737"/>
            <a:chOff x="297021" y="2467583"/>
            <a:chExt cx="1584176" cy="1584176"/>
          </a:xfrm>
        </p:grpSpPr>
        <p:pic>
          <p:nvPicPr>
            <p:cNvPr id="15410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5" name="Rectangle 4"/>
            <p:cNvSpPr/>
            <p:nvPr/>
          </p:nvSpPr>
          <p:spPr bwMode="auto">
            <a:xfrm>
              <a:off x="341467" y="2537497"/>
              <a:ext cx="1485760" cy="6943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b="1" dirty="0">
                  <a:solidFill>
                    <a:schemeClr val="tx1"/>
                  </a:solidFill>
                </a:rPr>
                <a:t>SFF</a:t>
              </a:r>
            </a:p>
          </p:txBody>
        </p:sp>
      </p:grpSp>
      <p:cxnSp>
        <p:nvCxnSpPr>
          <p:cNvPr id="88" name="Straight Connector 87"/>
          <p:cNvCxnSpPr/>
          <p:nvPr/>
        </p:nvCxnSpPr>
        <p:spPr bwMode="auto">
          <a:xfrm>
            <a:off x="107950" y="5100638"/>
            <a:ext cx="215900" cy="63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233" name="Group 46"/>
          <p:cNvGrpSpPr>
            <a:grpSpLocks/>
          </p:cNvGrpSpPr>
          <p:nvPr/>
        </p:nvGrpSpPr>
        <p:grpSpPr bwMode="auto">
          <a:xfrm>
            <a:off x="7164388" y="1781175"/>
            <a:ext cx="1584325" cy="1584325"/>
            <a:chOff x="297021" y="2467583"/>
            <a:chExt cx="1584176" cy="1584176"/>
          </a:xfrm>
        </p:grpSpPr>
        <p:pic>
          <p:nvPicPr>
            <p:cNvPr id="15408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54" name="Rectangle 53"/>
            <p:cNvSpPr/>
            <p:nvPr/>
          </p:nvSpPr>
          <p:spPr bwMode="auto">
            <a:xfrm>
              <a:off x="341467" y="2537426"/>
              <a:ext cx="1485760" cy="6952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600" b="1" dirty="0">
                  <a:solidFill>
                    <a:schemeClr val="tx1"/>
                  </a:solidFill>
                </a:rPr>
                <a:t>Informasjon personal</a:t>
              </a:r>
            </a:p>
          </p:txBody>
        </p:sp>
      </p:grpSp>
      <p:grpSp>
        <p:nvGrpSpPr>
          <p:cNvPr id="9234" name="Group 37"/>
          <p:cNvGrpSpPr>
            <a:grpSpLocks/>
          </p:cNvGrpSpPr>
          <p:nvPr/>
        </p:nvGrpSpPr>
        <p:grpSpPr bwMode="auto">
          <a:xfrm>
            <a:off x="2051050" y="2852738"/>
            <a:ext cx="1584325" cy="1584325"/>
            <a:chOff x="297021" y="2467583"/>
            <a:chExt cx="1584176" cy="1584176"/>
          </a:xfrm>
        </p:grpSpPr>
        <p:pic>
          <p:nvPicPr>
            <p:cNvPr id="15406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59" name="Rectangle 58"/>
            <p:cNvSpPr/>
            <p:nvPr/>
          </p:nvSpPr>
          <p:spPr bwMode="auto">
            <a:xfrm>
              <a:off x="341467" y="2537426"/>
              <a:ext cx="1485760" cy="6952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600" b="1" dirty="0">
                  <a:solidFill>
                    <a:schemeClr val="tx1"/>
                  </a:solidFill>
                  <a:cs typeface="ヒラギノ角ゴ Pro W3"/>
                </a:rPr>
                <a:t>Frikjøp</a:t>
              </a:r>
            </a:p>
            <a:p>
              <a:pPr algn="ctr" eaLnBrk="0" hangingPunct="0">
                <a:defRPr/>
              </a:pPr>
              <a:r>
                <a:rPr lang="nb-NO" sz="1200" b="1" dirty="0">
                  <a:solidFill>
                    <a:schemeClr val="tx1"/>
                  </a:solidFill>
                  <a:cs typeface="ヒラギノ角ゴ Pro W3"/>
                </a:rPr>
                <a:t>føres automatisk</a:t>
              </a:r>
            </a:p>
          </p:txBody>
        </p:sp>
      </p:grpSp>
      <p:grpSp>
        <p:nvGrpSpPr>
          <p:cNvPr id="9235" name="Group 43"/>
          <p:cNvGrpSpPr>
            <a:grpSpLocks/>
          </p:cNvGrpSpPr>
          <p:nvPr/>
        </p:nvGrpSpPr>
        <p:grpSpPr bwMode="auto">
          <a:xfrm>
            <a:off x="336550" y="2874963"/>
            <a:ext cx="1584325" cy="1584325"/>
            <a:chOff x="297021" y="2467583"/>
            <a:chExt cx="1584176" cy="1584176"/>
          </a:xfrm>
        </p:grpSpPr>
        <p:pic>
          <p:nvPicPr>
            <p:cNvPr id="15404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63" name="Rectangle 62"/>
            <p:cNvSpPr/>
            <p:nvPr/>
          </p:nvSpPr>
          <p:spPr bwMode="auto">
            <a:xfrm>
              <a:off x="341467" y="2537426"/>
              <a:ext cx="1485760" cy="6952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600" b="1" dirty="0">
                  <a:solidFill>
                    <a:schemeClr val="tx1"/>
                  </a:solidFill>
                  <a:cs typeface="ヒラギノ角ゴ Pro W3"/>
                </a:rPr>
                <a:t>Ekstern rapportering</a:t>
              </a:r>
            </a:p>
          </p:txBody>
        </p:sp>
      </p:grpSp>
      <p:grpSp>
        <p:nvGrpSpPr>
          <p:cNvPr id="9236" name="Group 69"/>
          <p:cNvGrpSpPr>
            <a:grpSpLocks/>
          </p:cNvGrpSpPr>
          <p:nvPr/>
        </p:nvGrpSpPr>
        <p:grpSpPr bwMode="auto">
          <a:xfrm>
            <a:off x="323850" y="4652963"/>
            <a:ext cx="1584325" cy="1582737"/>
            <a:chOff x="297021" y="2467583"/>
            <a:chExt cx="1584176" cy="1584176"/>
          </a:xfrm>
        </p:grpSpPr>
        <p:pic>
          <p:nvPicPr>
            <p:cNvPr id="15402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72" name="Rectangle 71"/>
            <p:cNvSpPr/>
            <p:nvPr/>
          </p:nvSpPr>
          <p:spPr bwMode="auto">
            <a:xfrm>
              <a:off x="341467" y="2537497"/>
              <a:ext cx="1485760" cy="6943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400" b="1" dirty="0">
                  <a:solidFill>
                    <a:schemeClr val="tx1"/>
                  </a:solidFill>
                </a:rPr>
                <a:t>Transaksjons-kvalitet/flyt</a:t>
              </a:r>
            </a:p>
          </p:txBody>
        </p:sp>
      </p:grpSp>
      <p:grpSp>
        <p:nvGrpSpPr>
          <p:cNvPr id="9237" name="Group 73"/>
          <p:cNvGrpSpPr>
            <a:grpSpLocks/>
          </p:cNvGrpSpPr>
          <p:nvPr/>
        </p:nvGrpSpPr>
        <p:grpSpPr bwMode="auto">
          <a:xfrm>
            <a:off x="1984375" y="4652963"/>
            <a:ext cx="1584325" cy="1584325"/>
            <a:chOff x="297021" y="2467583"/>
            <a:chExt cx="1584176" cy="1584176"/>
          </a:xfrm>
        </p:grpSpPr>
        <p:pic>
          <p:nvPicPr>
            <p:cNvPr id="15400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76" name="Rectangle 75"/>
            <p:cNvSpPr/>
            <p:nvPr/>
          </p:nvSpPr>
          <p:spPr bwMode="auto">
            <a:xfrm>
              <a:off x="341467" y="2537426"/>
              <a:ext cx="1485760" cy="6952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600" b="1" dirty="0" err="1">
                  <a:solidFill>
                    <a:schemeClr val="tx1"/>
                  </a:solidFill>
                </a:rPr>
                <a:t>Infl.justerte</a:t>
              </a:r>
              <a:endParaRPr lang="nb-NO" sz="1600" b="1" dirty="0">
                <a:solidFill>
                  <a:schemeClr val="tx1"/>
                </a:solidFill>
              </a:endParaRPr>
            </a:p>
            <a:p>
              <a:pPr algn="ctr" eaLnBrk="0" hangingPunct="0">
                <a:defRPr/>
              </a:pPr>
              <a:r>
                <a:rPr lang="nb-NO" sz="1600" b="1" dirty="0">
                  <a:solidFill>
                    <a:schemeClr val="tx1"/>
                  </a:solidFill>
                </a:rPr>
                <a:t>budsjetter</a:t>
              </a:r>
            </a:p>
          </p:txBody>
        </p:sp>
      </p:grpSp>
      <p:grpSp>
        <p:nvGrpSpPr>
          <p:cNvPr id="9238" name="Group 76"/>
          <p:cNvGrpSpPr>
            <a:grpSpLocks/>
          </p:cNvGrpSpPr>
          <p:nvPr/>
        </p:nvGrpSpPr>
        <p:grpSpPr bwMode="auto">
          <a:xfrm>
            <a:off x="7146925" y="5202238"/>
            <a:ext cx="1584325" cy="1584325"/>
            <a:chOff x="297021" y="2467583"/>
            <a:chExt cx="1584176" cy="1584176"/>
          </a:xfrm>
        </p:grpSpPr>
        <p:pic>
          <p:nvPicPr>
            <p:cNvPr id="15398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66" name="Rectangle 65"/>
            <p:cNvSpPr/>
            <p:nvPr/>
          </p:nvSpPr>
          <p:spPr bwMode="auto">
            <a:xfrm>
              <a:off x="341467" y="2537426"/>
              <a:ext cx="1485760" cy="6952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400" b="1" dirty="0">
                  <a:solidFill>
                    <a:schemeClr val="tx1"/>
                  </a:solidFill>
                </a:rPr>
                <a:t>Lønnsdata rapporter</a:t>
              </a:r>
            </a:p>
          </p:txBody>
        </p:sp>
      </p:grpSp>
      <p:grpSp>
        <p:nvGrpSpPr>
          <p:cNvPr id="9239" name="Group 40"/>
          <p:cNvGrpSpPr>
            <a:grpSpLocks/>
          </p:cNvGrpSpPr>
          <p:nvPr/>
        </p:nvGrpSpPr>
        <p:grpSpPr bwMode="auto">
          <a:xfrm>
            <a:off x="5508625" y="1412875"/>
            <a:ext cx="1584325" cy="1584325"/>
            <a:chOff x="297021" y="2467583"/>
            <a:chExt cx="1584176" cy="1584176"/>
          </a:xfrm>
        </p:grpSpPr>
        <p:pic>
          <p:nvPicPr>
            <p:cNvPr id="15396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68" name="Rectangle 67"/>
            <p:cNvSpPr/>
            <p:nvPr/>
          </p:nvSpPr>
          <p:spPr bwMode="auto">
            <a:xfrm>
              <a:off x="341467" y="2537426"/>
              <a:ext cx="1485760" cy="6952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600" b="1" dirty="0">
                  <a:solidFill>
                    <a:schemeClr val="tx1"/>
                  </a:solidFill>
                </a:rPr>
                <a:t>Prosjekt-forlengelse</a:t>
              </a:r>
            </a:p>
          </p:txBody>
        </p:sp>
      </p:grpSp>
      <p:grpSp>
        <p:nvGrpSpPr>
          <p:cNvPr id="9240" name="Group 55"/>
          <p:cNvGrpSpPr>
            <a:grpSpLocks/>
          </p:cNvGrpSpPr>
          <p:nvPr/>
        </p:nvGrpSpPr>
        <p:grpSpPr bwMode="auto">
          <a:xfrm>
            <a:off x="3779838" y="1412875"/>
            <a:ext cx="1584325" cy="1584325"/>
            <a:chOff x="297021" y="2467583"/>
            <a:chExt cx="1584176" cy="1584176"/>
          </a:xfrm>
        </p:grpSpPr>
        <p:pic>
          <p:nvPicPr>
            <p:cNvPr id="15394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71" name="Rectangle 70"/>
            <p:cNvSpPr/>
            <p:nvPr/>
          </p:nvSpPr>
          <p:spPr bwMode="auto">
            <a:xfrm>
              <a:off x="341467" y="2537426"/>
              <a:ext cx="1485760" cy="6952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600" b="1" dirty="0">
                  <a:solidFill>
                    <a:schemeClr val="tx1"/>
                  </a:solidFill>
                </a:rPr>
                <a:t>Ressurs-styring</a:t>
              </a:r>
            </a:p>
          </p:txBody>
        </p:sp>
      </p:grpSp>
      <p:grpSp>
        <p:nvGrpSpPr>
          <p:cNvPr id="9241" name="Group 40"/>
          <p:cNvGrpSpPr>
            <a:grpSpLocks/>
          </p:cNvGrpSpPr>
          <p:nvPr/>
        </p:nvGrpSpPr>
        <p:grpSpPr bwMode="auto">
          <a:xfrm>
            <a:off x="1187450" y="5418138"/>
            <a:ext cx="1584325" cy="1584325"/>
            <a:chOff x="297021" y="2467583"/>
            <a:chExt cx="1584176" cy="1584176"/>
          </a:xfrm>
        </p:grpSpPr>
        <p:pic>
          <p:nvPicPr>
            <p:cNvPr id="15392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43" name="Rectangle 42"/>
            <p:cNvSpPr/>
            <p:nvPr/>
          </p:nvSpPr>
          <p:spPr bwMode="auto">
            <a:xfrm>
              <a:off x="341467" y="2537426"/>
              <a:ext cx="1485760" cy="6952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600" b="1" dirty="0">
                  <a:solidFill>
                    <a:schemeClr val="tx1"/>
                  </a:solidFill>
                </a:rPr>
                <a:t>Videre-fordelinger</a:t>
              </a:r>
            </a:p>
          </p:txBody>
        </p:sp>
      </p:grpSp>
      <p:grpSp>
        <p:nvGrpSpPr>
          <p:cNvPr id="9242" name="Group 76"/>
          <p:cNvGrpSpPr>
            <a:grpSpLocks/>
          </p:cNvGrpSpPr>
          <p:nvPr/>
        </p:nvGrpSpPr>
        <p:grpSpPr bwMode="auto">
          <a:xfrm>
            <a:off x="4673600" y="3530600"/>
            <a:ext cx="1584325" cy="1584325"/>
            <a:chOff x="297021" y="2467583"/>
            <a:chExt cx="1584176" cy="1584176"/>
          </a:xfrm>
        </p:grpSpPr>
        <p:pic>
          <p:nvPicPr>
            <p:cNvPr id="15390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79" name="Rectangle 78"/>
            <p:cNvSpPr/>
            <p:nvPr/>
          </p:nvSpPr>
          <p:spPr bwMode="auto">
            <a:xfrm>
              <a:off x="341467" y="2537426"/>
              <a:ext cx="1485760" cy="6952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400" b="1" dirty="0">
                  <a:solidFill>
                    <a:schemeClr val="tx1"/>
                  </a:solidFill>
                </a:rPr>
                <a:t>EFV-V</a:t>
              </a:r>
            </a:p>
            <a:p>
              <a:pPr algn="ctr" eaLnBrk="0" hangingPunct="0">
                <a:defRPr/>
              </a:pPr>
              <a:r>
                <a:rPr lang="nb-NO" sz="1400" b="1" dirty="0">
                  <a:solidFill>
                    <a:schemeClr val="tx1"/>
                  </a:solidFill>
                </a:rPr>
                <a:t>Samhandling </a:t>
              </a:r>
              <a:r>
                <a:rPr lang="nb-NO" sz="1400" b="1" dirty="0">
                  <a:solidFill>
                    <a:schemeClr val="tx1"/>
                  </a:solidFill>
                </a:rPr>
                <a:t>støtteapparat</a:t>
              </a:r>
            </a:p>
          </p:txBody>
        </p:sp>
      </p:grpSp>
      <p:grpSp>
        <p:nvGrpSpPr>
          <p:cNvPr id="9243" name="Group 43"/>
          <p:cNvGrpSpPr>
            <a:grpSpLocks/>
          </p:cNvGrpSpPr>
          <p:nvPr/>
        </p:nvGrpSpPr>
        <p:grpSpPr bwMode="auto">
          <a:xfrm>
            <a:off x="336550" y="1435100"/>
            <a:ext cx="1584325" cy="1584325"/>
            <a:chOff x="297021" y="2467583"/>
            <a:chExt cx="1584176" cy="1584176"/>
          </a:xfrm>
        </p:grpSpPr>
        <p:pic>
          <p:nvPicPr>
            <p:cNvPr id="15388" name="Picture 9" descr="C:\Users\camillku\AppData\Local\Microsoft\Windows\Temporary Internet Files\Content.IE5\27R5BGKK\MC900185648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21" y="2467583"/>
              <a:ext cx="1584176" cy="15841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46" name="Rectangle 45"/>
            <p:cNvSpPr/>
            <p:nvPr/>
          </p:nvSpPr>
          <p:spPr bwMode="auto">
            <a:xfrm>
              <a:off x="341467" y="2537426"/>
              <a:ext cx="1485760" cy="6952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nb-NO" sz="1600" b="1" dirty="0">
                  <a:solidFill>
                    <a:schemeClr val="tx1"/>
                  </a:solidFill>
                  <a:cs typeface="ヒラギノ角ゴ Pro W3"/>
                </a:rPr>
                <a:t>Kontrakts-maler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6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dirty="0"/>
              <a:t>6</a:t>
            </a:r>
            <a:r>
              <a:rPr lang="nb-NO" dirty="0" smtClean="0"/>
              <a:t>. November 2013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EFV-V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1A7143-F06A-B94D-804C-3A3E7CAD66C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20688"/>
            <a:ext cx="76962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28800"/>
            <a:ext cx="7696200" cy="4467200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 smtClean="0"/>
              <a:t>1. Presentasjon </a:t>
            </a:r>
            <a:r>
              <a:rPr lang="nb-NO" sz="2400" dirty="0"/>
              <a:t>av alle deltakerne</a:t>
            </a:r>
          </a:p>
          <a:p>
            <a:pPr marL="0" indent="0">
              <a:buNone/>
            </a:pPr>
            <a:r>
              <a:rPr lang="nb-NO" sz="2400" dirty="0"/>
              <a:t>2. Gjennomgang av </a:t>
            </a:r>
            <a:r>
              <a:rPr lang="nb-NO" sz="2400" dirty="0" err="1" smtClean="0"/>
              <a:t>bakgrunnsinfo</a:t>
            </a:r>
            <a:endParaRPr lang="nb-NO" sz="2400" dirty="0" smtClean="0"/>
          </a:p>
          <a:p>
            <a:pPr lvl="1"/>
            <a:r>
              <a:rPr lang="nb-NO" sz="2000" dirty="0"/>
              <a:t>Innledning v/Vebjørn</a:t>
            </a:r>
          </a:p>
          <a:p>
            <a:pPr lvl="1"/>
            <a:r>
              <a:rPr lang="nb-NO" sz="2000" dirty="0" smtClean="0">
                <a:hlinkClick r:id="rId3"/>
              </a:rPr>
              <a:t>Arbeidsgruppe </a:t>
            </a:r>
            <a:r>
              <a:rPr lang="nb-NO" sz="2000" dirty="0">
                <a:hlinkClick r:id="rId3"/>
              </a:rPr>
              <a:t>1</a:t>
            </a:r>
            <a:r>
              <a:rPr lang="nb-NO" sz="2000" dirty="0"/>
              <a:t> v/Jan</a:t>
            </a:r>
          </a:p>
          <a:p>
            <a:pPr lvl="1"/>
            <a:r>
              <a:rPr lang="nb-NO" sz="2000" dirty="0"/>
              <a:t>Arbeidsgruppe 2 - </a:t>
            </a:r>
            <a:r>
              <a:rPr lang="nb-NO" sz="2000" dirty="0">
                <a:hlinkClick r:id="rId4"/>
              </a:rPr>
              <a:t>status</a:t>
            </a:r>
            <a:r>
              <a:rPr lang="nb-NO" sz="2000" dirty="0"/>
              <a:t> pågående aktiviteter v/Camilla</a:t>
            </a:r>
          </a:p>
          <a:p>
            <a:pPr lvl="1"/>
            <a:r>
              <a:rPr lang="nb-NO" sz="2000" dirty="0"/>
              <a:t>Arbeidsgruppe 3 -  status pågående aktiviteter </a:t>
            </a:r>
            <a:r>
              <a:rPr lang="nb-NO" sz="2000" dirty="0" smtClean="0"/>
              <a:t>v/Jan</a:t>
            </a:r>
          </a:p>
          <a:p>
            <a:pPr lvl="1"/>
            <a:r>
              <a:rPr lang="nb-NO" sz="2000" dirty="0" smtClean="0">
                <a:hlinkClick r:id="rId5"/>
              </a:rPr>
              <a:t>Arbeidsgruppe </a:t>
            </a:r>
            <a:r>
              <a:rPr lang="nb-NO" sz="2000" dirty="0">
                <a:hlinkClick r:id="rId5"/>
              </a:rPr>
              <a:t>4</a:t>
            </a:r>
            <a:r>
              <a:rPr lang="nb-NO" sz="2000" dirty="0"/>
              <a:t> v/Vebjørn og Camilla</a:t>
            </a:r>
          </a:p>
          <a:p>
            <a:pPr lvl="1"/>
            <a:r>
              <a:rPr lang="nb-NO" sz="2000" dirty="0">
                <a:hlinkClick r:id="rId6"/>
              </a:rPr>
              <a:t>Sluttrapport IHR-EFV</a:t>
            </a:r>
            <a:endParaRPr lang="nb-NO" sz="2000" dirty="0"/>
          </a:p>
          <a:p>
            <a:pPr marL="0" indent="0">
              <a:buNone/>
            </a:pPr>
            <a:r>
              <a:rPr lang="nb-NO" sz="2400" dirty="0"/>
              <a:t>3. Diskusjon </a:t>
            </a:r>
            <a:r>
              <a:rPr lang="nb-NO" sz="2400" dirty="0" smtClean="0"/>
              <a:t>rundt </a:t>
            </a:r>
            <a:r>
              <a:rPr lang="nb-NO" sz="2400" dirty="0" smtClean="0">
                <a:hlinkClick r:id="rId7"/>
              </a:rPr>
              <a:t>mandat</a:t>
            </a:r>
            <a:endParaRPr lang="nb-NO" sz="2400" dirty="0" smtClean="0"/>
          </a:p>
          <a:p>
            <a:pPr lvl="1"/>
            <a:r>
              <a:rPr lang="nb-NO" sz="2000" dirty="0" smtClean="0"/>
              <a:t>Eventuelle </a:t>
            </a:r>
            <a:r>
              <a:rPr lang="nb-NO" sz="2000" dirty="0"/>
              <a:t>justeringer/presiseringer</a:t>
            </a:r>
          </a:p>
          <a:p>
            <a:pPr marL="0" indent="0">
              <a:buNone/>
            </a:pPr>
            <a:r>
              <a:rPr lang="nb-NO" sz="2400" dirty="0"/>
              <a:t>4. Eventuelt</a:t>
            </a:r>
          </a:p>
          <a:p>
            <a:pPr eaLnBrk="1" hangingPunct="1"/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725619"/>
            <a:ext cx="8388350" cy="2016125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nb-NO" sz="3200" dirty="0" smtClean="0"/>
              <a:t> </a:t>
            </a:r>
            <a:r>
              <a:rPr lang="nb-NO" altLang="nb-NO" sz="3200" dirty="0"/>
              <a:t/>
            </a:r>
            <a:br>
              <a:rPr lang="nb-NO" altLang="nb-NO" sz="3200" dirty="0"/>
            </a:br>
            <a:r>
              <a:rPr lang="nb-NO" altLang="nb-NO" sz="3200" dirty="0" smtClean="0"/>
              <a:t>Arbeidsgruppe 3</a:t>
            </a:r>
            <a:br>
              <a:rPr lang="nb-NO" altLang="nb-NO" sz="3200" dirty="0" smtClean="0"/>
            </a:br>
            <a:r>
              <a:rPr lang="nb-NO" altLang="nb-NO" sz="3200" b="0" dirty="0"/>
              <a:t>Detaljerte lønnstransaksjoner</a:t>
            </a:r>
            <a:r>
              <a:rPr lang="nb-NO" altLang="nb-NO" sz="1050" dirty="0" smtClean="0"/>
              <a:t/>
            </a:r>
            <a:br>
              <a:rPr lang="nb-NO" altLang="nb-NO" sz="1050" dirty="0" smtClean="0"/>
            </a:br>
            <a:endParaRPr lang="nb-NO" altLang="nb-NO" dirty="0" smtClean="0"/>
          </a:p>
        </p:txBody>
      </p:sp>
      <p:sp>
        <p:nvSpPr>
          <p:cNvPr id="2" name="Rektangel 1"/>
          <p:cNvSpPr/>
          <p:nvPr/>
        </p:nvSpPr>
        <p:spPr>
          <a:xfrm>
            <a:off x="498111" y="3703944"/>
            <a:ext cx="669422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sz="1600" i="1" dirty="0"/>
              <a:t>Beskriver løsning for detaljpostering av </a:t>
            </a:r>
            <a:r>
              <a:rPr lang="nb-NO" sz="1600" b="1" i="1" dirty="0"/>
              <a:t>lønn og reise</a:t>
            </a:r>
            <a:endParaRPr lang="nb-NO" sz="1600" i="1" dirty="0"/>
          </a:p>
          <a:p>
            <a:pPr marL="0" indent="0">
              <a:spcAft>
                <a:spcPts val="600"/>
              </a:spcAft>
              <a:buNone/>
            </a:pPr>
            <a:r>
              <a:rPr lang="nb-NO" sz="1600" i="1" dirty="0"/>
              <a:t>Leveranse: </a:t>
            </a:r>
            <a:r>
              <a:rPr lang="nb-NO" sz="1600" i="1" dirty="0" smtClean="0"/>
              <a:t>Løsning </a:t>
            </a:r>
            <a:r>
              <a:rPr lang="nb-NO" sz="1600" i="1" dirty="0"/>
              <a:t>for </a:t>
            </a:r>
            <a:r>
              <a:rPr lang="nb-NO" sz="1600" b="1" i="1" dirty="0"/>
              <a:t>drill-</a:t>
            </a:r>
            <a:r>
              <a:rPr lang="nb-NO" sz="1600" b="1" i="1" dirty="0" err="1"/>
              <a:t>down</a:t>
            </a:r>
            <a:r>
              <a:rPr lang="nb-NO" sz="1600" b="1" i="1" dirty="0"/>
              <a:t> til ansatt-navn i ny økonomirapportpakke </a:t>
            </a:r>
            <a:r>
              <a:rPr lang="nb-NO" sz="1600" i="1" dirty="0"/>
              <a:t>på prosjektlederrapport</a:t>
            </a:r>
          </a:p>
        </p:txBody>
      </p:sp>
    </p:spTree>
    <p:extLst>
      <p:ext uri="{BB962C8B-B14F-4D97-AF65-F5344CB8AC3E}">
        <p14:creationId xmlns:p14="http://schemas.microsoft.com/office/powerpoint/2010/main" val="14696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Målsetting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Tilrettelegge for at detaljene på lønn vises i prosjektlederrapportene</a:t>
            </a:r>
          </a:p>
          <a:p>
            <a:r>
              <a:rPr lang="nb-NO" dirty="0" smtClean="0"/>
              <a:t>Status</a:t>
            </a:r>
          </a:p>
          <a:p>
            <a:pPr lvl="1"/>
            <a:r>
              <a:rPr lang="nb-NO" dirty="0" err="1" smtClean="0"/>
              <a:t>Akseptansetestes</a:t>
            </a:r>
            <a:endParaRPr lang="nb-NO" dirty="0" smtClean="0"/>
          </a:p>
          <a:p>
            <a:pPr lvl="1"/>
            <a:r>
              <a:rPr lang="nb-NO" dirty="0" smtClean="0"/>
              <a:t>Ytelsestesting gjenstår</a:t>
            </a:r>
          </a:p>
          <a:p>
            <a:pPr lvl="1"/>
            <a:r>
              <a:rPr lang="nb-NO" dirty="0" smtClean="0"/>
              <a:t>Anonymisering av forskningsobjekter gjenstår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6. November 2013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EFV-V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3D188-D2B6-D245-BD73-2971B502640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7369" y="1889395"/>
            <a:ext cx="8388350" cy="2016125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nb-NO" sz="3200" dirty="0" smtClean="0"/>
              <a:t> </a:t>
            </a:r>
            <a:r>
              <a:rPr lang="nb-NO" altLang="nb-NO" sz="3200" dirty="0"/>
              <a:t/>
            </a:r>
            <a:br>
              <a:rPr lang="nb-NO" altLang="nb-NO" sz="3200" dirty="0"/>
            </a:br>
            <a:r>
              <a:rPr lang="nb-NO" altLang="nb-NO" sz="3200" dirty="0" smtClean="0"/>
              <a:t>Arbeidsgruppe 4</a:t>
            </a:r>
            <a:br>
              <a:rPr lang="nb-NO" altLang="nb-NO" sz="3200" dirty="0" smtClean="0"/>
            </a:br>
            <a:r>
              <a:rPr lang="nb-NO" altLang="nb-NO" sz="3200" b="0" dirty="0"/>
              <a:t>Forskningsadministrative støttebehov og organisering</a:t>
            </a:r>
            <a:r>
              <a:rPr lang="nb-NO" altLang="nb-NO" sz="1050" dirty="0" smtClean="0"/>
              <a:t/>
            </a:r>
            <a:br>
              <a:rPr lang="nb-NO" altLang="nb-NO" sz="1050" dirty="0" smtClean="0"/>
            </a:br>
            <a:endParaRPr lang="nb-NO" altLang="nb-NO" dirty="0" smtClean="0"/>
          </a:p>
        </p:txBody>
      </p:sp>
      <p:sp>
        <p:nvSpPr>
          <p:cNvPr id="3" name="Plassholder for innhold 2"/>
          <p:cNvSpPr txBox="1">
            <a:spLocks/>
          </p:cNvSpPr>
          <p:nvPr/>
        </p:nvSpPr>
        <p:spPr bwMode="auto">
          <a:xfrm>
            <a:off x="457200" y="3629485"/>
            <a:ext cx="7715200" cy="420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nb-NO" sz="1600" i="1" kern="0" dirty="0" smtClean="0"/>
              <a:t>Analyserte støttebehovet (nivånøytralt) med utgangspunkt i prosjektleders behov  og kom med forslag til konkrete endringer i organisering av den administrative støtten knyttet til initiering og gjennomføring av prosjekter innenfor UiOs eksternt finansierte virksomhet.</a:t>
            </a:r>
          </a:p>
          <a:p>
            <a:pPr>
              <a:spcAft>
                <a:spcPts val="600"/>
              </a:spcAft>
            </a:pPr>
            <a:r>
              <a:rPr lang="nb-NO" sz="1600" i="1" kern="0" dirty="0" smtClean="0"/>
              <a:t>Leveranse: </a:t>
            </a:r>
            <a:r>
              <a:rPr lang="nb-NO" sz="1600" b="1" i="1" kern="0" dirty="0" smtClean="0"/>
              <a:t>Endelig rapport </a:t>
            </a:r>
            <a:r>
              <a:rPr lang="nb-NO" sz="1600" i="1" kern="0" dirty="0" smtClean="0"/>
              <a:t>fra arbeidsgruppe 4 </a:t>
            </a:r>
            <a:r>
              <a:rPr lang="nb-NO" sz="1600" b="1" i="1" kern="0" dirty="0" smtClean="0"/>
              <a:t>med anbefalinger </a:t>
            </a:r>
            <a:r>
              <a:rPr lang="nb-NO" sz="1600" i="1" kern="0" dirty="0" smtClean="0"/>
              <a:t>som ble støttet av plangruppen</a:t>
            </a:r>
            <a:endParaRPr lang="nb-NO" sz="1600" i="1" kern="0" dirty="0"/>
          </a:p>
        </p:txBody>
      </p:sp>
    </p:spTree>
    <p:extLst>
      <p:ext uri="{BB962C8B-B14F-4D97-AF65-F5344CB8AC3E}">
        <p14:creationId xmlns:p14="http://schemas.microsoft.com/office/powerpoint/2010/main" val="34648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22836" y="100012"/>
            <a:ext cx="7696200" cy="1143000"/>
          </a:xfrm>
        </p:spPr>
        <p:txBody>
          <a:bodyPr/>
          <a:lstStyle/>
          <a:p>
            <a:pPr algn="ctr"/>
            <a:r>
              <a:rPr lang="nb-NO" dirty="0" smtClean="0"/>
              <a:t>IHR-EFV-AG4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5149850"/>
          </a:xfrm>
        </p:spPr>
        <p:txBody>
          <a:bodyPr/>
          <a:lstStyle/>
          <a:p>
            <a:pPr marL="360000">
              <a:buFont typeface="Arial" charset="0"/>
              <a:buNone/>
            </a:pPr>
            <a:r>
              <a:rPr lang="nb-NO" sz="2400" b="1" dirty="0" smtClean="0"/>
              <a:t>Sentrale funn:</a:t>
            </a:r>
          </a:p>
          <a:p>
            <a:pPr marL="360000"/>
            <a:r>
              <a:rPr lang="nb-NO" sz="2000" b="1" dirty="0" smtClean="0"/>
              <a:t>Behov for bedre støtteverktøy</a:t>
            </a:r>
          </a:p>
          <a:p>
            <a:pPr marL="760050" lvl="1"/>
            <a:r>
              <a:rPr lang="nb-NO" sz="1800" dirty="0" smtClean="0"/>
              <a:t>Verktøy for prosjektstyring, dvs. utover det rent økonomiske</a:t>
            </a:r>
          </a:p>
          <a:p>
            <a:pPr marL="360000"/>
            <a:r>
              <a:rPr lang="nb-NO" sz="2000" b="1" dirty="0" smtClean="0"/>
              <a:t>Behov for avklaring av roller og rutiner</a:t>
            </a:r>
          </a:p>
          <a:p>
            <a:pPr marL="760050" lvl="1"/>
            <a:r>
              <a:rPr lang="nb-NO" sz="1800" dirty="0" smtClean="0"/>
              <a:t>I tråd med brukertesten: Trenger avklaring av arbeidsdeling faglig og administrativt</a:t>
            </a:r>
          </a:p>
          <a:p>
            <a:pPr marL="360000"/>
            <a:r>
              <a:rPr lang="nb-NO" sz="2000" b="1" dirty="0" smtClean="0"/>
              <a:t>Behov for avklaring av policy og håndtering av risiko</a:t>
            </a:r>
          </a:p>
          <a:p>
            <a:pPr marL="760050" lvl="1"/>
            <a:r>
              <a:rPr lang="nb-NO" sz="1800" dirty="0" smtClean="0"/>
              <a:t>Uforholdsmessig mye avklares på </a:t>
            </a:r>
            <a:r>
              <a:rPr lang="nb-NO" sz="1800" i="1" dirty="0" smtClean="0"/>
              <a:t>ad hoc </a:t>
            </a:r>
            <a:r>
              <a:rPr lang="nb-NO" sz="1800" dirty="0" smtClean="0"/>
              <a:t>basis</a:t>
            </a:r>
          </a:p>
          <a:p>
            <a:pPr marL="360000"/>
            <a:r>
              <a:rPr lang="nb-NO" sz="2000" b="1" dirty="0" smtClean="0"/>
              <a:t>Behov for mer fokus på driftsfasen av prosjekter</a:t>
            </a:r>
          </a:p>
          <a:p>
            <a:pPr marL="760050" lvl="1"/>
            <a:r>
              <a:rPr lang="nb-NO" sz="1800" dirty="0" smtClean="0"/>
              <a:t>Prosjektfasen med størst forbedringspotensial, for mye opprydding skjer ved prosjektslutt</a:t>
            </a:r>
          </a:p>
          <a:p>
            <a:pPr marL="360000"/>
            <a:r>
              <a:rPr lang="nb-NO" sz="2000" b="1" dirty="0" smtClean="0"/>
              <a:t>Behov for opplæring</a:t>
            </a:r>
          </a:p>
          <a:p>
            <a:pPr marL="760050" lvl="1"/>
            <a:r>
              <a:rPr lang="nb-NO" sz="1800" dirty="0" smtClean="0"/>
              <a:t>Bør utvikle koordinerte opplæringstilbud innen EFV</a:t>
            </a:r>
          </a:p>
          <a:p>
            <a:pPr marL="17100" indent="0">
              <a:buNone/>
            </a:pPr>
            <a:endParaRPr lang="nb-NO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90600" y="6248400"/>
            <a:ext cx="1905000" cy="457200"/>
          </a:xfrm>
          <a:noFill/>
        </p:spPr>
        <p:txBody>
          <a:bodyPr/>
          <a:lstStyle/>
          <a:p>
            <a:r>
              <a:rPr lang="nb-NO" dirty="0"/>
              <a:t>6</a:t>
            </a:r>
            <a:r>
              <a:rPr lang="nb-NO" dirty="0" smtClean="0"/>
              <a:t>. November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4800600" cy="457200"/>
          </a:xfrm>
          <a:noFill/>
        </p:spPr>
        <p:txBody>
          <a:bodyPr/>
          <a:lstStyle/>
          <a:p>
            <a:r>
              <a:rPr lang="en-US" dirty="0" smtClean="0"/>
              <a:t>EFV-V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  <a:noFill/>
        </p:spPr>
        <p:txBody>
          <a:bodyPr/>
          <a:lstStyle/>
          <a:p>
            <a:fld id="{051A7143-F06A-B94D-804C-3A3E7CAD66C8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293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22836" y="100012"/>
            <a:ext cx="7696200" cy="1143000"/>
          </a:xfrm>
        </p:spPr>
        <p:txBody>
          <a:bodyPr/>
          <a:lstStyle/>
          <a:p>
            <a:pPr algn="ctr"/>
            <a:r>
              <a:rPr lang="nb-NO" dirty="0" smtClean="0"/>
              <a:t>IHR-EFV-AG4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5149850"/>
          </a:xfrm>
        </p:spPr>
        <p:txBody>
          <a:bodyPr/>
          <a:lstStyle/>
          <a:p>
            <a:pPr marL="360000">
              <a:buFont typeface="Arial" charset="0"/>
              <a:buNone/>
            </a:pPr>
            <a:r>
              <a:rPr lang="nb-NO" sz="2400" b="1" dirty="0" smtClean="0"/>
              <a:t>Tiltak og oppfølging:</a:t>
            </a:r>
          </a:p>
          <a:p>
            <a:pPr marL="360000"/>
            <a:r>
              <a:rPr lang="nb-NO" sz="2000" b="1" dirty="0" smtClean="0"/>
              <a:t>Støtteverktøy</a:t>
            </a:r>
          </a:p>
          <a:p>
            <a:pPr marL="760050" lvl="1"/>
            <a:r>
              <a:rPr lang="nb-NO" sz="1800" dirty="0" smtClean="0"/>
              <a:t>Prosjektstyringsverktøy (på litt lengre sikt)</a:t>
            </a:r>
          </a:p>
          <a:p>
            <a:pPr marL="760050" lvl="1"/>
            <a:r>
              <a:rPr lang="nb-NO" sz="1800" dirty="0" smtClean="0"/>
              <a:t>Sjekkliste som følger prosjektet fra idé til avslutning (på kort sikt)</a:t>
            </a:r>
          </a:p>
          <a:p>
            <a:pPr marL="760050" lvl="1"/>
            <a:r>
              <a:rPr lang="nb-NO" sz="1800" dirty="0" smtClean="0"/>
              <a:t>UiO kontraktsmaler</a:t>
            </a:r>
          </a:p>
          <a:p>
            <a:pPr marL="360000"/>
            <a:r>
              <a:rPr lang="nb-NO" sz="2000" b="1" dirty="0" smtClean="0"/>
              <a:t>Avklaring av roller, policy og ansvar</a:t>
            </a:r>
          </a:p>
          <a:p>
            <a:pPr marL="760050" lvl="1"/>
            <a:r>
              <a:rPr lang="nb-NO" sz="1800" dirty="0" smtClean="0"/>
              <a:t>Minimum av felles retningslinjer og rutiner, som støtte i arbeidet rundt prosjektstyring</a:t>
            </a:r>
          </a:p>
          <a:p>
            <a:pPr marL="760050" lvl="1"/>
            <a:r>
              <a:rPr lang="nb-NO" sz="1800" dirty="0" smtClean="0"/>
              <a:t>Utarbeide krav til kompetanse og organisering av støttefunksjoner</a:t>
            </a:r>
          </a:p>
          <a:p>
            <a:pPr marL="760050" lvl="1"/>
            <a:r>
              <a:rPr lang="nb-NO" sz="1800" dirty="0" smtClean="0"/>
              <a:t>Behov for mer opplæring knyttet til EFV og at dette bør skje på tvers av faglige og administrative roller</a:t>
            </a:r>
          </a:p>
          <a:p>
            <a:pPr marL="760050" lvl="1"/>
            <a:r>
              <a:rPr lang="nb-NO" sz="1800" dirty="0" smtClean="0"/>
              <a:t>Behov for lokale løsninger, lokale workshops der også FA og ØPA er til stede</a:t>
            </a:r>
          </a:p>
          <a:p>
            <a:pPr marL="360000"/>
            <a:r>
              <a:rPr lang="nb-NO" sz="2000" b="1" dirty="0" smtClean="0"/>
              <a:t>Porteføljeforvaltning</a:t>
            </a:r>
            <a:endParaRPr lang="nb-NO" sz="2200" b="1" dirty="0" smtClean="0"/>
          </a:p>
          <a:p>
            <a:pPr marL="760050" lvl="1"/>
            <a:r>
              <a:rPr lang="nb-NO" sz="1800" dirty="0" smtClean="0"/>
              <a:t>Krever full kontroll på alle enkeltprosjekter</a:t>
            </a:r>
          </a:p>
          <a:p>
            <a:pPr marL="760050" lvl="1"/>
            <a:r>
              <a:rPr lang="nb-NO" sz="1800" dirty="0" smtClean="0"/>
              <a:t>Krever prosjektstyringsverktøy som kan sammenstille informasjon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3708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708275"/>
            <a:ext cx="8388350" cy="2016125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nb-NO" sz="3200" dirty="0" smtClean="0"/>
              <a:t> </a:t>
            </a:r>
            <a:r>
              <a:rPr lang="nb-NO" altLang="nb-NO" sz="3200" dirty="0"/>
              <a:t/>
            </a:r>
            <a:br>
              <a:rPr lang="nb-NO" altLang="nb-NO" sz="3200" dirty="0"/>
            </a:br>
            <a:r>
              <a:rPr lang="nb-NO" altLang="nb-NO" sz="3200" dirty="0" smtClean="0"/>
              <a:t>IHR-EFV</a:t>
            </a:r>
            <a:br>
              <a:rPr lang="nb-NO" altLang="nb-NO" sz="3200" dirty="0" smtClean="0"/>
            </a:br>
            <a:r>
              <a:rPr lang="nb-NO" altLang="nb-NO" sz="3200" b="0" dirty="0" smtClean="0"/>
              <a:t>Sluttrapport</a:t>
            </a:r>
            <a:r>
              <a:rPr lang="nb-NO" altLang="nb-NO" sz="1050" dirty="0" smtClean="0"/>
              <a:t/>
            </a:r>
            <a:br>
              <a:rPr lang="nb-NO" altLang="nb-NO" sz="1050" dirty="0" smtClean="0"/>
            </a:b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2125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22836" y="100012"/>
            <a:ext cx="7696200" cy="1143000"/>
          </a:xfrm>
        </p:spPr>
        <p:txBody>
          <a:bodyPr/>
          <a:lstStyle/>
          <a:p>
            <a:pPr algn="ctr"/>
            <a:r>
              <a:rPr lang="nb-NO" dirty="0" smtClean="0"/>
              <a:t>IHR-EFV sluttrapport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5149850"/>
          </a:xfrm>
        </p:spPr>
        <p:txBody>
          <a:bodyPr/>
          <a:lstStyle/>
          <a:p>
            <a:pPr marL="360000">
              <a:buFont typeface="Arial" charset="0"/>
              <a:buNone/>
            </a:pPr>
            <a:r>
              <a:rPr lang="nb-NO" sz="2400" b="1" dirty="0"/>
              <a:t>Tiltak satt i verk:</a:t>
            </a:r>
          </a:p>
          <a:p>
            <a:pPr marL="360000"/>
            <a:r>
              <a:rPr lang="nb-NO" sz="2000" dirty="0"/>
              <a:t>Revidert implementering av totalregnskapsføring</a:t>
            </a:r>
          </a:p>
          <a:p>
            <a:pPr marL="360000"/>
            <a:r>
              <a:rPr lang="nb-NO" sz="2000" dirty="0"/>
              <a:t>Nye styringsrapporter</a:t>
            </a:r>
          </a:p>
          <a:p>
            <a:pPr marL="360000"/>
            <a:r>
              <a:rPr lang="nb-NO" sz="2000" dirty="0"/>
              <a:t>Detaljert lønnsinformasjon</a:t>
            </a:r>
          </a:p>
          <a:p>
            <a:pPr marL="360000"/>
            <a:r>
              <a:rPr lang="nb-NO" sz="2000" dirty="0"/>
              <a:t>Prosjekthierarki (på nye </a:t>
            </a:r>
            <a:r>
              <a:rPr lang="nb-NO" sz="2000" dirty="0" err="1"/>
              <a:t>SFF’er</a:t>
            </a:r>
            <a:r>
              <a:rPr lang="nb-NO" sz="2000" dirty="0"/>
              <a:t>)</a:t>
            </a:r>
          </a:p>
          <a:p>
            <a:pPr marL="360000"/>
            <a:r>
              <a:rPr lang="nb-NO" sz="2000" dirty="0"/>
              <a:t>Gjennomgang av hele prosjektporteføljen</a:t>
            </a:r>
          </a:p>
          <a:p>
            <a:pPr marL="360000"/>
            <a:r>
              <a:rPr lang="nb-NO" sz="2000" dirty="0"/>
              <a:t>Utkast til sjekklister</a:t>
            </a:r>
          </a:p>
          <a:p>
            <a:pPr marL="360000"/>
            <a:r>
              <a:rPr lang="nb-NO" sz="2000" dirty="0"/>
              <a:t>m.m</a:t>
            </a:r>
            <a:r>
              <a:rPr lang="nb-NO" sz="2000" dirty="0" smtClean="0"/>
              <a:t>.</a:t>
            </a:r>
          </a:p>
          <a:p>
            <a:pPr marL="17100" indent="0">
              <a:buNone/>
            </a:pPr>
            <a:endParaRPr lang="nb-NO" sz="2400" dirty="0"/>
          </a:p>
          <a:p>
            <a:pPr marL="360000">
              <a:buFont typeface="Arial" charset="0"/>
              <a:buNone/>
            </a:pPr>
            <a:r>
              <a:rPr lang="nb-NO" sz="2400" b="1" dirty="0" smtClean="0"/>
              <a:t>Suksessfaktorer:</a:t>
            </a:r>
            <a:endParaRPr lang="nb-NO" sz="2400" b="1" dirty="0"/>
          </a:p>
          <a:p>
            <a:pPr marL="360000"/>
            <a:r>
              <a:rPr lang="nb-NO" sz="2000" dirty="0" smtClean="0"/>
              <a:t>Samarbeid på tvers av sentraladministrasjonen</a:t>
            </a:r>
          </a:p>
          <a:p>
            <a:pPr marL="360000"/>
            <a:r>
              <a:rPr lang="nb-NO" sz="2000" dirty="0" smtClean="0"/>
              <a:t>Tung brukerinvolvering</a:t>
            </a:r>
            <a:endParaRPr lang="nb-NO" sz="2000" dirty="0"/>
          </a:p>
          <a:p>
            <a:pPr marL="360000"/>
            <a:endParaRPr lang="nb-NO" sz="1800" dirty="0" smtClean="0"/>
          </a:p>
          <a:p>
            <a:pPr marL="17100" indent="0">
              <a:buNone/>
            </a:pPr>
            <a:endParaRPr lang="nb-NO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90600" y="6248400"/>
            <a:ext cx="1905000" cy="457200"/>
          </a:xfrm>
          <a:noFill/>
        </p:spPr>
        <p:txBody>
          <a:bodyPr/>
          <a:lstStyle/>
          <a:p>
            <a:r>
              <a:rPr lang="nb-NO" dirty="0"/>
              <a:t>6</a:t>
            </a:r>
            <a:r>
              <a:rPr lang="nb-NO" dirty="0" smtClean="0"/>
              <a:t>. November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4800600" cy="457200"/>
          </a:xfrm>
          <a:noFill/>
        </p:spPr>
        <p:txBody>
          <a:bodyPr/>
          <a:lstStyle/>
          <a:p>
            <a:r>
              <a:rPr lang="en-US" dirty="0" smtClean="0"/>
              <a:t>EFV-V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  <a:noFill/>
        </p:spPr>
        <p:txBody>
          <a:bodyPr/>
          <a:lstStyle/>
          <a:p>
            <a:fld id="{051A7143-F06A-B94D-804C-3A3E7CAD66C8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70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708275"/>
            <a:ext cx="8388350" cy="2016125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nb-NO" sz="3200" dirty="0" smtClean="0"/>
              <a:t> </a:t>
            </a:r>
            <a:r>
              <a:rPr lang="nb-NO" altLang="nb-NO" sz="3200" dirty="0"/>
              <a:t/>
            </a:r>
            <a:br>
              <a:rPr lang="nb-NO" altLang="nb-NO" sz="3200" dirty="0"/>
            </a:br>
            <a:r>
              <a:rPr lang="nb-NO" altLang="nb-NO" sz="3200" dirty="0" smtClean="0"/>
              <a:t>Arbeidsgruppe </a:t>
            </a:r>
            <a:r>
              <a:rPr lang="nb-NO" altLang="nb-NO" sz="3200" dirty="0"/>
              <a:t>5</a:t>
            </a:r>
            <a:r>
              <a:rPr lang="nb-NO" altLang="nb-NO" sz="3200" dirty="0" smtClean="0"/>
              <a:t/>
            </a:r>
            <a:br>
              <a:rPr lang="nb-NO" altLang="nb-NO" sz="3200" dirty="0" smtClean="0"/>
            </a:br>
            <a:r>
              <a:rPr lang="nb-NO" altLang="nb-NO" sz="3200" b="0" dirty="0" smtClean="0"/>
              <a:t>Analyse av behov for støtteverktøy</a:t>
            </a:r>
            <a:r>
              <a:rPr lang="nb-NO" altLang="nb-NO" sz="1050" dirty="0" smtClean="0"/>
              <a:t/>
            </a:r>
            <a:br>
              <a:rPr lang="nb-NO" altLang="nb-NO" sz="1050" dirty="0" smtClean="0"/>
            </a:b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1010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Arbeidsgruppe 5 – Mandat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sz="2400" dirty="0" smtClean="0"/>
              <a:t>Definere målgrupper</a:t>
            </a:r>
          </a:p>
          <a:p>
            <a:pPr marL="914400" lvl="1" indent="-514350"/>
            <a:r>
              <a:rPr lang="nb-NO" sz="2000" i="1" dirty="0" smtClean="0"/>
              <a:t>Primær</a:t>
            </a:r>
            <a:r>
              <a:rPr lang="nb-NO" sz="2000" dirty="0" smtClean="0"/>
              <a:t> målgruppe er prosjektleder!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 smtClean="0"/>
              <a:t>Hvilke steg i prosessen skal systemet dekke?</a:t>
            </a:r>
          </a:p>
          <a:p>
            <a:pPr marL="914400" lvl="1" indent="-514350"/>
            <a:r>
              <a:rPr lang="nb-NO" sz="2000" dirty="0" smtClean="0"/>
              <a:t>Jfr. arbeidsgruppe 1</a:t>
            </a:r>
          </a:p>
          <a:p>
            <a:pPr marL="914400" lvl="1" indent="-514350"/>
            <a:r>
              <a:rPr lang="nb-NO" sz="2000" dirty="0" smtClean="0"/>
              <a:t>Hvilke roller involveres?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 smtClean="0"/>
              <a:t>Hvilke informasjonselementer må inngå?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 smtClean="0"/>
              <a:t>Gjennomføre en GAP-analyse</a:t>
            </a:r>
          </a:p>
          <a:p>
            <a:pPr marL="914400" lvl="1" indent="-514350"/>
            <a:r>
              <a:rPr lang="nb-NO" sz="2000" dirty="0" smtClean="0"/>
              <a:t>Hva finnes i dag og hva mangler?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 smtClean="0"/>
              <a:t>Levere en anbefaling til plangruppen</a:t>
            </a:r>
            <a:endParaRPr lang="nb-NO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6. November 2013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EFV-V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3D188-D2B6-D245-BD73-2971B502640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Skisse overordnet plan EFV-V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6. November 2013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EFV-V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3D188-D2B6-D245-BD73-2971B502640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3" y="222592"/>
            <a:ext cx="8388423" cy="594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2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20688"/>
            <a:ext cx="7696200" cy="1143000"/>
          </a:xfrm>
        </p:spPr>
        <p:txBody>
          <a:bodyPr/>
          <a:lstStyle/>
          <a:p>
            <a:r>
              <a:rPr lang="nb-NO" dirty="0" smtClean="0"/>
              <a:t>Deltakere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72816"/>
            <a:ext cx="7696200" cy="4114800"/>
          </a:xfrm>
        </p:spPr>
        <p:txBody>
          <a:bodyPr/>
          <a:lstStyle/>
          <a:p>
            <a:r>
              <a:rPr lang="nb-NO" sz="2000" i="1" dirty="0"/>
              <a:t>Vebjørn Bakken</a:t>
            </a:r>
            <a:r>
              <a:rPr lang="nb-NO" sz="2000" dirty="0"/>
              <a:t>, MN – leder</a:t>
            </a:r>
          </a:p>
          <a:p>
            <a:r>
              <a:rPr lang="nb-NO" sz="2000" i="1" dirty="0"/>
              <a:t>Jan Thorsen</a:t>
            </a:r>
            <a:r>
              <a:rPr lang="nb-NO" sz="2000" dirty="0"/>
              <a:t>, EFV-sekretariatet – sekretær</a:t>
            </a:r>
          </a:p>
          <a:p>
            <a:pPr lvl="0"/>
            <a:r>
              <a:rPr lang="nb-NO" sz="2000" i="1" dirty="0" smtClean="0"/>
              <a:t>Camilla </a:t>
            </a:r>
            <a:r>
              <a:rPr lang="nb-NO" sz="2000" i="1" dirty="0"/>
              <a:t>Kuhlman</a:t>
            </a:r>
            <a:r>
              <a:rPr lang="nb-NO" sz="2000" dirty="0"/>
              <a:t>, ØPA</a:t>
            </a:r>
          </a:p>
          <a:p>
            <a:pPr lvl="0"/>
            <a:r>
              <a:rPr lang="nb-NO" sz="2000" i="1" dirty="0"/>
              <a:t>Lars Øen</a:t>
            </a:r>
            <a:r>
              <a:rPr lang="nb-NO" sz="2000" dirty="0"/>
              <a:t>, FA </a:t>
            </a:r>
            <a:r>
              <a:rPr lang="nn-NO" sz="2000" dirty="0"/>
              <a:t>–</a:t>
            </a:r>
            <a:r>
              <a:rPr lang="nb-NO" sz="2000" dirty="0" smtClean="0"/>
              <a:t> </a:t>
            </a:r>
            <a:r>
              <a:rPr lang="nb-NO" sz="2000" dirty="0"/>
              <a:t>sentralt</a:t>
            </a:r>
          </a:p>
          <a:p>
            <a:pPr lvl="0"/>
            <a:r>
              <a:rPr lang="nn-NO" sz="2000" i="1" dirty="0"/>
              <a:t>Ingse M W Noremsaune</a:t>
            </a:r>
            <a:r>
              <a:rPr lang="nn-NO" sz="2000" dirty="0"/>
              <a:t>, MN – FA-lokalt</a:t>
            </a:r>
            <a:endParaRPr lang="nb-NO" sz="2000" dirty="0"/>
          </a:p>
          <a:p>
            <a:pPr lvl="0"/>
            <a:r>
              <a:rPr lang="nb-NO" sz="2000" i="1" dirty="0"/>
              <a:t>Jan Inge Faleide</a:t>
            </a:r>
            <a:r>
              <a:rPr lang="nb-NO" sz="2000" dirty="0"/>
              <a:t>, MN – prosjektleder</a:t>
            </a:r>
          </a:p>
          <a:p>
            <a:pPr lvl="0"/>
            <a:r>
              <a:rPr lang="nb-NO" sz="2000" i="1" dirty="0"/>
              <a:t>Katrine Fangen</a:t>
            </a:r>
            <a:r>
              <a:rPr lang="nb-NO" sz="2000" dirty="0"/>
              <a:t>, SV </a:t>
            </a:r>
            <a:r>
              <a:rPr lang="nn-NO" sz="2000" dirty="0"/>
              <a:t>–</a:t>
            </a:r>
            <a:r>
              <a:rPr lang="nb-NO" sz="2000" dirty="0" smtClean="0"/>
              <a:t> </a:t>
            </a:r>
            <a:r>
              <a:rPr lang="nb-NO" sz="2000" dirty="0"/>
              <a:t>prosjektleder</a:t>
            </a:r>
          </a:p>
          <a:p>
            <a:pPr lvl="0"/>
            <a:r>
              <a:rPr lang="nn-NO" sz="2000" i="1" dirty="0"/>
              <a:t>Finn Eirik Johansen</a:t>
            </a:r>
            <a:r>
              <a:rPr lang="nn-NO" sz="2000" dirty="0"/>
              <a:t>, IBV/MN – </a:t>
            </a:r>
            <a:r>
              <a:rPr lang="nn-NO" sz="2000" dirty="0" err="1"/>
              <a:t>prosjekteier</a:t>
            </a:r>
            <a:r>
              <a:rPr lang="nn-NO" sz="2000" dirty="0"/>
              <a:t> </a:t>
            </a:r>
            <a:endParaRPr lang="nb-NO" sz="2000" dirty="0"/>
          </a:p>
          <a:p>
            <a:pPr lvl="0"/>
            <a:r>
              <a:rPr lang="nb-NO" sz="2000" i="1" dirty="0"/>
              <a:t>Svein Arnesen</a:t>
            </a:r>
            <a:r>
              <a:rPr lang="nb-NO" sz="2000" dirty="0"/>
              <a:t>, MED – </a:t>
            </a:r>
            <a:r>
              <a:rPr lang="nb-NO" sz="2000" dirty="0" err="1"/>
              <a:t>prosjektcontroller</a:t>
            </a:r>
            <a:endParaRPr lang="nb-NO" sz="2000" dirty="0"/>
          </a:p>
          <a:p>
            <a:pPr lvl="0"/>
            <a:r>
              <a:rPr lang="nb-NO" sz="2000" i="1" dirty="0"/>
              <a:t>Johannes </a:t>
            </a:r>
            <a:r>
              <a:rPr lang="nb-NO" sz="2000" i="1" dirty="0" err="1"/>
              <a:t>Elgvin</a:t>
            </a:r>
            <a:r>
              <a:rPr lang="nb-NO" sz="2000" dirty="0"/>
              <a:t>, SV – forskningsadministrativ leder</a:t>
            </a:r>
          </a:p>
          <a:p>
            <a:pPr lvl="0"/>
            <a:r>
              <a:rPr lang="nb-NO" sz="2000" i="1" dirty="0"/>
              <a:t>Anne-Kristin Ohm</a:t>
            </a:r>
            <a:r>
              <a:rPr lang="nb-NO" sz="2000" dirty="0"/>
              <a:t>, </a:t>
            </a:r>
            <a:r>
              <a:rPr lang="nb-NO" sz="2000" dirty="0" smtClean="0"/>
              <a:t>OD/UHN</a:t>
            </a:r>
            <a:endParaRPr lang="nb-NO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6. November 2013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EFV-V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3D188-D2B6-D245-BD73-2971B50264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708275"/>
            <a:ext cx="8388350" cy="2016125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nb-NO" sz="3200" dirty="0" smtClean="0"/>
              <a:t> </a:t>
            </a:r>
            <a:r>
              <a:rPr lang="nb-NO" altLang="nb-NO" sz="3200" dirty="0"/>
              <a:t/>
            </a:r>
            <a:br>
              <a:rPr lang="nb-NO" altLang="nb-NO" sz="3200" dirty="0"/>
            </a:br>
            <a:r>
              <a:rPr lang="nb-NO" altLang="nb-NO" sz="3200" dirty="0" smtClean="0"/>
              <a:t>Innledning</a:t>
            </a:r>
            <a:br>
              <a:rPr lang="nb-NO" altLang="nb-NO" sz="3200" dirty="0" smtClean="0"/>
            </a:br>
            <a:r>
              <a:rPr lang="nb-NO" altLang="nb-NO" sz="3200" dirty="0" smtClean="0"/>
              <a:t/>
            </a:r>
            <a:br>
              <a:rPr lang="nb-NO" altLang="nb-NO" sz="3200" dirty="0" smtClean="0"/>
            </a:br>
            <a:r>
              <a:rPr lang="nb-NO" altLang="nb-NO" sz="1050" dirty="0" smtClean="0"/>
              <a:t/>
            </a:r>
            <a:br>
              <a:rPr lang="nb-NO" altLang="nb-NO" sz="1050" dirty="0" smtClean="0"/>
            </a:b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2015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Innledning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Kort om</a:t>
            </a:r>
          </a:p>
          <a:p>
            <a:pPr lvl="1"/>
            <a:r>
              <a:rPr lang="nb-NO" dirty="0" smtClean="0"/>
              <a:t>IHR</a:t>
            </a:r>
          </a:p>
          <a:p>
            <a:pPr lvl="1"/>
            <a:r>
              <a:rPr lang="nb-NO" dirty="0" smtClean="0"/>
              <a:t>IHR-EFV</a:t>
            </a:r>
          </a:p>
          <a:p>
            <a:pPr lvl="1"/>
            <a:r>
              <a:rPr lang="nb-NO" dirty="0" smtClean="0"/>
              <a:t>Tidligere arbeidsgrupper</a:t>
            </a:r>
            <a:endParaRPr lang="nb-NO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90600" y="6248400"/>
            <a:ext cx="1905000" cy="457200"/>
          </a:xfrm>
          <a:noFill/>
        </p:spPr>
        <p:txBody>
          <a:bodyPr/>
          <a:lstStyle/>
          <a:p>
            <a:r>
              <a:rPr lang="nb-NO" dirty="0"/>
              <a:t>6</a:t>
            </a:r>
            <a:r>
              <a:rPr lang="nb-NO" dirty="0" smtClean="0"/>
              <a:t>. November 2013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4800600" cy="457200"/>
          </a:xfrm>
          <a:noFill/>
        </p:spPr>
        <p:txBody>
          <a:bodyPr/>
          <a:lstStyle/>
          <a:p>
            <a:r>
              <a:rPr lang="en-US" dirty="0" smtClean="0"/>
              <a:t>EFV-V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  <a:noFill/>
        </p:spPr>
        <p:txBody>
          <a:bodyPr/>
          <a:lstStyle/>
          <a:p>
            <a:fld id="{051A7143-F06A-B94D-804C-3A3E7CAD66C8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24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22836" y="100012"/>
            <a:ext cx="7696200" cy="1143000"/>
          </a:xfrm>
        </p:spPr>
        <p:txBody>
          <a:bodyPr/>
          <a:lstStyle/>
          <a:p>
            <a:pPr algn="ctr"/>
            <a:r>
              <a:rPr lang="nb-NO" dirty="0" smtClean="0"/>
              <a:t>IHR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4613275"/>
          </a:xfrm>
        </p:spPr>
        <p:txBody>
          <a:bodyPr/>
          <a:lstStyle/>
          <a:p>
            <a:pPr marL="0">
              <a:buFont typeface="Arial" charset="0"/>
              <a:buNone/>
            </a:pPr>
            <a:endParaRPr lang="nb-NO" sz="2400" dirty="0" smtClean="0"/>
          </a:p>
          <a:p>
            <a:pPr marL="0">
              <a:buFont typeface="Arial" charset="0"/>
              <a:buNone/>
            </a:pPr>
            <a:r>
              <a:rPr lang="nb-NO" sz="2400" dirty="0" smtClean="0"/>
              <a:t>I Internt </a:t>
            </a:r>
            <a:r>
              <a:rPr lang="nb-NO" sz="2400" dirty="0" err="1" smtClean="0"/>
              <a:t>handlingsrom</a:t>
            </a:r>
            <a:r>
              <a:rPr lang="nb-NO" sz="2400" dirty="0" smtClean="0"/>
              <a:t> (IHR) skal vi gjennomgå de </a:t>
            </a:r>
            <a:r>
              <a:rPr lang="nb-NO" sz="2400" dirty="0" smtClean="0">
                <a:solidFill>
                  <a:srgbClr val="C00000"/>
                </a:solidFill>
              </a:rPr>
              <a:t>administrative rutinene </a:t>
            </a:r>
            <a:r>
              <a:rPr lang="nb-NO" sz="2400" dirty="0" smtClean="0"/>
              <a:t>ved UiO.</a:t>
            </a:r>
          </a:p>
          <a:p>
            <a:pPr marL="0">
              <a:buFont typeface="Arial" charset="0"/>
              <a:buNone/>
            </a:pPr>
            <a:endParaRPr lang="nb-NO" sz="2400" dirty="0" smtClean="0"/>
          </a:p>
          <a:p>
            <a:pPr marL="0">
              <a:buFont typeface="Arial" charset="0"/>
              <a:buNone/>
            </a:pPr>
            <a:r>
              <a:rPr lang="nb-NO" sz="2400" dirty="0" smtClean="0"/>
              <a:t>Målet er å komme frem til systemer og rutiner og organisasjonsformer som gir oss en </a:t>
            </a:r>
            <a:r>
              <a:rPr lang="nb-NO" sz="2400" dirty="0" smtClean="0">
                <a:solidFill>
                  <a:srgbClr val="C00000"/>
                </a:solidFill>
              </a:rPr>
              <a:t>effektiv og profesjonell administrasjon</a:t>
            </a:r>
            <a:r>
              <a:rPr lang="nb-NO" sz="2400" dirty="0" smtClean="0"/>
              <a:t> som bidrar til å øke det interne </a:t>
            </a:r>
            <a:r>
              <a:rPr lang="nb-NO" sz="2400" dirty="0" smtClean="0">
                <a:solidFill>
                  <a:srgbClr val="C00000"/>
                </a:solidFill>
              </a:rPr>
              <a:t>økonomiske handlingsrommet</a:t>
            </a:r>
            <a:r>
              <a:rPr lang="nb-NO" sz="2400" dirty="0" smtClean="0"/>
              <a:t> for forskning og utdanning.</a:t>
            </a:r>
          </a:p>
          <a:p>
            <a:pPr marL="0">
              <a:buFont typeface="Arial" charset="0"/>
              <a:buNone/>
            </a:pPr>
            <a:endParaRPr lang="nb-NO" sz="2400" dirty="0" smtClean="0"/>
          </a:p>
          <a:p>
            <a:pPr marL="0">
              <a:buFont typeface="Arial" charset="0"/>
              <a:buNone/>
            </a:pPr>
            <a:r>
              <a:rPr lang="nb-NO" sz="2400" dirty="0" smtClean="0"/>
              <a:t>IHR er en oppfølging av Strategi 2020.</a:t>
            </a:r>
          </a:p>
        </p:txBody>
      </p:sp>
    </p:spTree>
    <p:extLst>
      <p:ext uri="{BB962C8B-B14F-4D97-AF65-F5344CB8AC3E}">
        <p14:creationId xmlns:p14="http://schemas.microsoft.com/office/powerpoint/2010/main" val="10263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22836" y="100012"/>
            <a:ext cx="7696200" cy="1143000"/>
          </a:xfrm>
        </p:spPr>
        <p:txBody>
          <a:bodyPr/>
          <a:lstStyle/>
          <a:p>
            <a:pPr algn="ctr"/>
            <a:r>
              <a:rPr lang="nb-NO" dirty="0" smtClean="0"/>
              <a:t>IHR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57200" y="1743739"/>
            <a:ext cx="8229600" cy="3993485"/>
          </a:xfrm>
        </p:spPr>
        <p:txBody>
          <a:bodyPr/>
          <a:lstStyle/>
          <a:p>
            <a:pPr marL="0">
              <a:buNone/>
            </a:pPr>
            <a:r>
              <a:rPr lang="nb-NO" sz="2400" b="1" dirty="0" smtClean="0">
                <a:solidFill>
                  <a:srgbClr val="0070C0"/>
                </a:solidFill>
              </a:rPr>
              <a:t>Målsetning:</a:t>
            </a:r>
          </a:p>
          <a:p>
            <a:pPr marL="0">
              <a:buFont typeface="Arial" charset="0"/>
              <a:buNone/>
            </a:pPr>
            <a:endParaRPr lang="nb-NO" sz="2400" dirty="0" smtClean="0"/>
          </a:p>
          <a:p>
            <a:pPr marL="0">
              <a:buFont typeface="Arial" charset="0"/>
              <a:buNone/>
            </a:pPr>
            <a:r>
              <a:rPr lang="nb-NO" sz="2000" dirty="0" smtClean="0"/>
              <a:t>”Vi skal skape en effektiv og profesjonell administrasjon som bidrar til å øke det økonomiske handlingsrommet for forskning og utdanning. Målet er å oppnå en gevinst på 10-30% målt i kroner og/eller kvalitet.”</a:t>
            </a:r>
          </a:p>
        </p:txBody>
      </p:sp>
    </p:spTree>
    <p:extLst>
      <p:ext uri="{BB962C8B-B14F-4D97-AF65-F5344CB8AC3E}">
        <p14:creationId xmlns:p14="http://schemas.microsoft.com/office/powerpoint/2010/main" val="19740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211216" y="2078803"/>
            <a:ext cx="5538725" cy="2149868"/>
            <a:chOff x="2411760" y="2078803"/>
            <a:chExt cx="5538725" cy="2149868"/>
          </a:xfrm>
        </p:grpSpPr>
        <p:grpSp>
          <p:nvGrpSpPr>
            <p:cNvPr id="62" name="Group 61"/>
            <p:cNvGrpSpPr/>
            <p:nvPr/>
          </p:nvGrpSpPr>
          <p:grpSpPr>
            <a:xfrm>
              <a:off x="2411760" y="2078803"/>
              <a:ext cx="5538725" cy="2149868"/>
              <a:chOff x="2411760" y="2078803"/>
              <a:chExt cx="5538725" cy="2149868"/>
            </a:xfrm>
          </p:grpSpPr>
          <p:cxnSp>
            <p:nvCxnSpPr>
              <p:cNvPr id="54" name="Straight Connector 53"/>
              <p:cNvCxnSpPr/>
              <p:nvPr/>
            </p:nvCxnSpPr>
            <p:spPr bwMode="auto">
              <a:xfrm rot="16200000" flipV="1">
                <a:off x="1594208" y="2956387"/>
                <a:ext cx="1755170" cy="2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49" name="TextBox 48"/>
              <p:cNvSpPr txBox="1"/>
              <p:nvPr/>
            </p:nvSpPr>
            <p:spPr>
              <a:xfrm>
                <a:off x="2411760" y="3920894"/>
                <a:ext cx="2151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b="1" dirty="0" smtClean="0"/>
                  <a:t>Arbeidsgruppe 2 (ØPA)</a:t>
                </a:r>
                <a:endParaRPr lang="nb-NO" sz="1400" b="1" dirty="0"/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4356243" y="3695272"/>
                <a:ext cx="215757" cy="21575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5618252" y="3693560"/>
                <a:ext cx="215757" cy="21575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7734728" y="3683285"/>
                <a:ext cx="215757" cy="21575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cxnSp>
          <p:nvCxnSpPr>
            <p:cNvPr id="56" name="Straight Connector 55"/>
            <p:cNvCxnSpPr/>
            <p:nvPr/>
          </p:nvCxnSpPr>
          <p:spPr bwMode="auto">
            <a:xfrm flipH="1">
              <a:off x="2455525" y="3780890"/>
              <a:ext cx="5476124" cy="3082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2139208" y="2169558"/>
            <a:ext cx="5544616" cy="3033446"/>
            <a:chOff x="2339752" y="2169558"/>
            <a:chExt cx="5544616" cy="3033446"/>
          </a:xfrm>
        </p:grpSpPr>
        <p:cxnSp>
          <p:nvCxnSpPr>
            <p:cNvPr id="61" name="Straight Connector 60"/>
            <p:cNvCxnSpPr/>
            <p:nvPr/>
          </p:nvCxnSpPr>
          <p:spPr bwMode="auto">
            <a:xfrm flipV="1">
              <a:off x="2428983" y="2169558"/>
              <a:ext cx="0" cy="26592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>
              <a:stCxn id="68" idx="1"/>
            </p:cNvCxnSpPr>
            <p:nvPr/>
          </p:nvCxnSpPr>
          <p:spPr bwMode="auto">
            <a:xfrm flipH="1">
              <a:off x="2428983" y="4810019"/>
              <a:ext cx="5239628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2339752" y="4895227"/>
              <a:ext cx="2151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 smtClean="0"/>
                <a:t>Arbeidsgruppe 3 (OPA)</a:t>
              </a:r>
              <a:endParaRPr lang="nb-NO" sz="1400" b="1" dirty="0"/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7668611" y="4702140"/>
              <a:ext cx="215757" cy="215757"/>
            </a:xfrm>
            <a:prstGeom prst="rect">
              <a:avLst/>
            </a:prstGeom>
            <a:solidFill>
              <a:srgbClr val="76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5847" y="2106201"/>
            <a:ext cx="1606530" cy="1343347"/>
            <a:chOff x="676391" y="2106201"/>
            <a:chExt cx="1606530" cy="1343347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1006867" y="2106201"/>
              <a:ext cx="20549" cy="89385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1037700" y="2979505"/>
              <a:ext cx="893851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0" name="Rectangle 39"/>
            <p:cNvSpPr/>
            <p:nvPr/>
          </p:nvSpPr>
          <p:spPr bwMode="auto">
            <a:xfrm>
              <a:off x="1808260" y="2876764"/>
              <a:ext cx="215757" cy="215757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6391" y="3141771"/>
              <a:ext cx="16065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 smtClean="0"/>
                <a:t>Arbeidsgruppe 1</a:t>
              </a:r>
              <a:endParaRPr lang="nb-NO" sz="1400" b="1" dirty="0"/>
            </a:p>
          </p:txBody>
        </p:sp>
      </p:grp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22836" y="100012"/>
            <a:ext cx="7696200" cy="1143000"/>
          </a:xfrm>
        </p:spPr>
        <p:txBody>
          <a:bodyPr/>
          <a:lstStyle/>
          <a:p>
            <a:pPr algn="ctr"/>
            <a:r>
              <a:rPr lang="nb-NO" dirty="0" smtClean="0"/>
              <a:t>IHR-EFV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53084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1" dirty="0" smtClean="0"/>
              <a:t>Plangruppen</a:t>
            </a:r>
            <a:endParaRPr lang="nb-NO" sz="1800" b="1" dirty="0"/>
          </a:p>
        </p:txBody>
      </p:sp>
      <p:grpSp>
        <p:nvGrpSpPr>
          <p:cNvPr id="79" name="Group 78"/>
          <p:cNvGrpSpPr/>
          <p:nvPr/>
        </p:nvGrpSpPr>
        <p:grpSpPr>
          <a:xfrm>
            <a:off x="4371456" y="2099352"/>
            <a:ext cx="2003818" cy="4221824"/>
            <a:chOff x="4572000" y="2099352"/>
            <a:chExt cx="2003818" cy="4221824"/>
          </a:xfrm>
        </p:grpSpPr>
        <p:grpSp>
          <p:nvGrpSpPr>
            <p:cNvPr id="77" name="Group 76"/>
            <p:cNvGrpSpPr/>
            <p:nvPr/>
          </p:nvGrpSpPr>
          <p:grpSpPr>
            <a:xfrm>
              <a:off x="4623371" y="2099352"/>
              <a:ext cx="1028749" cy="3856235"/>
              <a:chOff x="4623371" y="2099352"/>
              <a:chExt cx="1028749" cy="3856235"/>
            </a:xfrm>
          </p:grpSpPr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4636215" y="2099352"/>
                <a:ext cx="0" cy="3777466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2" name="Straight Connector 71"/>
              <p:cNvCxnSpPr>
                <a:stCxn id="75" idx="1"/>
              </p:cNvCxnSpPr>
              <p:nvPr/>
            </p:nvCxnSpPr>
            <p:spPr bwMode="auto">
              <a:xfrm flipH="1" flipV="1">
                <a:off x="4623371" y="5845996"/>
                <a:ext cx="812992" cy="1713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75" name="Rectangle 74"/>
              <p:cNvSpPr/>
              <p:nvPr/>
            </p:nvSpPr>
            <p:spPr bwMode="auto">
              <a:xfrm>
                <a:off x="5436363" y="5739830"/>
                <a:ext cx="215757" cy="21575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4572000" y="6013399"/>
              <a:ext cx="2003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 smtClean="0"/>
                <a:t>Arbeidsgruppe 4 (FA)</a:t>
              </a:r>
              <a:endParaRPr lang="nb-NO" sz="14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2890" y="1929830"/>
            <a:ext cx="5642226" cy="279114"/>
            <a:chOff x="503434" y="1929830"/>
            <a:chExt cx="5642226" cy="279114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503434" y="2075380"/>
              <a:ext cx="5642226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1273996" y="1941816"/>
              <a:ext cx="267128" cy="26712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614736" y="2003500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941797" y="2003500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340796" y="1940104"/>
              <a:ext cx="267128" cy="26712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1681536" y="2001788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2008597" y="2001788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412732" y="1940104"/>
              <a:ext cx="267128" cy="26712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2753472" y="2001788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3080533" y="2001788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479532" y="1938392"/>
              <a:ext cx="267128" cy="26712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3820272" y="2000076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4147333" y="2000076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587429" y="1929830"/>
              <a:ext cx="267128" cy="26712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4928169" y="1991514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5255230" y="1991514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5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251520" y="153084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1" dirty="0" smtClean="0"/>
              <a:t>Plangruppen</a:t>
            </a:r>
            <a:endParaRPr lang="nb-NO" sz="1800" b="1" dirty="0"/>
          </a:p>
        </p:txBody>
      </p:sp>
      <p:grpSp>
        <p:nvGrpSpPr>
          <p:cNvPr id="78" name="Group 77"/>
          <p:cNvGrpSpPr/>
          <p:nvPr/>
        </p:nvGrpSpPr>
        <p:grpSpPr>
          <a:xfrm>
            <a:off x="2211216" y="2078803"/>
            <a:ext cx="5538725" cy="2149868"/>
            <a:chOff x="2411760" y="2078803"/>
            <a:chExt cx="5538725" cy="2149868"/>
          </a:xfrm>
        </p:grpSpPr>
        <p:grpSp>
          <p:nvGrpSpPr>
            <p:cNvPr id="62" name="Group 61"/>
            <p:cNvGrpSpPr/>
            <p:nvPr/>
          </p:nvGrpSpPr>
          <p:grpSpPr>
            <a:xfrm>
              <a:off x="2411760" y="2078803"/>
              <a:ext cx="5538725" cy="2149868"/>
              <a:chOff x="2411760" y="2078803"/>
              <a:chExt cx="5538725" cy="2149868"/>
            </a:xfrm>
          </p:grpSpPr>
          <p:cxnSp>
            <p:nvCxnSpPr>
              <p:cNvPr id="54" name="Straight Connector 53"/>
              <p:cNvCxnSpPr/>
              <p:nvPr/>
            </p:nvCxnSpPr>
            <p:spPr bwMode="auto">
              <a:xfrm rot="16200000" flipV="1">
                <a:off x="1594208" y="2956387"/>
                <a:ext cx="1755170" cy="2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49" name="TextBox 48"/>
              <p:cNvSpPr txBox="1"/>
              <p:nvPr/>
            </p:nvSpPr>
            <p:spPr>
              <a:xfrm>
                <a:off x="2411760" y="3920894"/>
                <a:ext cx="2151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b="1" dirty="0" smtClean="0"/>
                  <a:t>Arbeidsgruppe 2 (ØPA)</a:t>
                </a:r>
                <a:endParaRPr lang="nb-NO" sz="1400" b="1" dirty="0"/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4356243" y="3695272"/>
                <a:ext cx="215757" cy="21575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5618252" y="3693560"/>
                <a:ext cx="215757" cy="21575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7734728" y="3683285"/>
                <a:ext cx="215757" cy="21575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cxnSp>
          <p:nvCxnSpPr>
            <p:cNvPr id="56" name="Straight Connector 55"/>
            <p:cNvCxnSpPr/>
            <p:nvPr/>
          </p:nvCxnSpPr>
          <p:spPr bwMode="auto">
            <a:xfrm flipH="1">
              <a:off x="2455525" y="3780890"/>
              <a:ext cx="5476124" cy="3082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2139208" y="2169558"/>
            <a:ext cx="5544616" cy="3033446"/>
            <a:chOff x="2339752" y="2169558"/>
            <a:chExt cx="5544616" cy="3033446"/>
          </a:xfrm>
        </p:grpSpPr>
        <p:cxnSp>
          <p:nvCxnSpPr>
            <p:cNvPr id="61" name="Straight Connector 60"/>
            <p:cNvCxnSpPr/>
            <p:nvPr/>
          </p:nvCxnSpPr>
          <p:spPr bwMode="auto">
            <a:xfrm flipV="1">
              <a:off x="2428983" y="2169558"/>
              <a:ext cx="0" cy="26592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>
              <a:stCxn id="68" idx="1"/>
            </p:cNvCxnSpPr>
            <p:nvPr/>
          </p:nvCxnSpPr>
          <p:spPr bwMode="auto">
            <a:xfrm flipH="1">
              <a:off x="2428983" y="4810019"/>
              <a:ext cx="5239628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2339752" y="4895227"/>
              <a:ext cx="2151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 smtClean="0"/>
                <a:t>Arbeidsgruppe 3 (OPA)</a:t>
              </a:r>
              <a:endParaRPr lang="nb-NO" sz="1400" b="1" dirty="0"/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7668611" y="4702140"/>
              <a:ext cx="215757" cy="215757"/>
            </a:xfrm>
            <a:prstGeom prst="rect">
              <a:avLst/>
            </a:prstGeom>
            <a:solidFill>
              <a:srgbClr val="76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5847" y="2106201"/>
            <a:ext cx="1606530" cy="1343347"/>
            <a:chOff x="676391" y="2106201"/>
            <a:chExt cx="1606530" cy="1343347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1006867" y="2106201"/>
              <a:ext cx="20549" cy="89385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1037700" y="2979505"/>
              <a:ext cx="893851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0" name="Rectangle 39"/>
            <p:cNvSpPr/>
            <p:nvPr/>
          </p:nvSpPr>
          <p:spPr bwMode="auto">
            <a:xfrm>
              <a:off x="1808260" y="2876764"/>
              <a:ext cx="215757" cy="215757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6391" y="3141771"/>
              <a:ext cx="16065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 smtClean="0"/>
                <a:t>Arbeidsgruppe 1</a:t>
              </a:r>
              <a:endParaRPr lang="nb-NO" sz="1400" b="1" dirty="0"/>
            </a:p>
          </p:txBody>
        </p:sp>
      </p:grp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22836" y="100012"/>
            <a:ext cx="7696200" cy="1143000"/>
          </a:xfrm>
        </p:spPr>
        <p:txBody>
          <a:bodyPr/>
          <a:lstStyle/>
          <a:p>
            <a:pPr algn="ctr"/>
            <a:r>
              <a:rPr lang="nb-NO" dirty="0" smtClean="0"/>
              <a:t>EFV-V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371456" y="2099352"/>
            <a:ext cx="2003818" cy="4221824"/>
            <a:chOff x="4572000" y="2099352"/>
            <a:chExt cx="2003818" cy="4221824"/>
          </a:xfrm>
        </p:grpSpPr>
        <p:grpSp>
          <p:nvGrpSpPr>
            <p:cNvPr id="77" name="Group 76"/>
            <p:cNvGrpSpPr/>
            <p:nvPr/>
          </p:nvGrpSpPr>
          <p:grpSpPr>
            <a:xfrm>
              <a:off x="4623371" y="2099352"/>
              <a:ext cx="1028749" cy="3856235"/>
              <a:chOff x="4623371" y="2099352"/>
              <a:chExt cx="1028749" cy="3856235"/>
            </a:xfrm>
          </p:grpSpPr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4636215" y="2099352"/>
                <a:ext cx="0" cy="3777466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2" name="Straight Connector 71"/>
              <p:cNvCxnSpPr>
                <a:stCxn id="75" idx="1"/>
              </p:cNvCxnSpPr>
              <p:nvPr/>
            </p:nvCxnSpPr>
            <p:spPr bwMode="auto">
              <a:xfrm flipH="1" flipV="1">
                <a:off x="4623371" y="5845996"/>
                <a:ext cx="812992" cy="1713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75" name="Rectangle 74"/>
              <p:cNvSpPr/>
              <p:nvPr/>
            </p:nvSpPr>
            <p:spPr bwMode="auto">
              <a:xfrm>
                <a:off x="5436363" y="5739830"/>
                <a:ext cx="215757" cy="21575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4572000" y="6013399"/>
              <a:ext cx="2003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 smtClean="0"/>
                <a:t>Arbeidsgruppe 4 (FA)</a:t>
              </a:r>
              <a:endParaRPr lang="nb-NO" sz="14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2890" y="1929830"/>
            <a:ext cx="5642226" cy="279114"/>
            <a:chOff x="503434" y="1929830"/>
            <a:chExt cx="5642226" cy="279114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503434" y="2075380"/>
              <a:ext cx="5642226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1273996" y="1941816"/>
              <a:ext cx="267128" cy="26712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614736" y="2003500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941797" y="2003500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340796" y="1940104"/>
              <a:ext cx="267128" cy="26712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1681536" y="2001788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2008597" y="2001788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412732" y="1940104"/>
              <a:ext cx="267128" cy="26712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2753472" y="2001788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3080533" y="2001788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479532" y="1938392"/>
              <a:ext cx="267128" cy="26712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3820272" y="2000076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4147333" y="2000076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587429" y="1929830"/>
              <a:ext cx="267128" cy="26712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4928169" y="1991514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5255230" y="1991514"/>
              <a:ext cx="160278" cy="160278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38223" y="1530849"/>
            <a:ext cx="7918175" cy="5061337"/>
          </a:xfrm>
          <a:prstGeom prst="rect">
            <a:avLst/>
          </a:prstGeom>
          <a:solidFill>
            <a:schemeClr val="bg1">
              <a:alpha val="6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40246" y="2141160"/>
            <a:ext cx="2071826" cy="1303346"/>
            <a:chOff x="6740246" y="2141160"/>
            <a:chExt cx="2071826" cy="1303346"/>
          </a:xfrm>
        </p:grpSpPr>
        <p:grpSp>
          <p:nvGrpSpPr>
            <p:cNvPr id="53" name="Group 52"/>
            <p:cNvGrpSpPr/>
            <p:nvPr/>
          </p:nvGrpSpPr>
          <p:grpSpPr>
            <a:xfrm>
              <a:off x="6740246" y="2141160"/>
              <a:ext cx="1770848" cy="932159"/>
              <a:chOff x="4636215" y="2099353"/>
              <a:chExt cx="1770848" cy="932159"/>
            </a:xfrm>
          </p:grpSpPr>
          <p:cxnSp>
            <p:nvCxnSpPr>
              <p:cNvPr id="57" name="Straight Connector 56"/>
              <p:cNvCxnSpPr/>
              <p:nvPr/>
            </p:nvCxnSpPr>
            <p:spPr bwMode="auto">
              <a:xfrm flipV="1">
                <a:off x="4636215" y="2099353"/>
                <a:ext cx="0" cy="824281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7" name="Straight Connector 66"/>
              <p:cNvCxnSpPr>
                <a:stCxn id="70" idx="1"/>
              </p:cNvCxnSpPr>
              <p:nvPr/>
            </p:nvCxnSpPr>
            <p:spPr bwMode="auto">
              <a:xfrm flipH="1">
                <a:off x="4636215" y="2923634"/>
                <a:ext cx="1555091" cy="0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70" name="Rectangle 69"/>
              <p:cNvSpPr/>
              <p:nvPr/>
            </p:nvSpPr>
            <p:spPr bwMode="auto">
              <a:xfrm>
                <a:off x="6191306" y="2815755"/>
                <a:ext cx="215757" cy="21575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146231" y="3136729"/>
              <a:ext cx="1665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 smtClean="0"/>
                <a:t>Arbeidsgruppe 5</a:t>
              </a:r>
              <a:endParaRPr lang="nb-NO" sz="14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9648" y="1923039"/>
            <a:ext cx="2732928" cy="280710"/>
            <a:chOff x="5042618" y="1124744"/>
            <a:chExt cx="2732928" cy="280710"/>
          </a:xfrm>
        </p:grpSpPr>
        <p:cxnSp>
          <p:nvCxnSpPr>
            <p:cNvPr id="63" name="Straight Arrow Connector 62"/>
            <p:cNvCxnSpPr/>
            <p:nvPr/>
          </p:nvCxnSpPr>
          <p:spPr bwMode="auto">
            <a:xfrm flipV="1">
              <a:off x="5176182" y="1260957"/>
              <a:ext cx="2599364" cy="1596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" name="Oval 65"/>
            <p:cNvSpPr/>
            <p:nvPr/>
          </p:nvSpPr>
          <p:spPr bwMode="auto">
            <a:xfrm>
              <a:off x="6732240" y="1138326"/>
              <a:ext cx="267128" cy="267128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5566881" y="1138326"/>
              <a:ext cx="267128" cy="267128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5042618" y="1135018"/>
              <a:ext cx="267128" cy="267128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6109418" y="1133306"/>
              <a:ext cx="267128" cy="267128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217315" y="1124744"/>
              <a:ext cx="267128" cy="267128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14606" y="153084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1" dirty="0" smtClean="0"/>
              <a:t>Plangruppen</a:t>
            </a:r>
            <a:endParaRPr lang="nb-NO" sz="1800" b="1" dirty="0"/>
          </a:p>
        </p:txBody>
      </p:sp>
    </p:spTree>
    <p:extLst>
      <p:ext uri="{BB962C8B-B14F-4D97-AF65-F5344CB8AC3E}">
        <p14:creationId xmlns:p14="http://schemas.microsoft.com/office/powerpoint/2010/main" val="141097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1078</Words>
  <Application>Microsoft Office PowerPoint</Application>
  <PresentationFormat>Skjermfremvisning (4:3)</PresentationFormat>
  <Paragraphs>263</Paragraphs>
  <Slides>29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0" baseType="lpstr">
      <vt:lpstr>Blank Presentation</vt:lpstr>
      <vt:lpstr>EFV-V ARBEIDSGRUPPE 5 - BEHOVSANALYSE</vt:lpstr>
      <vt:lpstr>Agenda</vt:lpstr>
      <vt:lpstr>Deltakere</vt:lpstr>
      <vt:lpstr>  Innledning   </vt:lpstr>
      <vt:lpstr>Innledning</vt:lpstr>
      <vt:lpstr>IHR</vt:lpstr>
      <vt:lpstr>IHR</vt:lpstr>
      <vt:lpstr>IHR-EFV</vt:lpstr>
      <vt:lpstr>EFV-V</vt:lpstr>
      <vt:lpstr>Arbeidsgruppe 1 Kartlegging av de mest sentrale arbeidsprosessene  </vt:lpstr>
      <vt:lpstr>Arbeidsgruppe 1 - prosesskartlegging</vt:lpstr>
      <vt:lpstr>Arbeidsgruppe 1 - prosesskartlegging</vt:lpstr>
      <vt:lpstr>Arbeidsgruppe 1 - prosesskartlegging</vt:lpstr>
      <vt:lpstr>  Arbeidsgruppe 2 Prosjektøkonomistyring  </vt:lpstr>
      <vt:lpstr>NY rapportpakke til prosjektleder, prosjekteier og prosjektcontroller</vt:lpstr>
      <vt:lpstr>Veien videre… Fra adhoc til struktur - en felles beste praksis</vt:lpstr>
      <vt:lpstr>UiO standard praksis for prosjektøkonomistyring</vt:lpstr>
      <vt:lpstr>Fokus høsten 2013 Kompetanseheving og forvaltning</vt:lpstr>
      <vt:lpstr>PowerPoint-presentasjon</vt:lpstr>
      <vt:lpstr>  Arbeidsgruppe 3 Detaljerte lønnstransaksjoner </vt:lpstr>
      <vt:lpstr>Målsetting</vt:lpstr>
      <vt:lpstr>  Arbeidsgruppe 4 Forskningsadministrative støttebehov og organisering </vt:lpstr>
      <vt:lpstr>IHR-EFV-AG4</vt:lpstr>
      <vt:lpstr>IHR-EFV-AG4</vt:lpstr>
      <vt:lpstr>  IHR-EFV Sluttrapport </vt:lpstr>
      <vt:lpstr>IHR-EFV sluttrapport</vt:lpstr>
      <vt:lpstr>  Arbeidsgruppe 5 Analyse av behov for støtteverktøy </vt:lpstr>
      <vt:lpstr>Arbeidsgruppe 5 – Mandat</vt:lpstr>
      <vt:lpstr>Skisse overordnet plan EFV-V</vt:lpstr>
    </vt:vector>
  </TitlesOfParts>
  <Company>Rayon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Haugan</dc:creator>
  <cp:lastModifiedBy>Camilla Kuhlman</cp:lastModifiedBy>
  <cp:revision>33</cp:revision>
  <dcterms:created xsi:type="dcterms:W3CDTF">2011-04-26T13:10:58Z</dcterms:created>
  <dcterms:modified xsi:type="dcterms:W3CDTF">2013-11-05T20:47:23Z</dcterms:modified>
</cp:coreProperties>
</file>