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9" r:id="rId3"/>
    <p:sldId id="257" r:id="rId4"/>
    <p:sldId id="270" r:id="rId5"/>
    <p:sldId id="256" r:id="rId6"/>
    <p:sldId id="264" r:id="rId7"/>
    <p:sldId id="265" r:id="rId8"/>
    <p:sldId id="266" r:id="rId9"/>
    <p:sldId id="267" r:id="rId10"/>
    <p:sldId id="268" r:id="rId11"/>
    <p:sldId id="271" r:id="rId12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0DA"/>
    <a:srgbClr val="EA2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9FF5E-7E56-42FC-8F43-BA718950C84B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76C9E-4903-4DB0-95B5-41F0A691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4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2BBFA-155A-41BF-BB27-1FA37D0984B3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19868-C03F-498F-9279-0F06DAF1EF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52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19868-C03F-498F-9279-0F06DAF1EF8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06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145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03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9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3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24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83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96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12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833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3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BEB2-EB77-4B3A-A7B6-10B738CE5DE5}" type="datetimeFigureOut">
              <a:rPr lang="nb-NO" smtClean="0"/>
              <a:t>05.11.2013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B6CF-0963-4CDA-A56D-9EF0563E66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4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Overordnet plan EFV-V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EFV-sekretariatet</a:t>
            </a:r>
          </a:p>
          <a:p>
            <a:r>
              <a:rPr lang="nb-NO" dirty="0" smtClean="0"/>
              <a:t>11.11.2013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46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BP </a:t>
            </a:r>
            <a:r>
              <a:rPr lang="nb-NO" b="1" dirty="0" smtClean="0"/>
              <a:t>5 (Sommer 2015)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056784" cy="53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/>
          <p:nvPr/>
        </p:nvSpPr>
        <p:spPr>
          <a:xfrm>
            <a:off x="5119024" y="4293096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ight Arrow Callout 5"/>
          <p:cNvSpPr/>
          <p:nvPr/>
        </p:nvSpPr>
        <p:spPr>
          <a:xfrm>
            <a:off x="323528" y="2564904"/>
            <a:ext cx="4723488" cy="367240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Beslutte anskaffelse av systemstøtte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Beslutte standardisering av roller og ansvarsdeling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Vedta prosjektorganisering i DP1 – roller og ansvar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Vedta prosjektorganisering av DP2 – systemstøtte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Vedta sekretariats-organisering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Vedta forankring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Sikre prioritet og finansiering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185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er et langt løp tidsmessig – er det mulig å komprimere?</a:t>
            </a:r>
          </a:p>
          <a:p>
            <a:pPr marL="0" indent="0">
              <a:buNone/>
            </a:pPr>
            <a:r>
              <a:rPr lang="nb-NO" sz="2400" dirty="0" smtClean="0"/>
              <a:t>Hvilke tiltak må iverksettes for å kunne gjennomføre (på kortere tid)?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800" i="1" dirty="0" smtClean="0"/>
              <a:t>Forankring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800" i="1" dirty="0" smtClean="0"/>
              <a:t>Ressurser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800" i="1" dirty="0" smtClean="0"/>
              <a:t>Prioritering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800" i="1" dirty="0" smtClean="0"/>
              <a:t>Vilje til standardisering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800" i="1" dirty="0" smtClean="0"/>
              <a:t>Beslutninger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Hva mener plangruppen må til?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759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EFV-V prosjektet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b="1" dirty="0"/>
              <a:t>Omhandler</a:t>
            </a:r>
          </a:p>
          <a:p>
            <a:r>
              <a:rPr lang="nb-NO" sz="2000" dirty="0" smtClean="0"/>
              <a:t>Administrativ støtte </a:t>
            </a:r>
            <a:r>
              <a:rPr lang="nb-NO" sz="2000" dirty="0"/>
              <a:t>til prosjektleder </a:t>
            </a:r>
            <a:r>
              <a:rPr lang="nb-NO" sz="2000" dirty="0" smtClean="0"/>
              <a:t>primært (praksis og system)</a:t>
            </a:r>
            <a:endParaRPr lang="nb-NO" sz="2000" dirty="0"/>
          </a:p>
          <a:p>
            <a:r>
              <a:rPr lang="nb-NO" sz="2000" dirty="0"/>
              <a:t>O</a:t>
            </a:r>
            <a:r>
              <a:rPr lang="nb-NO" sz="2000" dirty="0" smtClean="0"/>
              <a:t>rganisering </a:t>
            </a:r>
            <a:r>
              <a:rPr lang="nb-NO" sz="2000" dirty="0"/>
              <a:t>av det administrative </a:t>
            </a:r>
            <a:r>
              <a:rPr lang="nb-NO" sz="2000" dirty="0" smtClean="0"/>
              <a:t>støtteapparatet (roller og modeller)</a:t>
            </a:r>
            <a:endParaRPr lang="nb-NO" sz="2000" dirty="0"/>
          </a:p>
          <a:p>
            <a:pPr marL="0" indent="0">
              <a:buNone/>
            </a:pPr>
            <a:r>
              <a:rPr lang="nb-NO" sz="2000" dirty="0"/>
              <a:t> </a:t>
            </a:r>
          </a:p>
          <a:p>
            <a:pPr marL="0" indent="0">
              <a:buNone/>
            </a:pPr>
            <a:r>
              <a:rPr lang="nb-NO" sz="2000" b="1" dirty="0"/>
              <a:t>Avgrensninger</a:t>
            </a:r>
          </a:p>
          <a:p>
            <a:r>
              <a:rPr lang="nb-NO" sz="2000" dirty="0" smtClean="0"/>
              <a:t>Prosjektstyringsprosessen</a:t>
            </a:r>
            <a:endParaRPr lang="nb-NO" sz="2000" dirty="0"/>
          </a:p>
          <a:p>
            <a:pPr lvl="1"/>
            <a:endParaRPr lang="nb-NO" sz="1800" dirty="0" smtClean="0"/>
          </a:p>
          <a:p>
            <a:pPr lvl="1"/>
            <a:endParaRPr lang="nb-NO" sz="1800" dirty="0"/>
          </a:p>
          <a:p>
            <a:pPr lvl="1"/>
            <a:endParaRPr lang="nb-NO" sz="1800" dirty="0" smtClean="0"/>
          </a:p>
          <a:p>
            <a:pPr lvl="1"/>
            <a:endParaRPr lang="nb-NO" sz="1800" dirty="0" smtClean="0"/>
          </a:p>
          <a:p>
            <a:pPr lvl="1"/>
            <a:r>
              <a:rPr lang="nb-NO" sz="1800" dirty="0" smtClean="0"/>
              <a:t>Men kan </a:t>
            </a:r>
            <a:r>
              <a:rPr lang="nb-NO" sz="1800" dirty="0"/>
              <a:t>påvirke hvordan vi driver </a:t>
            </a:r>
            <a:r>
              <a:rPr lang="nb-NO" sz="1800" dirty="0" smtClean="0"/>
              <a:t>forskningsadministrasjon ved UiO</a:t>
            </a:r>
            <a:endParaRPr lang="nb-NO" sz="1800" dirty="0"/>
          </a:p>
          <a:p>
            <a:r>
              <a:rPr lang="nb-NO" sz="2000" dirty="0" smtClean="0"/>
              <a:t>Omfatter ikke</a:t>
            </a:r>
          </a:p>
          <a:p>
            <a:pPr lvl="1"/>
            <a:r>
              <a:rPr lang="nb-NO" sz="1600" dirty="0" smtClean="0"/>
              <a:t>Forskningsnære </a:t>
            </a:r>
            <a:r>
              <a:rPr lang="nb-NO" sz="1600" dirty="0"/>
              <a:t>systemer (LIMS)</a:t>
            </a:r>
          </a:p>
          <a:p>
            <a:pPr lvl="1"/>
            <a:r>
              <a:rPr lang="nb-NO" sz="1600" dirty="0" smtClean="0"/>
              <a:t>Koordinering </a:t>
            </a:r>
            <a:r>
              <a:rPr lang="nb-NO" sz="1600" dirty="0"/>
              <a:t>og forvaltning i linjen (SFI)</a:t>
            </a:r>
          </a:p>
          <a:p>
            <a:endParaRPr lang="nb-NO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717032"/>
            <a:ext cx="6480719" cy="931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66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dirty="0" smtClean="0"/>
              <a:t>«Dele opp elefanten»</a:t>
            </a:r>
            <a:endParaRPr lang="nb-NO" dirty="0"/>
          </a:p>
        </p:txBody>
      </p:sp>
      <p:pic>
        <p:nvPicPr>
          <p:cNvPr id="1026" name="Picture 2" descr="M:\pc\Desktop\57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784" y="1648008"/>
            <a:ext cx="6199197" cy="4525963"/>
          </a:xfrm>
          <a:prstGeom prst="rect">
            <a:avLst/>
          </a:prstGeom>
          <a:solidFill>
            <a:srgbClr val="FC10DA"/>
          </a:solidFill>
          <a:ln>
            <a:solidFill>
              <a:schemeClr val="tx1"/>
            </a:solidFill>
          </a:ln>
          <a:extLst/>
        </p:spPr>
      </p:pic>
      <p:sp>
        <p:nvSpPr>
          <p:cNvPr id="6" name="Freeform 5"/>
          <p:cNvSpPr/>
          <p:nvPr/>
        </p:nvSpPr>
        <p:spPr>
          <a:xfrm>
            <a:off x="2251993" y="2123524"/>
            <a:ext cx="1288315" cy="3396438"/>
          </a:xfrm>
          <a:custGeom>
            <a:avLst/>
            <a:gdLst>
              <a:gd name="connsiteX0" fmla="*/ 0 w 1288315"/>
              <a:gd name="connsiteY0" fmla="*/ 0 h 3396438"/>
              <a:gd name="connsiteX1" fmla="*/ 1284695 w 1288315"/>
              <a:gd name="connsiteY1" fmla="*/ 1292251 h 3396438"/>
              <a:gd name="connsiteX2" fmla="*/ 385409 w 1288315"/>
              <a:gd name="connsiteY2" fmla="*/ 3211736 h 3396438"/>
              <a:gd name="connsiteX3" fmla="*/ 362738 w 1288315"/>
              <a:gd name="connsiteY3" fmla="*/ 3211736 h 339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8315" h="3396438">
                <a:moveTo>
                  <a:pt x="0" y="0"/>
                </a:moveTo>
                <a:cubicBezTo>
                  <a:pt x="610230" y="378481"/>
                  <a:pt x="1220460" y="756962"/>
                  <a:pt x="1284695" y="1292251"/>
                </a:cubicBezTo>
                <a:cubicBezTo>
                  <a:pt x="1348930" y="1827540"/>
                  <a:pt x="539069" y="2891822"/>
                  <a:pt x="385409" y="3211736"/>
                </a:cubicBezTo>
                <a:cubicBezTo>
                  <a:pt x="231749" y="3531650"/>
                  <a:pt x="297243" y="3371693"/>
                  <a:pt x="362738" y="321173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356992"/>
            <a:ext cx="1563890" cy="553998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Arbeidsgruppe 5</a:t>
            </a:r>
          </a:p>
          <a:p>
            <a:r>
              <a:rPr lang="nb-NO" dirty="0" smtClean="0"/>
              <a:t>Behovsanalyse</a:t>
            </a:r>
            <a:endParaRPr lang="nb-NO" dirty="0"/>
          </a:p>
        </p:txBody>
      </p:sp>
      <p:sp>
        <p:nvSpPr>
          <p:cNvPr id="8" name="Freeform 7"/>
          <p:cNvSpPr/>
          <p:nvPr/>
        </p:nvSpPr>
        <p:spPr>
          <a:xfrm>
            <a:off x="3521574" y="1972383"/>
            <a:ext cx="2211654" cy="1901165"/>
          </a:xfrm>
          <a:custGeom>
            <a:avLst/>
            <a:gdLst>
              <a:gd name="connsiteX0" fmla="*/ 0 w 2211654"/>
              <a:gd name="connsiteY0" fmla="*/ 1685217 h 1901165"/>
              <a:gd name="connsiteX1" fmla="*/ 2093295 w 2211654"/>
              <a:gd name="connsiteY1" fmla="*/ 1753230 h 1901165"/>
              <a:gd name="connsiteX2" fmla="*/ 1964826 w 2211654"/>
              <a:gd name="connsiteY2" fmla="*/ 0 h 190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1654" h="1901165">
                <a:moveTo>
                  <a:pt x="0" y="1685217"/>
                </a:moveTo>
                <a:cubicBezTo>
                  <a:pt x="882912" y="1859658"/>
                  <a:pt x="1765824" y="2034099"/>
                  <a:pt x="2093295" y="1753230"/>
                </a:cubicBezTo>
                <a:cubicBezTo>
                  <a:pt x="2420766" y="1472361"/>
                  <a:pt x="1964826" y="0"/>
                  <a:pt x="1964826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xtBox 9"/>
          <p:cNvSpPr txBox="1"/>
          <p:nvPr/>
        </p:nvSpPr>
        <p:spPr>
          <a:xfrm>
            <a:off x="3388673" y="2002251"/>
            <a:ext cx="1831399" cy="83099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Arbeidsgruppe 6</a:t>
            </a:r>
          </a:p>
          <a:p>
            <a:r>
              <a:rPr lang="nb-NO" dirty="0" smtClean="0"/>
              <a:t>Roller og ansvars-</a:t>
            </a:r>
          </a:p>
          <a:p>
            <a:r>
              <a:rPr lang="nb-NO" dirty="0" smtClean="0"/>
              <a:t>områder</a:t>
            </a:r>
            <a:endParaRPr lang="nb-NO" dirty="0"/>
          </a:p>
        </p:txBody>
      </p:sp>
      <p:sp>
        <p:nvSpPr>
          <p:cNvPr id="9" name="Freeform 8"/>
          <p:cNvSpPr/>
          <p:nvPr/>
        </p:nvSpPr>
        <p:spPr>
          <a:xfrm>
            <a:off x="4949851" y="3869197"/>
            <a:ext cx="302281" cy="2040396"/>
          </a:xfrm>
          <a:custGeom>
            <a:avLst/>
            <a:gdLst>
              <a:gd name="connsiteX0" fmla="*/ 0 w 302281"/>
              <a:gd name="connsiteY0" fmla="*/ 0 h 2040396"/>
              <a:gd name="connsiteX1" fmla="*/ 302281 w 302281"/>
              <a:gd name="connsiteY1" fmla="*/ 2040396 h 2040396"/>
              <a:gd name="connsiteX2" fmla="*/ 302281 w 302281"/>
              <a:gd name="connsiteY2" fmla="*/ 2040396 h 204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281" h="2040396">
                <a:moveTo>
                  <a:pt x="0" y="0"/>
                </a:moveTo>
                <a:lnTo>
                  <a:pt x="302281" y="2040396"/>
                </a:lnTo>
                <a:lnTo>
                  <a:pt x="302281" y="2040396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3275856" y="4603194"/>
            <a:ext cx="1697324" cy="55399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Arbeidsgruppe 7</a:t>
            </a:r>
          </a:p>
          <a:p>
            <a:r>
              <a:rPr lang="nb-NO" dirty="0" smtClean="0"/>
              <a:t>Mulighetsstudie</a:t>
            </a:r>
            <a:endParaRPr lang="nb-NO" dirty="0"/>
          </a:p>
        </p:txBody>
      </p:sp>
      <p:sp>
        <p:nvSpPr>
          <p:cNvPr id="11" name="Freeform 10"/>
          <p:cNvSpPr/>
          <p:nvPr/>
        </p:nvSpPr>
        <p:spPr>
          <a:xfrm>
            <a:off x="5244575" y="3113494"/>
            <a:ext cx="2739361" cy="2864113"/>
          </a:xfrm>
          <a:custGeom>
            <a:avLst/>
            <a:gdLst>
              <a:gd name="connsiteX0" fmla="*/ 483650 w 2739361"/>
              <a:gd name="connsiteY0" fmla="*/ 0 h 2864113"/>
              <a:gd name="connsiteX1" fmla="*/ 2735643 w 2739361"/>
              <a:gd name="connsiteY1" fmla="*/ 2380463 h 2864113"/>
              <a:gd name="connsiteX2" fmla="*/ 15114 w 2739361"/>
              <a:gd name="connsiteY2" fmla="*/ 2864113 h 2864113"/>
              <a:gd name="connsiteX3" fmla="*/ 15114 w 2739361"/>
              <a:gd name="connsiteY3" fmla="*/ 2864113 h 2864113"/>
              <a:gd name="connsiteX4" fmla="*/ 0 w 2739361"/>
              <a:gd name="connsiteY4" fmla="*/ 2826327 h 2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361" h="2864113">
                <a:moveTo>
                  <a:pt x="483650" y="0"/>
                </a:moveTo>
                <a:cubicBezTo>
                  <a:pt x="1648691" y="951555"/>
                  <a:pt x="2813732" y="1903111"/>
                  <a:pt x="2735643" y="2380463"/>
                </a:cubicBezTo>
                <a:cubicBezTo>
                  <a:pt x="2657554" y="2857815"/>
                  <a:pt x="15114" y="2864113"/>
                  <a:pt x="15114" y="2864113"/>
                </a:cubicBezTo>
                <a:lnTo>
                  <a:pt x="15114" y="2864113"/>
                </a:lnTo>
                <a:lnTo>
                  <a:pt x="0" y="2826327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220072" y="4222829"/>
            <a:ext cx="1709699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Arbeidsgruppe 8</a:t>
            </a:r>
          </a:p>
          <a:p>
            <a:r>
              <a:rPr lang="nb-NO" dirty="0" smtClean="0"/>
              <a:t>Organisering og </a:t>
            </a:r>
          </a:p>
          <a:p>
            <a:r>
              <a:rPr lang="nb-NO" dirty="0" smtClean="0"/>
              <a:t>arbeidsdeling</a:t>
            </a:r>
            <a:endParaRPr lang="nb-NO" dirty="0"/>
          </a:p>
        </p:txBody>
      </p:sp>
      <p:sp>
        <p:nvSpPr>
          <p:cNvPr id="15" name="Freeform 14"/>
          <p:cNvSpPr/>
          <p:nvPr/>
        </p:nvSpPr>
        <p:spPr>
          <a:xfrm>
            <a:off x="5713048" y="396992"/>
            <a:ext cx="2917245" cy="2806662"/>
          </a:xfrm>
          <a:custGeom>
            <a:avLst/>
            <a:gdLst>
              <a:gd name="connsiteX0" fmla="*/ 2718242 w 2718242"/>
              <a:gd name="connsiteY0" fmla="*/ 2131081 h 2680389"/>
              <a:gd name="connsiteX1" fmla="*/ 5270 w 2718242"/>
              <a:gd name="connsiteY1" fmla="*/ 2539161 h 2680389"/>
              <a:gd name="connsiteX2" fmla="*/ 2166579 w 2718242"/>
              <a:gd name="connsiteY2" fmla="*/ 0 h 268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8242" h="2680389">
                <a:moveTo>
                  <a:pt x="2718242" y="2131081"/>
                </a:moveTo>
                <a:cubicBezTo>
                  <a:pt x="1407728" y="2512711"/>
                  <a:pt x="97214" y="2894341"/>
                  <a:pt x="5270" y="2539161"/>
                </a:cubicBezTo>
                <a:cubicBezTo>
                  <a:pt x="-86674" y="2183981"/>
                  <a:pt x="1039952" y="1091990"/>
                  <a:pt x="2166579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7263444" y="1484784"/>
            <a:ext cx="1366849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Realiserings-</a:t>
            </a:r>
          </a:p>
          <a:p>
            <a:r>
              <a:rPr lang="nb-NO" dirty="0" smtClean="0"/>
              <a:t>prosjekter</a:t>
            </a:r>
          </a:p>
          <a:p>
            <a:r>
              <a:rPr lang="nb-NO" dirty="0" smtClean="0"/>
              <a:t>DP1 og DP2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836712"/>
            <a:ext cx="1493675" cy="83099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Drift- og</a:t>
            </a:r>
          </a:p>
          <a:p>
            <a:r>
              <a:rPr lang="nb-NO" sz="1200" b="1" dirty="0" smtClean="0"/>
              <a:t>forvaltning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/>
              <a:t>P-plass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/>
              <a:t>Realiseres i linja</a:t>
            </a:r>
            <a:endParaRPr lang="nb-NO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34402" y="3430741"/>
            <a:ext cx="1014893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Utenfor</a:t>
            </a:r>
          </a:p>
          <a:p>
            <a:r>
              <a:rPr lang="nb-NO" sz="1200" b="1" dirty="0" smtClean="0"/>
              <a:t>målbildet for</a:t>
            </a:r>
          </a:p>
          <a:p>
            <a:r>
              <a:rPr lang="nb-NO" sz="1200" b="1" dirty="0" smtClean="0"/>
              <a:t>prosjektet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/>
              <a:t>LIMS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smtClean="0"/>
              <a:t>UHN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err="1" smtClean="0"/>
              <a:t>ePhorte</a:t>
            </a:r>
            <a:r>
              <a:rPr lang="nb-NO" sz="1200" b="1" dirty="0" smtClean="0"/>
              <a:t>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 err="1" smtClean="0"/>
              <a:t>osv</a:t>
            </a:r>
            <a:endParaRPr lang="nb-NO" sz="1200" b="1" dirty="0"/>
          </a:p>
        </p:txBody>
      </p:sp>
      <p:sp>
        <p:nvSpPr>
          <p:cNvPr id="19" name="Arc 18"/>
          <p:cNvSpPr/>
          <p:nvPr/>
        </p:nvSpPr>
        <p:spPr>
          <a:xfrm>
            <a:off x="2420023" y="5909593"/>
            <a:ext cx="45719" cy="680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Freeform 19"/>
          <p:cNvSpPr/>
          <p:nvPr/>
        </p:nvSpPr>
        <p:spPr>
          <a:xfrm>
            <a:off x="2364191" y="5924692"/>
            <a:ext cx="205197" cy="106298"/>
          </a:xfrm>
          <a:custGeom>
            <a:avLst/>
            <a:gdLst>
              <a:gd name="connsiteX0" fmla="*/ 16272 w 205197"/>
              <a:gd name="connsiteY0" fmla="*/ 90700 h 106298"/>
              <a:gd name="connsiteX1" fmla="*/ 31386 w 205197"/>
              <a:gd name="connsiteY1" fmla="*/ 15 h 106298"/>
              <a:gd name="connsiteX2" fmla="*/ 205197 w 205197"/>
              <a:gd name="connsiteY2" fmla="*/ 98257 h 106298"/>
              <a:gd name="connsiteX3" fmla="*/ 16272 w 205197"/>
              <a:gd name="connsiteY3" fmla="*/ 90700 h 10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197" h="106298">
                <a:moveTo>
                  <a:pt x="16272" y="90700"/>
                </a:moveTo>
                <a:cubicBezTo>
                  <a:pt x="-12697" y="74326"/>
                  <a:pt x="-101" y="-1244"/>
                  <a:pt x="31386" y="15"/>
                </a:cubicBezTo>
                <a:cubicBezTo>
                  <a:pt x="62873" y="1274"/>
                  <a:pt x="205197" y="84402"/>
                  <a:pt x="205197" y="98257"/>
                </a:cubicBezTo>
                <a:cubicBezTo>
                  <a:pt x="205197" y="112112"/>
                  <a:pt x="45241" y="107074"/>
                  <a:pt x="16272" y="90700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Freeform 20"/>
          <p:cNvSpPr/>
          <p:nvPr/>
        </p:nvSpPr>
        <p:spPr>
          <a:xfrm>
            <a:off x="2784227" y="5833950"/>
            <a:ext cx="293518" cy="145294"/>
          </a:xfrm>
          <a:custGeom>
            <a:avLst/>
            <a:gdLst>
              <a:gd name="connsiteX0" fmla="*/ 19429 w 293518"/>
              <a:gd name="connsiteY0" fmla="*/ 143657 h 145294"/>
              <a:gd name="connsiteX1" fmla="*/ 26986 w 293518"/>
              <a:gd name="connsiteY1" fmla="*/ 37858 h 145294"/>
              <a:gd name="connsiteX2" fmla="*/ 125228 w 293518"/>
              <a:gd name="connsiteY2" fmla="*/ 73 h 145294"/>
              <a:gd name="connsiteX3" fmla="*/ 276368 w 293518"/>
              <a:gd name="connsiteY3" fmla="*/ 45415 h 145294"/>
              <a:gd name="connsiteX4" fmla="*/ 261254 w 293518"/>
              <a:gd name="connsiteY4" fmla="*/ 98314 h 145294"/>
              <a:gd name="connsiteX5" fmla="*/ 19429 w 293518"/>
              <a:gd name="connsiteY5" fmla="*/ 143657 h 1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518" h="145294">
                <a:moveTo>
                  <a:pt x="19429" y="143657"/>
                </a:moveTo>
                <a:cubicBezTo>
                  <a:pt x="-19616" y="133581"/>
                  <a:pt x="9353" y="61789"/>
                  <a:pt x="26986" y="37858"/>
                </a:cubicBezTo>
                <a:cubicBezTo>
                  <a:pt x="44619" y="13927"/>
                  <a:pt x="83664" y="-1187"/>
                  <a:pt x="125228" y="73"/>
                </a:cubicBezTo>
                <a:cubicBezTo>
                  <a:pt x="166792" y="1332"/>
                  <a:pt x="253697" y="29042"/>
                  <a:pt x="276368" y="45415"/>
                </a:cubicBezTo>
                <a:cubicBezTo>
                  <a:pt x="299039" y="61788"/>
                  <a:pt x="304077" y="81940"/>
                  <a:pt x="261254" y="98314"/>
                </a:cubicBezTo>
                <a:cubicBezTo>
                  <a:pt x="218431" y="114688"/>
                  <a:pt x="58474" y="153733"/>
                  <a:pt x="19429" y="143657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Freeform 21"/>
          <p:cNvSpPr/>
          <p:nvPr/>
        </p:nvSpPr>
        <p:spPr>
          <a:xfrm>
            <a:off x="3245797" y="5829123"/>
            <a:ext cx="343623" cy="153989"/>
          </a:xfrm>
          <a:custGeom>
            <a:avLst/>
            <a:gdLst>
              <a:gd name="connsiteX0" fmla="*/ 3724 w 343623"/>
              <a:gd name="connsiteY0" fmla="*/ 148484 h 153989"/>
              <a:gd name="connsiteX1" fmla="*/ 101965 w 343623"/>
              <a:gd name="connsiteY1" fmla="*/ 4900 h 153989"/>
              <a:gd name="connsiteX2" fmla="*/ 245548 w 343623"/>
              <a:gd name="connsiteY2" fmla="*/ 42685 h 153989"/>
              <a:gd name="connsiteX3" fmla="*/ 336233 w 343623"/>
              <a:gd name="connsiteY3" fmla="*/ 133370 h 153989"/>
              <a:gd name="connsiteX4" fmla="*/ 49066 w 343623"/>
              <a:gd name="connsiteY4" fmla="*/ 125813 h 153989"/>
              <a:gd name="connsiteX5" fmla="*/ 3724 w 343623"/>
              <a:gd name="connsiteY5" fmla="*/ 148484 h 1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623" h="153989">
                <a:moveTo>
                  <a:pt x="3724" y="148484"/>
                </a:moveTo>
                <a:cubicBezTo>
                  <a:pt x="12540" y="128332"/>
                  <a:pt x="61661" y="22533"/>
                  <a:pt x="101965" y="4900"/>
                </a:cubicBezTo>
                <a:cubicBezTo>
                  <a:pt x="142269" y="-12733"/>
                  <a:pt x="206503" y="21273"/>
                  <a:pt x="245548" y="42685"/>
                </a:cubicBezTo>
                <a:cubicBezTo>
                  <a:pt x="284593" y="64097"/>
                  <a:pt x="368980" y="119515"/>
                  <a:pt x="336233" y="133370"/>
                </a:cubicBezTo>
                <a:cubicBezTo>
                  <a:pt x="303486" y="147225"/>
                  <a:pt x="99446" y="124554"/>
                  <a:pt x="49066" y="125813"/>
                </a:cubicBezTo>
                <a:cubicBezTo>
                  <a:pt x="-1314" y="127072"/>
                  <a:pt x="-5092" y="168636"/>
                  <a:pt x="3724" y="148484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Freeform 22"/>
          <p:cNvSpPr/>
          <p:nvPr/>
        </p:nvSpPr>
        <p:spPr>
          <a:xfrm>
            <a:off x="3775450" y="5882801"/>
            <a:ext cx="310806" cy="153793"/>
          </a:xfrm>
          <a:custGeom>
            <a:avLst/>
            <a:gdLst>
              <a:gd name="connsiteX0" fmla="*/ 55962 w 310806"/>
              <a:gd name="connsiteY0" fmla="*/ 147705 h 153793"/>
              <a:gd name="connsiteX1" fmla="*/ 10619 w 310806"/>
              <a:gd name="connsiteY1" fmla="*/ 11678 h 153793"/>
              <a:gd name="connsiteX2" fmla="*/ 207102 w 310806"/>
              <a:gd name="connsiteY2" fmla="*/ 19235 h 153793"/>
              <a:gd name="connsiteX3" fmla="*/ 305343 w 310806"/>
              <a:gd name="connsiteY3" fmla="*/ 117477 h 153793"/>
              <a:gd name="connsiteX4" fmla="*/ 55962 w 310806"/>
              <a:gd name="connsiteY4" fmla="*/ 147705 h 15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06" h="153793">
                <a:moveTo>
                  <a:pt x="55962" y="147705"/>
                </a:moveTo>
                <a:cubicBezTo>
                  <a:pt x="6841" y="130072"/>
                  <a:pt x="-14571" y="33090"/>
                  <a:pt x="10619" y="11678"/>
                </a:cubicBezTo>
                <a:cubicBezTo>
                  <a:pt x="35809" y="-9734"/>
                  <a:pt x="157981" y="1602"/>
                  <a:pt x="207102" y="19235"/>
                </a:cubicBezTo>
                <a:cubicBezTo>
                  <a:pt x="256223" y="36868"/>
                  <a:pt x="331792" y="93547"/>
                  <a:pt x="305343" y="117477"/>
                </a:cubicBezTo>
                <a:cubicBezTo>
                  <a:pt x="278894" y="141407"/>
                  <a:pt x="105083" y="165338"/>
                  <a:pt x="55962" y="147705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Freeform 23"/>
          <p:cNvSpPr/>
          <p:nvPr/>
        </p:nvSpPr>
        <p:spPr>
          <a:xfrm>
            <a:off x="4310911" y="5801726"/>
            <a:ext cx="322487" cy="216825"/>
          </a:xfrm>
          <a:custGeom>
            <a:avLst/>
            <a:gdLst>
              <a:gd name="connsiteX0" fmla="*/ 72163 w 322487"/>
              <a:gd name="connsiteY0" fmla="*/ 183438 h 216825"/>
              <a:gd name="connsiteX1" fmla="*/ 4150 w 322487"/>
              <a:gd name="connsiteY1" fmla="*/ 100310 h 216825"/>
              <a:gd name="connsiteX2" fmla="*/ 170405 w 322487"/>
              <a:gd name="connsiteY2" fmla="*/ 2069 h 216825"/>
              <a:gd name="connsiteX3" fmla="*/ 283760 w 322487"/>
              <a:gd name="connsiteY3" fmla="*/ 47411 h 216825"/>
              <a:gd name="connsiteX4" fmla="*/ 306431 w 322487"/>
              <a:gd name="connsiteY4" fmla="*/ 206109 h 216825"/>
              <a:gd name="connsiteX5" fmla="*/ 72163 w 322487"/>
              <a:gd name="connsiteY5" fmla="*/ 183438 h 21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487" h="216825">
                <a:moveTo>
                  <a:pt x="72163" y="183438"/>
                </a:moveTo>
                <a:cubicBezTo>
                  <a:pt x="21783" y="165805"/>
                  <a:pt x="-12224" y="130538"/>
                  <a:pt x="4150" y="100310"/>
                </a:cubicBezTo>
                <a:cubicBezTo>
                  <a:pt x="20524" y="70082"/>
                  <a:pt x="123803" y="10885"/>
                  <a:pt x="170405" y="2069"/>
                </a:cubicBezTo>
                <a:cubicBezTo>
                  <a:pt x="217007" y="-6748"/>
                  <a:pt x="261089" y="13404"/>
                  <a:pt x="283760" y="47411"/>
                </a:cubicBezTo>
                <a:cubicBezTo>
                  <a:pt x="306431" y="81418"/>
                  <a:pt x="344216" y="178400"/>
                  <a:pt x="306431" y="206109"/>
                </a:cubicBezTo>
                <a:cubicBezTo>
                  <a:pt x="268646" y="233818"/>
                  <a:pt x="122543" y="201071"/>
                  <a:pt x="72163" y="183438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Freeform 24"/>
          <p:cNvSpPr/>
          <p:nvPr/>
        </p:nvSpPr>
        <p:spPr>
          <a:xfrm>
            <a:off x="4837972" y="5767876"/>
            <a:ext cx="318644" cy="235134"/>
          </a:xfrm>
          <a:custGeom>
            <a:avLst/>
            <a:gdLst>
              <a:gd name="connsiteX0" fmla="*/ 13638 w 318644"/>
              <a:gd name="connsiteY0" fmla="*/ 217288 h 235134"/>
              <a:gd name="connsiteX1" fmla="*/ 58980 w 318644"/>
              <a:gd name="connsiteY1" fmla="*/ 35919 h 235134"/>
              <a:gd name="connsiteX2" fmla="*/ 195007 w 318644"/>
              <a:gd name="connsiteY2" fmla="*/ 5691 h 235134"/>
              <a:gd name="connsiteX3" fmla="*/ 293248 w 318644"/>
              <a:gd name="connsiteY3" fmla="*/ 111489 h 235134"/>
              <a:gd name="connsiteX4" fmla="*/ 293248 w 318644"/>
              <a:gd name="connsiteY4" fmla="*/ 217288 h 235134"/>
              <a:gd name="connsiteX5" fmla="*/ 13638 w 318644"/>
              <a:gd name="connsiteY5" fmla="*/ 217288 h 23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644" h="235134">
                <a:moveTo>
                  <a:pt x="13638" y="217288"/>
                </a:moveTo>
                <a:cubicBezTo>
                  <a:pt x="-25407" y="187060"/>
                  <a:pt x="28752" y="71185"/>
                  <a:pt x="58980" y="35919"/>
                </a:cubicBezTo>
                <a:cubicBezTo>
                  <a:pt x="89208" y="653"/>
                  <a:pt x="155962" y="-6904"/>
                  <a:pt x="195007" y="5691"/>
                </a:cubicBezTo>
                <a:cubicBezTo>
                  <a:pt x="234052" y="18286"/>
                  <a:pt x="276875" y="76223"/>
                  <a:pt x="293248" y="111489"/>
                </a:cubicBezTo>
                <a:cubicBezTo>
                  <a:pt x="309622" y="146755"/>
                  <a:pt x="341109" y="200914"/>
                  <a:pt x="293248" y="217288"/>
                </a:cubicBezTo>
                <a:cubicBezTo>
                  <a:pt x="245387" y="233662"/>
                  <a:pt x="52683" y="247516"/>
                  <a:pt x="13638" y="217288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Freeform 25"/>
          <p:cNvSpPr/>
          <p:nvPr/>
        </p:nvSpPr>
        <p:spPr>
          <a:xfrm>
            <a:off x="5387163" y="5846129"/>
            <a:ext cx="280994" cy="111572"/>
          </a:xfrm>
          <a:custGeom>
            <a:avLst/>
            <a:gdLst>
              <a:gd name="connsiteX0" fmla="*/ 996 w 280994"/>
              <a:gd name="connsiteY0" fmla="*/ 108807 h 111572"/>
              <a:gd name="connsiteX1" fmla="*/ 182364 w 280994"/>
              <a:gd name="connsiteY1" fmla="*/ 3008 h 111572"/>
              <a:gd name="connsiteX2" fmla="*/ 212592 w 280994"/>
              <a:gd name="connsiteY2" fmla="*/ 33236 h 111572"/>
              <a:gd name="connsiteX3" fmla="*/ 273049 w 280994"/>
              <a:gd name="connsiteY3" fmla="*/ 78578 h 111572"/>
              <a:gd name="connsiteX4" fmla="*/ 996 w 280994"/>
              <a:gd name="connsiteY4" fmla="*/ 108807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994" h="111572">
                <a:moveTo>
                  <a:pt x="996" y="108807"/>
                </a:moveTo>
                <a:cubicBezTo>
                  <a:pt x="-14118" y="96212"/>
                  <a:pt x="147098" y="15603"/>
                  <a:pt x="182364" y="3008"/>
                </a:cubicBezTo>
                <a:cubicBezTo>
                  <a:pt x="217630" y="-9587"/>
                  <a:pt x="197478" y="20641"/>
                  <a:pt x="212592" y="33236"/>
                </a:cubicBezTo>
                <a:cubicBezTo>
                  <a:pt x="227706" y="45831"/>
                  <a:pt x="305796" y="69762"/>
                  <a:pt x="273049" y="78578"/>
                </a:cubicBezTo>
                <a:cubicBezTo>
                  <a:pt x="240302" y="87394"/>
                  <a:pt x="16110" y="121402"/>
                  <a:pt x="996" y="108807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eeform 26"/>
          <p:cNvSpPr/>
          <p:nvPr/>
        </p:nvSpPr>
        <p:spPr>
          <a:xfrm>
            <a:off x="5753479" y="5774353"/>
            <a:ext cx="285848" cy="177211"/>
          </a:xfrm>
          <a:custGeom>
            <a:avLst/>
            <a:gdLst>
              <a:gd name="connsiteX0" fmla="*/ 4974 w 285848"/>
              <a:gd name="connsiteY0" fmla="*/ 173026 h 177211"/>
              <a:gd name="connsiteX1" fmla="*/ 103215 w 285848"/>
              <a:gd name="connsiteY1" fmla="*/ 14328 h 177211"/>
              <a:gd name="connsiteX2" fmla="*/ 186342 w 285848"/>
              <a:gd name="connsiteY2" fmla="*/ 14328 h 177211"/>
              <a:gd name="connsiteX3" fmla="*/ 239242 w 285848"/>
              <a:gd name="connsiteY3" fmla="*/ 74784 h 177211"/>
              <a:gd name="connsiteX4" fmla="*/ 269470 w 285848"/>
              <a:gd name="connsiteY4" fmla="*/ 127683 h 177211"/>
              <a:gd name="connsiteX5" fmla="*/ 4974 w 285848"/>
              <a:gd name="connsiteY5" fmla="*/ 173026 h 17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848" h="177211">
                <a:moveTo>
                  <a:pt x="4974" y="173026"/>
                </a:moveTo>
                <a:cubicBezTo>
                  <a:pt x="-22735" y="154134"/>
                  <a:pt x="72987" y="40778"/>
                  <a:pt x="103215" y="14328"/>
                </a:cubicBezTo>
                <a:cubicBezTo>
                  <a:pt x="133443" y="-12122"/>
                  <a:pt x="163671" y="4252"/>
                  <a:pt x="186342" y="14328"/>
                </a:cubicBezTo>
                <a:cubicBezTo>
                  <a:pt x="209013" y="24404"/>
                  <a:pt x="225387" y="55892"/>
                  <a:pt x="239242" y="74784"/>
                </a:cubicBezTo>
                <a:cubicBezTo>
                  <a:pt x="253097" y="93676"/>
                  <a:pt x="314812" y="113829"/>
                  <a:pt x="269470" y="127683"/>
                </a:cubicBezTo>
                <a:cubicBezTo>
                  <a:pt x="224128" y="141537"/>
                  <a:pt x="32683" y="191918"/>
                  <a:pt x="4974" y="173026"/>
                </a:cubicBezTo>
                <a:close/>
              </a:path>
            </a:pathLst>
          </a:custGeom>
          <a:solidFill>
            <a:srgbClr val="FC10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Freeform 27"/>
          <p:cNvSpPr/>
          <p:nvPr/>
        </p:nvSpPr>
        <p:spPr>
          <a:xfrm>
            <a:off x="6029661" y="2560509"/>
            <a:ext cx="318369" cy="383294"/>
          </a:xfrm>
          <a:custGeom>
            <a:avLst/>
            <a:gdLst>
              <a:gd name="connsiteX0" fmla="*/ 197327 w 318369"/>
              <a:gd name="connsiteY0" fmla="*/ 371617 h 383294"/>
              <a:gd name="connsiteX1" fmla="*/ 31073 w 318369"/>
              <a:gd name="connsiteY1" fmla="*/ 364060 h 383294"/>
              <a:gd name="connsiteX2" fmla="*/ 8402 w 318369"/>
              <a:gd name="connsiteY2" fmla="*/ 167577 h 383294"/>
              <a:gd name="connsiteX3" fmla="*/ 129314 w 318369"/>
              <a:gd name="connsiteY3" fmla="*/ 8879 h 383294"/>
              <a:gd name="connsiteX4" fmla="*/ 280455 w 318369"/>
              <a:gd name="connsiteY4" fmla="*/ 39108 h 383294"/>
              <a:gd name="connsiteX5" fmla="*/ 318240 w 318369"/>
              <a:gd name="connsiteY5" fmla="*/ 197805 h 383294"/>
              <a:gd name="connsiteX6" fmla="*/ 272898 w 318369"/>
              <a:gd name="connsiteY6" fmla="*/ 326274 h 383294"/>
              <a:gd name="connsiteX7" fmla="*/ 197327 w 318369"/>
              <a:gd name="connsiteY7" fmla="*/ 371617 h 38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369" h="383294">
                <a:moveTo>
                  <a:pt x="197327" y="371617"/>
                </a:moveTo>
                <a:cubicBezTo>
                  <a:pt x="157023" y="377915"/>
                  <a:pt x="62560" y="398067"/>
                  <a:pt x="31073" y="364060"/>
                </a:cubicBezTo>
                <a:cubicBezTo>
                  <a:pt x="-414" y="330053"/>
                  <a:pt x="-7972" y="226774"/>
                  <a:pt x="8402" y="167577"/>
                </a:cubicBezTo>
                <a:cubicBezTo>
                  <a:pt x="24775" y="108380"/>
                  <a:pt x="83972" y="30290"/>
                  <a:pt x="129314" y="8879"/>
                </a:cubicBezTo>
                <a:cubicBezTo>
                  <a:pt x="174656" y="-12533"/>
                  <a:pt x="248967" y="7620"/>
                  <a:pt x="280455" y="39108"/>
                </a:cubicBezTo>
                <a:cubicBezTo>
                  <a:pt x="311943" y="70596"/>
                  <a:pt x="319499" y="149944"/>
                  <a:pt x="318240" y="197805"/>
                </a:cubicBezTo>
                <a:cubicBezTo>
                  <a:pt x="316981" y="245666"/>
                  <a:pt x="294310" y="293527"/>
                  <a:pt x="272898" y="326274"/>
                </a:cubicBezTo>
                <a:cubicBezTo>
                  <a:pt x="251486" y="359021"/>
                  <a:pt x="237631" y="365319"/>
                  <a:pt x="197327" y="37161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Freeform 28"/>
          <p:cNvSpPr/>
          <p:nvPr/>
        </p:nvSpPr>
        <p:spPr>
          <a:xfrm>
            <a:off x="6308559" y="2550661"/>
            <a:ext cx="219938" cy="356864"/>
          </a:xfrm>
          <a:custGeom>
            <a:avLst/>
            <a:gdLst>
              <a:gd name="connsiteX0" fmla="*/ 1557 w 219938"/>
              <a:gd name="connsiteY0" fmla="*/ 18727 h 356864"/>
              <a:gd name="connsiteX1" fmla="*/ 114912 w 219938"/>
              <a:gd name="connsiteY1" fmla="*/ 11170 h 356864"/>
              <a:gd name="connsiteX2" fmla="*/ 198039 w 219938"/>
              <a:gd name="connsiteY2" fmla="*/ 124526 h 356864"/>
              <a:gd name="connsiteX3" fmla="*/ 205596 w 219938"/>
              <a:gd name="connsiteY3" fmla="*/ 313451 h 356864"/>
              <a:gd name="connsiteX4" fmla="*/ 24228 w 219938"/>
              <a:gd name="connsiteY4" fmla="*/ 343679 h 356864"/>
              <a:gd name="connsiteX5" fmla="*/ 46899 w 219938"/>
              <a:gd name="connsiteY5" fmla="*/ 139640 h 356864"/>
              <a:gd name="connsiteX6" fmla="*/ 1557 w 219938"/>
              <a:gd name="connsiteY6" fmla="*/ 18727 h 3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938" h="356864">
                <a:moveTo>
                  <a:pt x="1557" y="18727"/>
                </a:moveTo>
                <a:cubicBezTo>
                  <a:pt x="12892" y="-2685"/>
                  <a:pt x="82165" y="-6463"/>
                  <a:pt x="114912" y="11170"/>
                </a:cubicBezTo>
                <a:cubicBezTo>
                  <a:pt x="147659" y="28803"/>
                  <a:pt x="182925" y="74146"/>
                  <a:pt x="198039" y="124526"/>
                </a:cubicBezTo>
                <a:cubicBezTo>
                  <a:pt x="213153" y="174906"/>
                  <a:pt x="234564" y="276926"/>
                  <a:pt x="205596" y="313451"/>
                </a:cubicBezTo>
                <a:cubicBezTo>
                  <a:pt x="176628" y="349976"/>
                  <a:pt x="50678" y="372648"/>
                  <a:pt x="24228" y="343679"/>
                </a:cubicBezTo>
                <a:cubicBezTo>
                  <a:pt x="-2222" y="314711"/>
                  <a:pt x="49418" y="193799"/>
                  <a:pt x="46899" y="139640"/>
                </a:cubicBezTo>
                <a:cubicBezTo>
                  <a:pt x="44380" y="85481"/>
                  <a:pt x="-9778" y="40139"/>
                  <a:pt x="1557" y="1872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Oval 29"/>
          <p:cNvSpPr/>
          <p:nvPr/>
        </p:nvSpPr>
        <p:spPr>
          <a:xfrm>
            <a:off x="6254473" y="2752156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Oval 31"/>
          <p:cNvSpPr/>
          <p:nvPr/>
        </p:nvSpPr>
        <p:spPr>
          <a:xfrm>
            <a:off x="6470497" y="2708920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Freeform 3"/>
          <p:cNvSpPr/>
          <p:nvPr/>
        </p:nvSpPr>
        <p:spPr>
          <a:xfrm>
            <a:off x="5183505" y="1051329"/>
            <a:ext cx="310846" cy="920594"/>
          </a:xfrm>
          <a:custGeom>
            <a:avLst/>
            <a:gdLst>
              <a:gd name="connsiteX0" fmla="*/ 310846 w 310846"/>
              <a:gd name="connsiteY0" fmla="*/ 920594 h 920594"/>
              <a:gd name="connsiteX1" fmla="*/ 32551 w 310846"/>
              <a:gd name="connsiteY1" fmla="*/ 85708 h 920594"/>
              <a:gd name="connsiteX2" fmla="*/ 16648 w 310846"/>
              <a:gd name="connsiteY2" fmla="*/ 69805 h 92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846" h="920594">
                <a:moveTo>
                  <a:pt x="310846" y="920594"/>
                </a:moveTo>
                <a:cubicBezTo>
                  <a:pt x="196215" y="574050"/>
                  <a:pt x="81584" y="227506"/>
                  <a:pt x="32551" y="85708"/>
                </a:cubicBezTo>
                <a:cubicBezTo>
                  <a:pt x="-16482" y="-56090"/>
                  <a:pt x="83" y="6857"/>
                  <a:pt x="16648" y="6980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144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571276" y="1556792"/>
            <a:ext cx="8177188" cy="575542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nb-NO" altLang="nb-NO" sz="2000" b="1" dirty="0"/>
              <a:t>Delprosjekt </a:t>
            </a:r>
            <a:r>
              <a:rPr lang="nb-NO" altLang="nb-NO" sz="2000" b="1" dirty="0" smtClean="0"/>
              <a:t>1 </a:t>
            </a:r>
            <a:r>
              <a:rPr lang="nb-NO" altLang="nb-NO" sz="2000" dirty="0" smtClean="0"/>
              <a:t>Rutiner &amp; </a:t>
            </a:r>
            <a:r>
              <a:rPr lang="nb-NO" altLang="nb-NO" sz="2000" dirty="0"/>
              <a:t>praksis</a:t>
            </a:r>
          </a:p>
          <a:p>
            <a:endParaRPr lang="nb-NO" altLang="nb-NO" dirty="0"/>
          </a:p>
          <a:p>
            <a:r>
              <a:rPr lang="nb-NO" altLang="nb-NO" dirty="0" smtClean="0"/>
              <a:t>Arbeidsgrupper: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#6 roller og ansvarsområder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#8 organisering og arbeidsdeling</a:t>
            </a:r>
            <a:endParaRPr lang="nb-NO" altLang="nb-NO" sz="1600" dirty="0"/>
          </a:p>
          <a:p>
            <a:endParaRPr lang="nb-NO" altLang="nb-NO" dirty="0" smtClean="0"/>
          </a:p>
          <a:p>
            <a:r>
              <a:rPr lang="nb-NO" altLang="nb-NO" dirty="0" smtClean="0"/>
              <a:t>Fokus: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Ansvarsområder </a:t>
            </a:r>
            <a:r>
              <a:rPr lang="nb-NO" altLang="nb-NO" sz="1600" dirty="0"/>
              <a:t>og roller på hvilket nivå?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/>
              <a:t>UiOs beste praksis for 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/>
              <a:t>Arbeidsdeling lokalt/sentralt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/>
              <a:t>Frihetsgrad lokalt (nærhetsmodell) </a:t>
            </a:r>
            <a:r>
              <a:rPr lang="nb-NO" altLang="nb-NO" sz="1600" dirty="0" err="1"/>
              <a:t>vs</a:t>
            </a:r>
            <a:r>
              <a:rPr lang="nb-NO" altLang="nb-NO" sz="1600" dirty="0"/>
              <a:t> effektiv administrasjon (standardisering</a:t>
            </a:r>
            <a:r>
              <a:rPr lang="nb-NO" altLang="nb-NO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Realisering</a:t>
            </a:r>
            <a:endParaRPr lang="nb-NO" alt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altLang="nb-NO" dirty="0" smtClean="0"/>
          </a:p>
          <a:p>
            <a:pPr marL="0" lvl="1" algn="ctr"/>
            <a:endParaRPr lang="nb-NO" altLang="nb-NO" b="1" dirty="0" smtClean="0"/>
          </a:p>
          <a:p>
            <a:pPr marL="0" lvl="1" algn="ctr"/>
            <a:endParaRPr lang="nb-NO" altLang="nb-NO" b="1" dirty="0"/>
          </a:p>
          <a:p>
            <a:pPr marL="0" lvl="1" algn="ctr"/>
            <a:r>
              <a:rPr lang="nb-NO" altLang="nb-NO" sz="2000" b="1" dirty="0" smtClean="0"/>
              <a:t>Delprosjekt 2</a:t>
            </a:r>
            <a:r>
              <a:rPr lang="nb-NO" altLang="nb-NO" b="1" dirty="0" smtClean="0"/>
              <a:t> </a:t>
            </a:r>
            <a:r>
              <a:rPr lang="nb-NO" altLang="nb-NO" sz="2000" dirty="0" smtClean="0">
                <a:solidFill>
                  <a:srgbClr val="000000"/>
                </a:solidFill>
              </a:rPr>
              <a:t>Prosjektportal</a:t>
            </a:r>
            <a:endParaRPr lang="nb-NO" altLang="nb-NO" sz="20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altLang="nb-NO" sz="1600" dirty="0" smtClean="0">
              <a:solidFill>
                <a:srgbClr val="000000"/>
              </a:solidFill>
            </a:endParaRPr>
          </a:p>
          <a:p>
            <a:r>
              <a:rPr lang="nb-NO" altLang="nb-NO" dirty="0"/>
              <a:t>Arbeidsgrupper: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#5 Behovsanalyse prosess-støtte </a:t>
            </a:r>
            <a:endParaRPr lang="nb-NO" alt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/>
              <a:t>#7 Mulighetsstudie system</a:t>
            </a:r>
          </a:p>
          <a:p>
            <a:endParaRPr lang="nb-NO" altLang="nb-NO" dirty="0"/>
          </a:p>
          <a:p>
            <a:r>
              <a:rPr lang="nb-NO" altLang="nb-NO" dirty="0"/>
              <a:t>Fokus: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>
                <a:solidFill>
                  <a:srgbClr val="000000"/>
                </a:solidFill>
              </a:rPr>
              <a:t>Behovsanalyse </a:t>
            </a:r>
            <a:r>
              <a:rPr lang="nb-NO" altLang="nb-NO" sz="1600" dirty="0">
                <a:solidFill>
                  <a:srgbClr val="000000"/>
                </a:solidFill>
              </a:rPr>
              <a:t>- hva trenger prosjektlederen?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>
                <a:solidFill>
                  <a:srgbClr val="000000"/>
                </a:solidFill>
              </a:rPr>
              <a:t>Mulighetsstudiet </a:t>
            </a:r>
            <a:r>
              <a:rPr lang="nb-NO" altLang="nb-NO" sz="1600" dirty="0" smtClean="0">
                <a:solidFill>
                  <a:srgbClr val="000000"/>
                </a:solidFill>
              </a:rPr>
              <a:t>- hva </a:t>
            </a:r>
            <a:r>
              <a:rPr lang="nb-NO" altLang="nb-NO" sz="1600" dirty="0">
                <a:solidFill>
                  <a:srgbClr val="000000"/>
                </a:solidFill>
              </a:rPr>
              <a:t>finnes på markedet?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>
                <a:solidFill>
                  <a:srgbClr val="000000"/>
                </a:solidFill>
              </a:rPr>
              <a:t>Kravspesifikasjon </a:t>
            </a:r>
            <a:r>
              <a:rPr lang="nb-NO" altLang="nb-NO" sz="1600" dirty="0">
                <a:solidFill>
                  <a:srgbClr val="000000"/>
                </a:solidFill>
              </a:rPr>
              <a:t>&amp; </a:t>
            </a:r>
            <a:r>
              <a:rPr lang="nb-NO" altLang="nb-NO" sz="1600" dirty="0" smtClean="0">
                <a:solidFill>
                  <a:srgbClr val="000000"/>
                </a:solidFill>
              </a:rPr>
              <a:t>anskaffelsesprosess</a:t>
            </a:r>
            <a:endParaRPr lang="nb-NO" altLang="nb-NO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>
                <a:solidFill>
                  <a:srgbClr val="000000"/>
                </a:solidFill>
              </a:rPr>
              <a:t>Implementering &amp; </a:t>
            </a:r>
            <a:r>
              <a:rPr lang="nb-NO" altLang="nb-NO" sz="1600" dirty="0" smtClean="0">
                <a:solidFill>
                  <a:srgbClr val="000000"/>
                </a:solidFill>
              </a:rPr>
              <a:t>opplæring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altLang="nb-NO" sz="1600" dirty="0" smtClean="0">
                <a:solidFill>
                  <a:srgbClr val="000000"/>
                </a:solidFill>
              </a:rPr>
              <a:t>Realisering</a:t>
            </a:r>
            <a:endParaRPr lang="nb-NO" altLang="nb-NO" sz="16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Omfang og innhold</a:t>
            </a:r>
            <a:endParaRPr lang="nb-NO" dirty="0"/>
          </a:p>
        </p:txBody>
      </p:sp>
      <p:sp>
        <p:nvSpPr>
          <p:cNvPr id="9" name="Oval 6"/>
          <p:cNvSpPr/>
          <p:nvPr/>
        </p:nvSpPr>
        <p:spPr bwMode="auto">
          <a:xfrm>
            <a:off x="5013175" y="2420888"/>
            <a:ext cx="2359025" cy="31273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>
            <a:lvl1pPr defTabSz="14224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defTabSz="14224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defTabSz="14224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defTabSz="14224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defTabSz="14224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nb-NO" altLang="nb-NO" sz="3200">
              <a:solidFill>
                <a:srgbClr val="000000"/>
              </a:solidFill>
            </a:endParaRPr>
          </a:p>
        </p:txBody>
      </p:sp>
      <p:sp>
        <p:nvSpPr>
          <p:cNvPr id="10" name="Oval 7"/>
          <p:cNvSpPr/>
          <p:nvPr/>
        </p:nvSpPr>
        <p:spPr bwMode="auto">
          <a:xfrm>
            <a:off x="4705720" y="1616050"/>
            <a:ext cx="331948" cy="3330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lvl="1" eaLnBrk="1" hangingPunct="1"/>
            <a:endParaRPr lang="nb-NO" altLang="nb-NO" sz="1600" dirty="0">
              <a:solidFill>
                <a:srgbClr val="000000"/>
              </a:solidFill>
            </a:endParaRPr>
          </a:p>
        </p:txBody>
      </p:sp>
      <p:sp>
        <p:nvSpPr>
          <p:cNvPr id="11" name="Oval 7"/>
          <p:cNvSpPr/>
          <p:nvPr/>
        </p:nvSpPr>
        <p:spPr bwMode="auto">
          <a:xfrm>
            <a:off x="611560" y="1583797"/>
            <a:ext cx="331948" cy="33303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lvl="1" eaLnBrk="1" hangingPunct="1"/>
            <a:endParaRPr lang="nb-NO" altLang="nb-NO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Up Arrow 27"/>
          <p:cNvSpPr/>
          <p:nvPr/>
        </p:nvSpPr>
        <p:spPr>
          <a:xfrm rot="5400000">
            <a:off x="2989466" y="-1595551"/>
            <a:ext cx="3158619" cy="8922544"/>
          </a:xfrm>
          <a:prstGeom prst="up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lIns="36000" tIns="0" bIns="0" rtlCol="0" anchor="t" anchorCtr="1"/>
          <a:lstStyle/>
          <a:p>
            <a:endParaRPr lang="nb-NO" sz="1400" b="1" dirty="0" smtClean="0"/>
          </a:p>
          <a:p>
            <a:endParaRPr lang="nb-NO" sz="1400" dirty="0" smtClean="0"/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131" name="Up Arrow 27"/>
          <p:cNvSpPr/>
          <p:nvPr/>
        </p:nvSpPr>
        <p:spPr>
          <a:xfrm rot="5400000">
            <a:off x="2989467" y="299181"/>
            <a:ext cx="3158619" cy="8922544"/>
          </a:xfrm>
          <a:prstGeom prst="up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36000" tIns="0" bIns="0" rtlCol="0" anchor="t" anchorCtr="1"/>
          <a:lstStyle/>
          <a:p>
            <a:endParaRPr lang="nb-NO" sz="1400" b="1" dirty="0" smtClean="0"/>
          </a:p>
          <a:p>
            <a:endParaRPr lang="nb-NO" sz="1400" dirty="0" smtClean="0"/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</p:txBody>
      </p:sp>
      <p:cxnSp>
        <p:nvCxnSpPr>
          <p:cNvPr id="123" name="Straight Connector 10"/>
          <p:cNvCxnSpPr/>
          <p:nvPr/>
        </p:nvCxnSpPr>
        <p:spPr>
          <a:xfrm>
            <a:off x="6228184" y="5666210"/>
            <a:ext cx="0" cy="2830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20"/>
          <p:cNvCxnSpPr/>
          <p:nvPr/>
        </p:nvCxnSpPr>
        <p:spPr>
          <a:xfrm>
            <a:off x="6213878" y="1628800"/>
            <a:ext cx="14305" cy="397036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0"/>
          <p:cNvCxnSpPr/>
          <p:nvPr/>
        </p:nvCxnSpPr>
        <p:spPr>
          <a:xfrm>
            <a:off x="4239671" y="5666210"/>
            <a:ext cx="0" cy="2830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20"/>
          <p:cNvCxnSpPr/>
          <p:nvPr/>
        </p:nvCxnSpPr>
        <p:spPr>
          <a:xfrm flipH="1">
            <a:off x="4239670" y="1628800"/>
            <a:ext cx="3681" cy="397036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0"/>
          <p:cNvCxnSpPr/>
          <p:nvPr/>
        </p:nvCxnSpPr>
        <p:spPr>
          <a:xfrm>
            <a:off x="3550033" y="5666210"/>
            <a:ext cx="0" cy="2830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20"/>
          <p:cNvCxnSpPr/>
          <p:nvPr/>
        </p:nvCxnSpPr>
        <p:spPr>
          <a:xfrm>
            <a:off x="3523588" y="1628800"/>
            <a:ext cx="26444" cy="397036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4"/>
          <p:cNvCxnSpPr/>
          <p:nvPr/>
        </p:nvCxnSpPr>
        <p:spPr>
          <a:xfrm flipV="1">
            <a:off x="551326" y="5807745"/>
            <a:ext cx="8478722" cy="24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6"/>
          <p:cNvCxnSpPr/>
          <p:nvPr/>
        </p:nvCxnSpPr>
        <p:spPr>
          <a:xfrm flipV="1">
            <a:off x="107504" y="3823991"/>
            <a:ext cx="8253210" cy="934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7"/>
          <p:cNvSpPr txBox="1"/>
          <p:nvPr/>
        </p:nvSpPr>
        <p:spPr>
          <a:xfrm>
            <a:off x="251520" y="2228671"/>
            <a:ext cx="504055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 sz="2000" b="1" dirty="0" smtClean="0"/>
          </a:p>
          <a:p>
            <a:pPr algn="ctr"/>
            <a:r>
              <a:rPr lang="nb-NO" sz="2000" b="1" dirty="0" smtClean="0"/>
              <a:t>DP </a:t>
            </a:r>
          </a:p>
          <a:p>
            <a:pPr algn="ctr"/>
            <a:r>
              <a:rPr lang="nb-NO" sz="2000" b="1" dirty="0" smtClean="0"/>
              <a:t>1</a:t>
            </a:r>
          </a:p>
          <a:p>
            <a:pPr algn="ctr"/>
            <a:endParaRPr lang="nb-NO" sz="20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251520" y="4244895"/>
            <a:ext cx="50405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nb-NO"/>
            </a:defPPr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nb-NO" sz="2000" b="1" dirty="0" smtClean="0"/>
          </a:p>
          <a:p>
            <a:r>
              <a:rPr lang="nb-NO" sz="2000" b="1" dirty="0" smtClean="0"/>
              <a:t>DP </a:t>
            </a:r>
          </a:p>
          <a:p>
            <a:r>
              <a:rPr lang="nb-NO" sz="2000" b="1" dirty="0" smtClean="0"/>
              <a:t>2</a:t>
            </a:r>
          </a:p>
          <a:p>
            <a:endParaRPr lang="nb-NO" sz="1200" b="1" dirty="0"/>
          </a:p>
        </p:txBody>
      </p:sp>
      <p:cxnSp>
        <p:nvCxnSpPr>
          <p:cNvPr id="12" name="Straight Connector 10"/>
          <p:cNvCxnSpPr/>
          <p:nvPr/>
        </p:nvCxnSpPr>
        <p:spPr>
          <a:xfrm>
            <a:off x="971601" y="5666210"/>
            <a:ext cx="0" cy="2830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4"/>
          <p:cNvSpPr txBox="1"/>
          <p:nvPr/>
        </p:nvSpPr>
        <p:spPr>
          <a:xfrm>
            <a:off x="484249" y="6073686"/>
            <a:ext cx="772969" cy="279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400" b="1" dirty="0" smtClean="0"/>
              <a:t>1/11-13</a:t>
            </a:r>
            <a:endParaRPr lang="nb-NO" sz="1400" b="1" dirty="0"/>
          </a:p>
        </p:txBody>
      </p:sp>
      <p:sp>
        <p:nvSpPr>
          <p:cNvPr id="14" name="TextBox 15"/>
          <p:cNvSpPr txBox="1"/>
          <p:nvPr/>
        </p:nvSpPr>
        <p:spPr>
          <a:xfrm>
            <a:off x="1426765" y="6047710"/>
            <a:ext cx="68159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/>
              <a:t>1/4-14</a:t>
            </a:r>
          </a:p>
        </p:txBody>
      </p:sp>
      <p:sp>
        <p:nvSpPr>
          <p:cNvPr id="15" name="Rectangle 22"/>
          <p:cNvSpPr/>
          <p:nvPr/>
        </p:nvSpPr>
        <p:spPr>
          <a:xfrm>
            <a:off x="2627784" y="4244894"/>
            <a:ext cx="1230675" cy="1200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err="1" smtClean="0">
                <a:solidFill>
                  <a:schemeClr val="tx1"/>
                </a:solidFill>
              </a:rPr>
              <a:t>Arb.grp</a:t>
            </a:r>
            <a:r>
              <a:rPr lang="nb-NO" b="1" dirty="0" smtClean="0">
                <a:solidFill>
                  <a:schemeClr val="tx1"/>
                </a:solidFill>
              </a:rPr>
              <a:t>. 7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Mulighets-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studie</a:t>
            </a:r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24"/>
          <p:cNvSpPr/>
          <p:nvPr/>
        </p:nvSpPr>
        <p:spPr>
          <a:xfrm>
            <a:off x="6590957" y="4244895"/>
            <a:ext cx="2111420" cy="11541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b="1" dirty="0" smtClean="0">
                <a:solidFill>
                  <a:schemeClr val="tx1"/>
                </a:solidFill>
              </a:rPr>
              <a:t>Delprosjekt 2 </a:t>
            </a:r>
            <a:r>
              <a:rPr lang="nb-NO" sz="1400" b="1" dirty="0" smtClean="0">
                <a:solidFill>
                  <a:schemeClr val="tx1"/>
                </a:solidFill>
              </a:rPr>
              <a:t>Realisering</a:t>
            </a:r>
          </a:p>
        </p:txBody>
      </p:sp>
      <p:sp>
        <p:nvSpPr>
          <p:cNvPr id="17" name="Rectangle 25"/>
          <p:cNvSpPr/>
          <p:nvPr/>
        </p:nvSpPr>
        <p:spPr>
          <a:xfrm>
            <a:off x="4644008" y="4244895"/>
            <a:ext cx="1145852" cy="12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smtClean="0">
                <a:solidFill>
                  <a:schemeClr val="tx1"/>
                </a:solidFill>
              </a:rPr>
              <a:t>Del-prosjekt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Krav-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spesifikasjon</a:t>
            </a:r>
            <a:endParaRPr lang="nb-NO" sz="14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20"/>
          <p:cNvCxnSpPr/>
          <p:nvPr/>
        </p:nvCxnSpPr>
        <p:spPr>
          <a:xfrm flipH="1">
            <a:off x="971600" y="1628800"/>
            <a:ext cx="1" cy="39654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1"/>
          <p:cNvSpPr/>
          <p:nvPr/>
        </p:nvSpPr>
        <p:spPr>
          <a:xfrm>
            <a:off x="971601" y="4221088"/>
            <a:ext cx="817618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err="1" smtClean="0">
                <a:solidFill>
                  <a:schemeClr val="tx1"/>
                </a:solidFill>
              </a:rPr>
              <a:t>Arb</a:t>
            </a:r>
            <a:r>
              <a:rPr lang="nb-NO" b="1" dirty="0" smtClean="0">
                <a:solidFill>
                  <a:schemeClr val="tx1"/>
                </a:solidFill>
              </a:rPr>
              <a:t>. </a:t>
            </a:r>
            <a:r>
              <a:rPr lang="nb-NO" b="1" dirty="0" err="1" smtClean="0">
                <a:solidFill>
                  <a:schemeClr val="tx1"/>
                </a:solidFill>
              </a:rPr>
              <a:t>grp</a:t>
            </a:r>
            <a:r>
              <a:rPr lang="nb-NO" b="1" dirty="0" smtClean="0">
                <a:solidFill>
                  <a:schemeClr val="tx1"/>
                </a:solidFill>
              </a:rPr>
              <a:t>. 5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Behovs-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analyse</a:t>
            </a:r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294101" y="-57827"/>
            <a:ext cx="44644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800" b="1" dirty="0" smtClean="0"/>
              <a:t>Forslag overordnet plan</a:t>
            </a:r>
            <a:endParaRPr lang="nb-NO" sz="2800" b="1" dirty="0"/>
          </a:p>
        </p:txBody>
      </p:sp>
      <p:sp>
        <p:nvSpPr>
          <p:cNvPr id="25" name="Up Arrow 27"/>
          <p:cNvSpPr/>
          <p:nvPr/>
        </p:nvSpPr>
        <p:spPr>
          <a:xfrm>
            <a:off x="3390588" y="3118430"/>
            <a:ext cx="250190" cy="1026320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26" name="Oval 2"/>
          <p:cNvSpPr/>
          <p:nvPr/>
        </p:nvSpPr>
        <p:spPr>
          <a:xfrm>
            <a:off x="3441770" y="2825226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xtBox 10"/>
          <p:cNvSpPr txBox="1"/>
          <p:nvPr/>
        </p:nvSpPr>
        <p:spPr>
          <a:xfrm>
            <a:off x="481399" y="6467191"/>
            <a:ext cx="3286611" cy="30777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/>
              <a:t>         BP – Plangruppens beslutningspunkt</a:t>
            </a:r>
            <a:endParaRPr lang="nb-NO" sz="1400" b="1" dirty="0"/>
          </a:p>
        </p:txBody>
      </p:sp>
      <p:sp>
        <p:nvSpPr>
          <p:cNvPr id="28" name="TextBox 11"/>
          <p:cNvSpPr txBox="1"/>
          <p:nvPr/>
        </p:nvSpPr>
        <p:spPr>
          <a:xfrm>
            <a:off x="3259268" y="2400809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b="1" dirty="0" smtClean="0"/>
              <a:t>BP3</a:t>
            </a:r>
            <a:endParaRPr lang="nb-NO" b="1" dirty="0"/>
          </a:p>
        </p:txBody>
      </p:sp>
      <p:sp>
        <p:nvSpPr>
          <p:cNvPr id="29" name="TextBox 15"/>
          <p:cNvSpPr txBox="1"/>
          <p:nvPr/>
        </p:nvSpPr>
        <p:spPr>
          <a:xfrm>
            <a:off x="3078951" y="6021288"/>
            <a:ext cx="772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/>
              <a:t>1/10-14</a:t>
            </a:r>
          </a:p>
        </p:txBody>
      </p:sp>
      <p:sp>
        <p:nvSpPr>
          <p:cNvPr id="30" name="Up Arrow 27"/>
          <p:cNvSpPr/>
          <p:nvPr/>
        </p:nvSpPr>
        <p:spPr>
          <a:xfrm rot="5400000">
            <a:off x="1850537" y="4716183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2" name="TextBox 49"/>
          <p:cNvSpPr txBox="1"/>
          <p:nvPr/>
        </p:nvSpPr>
        <p:spPr>
          <a:xfrm>
            <a:off x="1935414" y="5065439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b="1"/>
            </a:lvl1pPr>
          </a:lstStyle>
          <a:p>
            <a:r>
              <a:rPr lang="nb-NO" dirty="0" smtClean="0"/>
              <a:t>BP2</a:t>
            </a:r>
            <a:endParaRPr lang="nb-NO" dirty="0"/>
          </a:p>
        </p:txBody>
      </p:sp>
      <p:sp>
        <p:nvSpPr>
          <p:cNvPr id="33" name="Up Arrow 27"/>
          <p:cNvSpPr/>
          <p:nvPr/>
        </p:nvSpPr>
        <p:spPr>
          <a:xfrm rot="5400000">
            <a:off x="2330791" y="4710303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4" name="Rectangle 19"/>
          <p:cNvSpPr/>
          <p:nvPr/>
        </p:nvSpPr>
        <p:spPr>
          <a:xfrm>
            <a:off x="971600" y="662252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50" name="Straight Connector 80"/>
          <p:cNvCxnSpPr/>
          <p:nvPr/>
        </p:nvCxnSpPr>
        <p:spPr bwMode="auto">
          <a:xfrm>
            <a:off x="1087906" y="987897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23"/>
          <p:cNvSpPr/>
          <p:nvPr/>
        </p:nvSpPr>
        <p:spPr>
          <a:xfrm>
            <a:off x="3908565" y="2228671"/>
            <a:ext cx="1881295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err="1" smtClean="0">
                <a:solidFill>
                  <a:schemeClr val="tx1"/>
                </a:solidFill>
              </a:rPr>
              <a:t>Arb.grp</a:t>
            </a:r>
            <a:r>
              <a:rPr lang="nb-NO" b="1" dirty="0" smtClean="0">
                <a:solidFill>
                  <a:schemeClr val="tx1"/>
                </a:solidFill>
              </a:rPr>
              <a:t> </a:t>
            </a:r>
            <a:r>
              <a:rPr lang="nb-NO" b="1" dirty="0">
                <a:solidFill>
                  <a:schemeClr val="tx1"/>
                </a:solidFill>
              </a:rPr>
              <a:t>8</a:t>
            </a:r>
            <a:endParaRPr lang="nb-NO" b="1" dirty="0" smtClean="0">
              <a:solidFill>
                <a:schemeClr val="tx1"/>
              </a:solidFill>
            </a:endParaRP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Arbeidsdeling Organisering</a:t>
            </a:r>
          </a:p>
        </p:txBody>
      </p:sp>
      <p:sp>
        <p:nvSpPr>
          <p:cNvPr id="56" name="Up Arrow 27"/>
          <p:cNvSpPr/>
          <p:nvPr/>
        </p:nvSpPr>
        <p:spPr>
          <a:xfrm rot="5400000">
            <a:off x="3866761" y="4710303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7" name="TextBox 87"/>
          <p:cNvSpPr txBox="1"/>
          <p:nvPr/>
        </p:nvSpPr>
        <p:spPr>
          <a:xfrm>
            <a:off x="3965871" y="5065439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b="1"/>
            </a:lvl1pPr>
          </a:lstStyle>
          <a:p>
            <a:r>
              <a:rPr lang="nb-NO" dirty="0" smtClean="0"/>
              <a:t>BP4</a:t>
            </a:r>
            <a:endParaRPr lang="nb-NO" dirty="0"/>
          </a:p>
        </p:txBody>
      </p:sp>
      <p:sp>
        <p:nvSpPr>
          <p:cNvPr id="58" name="Up Arrow 27"/>
          <p:cNvSpPr/>
          <p:nvPr/>
        </p:nvSpPr>
        <p:spPr>
          <a:xfrm rot="5400000">
            <a:off x="4347015" y="4710303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0" name="TextBox 91"/>
          <p:cNvSpPr txBox="1"/>
          <p:nvPr/>
        </p:nvSpPr>
        <p:spPr>
          <a:xfrm>
            <a:off x="5961256" y="3203684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b="1"/>
            </a:lvl1pPr>
          </a:lstStyle>
          <a:p>
            <a:r>
              <a:rPr lang="nb-NO" dirty="0" smtClean="0"/>
              <a:t>BP5</a:t>
            </a:r>
            <a:endParaRPr lang="nb-NO" dirty="0"/>
          </a:p>
        </p:txBody>
      </p:sp>
      <p:sp>
        <p:nvSpPr>
          <p:cNvPr id="61" name="Up Arrow 27"/>
          <p:cNvSpPr/>
          <p:nvPr/>
        </p:nvSpPr>
        <p:spPr>
          <a:xfrm rot="2700000">
            <a:off x="5872636" y="3863650"/>
            <a:ext cx="250865" cy="398661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2" name="Up Arrow 27"/>
          <p:cNvSpPr/>
          <p:nvPr/>
        </p:nvSpPr>
        <p:spPr>
          <a:xfrm rot="8100000">
            <a:off x="5858781" y="3404365"/>
            <a:ext cx="250865" cy="398661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3" name="TextBox 15"/>
          <p:cNvSpPr txBox="1"/>
          <p:nvPr/>
        </p:nvSpPr>
        <p:spPr>
          <a:xfrm>
            <a:off x="3923928" y="6021288"/>
            <a:ext cx="772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/>
              <a:t>1/12-14</a:t>
            </a:r>
          </a:p>
        </p:txBody>
      </p:sp>
      <p:sp>
        <p:nvSpPr>
          <p:cNvPr id="64" name="TextBox 15"/>
          <p:cNvSpPr txBox="1"/>
          <p:nvPr/>
        </p:nvSpPr>
        <p:spPr>
          <a:xfrm>
            <a:off x="5770488" y="6021288"/>
            <a:ext cx="886781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 smtClean="0"/>
              <a:t>Juni 2015</a:t>
            </a:r>
            <a:endParaRPr lang="nb-NO" sz="1400" dirty="0"/>
          </a:p>
        </p:txBody>
      </p:sp>
      <p:sp>
        <p:nvSpPr>
          <p:cNvPr id="67" name="Rectangle 23"/>
          <p:cNvSpPr/>
          <p:nvPr/>
        </p:nvSpPr>
        <p:spPr>
          <a:xfrm>
            <a:off x="6590957" y="2276872"/>
            <a:ext cx="2085499" cy="11248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smtClean="0">
                <a:solidFill>
                  <a:schemeClr val="tx1"/>
                </a:solidFill>
              </a:rPr>
              <a:t>Delprosjekt 1</a:t>
            </a:r>
          </a:p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Realisering</a:t>
            </a:r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68" name="TextBox 15"/>
          <p:cNvSpPr txBox="1"/>
          <p:nvPr/>
        </p:nvSpPr>
        <p:spPr>
          <a:xfrm>
            <a:off x="8270321" y="6021288"/>
            <a:ext cx="550151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/>
              <a:t>2017</a:t>
            </a:r>
          </a:p>
        </p:txBody>
      </p:sp>
      <p:sp>
        <p:nvSpPr>
          <p:cNvPr id="69" name="TextBox 15"/>
          <p:cNvSpPr txBox="1"/>
          <p:nvPr/>
        </p:nvSpPr>
        <p:spPr>
          <a:xfrm>
            <a:off x="6735203" y="6021288"/>
            <a:ext cx="550151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sz="1100" b="1"/>
            </a:lvl1pPr>
          </a:lstStyle>
          <a:p>
            <a:pPr algn="ctr"/>
            <a:r>
              <a:rPr lang="nb-NO" sz="1400" dirty="0"/>
              <a:t>2016</a:t>
            </a:r>
          </a:p>
        </p:txBody>
      </p:sp>
      <p:sp>
        <p:nvSpPr>
          <p:cNvPr id="70" name="Up Arrow 27"/>
          <p:cNvSpPr/>
          <p:nvPr/>
        </p:nvSpPr>
        <p:spPr>
          <a:xfrm rot="2700000">
            <a:off x="6363310" y="3403892"/>
            <a:ext cx="250865" cy="398661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71" name="Up Arrow 27"/>
          <p:cNvSpPr/>
          <p:nvPr/>
        </p:nvSpPr>
        <p:spPr>
          <a:xfrm rot="8100000">
            <a:off x="6377165" y="3864123"/>
            <a:ext cx="250865" cy="398661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73" name="Rectangle 19"/>
          <p:cNvSpPr/>
          <p:nvPr/>
        </p:nvSpPr>
        <p:spPr>
          <a:xfrm>
            <a:off x="1259632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74" name="Straight Connector 80"/>
          <p:cNvCxnSpPr/>
          <p:nvPr/>
        </p:nvCxnSpPr>
        <p:spPr bwMode="auto">
          <a:xfrm>
            <a:off x="1375938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19"/>
          <p:cNvSpPr/>
          <p:nvPr/>
        </p:nvSpPr>
        <p:spPr>
          <a:xfrm>
            <a:off x="1547664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76" name="Straight Connector 80"/>
          <p:cNvCxnSpPr/>
          <p:nvPr/>
        </p:nvCxnSpPr>
        <p:spPr bwMode="auto">
          <a:xfrm>
            <a:off x="1663970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19"/>
          <p:cNvSpPr/>
          <p:nvPr/>
        </p:nvSpPr>
        <p:spPr>
          <a:xfrm>
            <a:off x="4458427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82" name="Straight Connector 80"/>
          <p:cNvCxnSpPr/>
          <p:nvPr/>
        </p:nvCxnSpPr>
        <p:spPr bwMode="auto">
          <a:xfrm>
            <a:off x="4574733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Rectangle 19"/>
          <p:cNvSpPr/>
          <p:nvPr/>
        </p:nvSpPr>
        <p:spPr>
          <a:xfrm>
            <a:off x="4746459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84" name="Straight Connector 80"/>
          <p:cNvCxnSpPr/>
          <p:nvPr/>
        </p:nvCxnSpPr>
        <p:spPr bwMode="auto">
          <a:xfrm>
            <a:off x="4862765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19"/>
          <p:cNvSpPr/>
          <p:nvPr/>
        </p:nvSpPr>
        <p:spPr>
          <a:xfrm>
            <a:off x="5034491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86" name="Straight Connector 80"/>
          <p:cNvCxnSpPr/>
          <p:nvPr/>
        </p:nvCxnSpPr>
        <p:spPr bwMode="auto">
          <a:xfrm>
            <a:off x="5150797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19"/>
          <p:cNvSpPr/>
          <p:nvPr/>
        </p:nvSpPr>
        <p:spPr>
          <a:xfrm>
            <a:off x="5322523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88" name="Straight Connector 80"/>
          <p:cNvCxnSpPr/>
          <p:nvPr/>
        </p:nvCxnSpPr>
        <p:spPr bwMode="auto">
          <a:xfrm>
            <a:off x="5438829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19"/>
          <p:cNvSpPr/>
          <p:nvPr/>
        </p:nvSpPr>
        <p:spPr>
          <a:xfrm>
            <a:off x="5610555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90" name="Straight Connector 80"/>
          <p:cNvCxnSpPr/>
          <p:nvPr/>
        </p:nvCxnSpPr>
        <p:spPr bwMode="auto">
          <a:xfrm>
            <a:off x="5726861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Rectangle 19"/>
          <p:cNvSpPr/>
          <p:nvPr/>
        </p:nvSpPr>
        <p:spPr>
          <a:xfrm>
            <a:off x="6776538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94" name="Straight Connector 80"/>
          <p:cNvCxnSpPr/>
          <p:nvPr/>
        </p:nvCxnSpPr>
        <p:spPr bwMode="auto">
          <a:xfrm>
            <a:off x="6892844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19"/>
          <p:cNvSpPr/>
          <p:nvPr/>
        </p:nvSpPr>
        <p:spPr>
          <a:xfrm>
            <a:off x="7064570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96" name="Straight Connector 80"/>
          <p:cNvCxnSpPr/>
          <p:nvPr/>
        </p:nvCxnSpPr>
        <p:spPr bwMode="auto">
          <a:xfrm>
            <a:off x="7180876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Rectangle 19"/>
          <p:cNvSpPr/>
          <p:nvPr/>
        </p:nvSpPr>
        <p:spPr>
          <a:xfrm>
            <a:off x="7352602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98" name="Straight Connector 80"/>
          <p:cNvCxnSpPr/>
          <p:nvPr/>
        </p:nvCxnSpPr>
        <p:spPr bwMode="auto">
          <a:xfrm>
            <a:off x="7468908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19"/>
          <p:cNvSpPr/>
          <p:nvPr/>
        </p:nvSpPr>
        <p:spPr>
          <a:xfrm>
            <a:off x="7640634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0" name="Straight Connector 80"/>
          <p:cNvCxnSpPr/>
          <p:nvPr/>
        </p:nvCxnSpPr>
        <p:spPr bwMode="auto">
          <a:xfrm>
            <a:off x="7756940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9"/>
          <p:cNvSpPr/>
          <p:nvPr/>
        </p:nvSpPr>
        <p:spPr>
          <a:xfrm>
            <a:off x="7928666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2" name="Straight Connector 80"/>
          <p:cNvCxnSpPr/>
          <p:nvPr/>
        </p:nvCxnSpPr>
        <p:spPr bwMode="auto">
          <a:xfrm>
            <a:off x="8044972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9"/>
          <p:cNvSpPr/>
          <p:nvPr/>
        </p:nvSpPr>
        <p:spPr>
          <a:xfrm>
            <a:off x="5898587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4" name="Straight Connector 80"/>
          <p:cNvCxnSpPr/>
          <p:nvPr/>
        </p:nvCxnSpPr>
        <p:spPr bwMode="auto">
          <a:xfrm>
            <a:off x="6014893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9"/>
          <p:cNvSpPr/>
          <p:nvPr/>
        </p:nvSpPr>
        <p:spPr>
          <a:xfrm>
            <a:off x="6186619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6" name="Straight Connector 80"/>
          <p:cNvCxnSpPr/>
          <p:nvPr/>
        </p:nvCxnSpPr>
        <p:spPr bwMode="auto">
          <a:xfrm>
            <a:off x="6302925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Rectangle 19"/>
          <p:cNvSpPr/>
          <p:nvPr/>
        </p:nvSpPr>
        <p:spPr>
          <a:xfrm>
            <a:off x="6474651" y="662254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08" name="Straight Connector 80"/>
          <p:cNvCxnSpPr/>
          <p:nvPr/>
        </p:nvCxnSpPr>
        <p:spPr bwMode="auto">
          <a:xfrm>
            <a:off x="6590957" y="987899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Rectangle 19"/>
          <p:cNvSpPr/>
          <p:nvPr/>
        </p:nvSpPr>
        <p:spPr>
          <a:xfrm>
            <a:off x="1857058" y="662253"/>
            <a:ext cx="2475116" cy="3256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10" name="Straight Connector 80"/>
          <p:cNvCxnSpPr/>
          <p:nvPr/>
        </p:nvCxnSpPr>
        <p:spPr bwMode="auto">
          <a:xfrm>
            <a:off x="2987824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ktangel 71"/>
          <p:cNvSpPr/>
          <p:nvPr/>
        </p:nvSpPr>
        <p:spPr>
          <a:xfrm>
            <a:off x="1580840" y="659096"/>
            <a:ext cx="30520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600" b="1" dirty="0" smtClean="0"/>
              <a:t>Plangruppemøter hver 3.uke</a:t>
            </a:r>
          </a:p>
        </p:txBody>
      </p:sp>
      <p:sp>
        <p:nvSpPr>
          <p:cNvPr id="112" name="Up Arrow 27"/>
          <p:cNvSpPr/>
          <p:nvPr/>
        </p:nvSpPr>
        <p:spPr>
          <a:xfrm>
            <a:off x="2089562" y="3513243"/>
            <a:ext cx="250190" cy="1026320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cxnSp>
        <p:nvCxnSpPr>
          <p:cNvPr id="117" name="Straight Connector 10"/>
          <p:cNvCxnSpPr/>
          <p:nvPr/>
        </p:nvCxnSpPr>
        <p:spPr>
          <a:xfrm>
            <a:off x="1807986" y="5666210"/>
            <a:ext cx="0" cy="2830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20"/>
          <p:cNvCxnSpPr/>
          <p:nvPr/>
        </p:nvCxnSpPr>
        <p:spPr>
          <a:xfrm flipH="1">
            <a:off x="1807985" y="1628800"/>
            <a:ext cx="1" cy="400657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Up Arrow 27"/>
          <p:cNvSpPr/>
          <p:nvPr/>
        </p:nvSpPr>
        <p:spPr>
          <a:xfrm rot="5400000">
            <a:off x="6331805" y="4306253"/>
            <a:ext cx="961946" cy="1079647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lIns="36000" tIns="0" bIns="0" rtlCol="0" anchor="t" anchorCtr="1"/>
          <a:lstStyle/>
          <a:p>
            <a:r>
              <a:rPr lang="nb-NO" sz="1400" b="1" dirty="0" smtClean="0"/>
              <a:t>Prosess anskaffelse</a:t>
            </a:r>
          </a:p>
          <a:p>
            <a:endParaRPr lang="nb-NO" sz="1400" dirty="0" smtClean="0"/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127" name="Rectangle 19"/>
          <p:cNvSpPr/>
          <p:nvPr/>
        </p:nvSpPr>
        <p:spPr>
          <a:xfrm>
            <a:off x="8244408" y="662253"/>
            <a:ext cx="216024" cy="325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28" name="Straight Connector 80"/>
          <p:cNvCxnSpPr/>
          <p:nvPr/>
        </p:nvCxnSpPr>
        <p:spPr bwMode="auto">
          <a:xfrm>
            <a:off x="8360714" y="987898"/>
            <a:ext cx="0" cy="2015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1547664" y="2228671"/>
            <a:ext cx="158417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b="1" dirty="0" err="1" smtClean="0">
                <a:solidFill>
                  <a:schemeClr val="tx1"/>
                </a:solidFill>
              </a:rPr>
              <a:t>Arb.grp</a:t>
            </a:r>
            <a:r>
              <a:rPr lang="nb-NO" b="1" dirty="0" smtClean="0">
                <a:solidFill>
                  <a:schemeClr val="tx1"/>
                </a:solidFill>
              </a:rPr>
              <a:t> 6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Definere roller og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- </a:t>
            </a:r>
            <a:r>
              <a:rPr lang="nb-NO" sz="1400" dirty="0" err="1" smtClean="0">
                <a:solidFill>
                  <a:schemeClr val="tx1"/>
                </a:solidFill>
              </a:rPr>
              <a:t>ansv.områder</a:t>
            </a:r>
            <a:endParaRPr lang="nb-NO" sz="1400" dirty="0" smtClean="0">
              <a:solidFill>
                <a:schemeClr val="tx1"/>
              </a:solidFill>
            </a:endParaRPr>
          </a:p>
        </p:txBody>
      </p:sp>
      <p:sp>
        <p:nvSpPr>
          <p:cNvPr id="21" name="Up Arrow 27"/>
          <p:cNvSpPr/>
          <p:nvPr/>
        </p:nvSpPr>
        <p:spPr>
          <a:xfrm rot="5400000">
            <a:off x="3149415" y="2749975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3" name="Up Arrow 27"/>
          <p:cNvSpPr/>
          <p:nvPr/>
        </p:nvSpPr>
        <p:spPr>
          <a:xfrm rot="5400000">
            <a:off x="3657377" y="2766087"/>
            <a:ext cx="282152" cy="311834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43" name="Oval 2"/>
          <p:cNvSpPr/>
          <p:nvPr/>
        </p:nvSpPr>
        <p:spPr>
          <a:xfrm>
            <a:off x="625415" y="6511489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4" name="Oval 2"/>
          <p:cNvSpPr/>
          <p:nvPr/>
        </p:nvSpPr>
        <p:spPr>
          <a:xfrm>
            <a:off x="6141656" y="3717925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5" name="Oval 2"/>
          <p:cNvSpPr/>
          <p:nvPr/>
        </p:nvSpPr>
        <p:spPr>
          <a:xfrm>
            <a:off x="4153807" y="4751280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6" name="Oval 2"/>
          <p:cNvSpPr/>
          <p:nvPr/>
        </p:nvSpPr>
        <p:spPr>
          <a:xfrm>
            <a:off x="2126366" y="4751279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7" name="Up Arrow 27"/>
          <p:cNvSpPr/>
          <p:nvPr/>
        </p:nvSpPr>
        <p:spPr>
          <a:xfrm flipV="1">
            <a:off x="2699792" y="3538220"/>
            <a:ext cx="250190" cy="661950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49" name="Up Arrow 27"/>
          <p:cNvSpPr/>
          <p:nvPr/>
        </p:nvSpPr>
        <p:spPr>
          <a:xfrm flipV="1">
            <a:off x="4716016" y="3501008"/>
            <a:ext cx="250190" cy="661950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50" name="Up Arrow 27"/>
          <p:cNvSpPr/>
          <p:nvPr/>
        </p:nvSpPr>
        <p:spPr>
          <a:xfrm flipV="1">
            <a:off x="5004048" y="3501008"/>
            <a:ext cx="250190" cy="661950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52" name="Up Arrow 27"/>
          <p:cNvSpPr/>
          <p:nvPr/>
        </p:nvSpPr>
        <p:spPr>
          <a:xfrm flipH="1">
            <a:off x="1242795" y="1570647"/>
            <a:ext cx="376877" cy="43204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53" name="Up Arrow 27"/>
          <p:cNvSpPr/>
          <p:nvPr/>
        </p:nvSpPr>
        <p:spPr>
          <a:xfrm flipH="1">
            <a:off x="2051720" y="1556792"/>
            <a:ext cx="376877" cy="43204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54" name="Up Arrow 27"/>
          <p:cNvSpPr/>
          <p:nvPr/>
        </p:nvSpPr>
        <p:spPr>
          <a:xfrm flipH="1">
            <a:off x="2500605" y="1556792"/>
            <a:ext cx="376877" cy="43204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55" name="Up Arrow 27"/>
          <p:cNvSpPr/>
          <p:nvPr/>
        </p:nvSpPr>
        <p:spPr>
          <a:xfrm flipH="1">
            <a:off x="3691067" y="1556792"/>
            <a:ext cx="376877" cy="43204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63" name="Up Arrow 27"/>
          <p:cNvSpPr/>
          <p:nvPr/>
        </p:nvSpPr>
        <p:spPr>
          <a:xfrm flipH="1">
            <a:off x="2898979" y="1556792"/>
            <a:ext cx="376877" cy="43204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68" name="Rektangel 167"/>
          <p:cNvSpPr/>
          <p:nvPr/>
        </p:nvSpPr>
        <p:spPr>
          <a:xfrm>
            <a:off x="971600" y="1196752"/>
            <a:ext cx="75737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Pågående aktiviteter –&gt; </a:t>
            </a:r>
            <a:r>
              <a:rPr lang="nb-NO" b="1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KREVER</a:t>
            </a:r>
            <a:r>
              <a:rPr kumimoji="0" lang="nb-N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 PRIORITERING</a:t>
            </a:r>
            <a:r>
              <a:rPr kumimoji="0" lang="nb-NO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 I LINJEORG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69" name="Up Arrow 27"/>
          <p:cNvSpPr/>
          <p:nvPr/>
        </p:nvSpPr>
        <p:spPr>
          <a:xfrm>
            <a:off x="4105786" y="3513243"/>
            <a:ext cx="250190" cy="1026320"/>
          </a:xfrm>
          <a:prstGeom prst="up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115" name="Up Arrow 27"/>
          <p:cNvSpPr/>
          <p:nvPr/>
        </p:nvSpPr>
        <p:spPr>
          <a:xfrm rot="5400000">
            <a:off x="6250226" y="-469267"/>
            <a:ext cx="582778" cy="4621468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lIns="36000" tIns="0" bIns="0" rtlCol="0" anchor="t" anchorCtr="1"/>
          <a:lstStyle/>
          <a:p>
            <a:r>
              <a:rPr lang="nb-NO" sz="1400" b="1" dirty="0" smtClean="0"/>
              <a:t>DP 0 – Implementere </a:t>
            </a:r>
            <a:r>
              <a:rPr lang="nb-NO" sz="1400" b="1" dirty="0" err="1" smtClean="0"/>
              <a:t>Forsk.adm</a:t>
            </a:r>
            <a:r>
              <a:rPr lang="nb-NO" sz="1400" b="1" dirty="0" smtClean="0"/>
              <a:t> - minimumsstandard</a:t>
            </a:r>
            <a:endParaRPr lang="nb-NO" sz="1400" b="1" dirty="0"/>
          </a:p>
        </p:txBody>
      </p:sp>
      <p:sp>
        <p:nvSpPr>
          <p:cNvPr id="116" name="Oval 2"/>
          <p:cNvSpPr/>
          <p:nvPr/>
        </p:nvSpPr>
        <p:spPr>
          <a:xfrm>
            <a:off x="1259632" y="3730887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TextBox 49"/>
          <p:cNvSpPr txBox="1"/>
          <p:nvPr/>
        </p:nvSpPr>
        <p:spPr>
          <a:xfrm>
            <a:off x="971600" y="3284984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nb-NO"/>
            </a:defPPr>
            <a:lvl1pPr>
              <a:defRPr b="1"/>
            </a:lvl1pPr>
          </a:lstStyle>
          <a:p>
            <a:r>
              <a:rPr lang="nb-NO" dirty="0" smtClean="0"/>
              <a:t>BP1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2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BP 1 (Januar 2014)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056784" cy="53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/>
          <p:nvPr/>
        </p:nvSpPr>
        <p:spPr>
          <a:xfrm>
            <a:off x="1356501" y="4293096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Left Arrow Callout 5"/>
          <p:cNvSpPr/>
          <p:nvPr/>
        </p:nvSpPr>
        <p:spPr>
          <a:xfrm>
            <a:off x="1529557" y="3276437"/>
            <a:ext cx="4372918" cy="2033317"/>
          </a:xfrm>
          <a:prstGeom prst="lef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Beslutte overordnet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Beslutte oppnevning av </a:t>
            </a:r>
            <a:r>
              <a:rPr lang="nb-NO" sz="1600" dirty="0"/>
              <a:t>midlertidig sekretariat </a:t>
            </a:r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Forslag </a:t>
            </a:r>
            <a:r>
              <a:rPr lang="nb-NO" sz="1600" dirty="0"/>
              <a:t>om 30.06.2015 (BP5</a:t>
            </a:r>
            <a:r>
              <a:rPr lang="nb-NO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Oppnevne ny sekretariatsleder</a:t>
            </a:r>
            <a:endParaRPr lang="nb-NO" sz="1600" dirty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78727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BP </a:t>
            </a:r>
            <a:r>
              <a:rPr lang="nb-NO" b="1" dirty="0" smtClean="0"/>
              <a:t>2 (Mai </a:t>
            </a:r>
            <a:r>
              <a:rPr lang="nb-NO" b="1" dirty="0"/>
              <a:t>2014)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056784" cy="53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/>
          <p:nvPr/>
        </p:nvSpPr>
        <p:spPr>
          <a:xfrm>
            <a:off x="2051720" y="5085184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Left Arrow Callout 5"/>
          <p:cNvSpPr/>
          <p:nvPr/>
        </p:nvSpPr>
        <p:spPr>
          <a:xfrm>
            <a:off x="2224776" y="3933056"/>
            <a:ext cx="4372918" cy="249975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38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Beslutte oppstart av arbeidsgruppe 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Mulighetsstudie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Gjennomgå og evaluere  produkter på markedet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Godkjenne mandat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Vurdering av rollebegrepene til bruk i arb.gr 6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28485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BP </a:t>
            </a:r>
            <a:r>
              <a:rPr lang="nb-NO" b="1" dirty="0" smtClean="0"/>
              <a:t>3 (Høst </a:t>
            </a:r>
            <a:r>
              <a:rPr lang="nb-NO" b="1" dirty="0"/>
              <a:t>2014)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056784" cy="53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/>
          <p:nvPr/>
        </p:nvSpPr>
        <p:spPr>
          <a:xfrm>
            <a:off x="3030792" y="3573016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Left Arrow Callout 5"/>
          <p:cNvSpPr/>
          <p:nvPr/>
        </p:nvSpPr>
        <p:spPr>
          <a:xfrm>
            <a:off x="3203848" y="2492896"/>
            <a:ext cx="4248472" cy="235573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38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Beslutte oppstart av arbeidsgruppe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Organisering/ansvarsdeling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Godkjenne mandat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Godkjenne sammensetning</a:t>
            </a:r>
          </a:p>
        </p:txBody>
      </p:sp>
    </p:spTree>
    <p:extLst>
      <p:ext uri="{BB962C8B-B14F-4D97-AF65-F5344CB8AC3E}">
        <p14:creationId xmlns:p14="http://schemas.microsoft.com/office/powerpoint/2010/main" val="298031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BP </a:t>
            </a:r>
            <a:r>
              <a:rPr lang="nb-NO" b="1" dirty="0" smtClean="0"/>
              <a:t>4 (2014/2015)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056784" cy="53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/>
          <p:nvPr/>
        </p:nvSpPr>
        <p:spPr>
          <a:xfrm>
            <a:off x="3606856" y="5099039"/>
            <a:ext cx="173056" cy="202169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own Arrow Callout 3"/>
          <p:cNvSpPr/>
          <p:nvPr/>
        </p:nvSpPr>
        <p:spPr>
          <a:xfrm>
            <a:off x="2051720" y="1412776"/>
            <a:ext cx="3240360" cy="3686263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solidFill>
                  <a:schemeClr val="dk1"/>
                </a:solidFill>
              </a:rPr>
              <a:t>Beslutte oppstart av delprosjekt 1 – kravspesifikasjon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Vedta mandat, fremdriftsplan og sammensetning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>
                <a:solidFill>
                  <a:schemeClr val="dk1"/>
                </a:solidFill>
              </a:rPr>
              <a:t>Sikre prosjektets finansiering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Vedta å anbefale implementering av minimumsstandard for </a:t>
            </a:r>
            <a:r>
              <a:rPr lang="nb-NO" sz="1600" dirty="0" err="1" smtClean="0"/>
              <a:t>forsk.adm</a:t>
            </a:r>
            <a:r>
              <a:rPr lang="nb-NO" sz="1600" dirty="0" smtClean="0"/>
              <a:t> overført til </a:t>
            </a:r>
            <a:r>
              <a:rPr lang="nb-NO" sz="1600" dirty="0" err="1" smtClean="0"/>
              <a:t>linjeorg</a:t>
            </a:r>
            <a:r>
              <a:rPr lang="nb-NO" sz="1600" dirty="0" smtClean="0"/>
              <a:t>.</a:t>
            </a:r>
            <a:endParaRPr lang="nb-NO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</TotalTime>
  <Words>409</Words>
  <Application>Microsoft Office PowerPoint</Application>
  <PresentationFormat>On-screen Show (4:3)</PresentationFormat>
  <Paragraphs>159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Overordnet plan EFV-V</vt:lpstr>
      <vt:lpstr>EFV-V prosjektet</vt:lpstr>
      <vt:lpstr>«Dele opp elefanten»</vt:lpstr>
      <vt:lpstr>Omfang og innhold</vt:lpstr>
      <vt:lpstr>PowerPoint Presentation</vt:lpstr>
      <vt:lpstr>BP 1 (Januar 2014) </vt:lpstr>
      <vt:lpstr>BP 2 (Mai 2014) </vt:lpstr>
      <vt:lpstr>BP 3 (Høst 2014) </vt:lpstr>
      <vt:lpstr>BP 4 (2014/2015) </vt:lpstr>
      <vt:lpstr>BP 5 (Sommer 2015) </vt:lpstr>
      <vt:lpstr>Gjennomføring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Camilla Kuhlman</dc:creator>
  <cp:lastModifiedBy>Jan Thorsen</cp:lastModifiedBy>
  <cp:revision>42</cp:revision>
  <cp:lastPrinted>2013-11-04T11:54:57Z</cp:lastPrinted>
  <dcterms:created xsi:type="dcterms:W3CDTF">2013-10-28T19:29:33Z</dcterms:created>
  <dcterms:modified xsi:type="dcterms:W3CDTF">2013-11-05T07:25:52Z</dcterms:modified>
</cp:coreProperties>
</file>