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4" r:id="rId2"/>
    <p:sldId id="542" r:id="rId3"/>
    <p:sldId id="543" r:id="rId4"/>
    <p:sldId id="544" r:id="rId5"/>
    <p:sldId id="546" r:id="rId6"/>
    <p:sldId id="537" r:id="rId7"/>
    <p:sldId id="547" r:id="rId8"/>
    <p:sldId id="548" r:id="rId9"/>
    <p:sldId id="549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55C770"/>
    <a:srgbClr val="FA6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5321" autoAdjust="0"/>
  </p:normalViewPr>
  <p:slideViewPr>
    <p:cSldViewPr>
      <p:cViewPr>
        <p:scale>
          <a:sx n="70" d="100"/>
          <a:sy n="70" d="100"/>
        </p:scale>
        <p:origin x="-486" y="-70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6CD0E-3D80-4DCA-B7CE-119AC03AC955}" type="doc">
      <dgm:prSet loTypeId="urn:microsoft.com/office/officeart/2005/8/layout/chevron1" loCatId="process" qsTypeId="urn:microsoft.com/office/officeart/2005/8/quickstyle/simple1" qsCatId="simple" csTypeId="urn:microsoft.com/office/officeart/2005/8/colors/accent1_5" csCatId="accent1" phldr="1"/>
      <dgm:spPr/>
    </dgm:pt>
    <dgm:pt modelId="{AA568C17-8D49-4BF8-8F09-F2A0DB75F7DA}">
      <dgm:prSet phldrT="[Text]" custT="1"/>
      <dgm:spPr/>
      <dgm:t>
        <a:bodyPr/>
        <a:lstStyle/>
        <a:p>
          <a:r>
            <a:rPr lang="nb-NO" sz="1400" b="1" dirty="0" smtClean="0">
              <a:solidFill>
                <a:schemeClr val="tx1"/>
              </a:solidFill>
            </a:rPr>
            <a:t>Prosjekt-initiering</a:t>
          </a:r>
          <a:endParaRPr lang="nb-NO" sz="1400" b="1" dirty="0">
            <a:solidFill>
              <a:schemeClr val="tx1"/>
            </a:solidFill>
          </a:endParaRPr>
        </a:p>
      </dgm:t>
    </dgm:pt>
    <dgm:pt modelId="{5636E639-B166-4ADB-9A9D-0A97FDDF1CE5}" type="parTrans" cxnId="{2BD692F0-918F-45E9-8521-53573F38FD43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1FEBA68D-DDB9-4287-AA30-0681722C2AE0}" type="sibTrans" cxnId="{2BD692F0-918F-45E9-8521-53573F38FD43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AEE20848-1BAE-471E-849B-035791BA1218}">
      <dgm:prSet phldrT="[Text]" custT="1"/>
      <dgm:spPr>
        <a:ln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400" b="1" dirty="0" smtClean="0">
              <a:solidFill>
                <a:schemeClr val="tx1"/>
              </a:solidFill>
            </a:rPr>
            <a:t>Søknad- og kontrakt</a:t>
          </a:r>
          <a:endParaRPr lang="nb-NO" sz="1400" b="1" dirty="0">
            <a:solidFill>
              <a:schemeClr val="tx1"/>
            </a:solidFill>
          </a:endParaRPr>
        </a:p>
      </dgm:t>
    </dgm:pt>
    <dgm:pt modelId="{7087CC79-E3AE-494A-A31F-111B3AA66402}" type="parTrans" cxnId="{8082DC2C-3D8C-4864-959B-864518DA57B4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05771CFC-C77F-4B7D-8E7E-703866C6D7BF}" type="sibTrans" cxnId="{8082DC2C-3D8C-4864-959B-864518DA57B4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6393A4BB-01AE-4D97-BDEB-7DAFD4ED7A78}">
      <dgm:prSet phldrT="[Text]" custT="1"/>
      <dgm:spPr>
        <a:ln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400" b="1" dirty="0" smtClean="0">
              <a:solidFill>
                <a:schemeClr val="tx1"/>
              </a:solidFill>
            </a:rPr>
            <a:t>Oppstart</a:t>
          </a:r>
          <a:endParaRPr lang="nb-NO" sz="1400" b="1" dirty="0">
            <a:solidFill>
              <a:schemeClr val="tx1"/>
            </a:solidFill>
          </a:endParaRPr>
        </a:p>
      </dgm:t>
    </dgm:pt>
    <dgm:pt modelId="{4612575D-B840-427E-AD14-BFD8BACC6993}" type="parTrans" cxnId="{8223D950-D53B-4BC4-825B-FF59BD60C941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DFFC0BD7-7417-42A2-9747-32C2B5D25B5D}" type="sibTrans" cxnId="{8223D950-D53B-4BC4-825B-FF59BD60C941}">
      <dgm:prSet/>
      <dgm:spPr/>
      <dgm:t>
        <a:bodyPr/>
        <a:lstStyle/>
        <a:p>
          <a:endParaRPr lang="nb-NO" sz="1100">
            <a:solidFill>
              <a:schemeClr val="tx1"/>
            </a:solidFill>
          </a:endParaRPr>
        </a:p>
      </dgm:t>
    </dgm:pt>
    <dgm:pt modelId="{C9C8AF65-35E0-4A8A-A560-D7C5D4070806}">
      <dgm:prSet custT="1"/>
      <dgm:spPr>
        <a:ln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400" b="1" dirty="0" smtClean="0">
              <a:solidFill>
                <a:schemeClr val="tx1"/>
              </a:solidFill>
            </a:rPr>
            <a:t>Gjennomføring</a:t>
          </a:r>
          <a:endParaRPr lang="nb-NO" sz="1400" b="1" dirty="0">
            <a:solidFill>
              <a:schemeClr val="tx1"/>
            </a:solidFill>
          </a:endParaRPr>
        </a:p>
      </dgm:t>
    </dgm:pt>
    <dgm:pt modelId="{B5A805AF-3EED-438A-82E4-5969200DB48E}" type="parTrans" cxnId="{D511CC6D-FF95-49BD-98B7-1166A5F12D22}">
      <dgm:prSet/>
      <dgm:spPr/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7DCB63CC-C28B-459A-B9C2-70616293D27A}" type="sibTrans" cxnId="{D511CC6D-FF95-49BD-98B7-1166A5F12D22}">
      <dgm:prSet/>
      <dgm:spPr/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3400FAE9-46C4-4896-B0F1-580E4BD6EC8B}">
      <dgm:prSet custT="1"/>
      <dgm:spPr/>
      <dgm:t>
        <a:bodyPr/>
        <a:lstStyle/>
        <a:p>
          <a:r>
            <a:rPr lang="nb-NO" sz="1400" b="1" dirty="0" smtClean="0">
              <a:solidFill>
                <a:schemeClr val="tx1"/>
              </a:solidFill>
            </a:rPr>
            <a:t>Avslutning</a:t>
          </a:r>
          <a:endParaRPr lang="nb-NO" sz="1400" b="1" dirty="0">
            <a:solidFill>
              <a:schemeClr val="tx1"/>
            </a:solidFill>
          </a:endParaRPr>
        </a:p>
      </dgm:t>
    </dgm:pt>
    <dgm:pt modelId="{56DC7830-1E69-41A3-9E5B-6AA27DA35499}" type="parTrans" cxnId="{7F06365D-1E0E-454C-AC8E-3D511507AD42}">
      <dgm:prSet/>
      <dgm:spPr/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24C6505C-5752-4929-8B00-510D6A60E5EA}" type="sibTrans" cxnId="{7F06365D-1E0E-454C-AC8E-3D511507AD42}">
      <dgm:prSet/>
      <dgm:spPr/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A3ACFA93-4B68-4170-BFB5-EBCCD4D48FA9}" type="pres">
      <dgm:prSet presAssocID="{43D6CD0E-3D80-4DCA-B7CE-119AC03AC955}" presName="Name0" presStyleCnt="0">
        <dgm:presLayoutVars>
          <dgm:dir/>
          <dgm:animLvl val="lvl"/>
          <dgm:resizeHandles val="exact"/>
        </dgm:presLayoutVars>
      </dgm:prSet>
      <dgm:spPr/>
    </dgm:pt>
    <dgm:pt modelId="{12A2479A-2329-428E-8AAE-99DB2A703758}" type="pres">
      <dgm:prSet presAssocID="{AA568C17-8D49-4BF8-8F09-F2A0DB75F7DA}" presName="parTxOnly" presStyleLbl="node1" presStyleIdx="0" presStyleCnt="5" custScaleX="100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4DC6596-66DF-4678-B697-F6C2242ED316}" type="pres">
      <dgm:prSet presAssocID="{1FEBA68D-DDB9-4287-AA30-0681722C2AE0}" presName="parTxOnlySpace" presStyleCnt="0"/>
      <dgm:spPr/>
    </dgm:pt>
    <dgm:pt modelId="{C924553C-A0DD-425A-B27E-C894F4AB4DC0}" type="pres">
      <dgm:prSet presAssocID="{AEE20848-1BAE-471E-849B-035791BA1218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ECB0DB1-05B1-4E14-BD34-E9DDCA5199F4}" type="pres">
      <dgm:prSet presAssocID="{05771CFC-C77F-4B7D-8E7E-703866C6D7BF}" presName="parTxOnlySpace" presStyleCnt="0"/>
      <dgm:spPr/>
    </dgm:pt>
    <dgm:pt modelId="{3199CB9C-9B06-4418-8D6E-716414D56FC0}" type="pres">
      <dgm:prSet presAssocID="{6393A4BB-01AE-4D97-BDEB-7DAFD4ED7A78}" presName="parTxOnly" presStyleLbl="node1" presStyleIdx="2" presStyleCnt="5" custScaleX="1165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BCAD7C-3671-46A3-B505-893BC63969C1}" type="pres">
      <dgm:prSet presAssocID="{DFFC0BD7-7417-42A2-9747-32C2B5D25B5D}" presName="parTxOnlySpace" presStyleCnt="0"/>
      <dgm:spPr/>
    </dgm:pt>
    <dgm:pt modelId="{13BDF415-4AA7-4297-877C-CF8339570A73}" type="pres">
      <dgm:prSet presAssocID="{C9C8AF65-35E0-4A8A-A560-D7C5D4070806}" presName="parTxOnly" presStyleLbl="node1" presStyleIdx="3" presStyleCnt="5" custScaleX="137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E72826-6841-401B-9B37-83268CCB791D}" type="pres">
      <dgm:prSet presAssocID="{7DCB63CC-C28B-459A-B9C2-70616293D27A}" presName="parTxOnlySpace" presStyleCnt="0"/>
      <dgm:spPr/>
    </dgm:pt>
    <dgm:pt modelId="{2F53DD45-A0D8-4EFA-A788-9D3D35CDD549}" type="pres">
      <dgm:prSet presAssocID="{3400FAE9-46C4-4896-B0F1-580E4BD6EC8B}" presName="parTxOnly" presStyleLbl="node1" presStyleIdx="4" presStyleCnt="5" custScaleX="1074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511CC6D-FF95-49BD-98B7-1166A5F12D22}" srcId="{43D6CD0E-3D80-4DCA-B7CE-119AC03AC955}" destId="{C9C8AF65-35E0-4A8A-A560-D7C5D4070806}" srcOrd="3" destOrd="0" parTransId="{B5A805AF-3EED-438A-82E4-5969200DB48E}" sibTransId="{7DCB63CC-C28B-459A-B9C2-70616293D27A}"/>
    <dgm:cxn modelId="{98358A4E-ACD8-434A-B895-40FF5E97642B}" type="presOf" srcId="{3400FAE9-46C4-4896-B0F1-580E4BD6EC8B}" destId="{2F53DD45-A0D8-4EFA-A788-9D3D35CDD549}" srcOrd="0" destOrd="0" presId="urn:microsoft.com/office/officeart/2005/8/layout/chevron1"/>
    <dgm:cxn modelId="{8082DC2C-3D8C-4864-959B-864518DA57B4}" srcId="{43D6CD0E-3D80-4DCA-B7CE-119AC03AC955}" destId="{AEE20848-1BAE-471E-849B-035791BA1218}" srcOrd="1" destOrd="0" parTransId="{7087CC79-E3AE-494A-A31F-111B3AA66402}" sibTransId="{05771CFC-C77F-4B7D-8E7E-703866C6D7BF}"/>
    <dgm:cxn modelId="{2B337CC5-66F1-4826-8DA0-3699ECAE94D5}" type="presOf" srcId="{43D6CD0E-3D80-4DCA-B7CE-119AC03AC955}" destId="{A3ACFA93-4B68-4170-BFB5-EBCCD4D48FA9}" srcOrd="0" destOrd="0" presId="urn:microsoft.com/office/officeart/2005/8/layout/chevron1"/>
    <dgm:cxn modelId="{108289CF-25C8-4182-B80C-426D35B6CAD1}" type="presOf" srcId="{6393A4BB-01AE-4D97-BDEB-7DAFD4ED7A78}" destId="{3199CB9C-9B06-4418-8D6E-716414D56FC0}" srcOrd="0" destOrd="0" presId="urn:microsoft.com/office/officeart/2005/8/layout/chevron1"/>
    <dgm:cxn modelId="{7F06365D-1E0E-454C-AC8E-3D511507AD42}" srcId="{43D6CD0E-3D80-4DCA-B7CE-119AC03AC955}" destId="{3400FAE9-46C4-4896-B0F1-580E4BD6EC8B}" srcOrd="4" destOrd="0" parTransId="{56DC7830-1E69-41A3-9E5B-6AA27DA35499}" sibTransId="{24C6505C-5752-4929-8B00-510D6A60E5EA}"/>
    <dgm:cxn modelId="{2BD692F0-918F-45E9-8521-53573F38FD43}" srcId="{43D6CD0E-3D80-4DCA-B7CE-119AC03AC955}" destId="{AA568C17-8D49-4BF8-8F09-F2A0DB75F7DA}" srcOrd="0" destOrd="0" parTransId="{5636E639-B166-4ADB-9A9D-0A97FDDF1CE5}" sibTransId="{1FEBA68D-DDB9-4287-AA30-0681722C2AE0}"/>
    <dgm:cxn modelId="{514FE229-C7C4-4FB2-9D4B-902B1F0EE079}" type="presOf" srcId="{AA568C17-8D49-4BF8-8F09-F2A0DB75F7DA}" destId="{12A2479A-2329-428E-8AAE-99DB2A703758}" srcOrd="0" destOrd="0" presId="urn:microsoft.com/office/officeart/2005/8/layout/chevron1"/>
    <dgm:cxn modelId="{8223D950-D53B-4BC4-825B-FF59BD60C941}" srcId="{43D6CD0E-3D80-4DCA-B7CE-119AC03AC955}" destId="{6393A4BB-01AE-4D97-BDEB-7DAFD4ED7A78}" srcOrd="2" destOrd="0" parTransId="{4612575D-B840-427E-AD14-BFD8BACC6993}" sibTransId="{DFFC0BD7-7417-42A2-9747-32C2B5D25B5D}"/>
    <dgm:cxn modelId="{F99EDE7C-F759-478E-9DF2-61E0BBE697CD}" type="presOf" srcId="{AEE20848-1BAE-471E-849B-035791BA1218}" destId="{C924553C-A0DD-425A-B27E-C894F4AB4DC0}" srcOrd="0" destOrd="0" presId="urn:microsoft.com/office/officeart/2005/8/layout/chevron1"/>
    <dgm:cxn modelId="{59096FA5-A51D-4428-B66B-21BCADCC64F6}" type="presOf" srcId="{C9C8AF65-35E0-4A8A-A560-D7C5D4070806}" destId="{13BDF415-4AA7-4297-877C-CF8339570A73}" srcOrd="0" destOrd="0" presId="urn:microsoft.com/office/officeart/2005/8/layout/chevron1"/>
    <dgm:cxn modelId="{BFFB2AE8-CD89-43D8-A50B-766D3727C984}" type="presParOf" srcId="{A3ACFA93-4B68-4170-BFB5-EBCCD4D48FA9}" destId="{12A2479A-2329-428E-8AAE-99DB2A703758}" srcOrd="0" destOrd="0" presId="urn:microsoft.com/office/officeart/2005/8/layout/chevron1"/>
    <dgm:cxn modelId="{5329DEC4-D75A-4796-908D-95E34ED9BB2C}" type="presParOf" srcId="{A3ACFA93-4B68-4170-BFB5-EBCCD4D48FA9}" destId="{44DC6596-66DF-4678-B697-F6C2242ED316}" srcOrd="1" destOrd="0" presId="urn:microsoft.com/office/officeart/2005/8/layout/chevron1"/>
    <dgm:cxn modelId="{035196AD-497F-44A4-9DDA-EC2713A75944}" type="presParOf" srcId="{A3ACFA93-4B68-4170-BFB5-EBCCD4D48FA9}" destId="{C924553C-A0DD-425A-B27E-C894F4AB4DC0}" srcOrd="2" destOrd="0" presId="urn:microsoft.com/office/officeart/2005/8/layout/chevron1"/>
    <dgm:cxn modelId="{042E53F0-A806-46D6-9558-AEBD10D38E5D}" type="presParOf" srcId="{A3ACFA93-4B68-4170-BFB5-EBCCD4D48FA9}" destId="{8ECB0DB1-05B1-4E14-BD34-E9DDCA5199F4}" srcOrd="3" destOrd="0" presId="urn:microsoft.com/office/officeart/2005/8/layout/chevron1"/>
    <dgm:cxn modelId="{D85DB020-8C95-4647-AB94-DFF520DFA538}" type="presParOf" srcId="{A3ACFA93-4B68-4170-BFB5-EBCCD4D48FA9}" destId="{3199CB9C-9B06-4418-8D6E-716414D56FC0}" srcOrd="4" destOrd="0" presId="urn:microsoft.com/office/officeart/2005/8/layout/chevron1"/>
    <dgm:cxn modelId="{D94C9578-A8FB-4798-A201-720D9C1BE5BF}" type="presParOf" srcId="{A3ACFA93-4B68-4170-BFB5-EBCCD4D48FA9}" destId="{CDBCAD7C-3671-46A3-B505-893BC63969C1}" srcOrd="5" destOrd="0" presId="urn:microsoft.com/office/officeart/2005/8/layout/chevron1"/>
    <dgm:cxn modelId="{41A817A6-5ACD-4D11-AA93-AD76C7DE297C}" type="presParOf" srcId="{A3ACFA93-4B68-4170-BFB5-EBCCD4D48FA9}" destId="{13BDF415-4AA7-4297-877C-CF8339570A73}" srcOrd="6" destOrd="0" presId="urn:microsoft.com/office/officeart/2005/8/layout/chevron1"/>
    <dgm:cxn modelId="{67818E7E-C184-4455-B43D-4BF3E52E5987}" type="presParOf" srcId="{A3ACFA93-4B68-4170-BFB5-EBCCD4D48FA9}" destId="{23E72826-6841-401B-9B37-83268CCB791D}" srcOrd="7" destOrd="0" presId="urn:microsoft.com/office/officeart/2005/8/layout/chevron1"/>
    <dgm:cxn modelId="{B1142652-0903-4138-A7B4-7A22D8E04C59}" type="presParOf" srcId="{A3ACFA93-4B68-4170-BFB5-EBCCD4D48FA9}" destId="{2F53DD45-A0D8-4EFA-A788-9D3D35CDD54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2479A-2329-428E-8AAE-99DB2A703758}">
      <dsp:nvSpPr>
        <dsp:cNvPr id="0" name=""/>
        <dsp:cNvSpPr/>
      </dsp:nvSpPr>
      <dsp:spPr>
        <a:xfrm>
          <a:off x="605" y="2134538"/>
          <a:ext cx="1561489" cy="6245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>
              <a:solidFill>
                <a:schemeClr val="tx1"/>
              </a:solidFill>
            </a:rPr>
            <a:t>Prosjekt-initiering</a:t>
          </a:r>
          <a:endParaRPr lang="nb-NO" sz="1400" b="1" kern="1200" dirty="0">
            <a:solidFill>
              <a:schemeClr val="tx1"/>
            </a:solidFill>
          </a:endParaRPr>
        </a:p>
      </dsp:txBody>
      <dsp:txXfrm>
        <a:off x="312890" y="2134538"/>
        <a:ext cx="936919" cy="624570"/>
      </dsp:txXfrm>
    </dsp:sp>
    <dsp:sp modelId="{C924553C-A0DD-425A-B27E-C894F4AB4DC0}">
      <dsp:nvSpPr>
        <dsp:cNvPr id="0" name=""/>
        <dsp:cNvSpPr/>
      </dsp:nvSpPr>
      <dsp:spPr>
        <a:xfrm>
          <a:off x="1405952" y="2134538"/>
          <a:ext cx="1561427" cy="6245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>
              <a:solidFill>
                <a:schemeClr val="tx1"/>
              </a:solidFill>
            </a:rPr>
            <a:t>Søknad- og kontrakt</a:t>
          </a:r>
          <a:endParaRPr lang="nb-NO" sz="1400" b="1" kern="1200" dirty="0">
            <a:solidFill>
              <a:schemeClr val="tx1"/>
            </a:solidFill>
          </a:endParaRPr>
        </a:p>
      </dsp:txBody>
      <dsp:txXfrm>
        <a:off x="1718237" y="2134538"/>
        <a:ext cx="936857" cy="624570"/>
      </dsp:txXfrm>
    </dsp:sp>
    <dsp:sp modelId="{3199CB9C-9B06-4418-8D6E-716414D56FC0}">
      <dsp:nvSpPr>
        <dsp:cNvPr id="0" name=""/>
        <dsp:cNvSpPr/>
      </dsp:nvSpPr>
      <dsp:spPr>
        <a:xfrm>
          <a:off x="2811237" y="2134538"/>
          <a:ext cx="1819390" cy="6245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>
              <a:solidFill>
                <a:schemeClr val="tx1"/>
              </a:solidFill>
            </a:rPr>
            <a:t>Oppstart</a:t>
          </a:r>
          <a:endParaRPr lang="nb-NO" sz="1400" b="1" kern="1200" dirty="0">
            <a:solidFill>
              <a:schemeClr val="tx1"/>
            </a:solidFill>
          </a:endParaRPr>
        </a:p>
      </dsp:txBody>
      <dsp:txXfrm>
        <a:off x="3123522" y="2134538"/>
        <a:ext cx="1194820" cy="624570"/>
      </dsp:txXfrm>
    </dsp:sp>
    <dsp:sp modelId="{13BDF415-4AA7-4297-877C-CF8339570A73}">
      <dsp:nvSpPr>
        <dsp:cNvPr id="0" name=""/>
        <dsp:cNvSpPr/>
      </dsp:nvSpPr>
      <dsp:spPr>
        <a:xfrm>
          <a:off x="4474485" y="2134538"/>
          <a:ext cx="2140264" cy="6245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>
              <a:solidFill>
                <a:schemeClr val="tx1"/>
              </a:solidFill>
            </a:rPr>
            <a:t>Gjennomføring</a:t>
          </a:r>
          <a:endParaRPr lang="nb-NO" sz="1400" b="1" kern="1200" dirty="0">
            <a:solidFill>
              <a:schemeClr val="tx1"/>
            </a:solidFill>
          </a:endParaRPr>
        </a:p>
      </dsp:txBody>
      <dsp:txXfrm>
        <a:off x="4786770" y="2134538"/>
        <a:ext cx="1515694" cy="624570"/>
      </dsp:txXfrm>
    </dsp:sp>
    <dsp:sp modelId="{2F53DD45-A0D8-4EFA-A788-9D3D35CDD549}">
      <dsp:nvSpPr>
        <dsp:cNvPr id="0" name=""/>
        <dsp:cNvSpPr/>
      </dsp:nvSpPr>
      <dsp:spPr>
        <a:xfrm>
          <a:off x="6458606" y="2134538"/>
          <a:ext cx="1677691" cy="6245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>
              <a:solidFill>
                <a:schemeClr val="tx1"/>
              </a:solidFill>
            </a:rPr>
            <a:t>Avslutning</a:t>
          </a:r>
          <a:endParaRPr lang="nb-NO" sz="1400" b="1" kern="1200" dirty="0">
            <a:solidFill>
              <a:schemeClr val="tx1"/>
            </a:solidFill>
          </a:endParaRPr>
        </a:p>
      </dsp:txBody>
      <dsp:txXfrm>
        <a:off x="6770891" y="2134538"/>
        <a:ext cx="1053121" cy="624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7189152-F6FD-4329-A6C8-AF2D9D512071}" type="datetimeFigureOut">
              <a:rPr lang="nb-NO"/>
              <a:pPr>
                <a:defRPr/>
              </a:pPr>
              <a:t>20.09.2013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239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33239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EE24C11-6995-49AA-9689-D53F9CF4197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5648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E11C9E-1A8D-4329-B82C-8270B9090235}" type="datetimeFigureOut">
              <a:rPr lang="nb-NO"/>
              <a:pPr>
                <a:defRPr/>
              </a:pPr>
              <a:t>20.09.2013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33239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1" y="9433239"/>
            <a:ext cx="294481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7C7E116-C2D6-40A4-8609-6F6068AA34D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6166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z="1600" smtClean="0"/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3D971CA-E50E-4B86-98D3-613E98443A61}" type="slidenum">
              <a:rPr lang="nb-NO" sz="1200" smtClean="0"/>
              <a:pPr/>
              <a:t>1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542D-6A80-41F9-881A-02B0FEECED55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53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752600" y="2286000"/>
            <a:ext cx="69342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4290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0697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46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00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094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68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9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07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310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90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04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111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>
          <a:xfrm>
            <a:off x="360363" y="2780928"/>
            <a:ext cx="8748712" cy="1728787"/>
          </a:xfrm>
        </p:spPr>
        <p:txBody>
          <a:bodyPr/>
          <a:lstStyle/>
          <a:p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>Videreføring av EFV (EFV-V)</a:t>
            </a:r>
            <a:br>
              <a:rPr lang="nb-NO" sz="4000" dirty="0" smtClean="0"/>
            </a:br>
            <a:r>
              <a:rPr lang="nb-NO" sz="4000" dirty="0" smtClean="0"/>
              <a:t>Ambisjonsnivå</a:t>
            </a:r>
            <a:endParaRPr lang="nb-NO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>
          <a:xfrm>
            <a:off x="2390775" y="5300663"/>
            <a:ext cx="6934200" cy="960437"/>
          </a:xfrm>
        </p:spPr>
        <p:txBody>
          <a:bodyPr/>
          <a:lstStyle/>
          <a:p>
            <a:r>
              <a:rPr lang="nb-NO" dirty="0" smtClean="0"/>
              <a:t>EFV-V prosjektet</a:t>
            </a:r>
          </a:p>
          <a:p>
            <a:r>
              <a:rPr lang="nb-NO" sz="2400" dirty="0" smtClean="0"/>
              <a:t>4.september 2013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7688" y="620713"/>
            <a:ext cx="7696200" cy="1143000"/>
          </a:xfrm>
        </p:spPr>
        <p:txBody>
          <a:bodyPr/>
          <a:lstStyle/>
          <a:p>
            <a:r>
              <a:rPr lang="nb-NO" smtClean="0"/>
              <a:t>Overordnet målsetting om..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73238"/>
            <a:ext cx="8459788" cy="4114800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nb-NO" sz="2400" dirty="0" smtClean="0"/>
              <a:t>God bruk av prosjektleders og prosjekteiers tid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nb-NO" sz="2400" dirty="0" smtClean="0"/>
              <a:t>Bedre finansiering ved bedre innsikt i ressursbruken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nb-NO" sz="2400" dirty="0"/>
              <a:t>Best mulig faglig uttelling for hver eksternt finansiert krone</a:t>
            </a:r>
          </a:p>
          <a:p>
            <a:pPr marL="400050" lvl="2" indent="0">
              <a:buFontTx/>
              <a:buNone/>
              <a:defRPr/>
            </a:pPr>
            <a:endParaRPr lang="nb-NO" sz="1800" dirty="0" smtClean="0"/>
          </a:p>
          <a:p>
            <a:pPr marL="0" indent="0">
              <a:buFontTx/>
              <a:buNone/>
              <a:defRPr/>
            </a:pPr>
            <a:r>
              <a:rPr lang="nb-NO" sz="2000" dirty="0" smtClean="0"/>
              <a:t>Dette krever…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/>
              <a:t>S</a:t>
            </a:r>
            <a:r>
              <a:rPr lang="nb-NO" sz="1800" dirty="0" smtClean="0"/>
              <a:t>terk </a:t>
            </a:r>
            <a:r>
              <a:rPr lang="nb-NO" sz="1800" dirty="0"/>
              <a:t>ledelsesforankring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/>
              <a:t>R</a:t>
            </a:r>
            <a:r>
              <a:rPr lang="nb-NO" sz="1800" dirty="0" smtClean="0"/>
              <a:t>ealistisk </a:t>
            </a:r>
            <a:r>
              <a:rPr lang="nb-NO" sz="1800" dirty="0"/>
              <a:t>ambisjonsnivå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/>
              <a:t>V</a:t>
            </a:r>
            <a:r>
              <a:rPr lang="nb-NO" sz="1800" dirty="0" smtClean="0"/>
              <a:t>ilje </a:t>
            </a:r>
            <a:r>
              <a:rPr lang="nb-NO" sz="1800" dirty="0"/>
              <a:t>og evne til å gjennomføre prioriteringer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 smtClean="0"/>
              <a:t>Gode verktøy</a:t>
            </a:r>
            <a:r>
              <a:rPr lang="nb-NO" sz="1800" dirty="0"/>
              <a:t> </a:t>
            </a:r>
            <a:r>
              <a:rPr lang="nb-NO" sz="1800" dirty="0" smtClean="0"/>
              <a:t>som  tilgjengeliggjører informasjon på tvers av våre systemer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/>
              <a:t>Formidling på tvers av administrative fagområder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 smtClean="0"/>
              <a:t>Tverrfaglig </a:t>
            </a:r>
            <a:r>
              <a:rPr lang="nb-NO" sz="1800" dirty="0"/>
              <a:t>administrativ kompetanse (personal, forskningsadministrasjon, system og økonomi)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nb-NO" sz="1800" dirty="0" smtClean="0"/>
              <a:t>Et </a:t>
            </a:r>
            <a:r>
              <a:rPr lang="nb-NO" sz="1800" dirty="0"/>
              <a:t>godt organisert støtteapparat med rett </a:t>
            </a:r>
            <a:r>
              <a:rPr lang="nb-NO" sz="1800" dirty="0" smtClean="0"/>
              <a:t>kompetanse (opplæring)</a:t>
            </a:r>
          </a:p>
          <a:p>
            <a:pPr lvl="1">
              <a:buFont typeface="Arial" pitchFamily="34" charset="0"/>
              <a:buChar char="•"/>
              <a:defRPr/>
            </a:pPr>
            <a:endParaRPr lang="nb-NO" sz="1800" dirty="0"/>
          </a:p>
          <a:p>
            <a:pPr lvl="1">
              <a:buFont typeface="Arial" pitchFamily="34" charset="0"/>
              <a:buChar char="•"/>
              <a:defRPr/>
            </a:pPr>
            <a:endParaRPr lang="nb-NO" dirty="0" smtClean="0"/>
          </a:p>
          <a:p>
            <a:pPr lvl="1">
              <a:buFont typeface="Arial" pitchFamily="34" charset="0"/>
              <a:buChar char="•"/>
              <a:defRPr/>
            </a:pPr>
            <a:endParaRPr lang="nb-NO" dirty="0" smtClean="0"/>
          </a:p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96200" cy="1143000"/>
          </a:xfrm>
        </p:spPr>
        <p:txBody>
          <a:bodyPr/>
          <a:lstStyle/>
          <a:p>
            <a:r>
              <a:rPr lang="nb-NO" dirty="0" smtClean="0"/>
              <a:t>IT-utvikling sektoren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75656"/>
            <a:ext cx="8136904" cy="411480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Nasjonalt administrative fagsystemer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 smtClean="0"/>
              <a:t>BOT økonomi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 smtClean="0"/>
              <a:t>FS studier – anskaffelse rapportløsning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 smtClean="0"/>
              <a:t>Frida forskning – portal med rapportløsning</a:t>
            </a:r>
          </a:p>
          <a:p>
            <a:pPr marL="457200" lvl="1" indent="0">
              <a:buNone/>
            </a:pPr>
            <a:r>
              <a:rPr lang="nb-NO" sz="1800" b="1" dirty="0" smtClean="0"/>
              <a:t>Ut fra et rasjonale om hva er behovet innen det enkelte administrative område «silo»</a:t>
            </a:r>
          </a:p>
          <a:p>
            <a:pPr marL="457200" lvl="1" indent="0">
              <a:buNone/>
            </a:pPr>
            <a:endParaRPr lang="nb-NO" sz="1800" b="1" dirty="0" smtClean="0"/>
          </a:p>
          <a:p>
            <a:pPr marL="0" indent="0">
              <a:buNone/>
            </a:pPr>
            <a:r>
              <a:rPr lang="nb-NO" sz="2400" dirty="0" smtClean="0"/>
              <a:t>Departementet «større grad av felles digital forvaltning» 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/>
              <a:t>Standardisering på flere nivåer (metadata, kontrakts- og </a:t>
            </a:r>
            <a:r>
              <a:rPr lang="nb-NO" sz="1800" dirty="0" err="1"/>
              <a:t>malverk</a:t>
            </a:r>
            <a:r>
              <a:rPr lang="nb-NO" sz="1800" dirty="0"/>
              <a:t>, prosesser og rutiner, plattformer og grensesnitt)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/>
              <a:t>Felleskomponenter på sektornivå (grunndata &amp; digitalisering av datafangst samt støtteprosesser) </a:t>
            </a:r>
          </a:p>
          <a:p>
            <a:pPr lvl="1">
              <a:buFont typeface="Arial" pitchFamily="34" charset="0"/>
              <a:buChar char="•"/>
            </a:pPr>
            <a:r>
              <a:rPr lang="nb-NO" sz="1800" dirty="0"/>
              <a:t>Utvikling av tjenestesenterløsninger og kompetansebaser (tjenesteplattformer og brukervennlige og helhetlige sluttbrukergrensesnitt)</a:t>
            </a:r>
          </a:p>
          <a:p>
            <a:pPr marL="457200" lvl="1" indent="0">
              <a:buNone/>
            </a:pPr>
            <a:r>
              <a:rPr lang="nb-NO" sz="1800" b="1" dirty="0"/>
              <a:t>Ut fra et rasjonale om en mer effektiv forvaltning!</a:t>
            </a:r>
          </a:p>
        </p:txBody>
      </p:sp>
    </p:spTree>
    <p:extLst>
      <p:ext uri="{BB962C8B-B14F-4D97-AF65-F5344CB8AC3E}">
        <p14:creationId xmlns:p14="http://schemas.microsoft.com/office/powerpoint/2010/main" val="245002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74709315"/>
              </p:ext>
            </p:extLst>
          </p:nvPr>
        </p:nvGraphicFramePr>
        <p:xfrm>
          <a:off x="467544" y="-387424"/>
          <a:ext cx="8136904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24" y="332656"/>
            <a:ext cx="7056784" cy="1143000"/>
          </a:xfrm>
        </p:spPr>
        <p:txBody>
          <a:bodyPr/>
          <a:lstStyle/>
          <a:p>
            <a:r>
              <a:rPr lang="nb-NO" sz="2800" dirty="0" smtClean="0"/>
              <a:t>Et felles system for prosjektleder?</a:t>
            </a:r>
            <a:endParaRPr lang="nb-NO" sz="2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899592" y="4797153"/>
            <a:ext cx="7128792" cy="1872207"/>
            <a:chOff x="683568" y="4365104"/>
            <a:chExt cx="7128792" cy="1988612"/>
          </a:xfrm>
        </p:grpSpPr>
        <p:sp>
          <p:nvSpPr>
            <p:cNvPr id="6" name="Rounded Rectangle 5"/>
            <p:cNvSpPr/>
            <p:nvPr/>
          </p:nvSpPr>
          <p:spPr>
            <a:xfrm>
              <a:off x="683568" y="4365104"/>
              <a:ext cx="7128792" cy="19886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algn="ctr"/>
              <a:r>
                <a:rPr lang="nb-NO" sz="1800" b="1" dirty="0" smtClean="0">
                  <a:solidFill>
                    <a:schemeClr val="tx1"/>
                  </a:solidFill>
                </a:rPr>
                <a:t>SYSTEMER UiO</a:t>
              </a:r>
            </a:p>
            <a:p>
              <a:pPr algn="ctr"/>
              <a:r>
                <a:rPr lang="nb-NO" sz="1800" dirty="0" smtClean="0">
                  <a:solidFill>
                    <a:schemeClr val="tx1"/>
                  </a:solidFill>
                </a:rPr>
                <a:t>Hvordan brukes applikasjonene </a:t>
              </a:r>
            </a:p>
            <a:p>
              <a:pPr algn="ctr"/>
              <a:r>
                <a:rPr lang="nb-NO" sz="1800" dirty="0" smtClean="0">
                  <a:solidFill>
                    <a:schemeClr val="tx1"/>
                  </a:solidFill>
                </a:rPr>
                <a:t>til å løse hvilke oppgaver i </a:t>
              </a:r>
            </a:p>
            <a:p>
              <a:pPr algn="ctr"/>
              <a:r>
                <a:rPr lang="nb-NO" sz="1800" dirty="0" smtClean="0">
                  <a:solidFill>
                    <a:schemeClr val="tx1"/>
                  </a:solidFill>
                </a:rPr>
                <a:t>forskingsprosessen og av </a:t>
              </a:r>
            </a:p>
            <a:p>
              <a:pPr algn="ctr"/>
              <a:r>
                <a:rPr lang="nb-NO" sz="1800" dirty="0" smtClean="0">
                  <a:solidFill>
                    <a:schemeClr val="tx1"/>
                  </a:solidFill>
                </a:rPr>
                <a:t>hvilke roller ??</a:t>
              </a:r>
            </a:p>
            <a:p>
              <a:endParaRPr lang="nb-NO" dirty="0"/>
            </a:p>
            <a:p>
              <a:endParaRPr lang="nb-NO" dirty="0" smtClean="0"/>
            </a:p>
            <a:p>
              <a:endParaRPr lang="nb-NO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4420047"/>
              <a:ext cx="808484" cy="808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4521" y="5435895"/>
              <a:ext cx="808484" cy="808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4479504"/>
              <a:ext cx="13906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248" y="5283381"/>
              <a:ext cx="119062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M:\pc\Desktop\ephorte_logo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9636" y="5490930"/>
              <a:ext cx="622222" cy="698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M:\pc\Pictures\logo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061" y="5840137"/>
              <a:ext cx="889000" cy="31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5496" y="1711559"/>
            <a:ext cx="82586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b-NO" sz="1800" b="1" dirty="0" smtClean="0"/>
              <a:t>Start </a:t>
            </a:r>
          </a:p>
          <a:p>
            <a:r>
              <a:rPr lang="nb-NO" sz="1800" b="1" dirty="0" smtClean="0"/>
              <a:t>hvor?</a:t>
            </a:r>
            <a:endParaRPr lang="nb-NO" sz="1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1543" y="1700808"/>
            <a:ext cx="83869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b-NO" sz="1800" b="1" dirty="0" smtClean="0"/>
              <a:t>Stopp</a:t>
            </a:r>
          </a:p>
          <a:p>
            <a:pPr algn="ctr"/>
            <a:r>
              <a:rPr lang="nb-NO" sz="1800" b="1" dirty="0" smtClean="0"/>
              <a:t>hvor?</a:t>
            </a:r>
            <a:endParaRPr lang="nb-NO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56682"/>
            <a:ext cx="7079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Hva er ambisjonsnivået </a:t>
            </a:r>
            <a:r>
              <a:rPr lang="nb-NO" sz="2000" dirty="0"/>
              <a:t>- hva skal løsningen </a:t>
            </a:r>
            <a:r>
              <a:rPr lang="nb-NO" sz="2000" dirty="0" smtClean="0"/>
              <a:t>dekke/omfatte </a:t>
            </a:r>
            <a:r>
              <a:rPr lang="nb-NO" dirty="0" smtClean="0"/>
              <a:t>?</a:t>
            </a:r>
            <a:endParaRPr lang="nb-NO" dirty="0"/>
          </a:p>
        </p:txBody>
      </p:sp>
      <p:grpSp>
        <p:nvGrpSpPr>
          <p:cNvPr id="39" name="Group 38"/>
          <p:cNvGrpSpPr/>
          <p:nvPr/>
        </p:nvGrpSpPr>
        <p:grpSpPr>
          <a:xfrm>
            <a:off x="1115616" y="2565003"/>
            <a:ext cx="6904038" cy="2016125"/>
            <a:chOff x="1403648" y="2348880"/>
            <a:chExt cx="6904038" cy="2016125"/>
          </a:xfrm>
        </p:grpSpPr>
        <p:sp>
          <p:nvSpPr>
            <p:cNvPr id="33" name="Rectangle 7"/>
            <p:cNvSpPr/>
            <p:nvPr/>
          </p:nvSpPr>
          <p:spPr bwMode="auto">
            <a:xfrm>
              <a:off x="1403648" y="2636217"/>
              <a:ext cx="6264275" cy="172878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nb-NO" dirty="0">
                  <a:solidFill>
                    <a:schemeClr val="tx1"/>
                  </a:solidFill>
                  <a:cs typeface="ヒラギノ角ゴ Pro W3"/>
                </a:rPr>
                <a:t>                     Kartlegge oppgaver</a:t>
              </a:r>
            </a:p>
          </p:txBody>
        </p:sp>
        <p:sp>
          <p:nvSpPr>
            <p:cNvPr id="34" name="Ellipse 18"/>
            <p:cNvSpPr>
              <a:spLocks noChangeArrowheads="1"/>
            </p:cNvSpPr>
            <p:nvPr/>
          </p:nvSpPr>
          <p:spPr bwMode="auto">
            <a:xfrm>
              <a:off x="2338686" y="3499817"/>
              <a:ext cx="1439862" cy="71755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400" b="1"/>
                <a:t>Prosjekt-leder</a:t>
              </a:r>
            </a:p>
          </p:txBody>
        </p:sp>
        <p:sp>
          <p:nvSpPr>
            <p:cNvPr id="35" name="Ellipse 19"/>
            <p:cNvSpPr>
              <a:spLocks noChangeArrowheads="1"/>
            </p:cNvSpPr>
            <p:nvPr/>
          </p:nvSpPr>
          <p:spPr bwMode="auto">
            <a:xfrm>
              <a:off x="1475086" y="2923555"/>
              <a:ext cx="1368425" cy="649287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400" b="1"/>
                <a:t>Prosjekt-eier</a:t>
              </a:r>
            </a:p>
          </p:txBody>
        </p:sp>
        <p:sp>
          <p:nvSpPr>
            <p:cNvPr id="36" name="Rektangel 17"/>
            <p:cNvSpPr>
              <a:spLocks noChangeArrowheads="1"/>
            </p:cNvSpPr>
            <p:nvPr/>
          </p:nvSpPr>
          <p:spPr bwMode="auto">
            <a:xfrm>
              <a:off x="4499273" y="3068017"/>
              <a:ext cx="2305050" cy="116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nb-NO" sz="1400"/>
                <a:t> Prosjektkoordinator</a:t>
              </a:r>
            </a:p>
            <a:p>
              <a:pPr>
                <a:buFont typeface="Arial" pitchFamily="34" charset="0"/>
                <a:buChar char="•"/>
              </a:pPr>
              <a:r>
                <a:rPr lang="nb-NO" sz="1400" b="1"/>
                <a:t> </a:t>
              </a:r>
              <a:r>
                <a:rPr lang="nb-NO" sz="1400"/>
                <a:t>Forskningskonsulent</a:t>
              </a:r>
            </a:p>
            <a:p>
              <a:pPr>
                <a:buFont typeface="Arial" pitchFamily="34" charset="0"/>
                <a:buChar char="•"/>
              </a:pPr>
              <a:r>
                <a:rPr lang="nb-NO" sz="1400" b="1"/>
                <a:t> </a:t>
              </a:r>
              <a:r>
                <a:rPr lang="nb-NO" sz="1400"/>
                <a:t>Prosjektcontroller</a:t>
              </a:r>
            </a:p>
            <a:p>
              <a:pPr>
                <a:buFont typeface="Arial" pitchFamily="34" charset="0"/>
                <a:buChar char="•"/>
              </a:pPr>
              <a:r>
                <a:rPr lang="nb-NO" sz="1400" b="1"/>
                <a:t> </a:t>
              </a:r>
              <a:r>
                <a:rPr lang="nb-NO" sz="1400"/>
                <a:t>Økonomikonsulent</a:t>
              </a:r>
            </a:p>
            <a:p>
              <a:pPr>
                <a:buFont typeface="Arial" pitchFamily="34" charset="0"/>
                <a:buChar char="•"/>
              </a:pPr>
              <a:r>
                <a:rPr lang="nb-NO" sz="1400" b="1"/>
                <a:t> </a:t>
              </a:r>
              <a:r>
                <a:rPr lang="nb-NO" sz="1400"/>
                <a:t>Administrativ leder</a:t>
              </a:r>
              <a:endParaRPr lang="nb-NO" sz="1400" b="1"/>
            </a:p>
          </p:txBody>
        </p:sp>
        <p:pic>
          <p:nvPicPr>
            <p:cNvPr id="37" name="Picture 5" descr="C:\Users\ellenjc\AppData\Local\Microsoft\Windows\Temporary Internet Files\Content.IE5\B0UK5OKR\MC900056378[1].wm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5398" y="2707655"/>
              <a:ext cx="1792288" cy="163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ectangle 37"/>
            <p:cNvSpPr/>
            <p:nvPr/>
          </p:nvSpPr>
          <p:spPr bwMode="auto">
            <a:xfrm>
              <a:off x="5369223" y="2348880"/>
              <a:ext cx="1577975" cy="6477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nb-NO" sz="1600" dirty="0">
                  <a:solidFill>
                    <a:schemeClr val="tx1"/>
                  </a:solidFill>
                </a:rPr>
                <a:t>Kritisk god samhandling!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03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rved Right Arrow 12"/>
          <p:cNvSpPr/>
          <p:nvPr/>
        </p:nvSpPr>
        <p:spPr bwMode="auto">
          <a:xfrm>
            <a:off x="3355400" y="2483016"/>
            <a:ext cx="689016" cy="136815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>
            <a:off x="3544200" y="1897072"/>
            <a:ext cx="635200" cy="1296144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7416824" cy="1143000"/>
          </a:xfrm>
        </p:spPr>
        <p:txBody>
          <a:bodyPr/>
          <a:lstStyle/>
          <a:p>
            <a:r>
              <a:rPr lang="nb-NO" sz="2800" dirty="0" smtClean="0"/>
              <a:t>Veien skritt for skritt…ny prosjektportal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3497328" cy="3456384"/>
          </a:xfrm>
        </p:spPr>
        <p:txBody>
          <a:bodyPr/>
          <a:lstStyle/>
          <a:p>
            <a:pPr marL="0" indent="0" eaLnBrk="1" fontAlgn="auto" hangingPunct="1">
              <a:buNone/>
            </a:pPr>
            <a:r>
              <a:rPr lang="nb-NO" sz="1800" b="1" dirty="0" smtClean="0"/>
              <a:t>Delprosjekt 1</a:t>
            </a:r>
            <a:endParaRPr lang="nb-NO" sz="2000" b="1" dirty="0" smtClean="0"/>
          </a:p>
          <a:p>
            <a:pPr marL="0" indent="0" eaLnBrk="1" fontAlgn="auto" hangingPunct="1">
              <a:buNone/>
            </a:pPr>
            <a:r>
              <a:rPr lang="nb-NO" sz="2000" dirty="0" smtClean="0"/>
              <a:t>1. Behovsanalyse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dirty="0"/>
              <a:t>Hva er </a:t>
            </a:r>
            <a:r>
              <a:rPr lang="nb-NO" sz="1200" dirty="0" smtClean="0"/>
              <a:t>behovet / ambisjonsnivået </a:t>
            </a:r>
            <a:r>
              <a:rPr lang="nb-NO" sz="1200" dirty="0"/>
              <a:t>- hva skal løsningen dekke/omfatte og ikke?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dirty="0"/>
              <a:t>Hva finnes i dag av systemer ved UiO som kan dekke behov, ref. system ved OD?</a:t>
            </a:r>
          </a:p>
          <a:p>
            <a:pPr marL="0" indent="0" eaLnBrk="1" fontAlgn="auto" hangingPunct="1">
              <a:buNone/>
            </a:pPr>
            <a:r>
              <a:rPr lang="nb-NO" sz="2000" dirty="0"/>
              <a:t>2</a:t>
            </a:r>
            <a:r>
              <a:rPr lang="nb-NO" sz="2000" dirty="0" smtClean="0"/>
              <a:t>. Mulighetsstudie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dirty="0" smtClean="0"/>
              <a:t>Hva finnes av systemer innen og utenfor sektoren?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dirty="0" smtClean="0"/>
              <a:t>Kartlegging </a:t>
            </a:r>
            <a:r>
              <a:rPr lang="nb-NO" sz="1200" dirty="0"/>
              <a:t>dagens systemportefølje</a:t>
            </a:r>
          </a:p>
          <a:p>
            <a:pPr marL="342900" lvl="1" indent="-342900" eaLnBrk="1" fontAlgn="auto" hangingPunct="1">
              <a:buFont typeface="Arial" pitchFamily="34" charset="0"/>
              <a:buChar char="•"/>
            </a:pPr>
            <a:r>
              <a:rPr lang="nb-NO" sz="1200" dirty="0" smtClean="0"/>
              <a:t>Hvordan sette </a:t>
            </a:r>
            <a:r>
              <a:rPr lang="nb-NO" sz="1200" dirty="0"/>
              <a:t>sammen og </a:t>
            </a:r>
            <a:r>
              <a:rPr lang="nb-NO" sz="1200" dirty="0" smtClean="0"/>
              <a:t>presentere informasjon </a:t>
            </a:r>
            <a:r>
              <a:rPr lang="nb-NO" sz="1200" dirty="0"/>
              <a:t>fra </a:t>
            </a:r>
            <a:r>
              <a:rPr lang="nb-NO" sz="1200" dirty="0" smtClean="0"/>
              <a:t>ulike </a:t>
            </a:r>
            <a:r>
              <a:rPr lang="nb-NO" sz="1200" dirty="0" err="1" smtClean="0"/>
              <a:t>fagappl</a:t>
            </a:r>
            <a:r>
              <a:rPr lang="nb-NO" sz="1200" dirty="0" smtClean="0"/>
              <a:t>. / </a:t>
            </a:r>
            <a:r>
              <a:rPr lang="nb-NO" sz="1200" dirty="0"/>
              <a:t>systemer? </a:t>
            </a:r>
          </a:p>
          <a:p>
            <a:pPr marL="342900" lvl="1" indent="-342900" eaLnBrk="1" fontAlgn="auto" hangingPunct="1">
              <a:buFont typeface="Arial" pitchFamily="34" charset="0"/>
              <a:buChar char="•"/>
            </a:pPr>
            <a:r>
              <a:rPr lang="nb-NO" sz="1200" dirty="0" err="1"/>
              <a:t>Avsjekk</a:t>
            </a:r>
            <a:r>
              <a:rPr lang="nb-NO" sz="1200" dirty="0"/>
              <a:t> mot </a:t>
            </a:r>
            <a:r>
              <a:rPr lang="nb-NO" sz="1200" dirty="0" smtClean="0"/>
              <a:t>veikart</a:t>
            </a:r>
          </a:p>
          <a:p>
            <a:pPr lvl="1" eaLnBrk="1" fontAlgn="auto" hangingPunct="1">
              <a:buFont typeface="Arial" pitchFamily="34" charset="0"/>
              <a:buChar char="•"/>
            </a:pPr>
            <a:endParaRPr lang="nb-NO" sz="6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7452320" y="1340768"/>
            <a:ext cx="1584176" cy="33750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Kortsiktige</a:t>
            </a:r>
            <a:r>
              <a:rPr kumimoji="0" lang="nb-NO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 tiltak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som løpende forbedringsarbeid</a:t>
            </a:r>
            <a:endParaRPr kumimoji="0" lang="nb-NO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b-NO" sz="2000" baseline="0" dirty="0" smtClean="0">
              <a:solidFill>
                <a:schemeClr val="tx1"/>
              </a:solidFill>
              <a:latin typeface="Arial" charset="0"/>
              <a:ea typeface="ヒラギノ角ゴ Pro W3" pitchFamily="1" charset="-128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b-NO" sz="1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Sjekklister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nb-N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Kontrakts-maler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b-NO" sz="1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Policy og risiko-avklaringer</a:t>
            </a: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786" y="1340768"/>
            <a:ext cx="3338110" cy="337501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23928" y="1340768"/>
            <a:ext cx="352839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fontAlgn="auto" hangingPunct="1">
              <a:buNone/>
            </a:pPr>
            <a:r>
              <a:rPr lang="nb-NO" sz="1800" b="1" kern="0" dirty="0" smtClean="0"/>
              <a:t>Delprosjekt 2</a:t>
            </a:r>
            <a:endParaRPr lang="nb-NO" sz="2000" b="1" kern="0" dirty="0" smtClean="0"/>
          </a:p>
          <a:p>
            <a:pPr marL="0" indent="0" eaLnBrk="1" fontAlgn="auto" hangingPunct="1">
              <a:buNone/>
            </a:pPr>
            <a:r>
              <a:rPr lang="nb-NO" sz="2000" kern="0" dirty="0" smtClean="0"/>
              <a:t>1. Prosjektstyringsprosessen   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kern="0" dirty="0"/>
              <a:t>Definisjon og avgrensning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kern="0" dirty="0" smtClean="0"/>
              <a:t>Økonomi er gått opp – hva er den faglige forskningsadministrative delen av dette bilde?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kern="0" dirty="0" smtClean="0"/>
              <a:t>Ref. sluttrapport arbeidsgruppe 4 samt kartlegging IHR</a:t>
            </a:r>
          </a:p>
          <a:p>
            <a:pPr marL="0" indent="0" eaLnBrk="1" fontAlgn="auto" hangingPunct="1">
              <a:buFontTx/>
              <a:buNone/>
            </a:pPr>
            <a:r>
              <a:rPr lang="nb-NO" sz="2000" kern="0" dirty="0" smtClean="0"/>
              <a:t>2. Organisering og ansvar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kern="0" dirty="0" smtClean="0"/>
              <a:t>Mulige modeller for organisering av administrativ støtte knyttet til prosessen med definerte </a:t>
            </a:r>
            <a:r>
              <a:rPr lang="nb-NO" sz="1200" kern="0" dirty="0"/>
              <a:t>roller og ansvar</a:t>
            </a:r>
          </a:p>
          <a:p>
            <a:pPr eaLnBrk="1" fontAlgn="auto" hangingPunct="1">
              <a:buFont typeface="Arial" pitchFamily="34" charset="0"/>
              <a:buChar char="•"/>
            </a:pPr>
            <a:r>
              <a:rPr lang="nb-NO" sz="1200" kern="0" dirty="0" smtClean="0"/>
              <a:t>Hvor støtter systemene i </a:t>
            </a:r>
            <a:r>
              <a:rPr lang="nb-NO" sz="1200" kern="0" dirty="0"/>
              <a:t>prosessen og </a:t>
            </a:r>
            <a:r>
              <a:rPr lang="nb-NO" sz="1200" kern="0" dirty="0" smtClean="0"/>
              <a:t>håndteres av </a:t>
            </a:r>
            <a:r>
              <a:rPr lang="nb-NO" sz="1200" kern="0" dirty="0"/>
              <a:t>hvilke roller?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0040" y="1340767"/>
            <a:ext cx="3415440" cy="337501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786" y="4814568"/>
            <a:ext cx="8738709" cy="19466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eaLnBrk="1" fontAlgn="auto" hangingPunct="1">
              <a:buFontTx/>
              <a:buNone/>
            </a:pPr>
            <a:r>
              <a:rPr lang="nb-NO" kern="0" dirty="0" smtClean="0"/>
              <a:t>Gapanalyse </a:t>
            </a:r>
            <a:r>
              <a:rPr lang="nb-NO" kern="0" dirty="0"/>
              <a:t>og </a:t>
            </a:r>
            <a:r>
              <a:rPr lang="nb-NO" kern="0" dirty="0" smtClean="0"/>
              <a:t>nødvendige avklaringer</a:t>
            </a:r>
            <a:endParaRPr lang="nb-NO" kern="0" dirty="0"/>
          </a:p>
          <a:p>
            <a:pPr marL="628650" lvl="1" indent="-171450" eaLnBrk="1" fontAlgn="auto" hangingPunct="1">
              <a:buFont typeface="Arial" pitchFamily="34" charset="0"/>
              <a:buChar char="•"/>
            </a:pPr>
            <a:r>
              <a:rPr lang="nb-NO" sz="1400" kern="0" dirty="0" smtClean="0"/>
              <a:t>Manglende </a:t>
            </a:r>
            <a:r>
              <a:rPr lang="nb-NO" sz="1400" kern="0" dirty="0" err="1" smtClean="0"/>
              <a:t>systemstøtte</a:t>
            </a:r>
            <a:r>
              <a:rPr lang="nb-NO" sz="1400" kern="0" dirty="0" smtClean="0"/>
              <a:t>, samt eventuell manglende integrering mellom disse</a:t>
            </a:r>
          </a:p>
          <a:p>
            <a:pPr marL="628650" lvl="1" indent="-171450" eaLnBrk="1" fontAlgn="auto" hangingPunct="1">
              <a:buFont typeface="Arial" pitchFamily="34" charset="0"/>
              <a:buChar char="•"/>
            </a:pPr>
            <a:r>
              <a:rPr lang="nb-NO" sz="1400" kern="0" dirty="0" smtClean="0"/>
              <a:t>Manglende standardisering av roller, ansvar og oppgaver i prosjektstyringsprosessen</a:t>
            </a:r>
          </a:p>
          <a:p>
            <a:pPr marL="628650" lvl="1" indent="-171450" eaLnBrk="1" fontAlgn="auto" hangingPunct="1">
              <a:buFont typeface="Arial" pitchFamily="34" charset="0"/>
              <a:buChar char="•"/>
            </a:pPr>
            <a:r>
              <a:rPr lang="nb-NO" sz="1400" kern="0" dirty="0" smtClean="0"/>
              <a:t>Ambisjonsnivå og avgrensning for nødvendig applikasjonsutvikling på eksisterende systemer og nødvendig grensesnitt mot portalløsning</a:t>
            </a:r>
          </a:p>
          <a:p>
            <a:pPr marL="628650" lvl="1" indent="-171450" eaLnBrk="1" fontAlgn="auto" hangingPunct="1">
              <a:buFont typeface="Arial" pitchFamily="34" charset="0"/>
              <a:buChar char="•"/>
            </a:pPr>
            <a:endParaRPr lang="nb-NO" sz="1050" kern="0" dirty="0" smtClean="0"/>
          </a:p>
          <a:p>
            <a:pPr marL="0" indent="0">
              <a:buNone/>
            </a:pPr>
            <a:r>
              <a:rPr lang="nb-NO" dirty="0" smtClean="0">
                <a:solidFill>
                  <a:schemeClr val="dk1"/>
                </a:solidFill>
              </a:rPr>
              <a:t>-&gt; </a:t>
            </a:r>
            <a:r>
              <a:rPr lang="nb-NO" dirty="0">
                <a:solidFill>
                  <a:schemeClr val="dk1"/>
                </a:solidFill>
              </a:rPr>
              <a:t>Klar for portalanskaffelse </a:t>
            </a:r>
          </a:p>
          <a:p>
            <a:pPr lvl="1" eaLnBrk="1" fontAlgn="auto" hangingPunct="1"/>
            <a:r>
              <a:rPr lang="nb-NO" sz="1400" dirty="0" smtClean="0"/>
              <a:t>Utarbeide kravspesifikasjon og gjennomføre anskaffelsesprosess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val="193136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3" name="Curved Down Arrow 90"/>
          <p:cNvSpPr>
            <a:spLocks noChangeArrowheads="1"/>
          </p:cNvSpPr>
          <p:nvPr/>
        </p:nvSpPr>
        <p:spPr bwMode="auto">
          <a:xfrm rot="16835889">
            <a:off x="4622777" y="3162200"/>
            <a:ext cx="1512168" cy="605608"/>
          </a:xfrm>
          <a:prstGeom prst="curvedDownArrow">
            <a:avLst>
              <a:gd name="adj1" fmla="val 25037"/>
              <a:gd name="adj2" fmla="val 5008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b-NO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5357813" cy="1143000"/>
          </a:xfrm>
        </p:spPr>
        <p:txBody>
          <a:bodyPr/>
          <a:lstStyle/>
          <a:p>
            <a:r>
              <a:rPr lang="nb-NO" sz="2800" dirty="0" smtClean="0"/>
              <a:t>Videreføring EFV-prosjektet</a:t>
            </a:r>
            <a:br>
              <a:rPr lang="nb-NO" sz="2800" dirty="0" smtClean="0"/>
            </a:br>
            <a:r>
              <a:rPr lang="nb-NO" sz="2000" b="0" dirty="0" smtClean="0"/>
              <a:t>Estimat overordnet tidsramme</a:t>
            </a:r>
          </a:p>
        </p:txBody>
      </p:sp>
      <p:grpSp>
        <p:nvGrpSpPr>
          <p:cNvPr id="7171" name="Group 92"/>
          <p:cNvGrpSpPr>
            <a:grpSpLocks/>
          </p:cNvGrpSpPr>
          <p:nvPr/>
        </p:nvGrpSpPr>
        <p:grpSpPr bwMode="auto">
          <a:xfrm>
            <a:off x="34925" y="3505651"/>
            <a:ext cx="5359400" cy="3008592"/>
            <a:chOff x="62761" y="3801756"/>
            <a:chExt cx="5358109" cy="3010232"/>
          </a:xfrm>
        </p:grpSpPr>
        <p:grpSp>
          <p:nvGrpSpPr>
            <p:cNvPr id="7194" name="Group 38"/>
            <p:cNvGrpSpPr>
              <a:grpSpLocks/>
            </p:cNvGrpSpPr>
            <p:nvPr/>
          </p:nvGrpSpPr>
          <p:grpSpPr bwMode="auto">
            <a:xfrm>
              <a:off x="62761" y="3801756"/>
              <a:ext cx="5358109" cy="3010232"/>
              <a:chOff x="-148418" y="4017780"/>
              <a:chExt cx="5358109" cy="3010232"/>
            </a:xfrm>
          </p:grpSpPr>
          <p:grpSp>
            <p:nvGrpSpPr>
              <p:cNvPr id="7197" name="Group 9"/>
              <p:cNvGrpSpPr>
                <a:grpSpLocks/>
              </p:cNvGrpSpPr>
              <p:nvPr/>
            </p:nvGrpSpPr>
            <p:grpSpPr bwMode="auto">
              <a:xfrm>
                <a:off x="1079832" y="5910681"/>
                <a:ext cx="1430186" cy="1046711"/>
                <a:chOff x="5576194" y="2070284"/>
                <a:chExt cx="1536658" cy="1046711"/>
              </a:xfrm>
            </p:grpSpPr>
            <p:sp>
              <p:nvSpPr>
                <p:cNvPr id="14" name="Chevron 13"/>
                <p:cNvSpPr/>
                <p:nvPr/>
              </p:nvSpPr>
              <p:spPr>
                <a:xfrm>
                  <a:off x="5576386" y="2502297"/>
                  <a:ext cx="1536451" cy="614698"/>
                </a:xfrm>
                <a:prstGeom prst="chevr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sp>
            <p:sp>
              <p:nvSpPr>
                <p:cNvPr id="15" name="Chevron 12"/>
                <p:cNvSpPr/>
                <p:nvPr/>
              </p:nvSpPr>
              <p:spPr>
                <a:xfrm>
                  <a:off x="5883335" y="2070262"/>
                  <a:ext cx="922553" cy="61469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lIns="30480" tIns="15240" rIns="0" bIns="15240" spcCol="1270" anchor="ctr"/>
                <a:lstStyle/>
                <a:p>
                  <a:pPr algn="ctr" defTabSz="10668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nb-NO" sz="2400"/>
                </a:p>
              </p:txBody>
            </p:sp>
          </p:grpSp>
          <p:grpSp>
            <p:nvGrpSpPr>
              <p:cNvPr id="7198" name="Group 10"/>
              <p:cNvGrpSpPr>
                <a:grpSpLocks/>
              </p:cNvGrpSpPr>
              <p:nvPr/>
            </p:nvGrpSpPr>
            <p:grpSpPr bwMode="auto">
              <a:xfrm>
                <a:off x="2281392" y="5910681"/>
                <a:ext cx="1008112" cy="1046711"/>
                <a:chOff x="6897720" y="2070284"/>
                <a:chExt cx="1536658" cy="1046711"/>
              </a:xfrm>
            </p:grpSpPr>
            <p:sp>
              <p:nvSpPr>
                <p:cNvPr id="12" name="Chevron 11"/>
                <p:cNvSpPr/>
                <p:nvPr/>
              </p:nvSpPr>
              <p:spPr>
                <a:xfrm>
                  <a:off x="6897824" y="2502297"/>
                  <a:ext cx="1536211" cy="614698"/>
                </a:xfrm>
                <a:prstGeom prst="chevr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sp>
            <p:sp>
              <p:nvSpPr>
                <p:cNvPr id="13" name="Chevron 14"/>
                <p:cNvSpPr/>
                <p:nvPr/>
              </p:nvSpPr>
              <p:spPr>
                <a:xfrm>
                  <a:off x="7205065" y="2070262"/>
                  <a:ext cx="921728" cy="61469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lIns="30480" tIns="15240" rIns="0" bIns="15240" spcCol="1270" anchor="ctr"/>
                <a:lstStyle/>
                <a:p>
                  <a:pPr algn="ctr" defTabSz="10668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nb-NO" sz="2400"/>
                </a:p>
              </p:txBody>
            </p:sp>
          </p:grpSp>
          <p:grpSp>
            <p:nvGrpSpPr>
              <p:cNvPr id="7199" name="Group 23"/>
              <p:cNvGrpSpPr>
                <a:grpSpLocks/>
              </p:cNvGrpSpPr>
              <p:nvPr/>
            </p:nvGrpSpPr>
            <p:grpSpPr bwMode="auto">
              <a:xfrm>
                <a:off x="0" y="5910681"/>
                <a:ext cx="1309504" cy="1046711"/>
                <a:chOff x="5576194" y="2070284"/>
                <a:chExt cx="1536658" cy="1046711"/>
              </a:xfrm>
            </p:grpSpPr>
            <p:sp>
              <p:nvSpPr>
                <p:cNvPr id="25" name="Chevron 24"/>
                <p:cNvSpPr/>
                <p:nvPr/>
              </p:nvSpPr>
              <p:spPr>
                <a:xfrm>
                  <a:off x="5577099" y="2502297"/>
                  <a:ext cx="1536503" cy="614698"/>
                </a:xfrm>
                <a:prstGeom prst="chevron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sp>
            <p:sp>
              <p:nvSpPr>
                <p:cNvPr id="26" name="Chevron 12"/>
                <p:cNvSpPr/>
                <p:nvPr/>
              </p:nvSpPr>
              <p:spPr>
                <a:xfrm>
                  <a:off x="5884400" y="2070262"/>
                  <a:ext cx="921901" cy="61469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lIns="30480" tIns="15240" rIns="0" bIns="15240" spcCol="1270" anchor="ctr"/>
                <a:lstStyle/>
                <a:p>
                  <a:pPr algn="ctr" defTabSz="10668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nb-NO" sz="2400"/>
                </a:p>
              </p:txBody>
            </p:sp>
          </p:grpSp>
          <p:cxnSp>
            <p:nvCxnSpPr>
              <p:cNvPr id="28" name="Elbow Connector 27"/>
              <p:cNvCxnSpPr/>
              <p:nvPr/>
            </p:nvCxnSpPr>
            <p:spPr bwMode="auto">
              <a:xfrm flipV="1">
                <a:off x="180116" y="4365180"/>
                <a:ext cx="5029575" cy="1367582"/>
              </a:xfrm>
              <a:prstGeom prst="bentConnector3">
                <a:avLst>
                  <a:gd name="adj1" fmla="val 53798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-148418" y="6381328"/>
                <a:ext cx="1624074" cy="646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nb-NO" sz="1200" b="1" dirty="0" smtClean="0"/>
                  <a:t>Prosjekt-</a:t>
                </a:r>
              </a:p>
              <a:p>
                <a:pPr algn="ctr"/>
                <a:r>
                  <a:rPr lang="nb-NO" sz="1200" b="1" dirty="0" smtClean="0"/>
                  <a:t>økonomi-</a:t>
                </a:r>
              </a:p>
              <a:p>
                <a:pPr algn="ctr"/>
                <a:r>
                  <a:rPr lang="nb-NO" sz="1200" b="1" dirty="0" smtClean="0"/>
                  <a:t>styring</a:t>
                </a:r>
                <a:endParaRPr lang="nb-NO" sz="1200" b="1" dirty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1003710" y="6381328"/>
                <a:ext cx="162407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nb-NO" sz="1200" b="1"/>
                  <a:t>Kontrakter &amp; sjekklister</a:t>
                </a:r>
              </a:p>
            </p:txBody>
          </p:sp>
          <p:sp>
            <p:nvSpPr>
              <p:cNvPr id="7203" name="Rectangle 34"/>
              <p:cNvSpPr>
                <a:spLocks noChangeArrowheads="1"/>
              </p:cNvSpPr>
              <p:nvPr/>
            </p:nvSpPr>
            <p:spPr bwMode="auto">
              <a:xfrm>
                <a:off x="2353400" y="6394977"/>
                <a:ext cx="93610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nb-NO" sz="1200" b="1"/>
                  <a:t>Policy &amp; risiko</a:t>
                </a:r>
              </a:p>
            </p:txBody>
          </p:sp>
          <p:sp>
            <p:nvSpPr>
              <p:cNvPr id="7204" name="Rectangle 35"/>
              <p:cNvSpPr>
                <a:spLocks noChangeArrowheads="1"/>
              </p:cNvSpPr>
              <p:nvPr/>
            </p:nvSpPr>
            <p:spPr bwMode="auto">
              <a:xfrm>
                <a:off x="157524" y="4017780"/>
                <a:ext cx="2646245" cy="1724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nb-NO" sz="1600" b="1" dirty="0" smtClean="0"/>
                  <a:t>BEHOVSANALYSE</a:t>
                </a:r>
              </a:p>
              <a:p>
                <a:r>
                  <a:rPr lang="nb-NO" sz="1600" b="1" dirty="0" smtClean="0"/>
                  <a:t>PROSJEKTPORTAL</a:t>
                </a:r>
                <a:endParaRPr lang="nb-NO" sz="1600" b="1" dirty="0"/>
              </a:p>
              <a:p>
                <a:r>
                  <a:rPr lang="nb-NO" sz="1600" b="1" dirty="0" smtClean="0"/>
                  <a:t>HØSTEN </a:t>
                </a:r>
                <a:r>
                  <a:rPr lang="nb-NO" sz="1600" b="1" dirty="0"/>
                  <a:t>2013</a:t>
                </a:r>
              </a:p>
              <a:p>
                <a:r>
                  <a:rPr lang="nb-NO" sz="1400" b="1" dirty="0" smtClean="0"/>
                  <a:t>Kompetanse</a:t>
                </a:r>
                <a:r>
                  <a:rPr lang="nb-NO" sz="1400" b="1" dirty="0"/>
                  <a:t>:</a:t>
                </a:r>
                <a:r>
                  <a:rPr lang="nb-NO" sz="1600" dirty="0"/>
                  <a:t> </a:t>
                </a:r>
              </a:p>
              <a:p>
                <a:r>
                  <a:rPr lang="nb-NO" sz="1400" dirty="0" smtClean="0"/>
                  <a:t>Operativ forsknings-administrativ og økonomifaglig, prosjektorganisering, </a:t>
                </a:r>
                <a:endParaRPr lang="nb-NO" sz="1400" dirty="0"/>
              </a:p>
            </p:txBody>
          </p:sp>
        </p:grpSp>
        <p:sp>
          <p:nvSpPr>
            <p:cNvPr id="55" name="Chevron 54"/>
            <p:cNvSpPr/>
            <p:nvPr/>
          </p:nvSpPr>
          <p:spPr>
            <a:xfrm>
              <a:off x="1215008" y="5661280"/>
              <a:ext cx="2780630" cy="360558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7196" name="Rectangle 55"/>
            <p:cNvSpPr>
              <a:spLocks noChangeArrowheads="1"/>
            </p:cNvSpPr>
            <p:nvPr/>
          </p:nvSpPr>
          <p:spPr bwMode="auto">
            <a:xfrm>
              <a:off x="1214470" y="5688544"/>
              <a:ext cx="2781466" cy="338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b-NO" sz="1600" b="1" dirty="0" smtClean="0"/>
                <a:t>Behovsanalyse</a:t>
              </a:r>
              <a:endParaRPr lang="nb-NO" sz="1200" b="1" dirty="0"/>
            </a:p>
          </p:txBody>
        </p:sp>
      </p:grpSp>
      <p:sp>
        <p:nvSpPr>
          <p:cNvPr id="74" name="Chevron 73"/>
          <p:cNvSpPr/>
          <p:nvPr/>
        </p:nvSpPr>
        <p:spPr>
          <a:xfrm>
            <a:off x="4014788" y="4460875"/>
            <a:ext cx="1430337" cy="615950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72" name="Chevron 71"/>
          <p:cNvSpPr/>
          <p:nvPr/>
        </p:nvSpPr>
        <p:spPr>
          <a:xfrm>
            <a:off x="5216525" y="4460875"/>
            <a:ext cx="1008063" cy="615950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70" name="Chevron 69"/>
          <p:cNvSpPr/>
          <p:nvPr/>
        </p:nvSpPr>
        <p:spPr>
          <a:xfrm>
            <a:off x="2935288" y="4460875"/>
            <a:ext cx="1309687" cy="615950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cxnSp>
        <p:nvCxnSpPr>
          <p:cNvPr id="65" name="Elbow Connector 64"/>
          <p:cNvCxnSpPr/>
          <p:nvPr/>
        </p:nvCxnSpPr>
        <p:spPr bwMode="auto">
          <a:xfrm flipV="1">
            <a:off x="3114675" y="2484438"/>
            <a:ext cx="5030788" cy="1366837"/>
          </a:xfrm>
          <a:prstGeom prst="bentConnector3">
            <a:avLst>
              <a:gd name="adj1" fmla="val 5379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76" name="Rectangle 65"/>
          <p:cNvSpPr>
            <a:spLocks noChangeArrowheads="1"/>
          </p:cNvSpPr>
          <p:nvPr/>
        </p:nvSpPr>
        <p:spPr bwMode="auto">
          <a:xfrm>
            <a:off x="3028950" y="4527550"/>
            <a:ext cx="1227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200" b="1" dirty="0" smtClean="0"/>
              <a:t>Behov og prioritering</a:t>
            </a:r>
            <a:endParaRPr lang="nb-NO" sz="1200" b="1" dirty="0"/>
          </a:p>
        </p:txBody>
      </p:sp>
      <p:sp>
        <p:nvSpPr>
          <p:cNvPr id="7177" name="Rectangle 66"/>
          <p:cNvSpPr>
            <a:spLocks noChangeArrowheads="1"/>
          </p:cNvSpPr>
          <p:nvPr/>
        </p:nvSpPr>
        <p:spPr bwMode="auto">
          <a:xfrm>
            <a:off x="3965267" y="4483409"/>
            <a:ext cx="1624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400" b="1" dirty="0" smtClean="0"/>
              <a:t>Organisering modeller</a:t>
            </a:r>
            <a:endParaRPr lang="nb-NO" sz="1400" b="1" dirty="0"/>
          </a:p>
        </p:txBody>
      </p:sp>
      <p:sp>
        <p:nvSpPr>
          <p:cNvPr id="7178" name="Rectangle 67"/>
          <p:cNvSpPr>
            <a:spLocks noChangeArrowheads="1"/>
          </p:cNvSpPr>
          <p:nvPr/>
        </p:nvSpPr>
        <p:spPr bwMode="auto">
          <a:xfrm>
            <a:off x="5175360" y="4505352"/>
            <a:ext cx="1185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400" b="1" dirty="0" smtClean="0"/>
              <a:t>Opp-</a:t>
            </a:r>
          </a:p>
          <a:p>
            <a:pPr algn="ctr"/>
            <a:r>
              <a:rPr lang="nb-NO" sz="1400" b="1" dirty="0" smtClean="0"/>
              <a:t>læring</a:t>
            </a:r>
            <a:endParaRPr lang="nb-NO" sz="1400" b="1" dirty="0"/>
          </a:p>
        </p:txBody>
      </p:sp>
      <p:sp>
        <p:nvSpPr>
          <p:cNvPr id="7179" name="Rectangle 68"/>
          <p:cNvSpPr>
            <a:spLocks noChangeArrowheads="1"/>
          </p:cNvSpPr>
          <p:nvPr/>
        </p:nvSpPr>
        <p:spPr bwMode="auto">
          <a:xfrm>
            <a:off x="2987824" y="2527156"/>
            <a:ext cx="289801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b-NO" sz="1600" b="1" dirty="0"/>
              <a:t>MULIGHETER &amp; </a:t>
            </a:r>
            <a:endParaRPr lang="nb-NO" sz="1600" b="1" dirty="0" smtClean="0"/>
          </a:p>
          <a:p>
            <a:r>
              <a:rPr lang="nb-NO" sz="1600" b="1" dirty="0" smtClean="0"/>
              <a:t>MODELL </a:t>
            </a:r>
            <a:r>
              <a:rPr lang="nb-NO" sz="1600" b="1" dirty="0"/>
              <a:t>2014</a:t>
            </a:r>
          </a:p>
          <a:p>
            <a:r>
              <a:rPr lang="nb-NO" sz="1400" b="1" dirty="0" smtClean="0"/>
              <a:t>Kompetanse</a:t>
            </a:r>
            <a:r>
              <a:rPr lang="nb-NO" sz="1400" b="1" dirty="0"/>
              <a:t>:</a:t>
            </a:r>
            <a:r>
              <a:rPr lang="nb-NO" sz="1600" dirty="0"/>
              <a:t> </a:t>
            </a:r>
          </a:p>
          <a:p>
            <a:r>
              <a:rPr lang="nb-NO" sz="1400" dirty="0" smtClean="0"/>
              <a:t>Personaladministrasjon, system- </a:t>
            </a:r>
            <a:r>
              <a:rPr lang="nb-NO" sz="1400" dirty="0"/>
              <a:t>og </a:t>
            </a:r>
            <a:r>
              <a:rPr lang="nb-NO" sz="1400" dirty="0" smtClean="0"/>
              <a:t>utvikling, organisasjon og roller</a:t>
            </a:r>
            <a:endParaRPr lang="nb-NO" sz="1400" dirty="0"/>
          </a:p>
        </p:txBody>
      </p:sp>
      <p:sp>
        <p:nvSpPr>
          <p:cNvPr id="60" name="Chevron 59"/>
          <p:cNvSpPr/>
          <p:nvPr/>
        </p:nvSpPr>
        <p:spPr>
          <a:xfrm>
            <a:off x="3176552" y="3901992"/>
            <a:ext cx="2620962" cy="503241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7181" name="Rectangle 60"/>
          <p:cNvSpPr>
            <a:spLocks noChangeArrowheads="1"/>
          </p:cNvSpPr>
          <p:nvPr/>
        </p:nvSpPr>
        <p:spPr bwMode="auto">
          <a:xfrm>
            <a:off x="3176552" y="3995837"/>
            <a:ext cx="2781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600" b="1" dirty="0" smtClean="0"/>
              <a:t>Mulighetsstudie</a:t>
            </a:r>
            <a:endParaRPr lang="nb-NO" sz="1200" b="1" dirty="0"/>
          </a:p>
        </p:txBody>
      </p:sp>
      <p:sp>
        <p:nvSpPr>
          <p:cNvPr id="76" name="Chevron 75"/>
          <p:cNvSpPr/>
          <p:nvPr/>
        </p:nvSpPr>
        <p:spPr>
          <a:xfrm>
            <a:off x="5636989" y="2586677"/>
            <a:ext cx="1311275" cy="53340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7183" name="Rectangle 76"/>
          <p:cNvSpPr>
            <a:spLocks noChangeArrowheads="1"/>
          </p:cNvSpPr>
          <p:nvPr/>
        </p:nvSpPr>
        <p:spPr bwMode="auto">
          <a:xfrm>
            <a:off x="5629622" y="2627313"/>
            <a:ext cx="139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400" b="1" dirty="0" err="1"/>
              <a:t>Kravspek</a:t>
            </a:r>
            <a:r>
              <a:rPr lang="nb-NO" sz="1400" b="1" dirty="0"/>
              <a:t> og anskaffelse</a:t>
            </a:r>
          </a:p>
        </p:txBody>
      </p:sp>
      <p:sp>
        <p:nvSpPr>
          <p:cNvPr id="78" name="Chevron 77"/>
          <p:cNvSpPr/>
          <p:nvPr/>
        </p:nvSpPr>
        <p:spPr>
          <a:xfrm>
            <a:off x="6719888" y="2586038"/>
            <a:ext cx="2144712" cy="53340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7185" name="Rectangle 78"/>
          <p:cNvSpPr>
            <a:spLocks noChangeArrowheads="1"/>
          </p:cNvSpPr>
          <p:nvPr/>
        </p:nvSpPr>
        <p:spPr bwMode="auto">
          <a:xfrm>
            <a:off x="6492875" y="2613025"/>
            <a:ext cx="2516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400" b="1" dirty="0"/>
              <a:t>Implementering </a:t>
            </a:r>
            <a:endParaRPr lang="nb-NO" sz="1400" b="1" dirty="0" smtClean="0"/>
          </a:p>
          <a:p>
            <a:pPr algn="ctr"/>
            <a:r>
              <a:rPr lang="nb-NO" sz="1400" b="1" dirty="0" smtClean="0"/>
              <a:t>&amp; opplæring</a:t>
            </a:r>
            <a:endParaRPr lang="nb-NO" sz="1400" b="1" dirty="0"/>
          </a:p>
        </p:txBody>
      </p:sp>
      <p:sp>
        <p:nvSpPr>
          <p:cNvPr id="80" name="Chevron 79"/>
          <p:cNvSpPr/>
          <p:nvPr/>
        </p:nvSpPr>
        <p:spPr>
          <a:xfrm>
            <a:off x="5881688" y="3203575"/>
            <a:ext cx="2952750" cy="614363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7187" name="Rectangle 80"/>
          <p:cNvSpPr>
            <a:spLocks noChangeArrowheads="1"/>
          </p:cNvSpPr>
          <p:nvPr/>
        </p:nvSpPr>
        <p:spPr bwMode="auto">
          <a:xfrm>
            <a:off x="5681663" y="3359150"/>
            <a:ext cx="34718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1400" b="1" dirty="0"/>
              <a:t>Organisering og opplæring</a:t>
            </a:r>
          </a:p>
        </p:txBody>
      </p:sp>
      <p:sp>
        <p:nvSpPr>
          <p:cNvPr id="7188" name="Rectangle 81"/>
          <p:cNvSpPr>
            <a:spLocks noChangeArrowheads="1"/>
          </p:cNvSpPr>
          <p:nvPr/>
        </p:nvSpPr>
        <p:spPr bwMode="auto">
          <a:xfrm>
            <a:off x="5824611" y="1159004"/>
            <a:ext cx="318445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b-NO" sz="1600" b="1" dirty="0" smtClean="0"/>
              <a:t>IMPLEMENTENTERING </a:t>
            </a:r>
            <a:r>
              <a:rPr lang="nb-NO" sz="1600" b="1" dirty="0"/>
              <a:t>&amp; OPPLÆRING </a:t>
            </a:r>
            <a:r>
              <a:rPr lang="nb-NO" sz="1600" b="1" dirty="0" smtClean="0"/>
              <a:t>2015-16</a:t>
            </a:r>
            <a:endParaRPr lang="nb-NO" sz="1600" b="1" dirty="0"/>
          </a:p>
          <a:p>
            <a:r>
              <a:rPr lang="nb-NO" sz="1400" b="1" dirty="0" smtClean="0"/>
              <a:t>Kompetanse</a:t>
            </a:r>
            <a:r>
              <a:rPr lang="nb-NO" sz="1400" b="1" dirty="0"/>
              <a:t>:</a:t>
            </a:r>
            <a:r>
              <a:rPr lang="nb-NO" sz="1600" dirty="0"/>
              <a:t> </a:t>
            </a:r>
          </a:p>
          <a:p>
            <a:r>
              <a:rPr lang="nb-NO" sz="1400" dirty="0" smtClean="0"/>
              <a:t>Anskaffelser, systemimplementering, opplæring og formidling</a:t>
            </a:r>
            <a:endParaRPr lang="nb-NO" sz="1400" dirty="0"/>
          </a:p>
        </p:txBody>
      </p:sp>
      <p:sp>
        <p:nvSpPr>
          <p:cNvPr id="7189" name="Curved Down Arrow 85"/>
          <p:cNvSpPr>
            <a:spLocks noChangeArrowheads="1"/>
          </p:cNvSpPr>
          <p:nvPr/>
        </p:nvSpPr>
        <p:spPr bwMode="auto">
          <a:xfrm rot="-5400000">
            <a:off x="682625" y="5421313"/>
            <a:ext cx="561975" cy="447675"/>
          </a:xfrm>
          <a:prstGeom prst="curvedDownArrow">
            <a:avLst>
              <a:gd name="adj1" fmla="val 25037"/>
              <a:gd name="adj2" fmla="val 5008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b-NO"/>
          </a:p>
        </p:txBody>
      </p:sp>
      <p:sp>
        <p:nvSpPr>
          <p:cNvPr id="7190" name="Curved Down Arrow 86"/>
          <p:cNvSpPr>
            <a:spLocks noChangeArrowheads="1"/>
          </p:cNvSpPr>
          <p:nvPr/>
        </p:nvSpPr>
        <p:spPr bwMode="auto">
          <a:xfrm rot="-5400000">
            <a:off x="2687638" y="4124325"/>
            <a:ext cx="561975" cy="447675"/>
          </a:xfrm>
          <a:prstGeom prst="curvedDownArrow">
            <a:avLst>
              <a:gd name="adj1" fmla="val 25037"/>
              <a:gd name="adj2" fmla="val 5008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b-NO"/>
          </a:p>
        </p:txBody>
      </p:sp>
      <p:sp>
        <p:nvSpPr>
          <p:cNvPr id="7191" name="Curved Down Arrow 87"/>
          <p:cNvSpPr>
            <a:spLocks noChangeArrowheads="1"/>
          </p:cNvSpPr>
          <p:nvPr/>
        </p:nvSpPr>
        <p:spPr bwMode="auto">
          <a:xfrm rot="5400000">
            <a:off x="8289132" y="2944019"/>
            <a:ext cx="560387" cy="447675"/>
          </a:xfrm>
          <a:prstGeom prst="curvedDownArrow">
            <a:avLst>
              <a:gd name="adj1" fmla="val 24966"/>
              <a:gd name="adj2" fmla="val 49943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b-NO"/>
          </a:p>
        </p:txBody>
      </p:sp>
      <p:sp>
        <p:nvSpPr>
          <p:cNvPr id="7192" name="Curved Up Arrow 89"/>
          <p:cNvSpPr>
            <a:spLocks noChangeArrowheads="1"/>
          </p:cNvSpPr>
          <p:nvPr/>
        </p:nvSpPr>
        <p:spPr bwMode="auto">
          <a:xfrm rot="-5400000">
            <a:off x="3680619" y="5098257"/>
            <a:ext cx="668337" cy="393700"/>
          </a:xfrm>
          <a:prstGeom prst="curvedUpArrow">
            <a:avLst>
              <a:gd name="adj1" fmla="val 25063"/>
              <a:gd name="adj2" fmla="val 50134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nb-N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5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Formål: Gjennomføre en behovsanalyse for en prosjektportal med sikte på en avgrensning av oppdragets omfang</a:t>
            </a:r>
          </a:p>
          <a:p>
            <a:r>
              <a:rPr lang="nb-NO" dirty="0" smtClean="0"/>
              <a:t>Mandat: I perioden 01.11.13 – 31.03.2014 gjennomføre en behovsanalyse av behovet og ambisjonsnivået for en prosjektportal med sikte på konkretisering av innholdet i en fremtidig prosjektportal. </a:t>
            </a:r>
          </a:p>
          <a:p>
            <a:pPr lvl="1"/>
            <a:r>
              <a:rPr lang="nb-NO" dirty="0" smtClean="0"/>
              <a:t>Hva har vi i dagens systemer, hva mangler?</a:t>
            </a:r>
          </a:p>
        </p:txBody>
      </p:sp>
    </p:spTree>
    <p:extLst>
      <p:ext uri="{BB962C8B-B14F-4D97-AF65-F5344CB8AC3E}">
        <p14:creationId xmlns:p14="http://schemas.microsoft.com/office/powerpoint/2010/main" val="258330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5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Sammensetning:</a:t>
            </a:r>
          </a:p>
          <a:p>
            <a:pPr lvl="1"/>
            <a:r>
              <a:rPr lang="nb-NO" sz="2000" dirty="0" smtClean="0"/>
              <a:t>Leder, Vebjørn Bakken</a:t>
            </a:r>
          </a:p>
          <a:p>
            <a:pPr lvl="1"/>
            <a:r>
              <a:rPr lang="nb-NO" sz="2000" dirty="0" smtClean="0"/>
              <a:t>Sekretariat, Jan Thorsen</a:t>
            </a:r>
          </a:p>
          <a:p>
            <a:pPr lvl="1"/>
            <a:r>
              <a:rPr lang="nb-NO" sz="2000" dirty="0" smtClean="0"/>
              <a:t>Økonomi, Camilla Kuhlman</a:t>
            </a:r>
          </a:p>
          <a:p>
            <a:pPr lvl="1"/>
            <a:r>
              <a:rPr lang="nb-NO" sz="2000" dirty="0" smtClean="0"/>
              <a:t>Forskningsadministrasjon sentralt, Katinka Grønli</a:t>
            </a:r>
          </a:p>
          <a:p>
            <a:pPr lvl="1"/>
            <a:r>
              <a:rPr lang="nb-NO" sz="2000" dirty="0" smtClean="0"/>
              <a:t>Forskningsadministrasjon fakultet, Ingse Noremsaune</a:t>
            </a:r>
          </a:p>
          <a:p>
            <a:pPr lvl="1"/>
            <a:r>
              <a:rPr lang="nb-NO" sz="2000" dirty="0" smtClean="0"/>
              <a:t>Prosjektleder, Jan Inge Faleide?</a:t>
            </a:r>
          </a:p>
          <a:p>
            <a:pPr lvl="1"/>
            <a:r>
              <a:rPr lang="nb-NO" sz="2000" dirty="0" smtClean="0"/>
              <a:t>Prosjektleder ??</a:t>
            </a:r>
          </a:p>
          <a:p>
            <a:pPr lvl="1"/>
            <a:r>
              <a:rPr lang="nb-NO" sz="2000" dirty="0" smtClean="0"/>
              <a:t>Prosjekteier, ??</a:t>
            </a:r>
          </a:p>
          <a:p>
            <a:pPr lvl="1"/>
            <a:r>
              <a:rPr lang="nb-NO" sz="2000" dirty="0" err="1" smtClean="0"/>
              <a:t>Prosjektcontroller</a:t>
            </a:r>
            <a:r>
              <a:rPr lang="nb-NO" sz="2000" dirty="0" smtClean="0"/>
              <a:t>, Svein Arnesen </a:t>
            </a:r>
            <a:r>
              <a:rPr lang="nb-NO" sz="2000" dirty="0" err="1" smtClean="0"/>
              <a:t>Klin.med</a:t>
            </a:r>
            <a:r>
              <a:rPr lang="nb-NO" sz="2000" dirty="0" smtClean="0"/>
              <a:t>?</a:t>
            </a:r>
          </a:p>
          <a:p>
            <a:pPr lvl="1"/>
            <a:r>
              <a:rPr lang="nb-NO" sz="2000" dirty="0" smtClean="0"/>
              <a:t>UHN fra OD</a:t>
            </a:r>
          </a:p>
        </p:txBody>
      </p:sp>
    </p:spTree>
    <p:extLst>
      <p:ext uri="{BB962C8B-B14F-4D97-AF65-F5344CB8AC3E}">
        <p14:creationId xmlns:p14="http://schemas.microsoft.com/office/powerpoint/2010/main" val="275072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5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Kompetanse:</a:t>
            </a:r>
          </a:p>
          <a:p>
            <a:pPr lvl="1"/>
            <a:r>
              <a:rPr lang="nb-NO" sz="2000" dirty="0"/>
              <a:t>Arbeidsgruppen må dekke fakultets- og instituttnivå</a:t>
            </a:r>
          </a:p>
          <a:p>
            <a:pPr lvl="1"/>
            <a:r>
              <a:rPr lang="nb-NO" sz="2000" dirty="0"/>
              <a:t>Prosjektledelse</a:t>
            </a:r>
          </a:p>
          <a:p>
            <a:pPr lvl="1"/>
            <a:r>
              <a:rPr lang="nb-NO" sz="2000" dirty="0"/>
              <a:t>Økonomi, forskningsadministrasjon</a:t>
            </a:r>
            <a:endParaRPr lang="nb-NO" dirty="0"/>
          </a:p>
          <a:p>
            <a:r>
              <a:rPr lang="nb-NO" sz="2400" dirty="0" smtClean="0"/>
              <a:t>Leveranse:</a:t>
            </a:r>
          </a:p>
          <a:p>
            <a:pPr lvl="1"/>
            <a:r>
              <a:rPr lang="nb-NO" sz="2000" dirty="0" smtClean="0"/>
              <a:t>Arbeidsgruppen skal levere en anbefaling til plangruppen innen 31.03.2014 for veien videre.</a:t>
            </a:r>
          </a:p>
          <a:p>
            <a:pPr lvl="1"/>
            <a:r>
              <a:rPr lang="nb-NO" sz="2000" dirty="0" smtClean="0"/>
              <a:t>Anbefalingen skal inneholde en prioritert liste av </a:t>
            </a:r>
          </a:p>
          <a:p>
            <a:pPr lvl="2"/>
            <a:r>
              <a:rPr lang="nb-NO" sz="1600" dirty="0" smtClean="0"/>
              <a:t>må-krav og bør-krav</a:t>
            </a:r>
          </a:p>
          <a:p>
            <a:r>
              <a:rPr lang="nb-NO" sz="2400" dirty="0" smtClean="0"/>
              <a:t>Fase </a:t>
            </a:r>
            <a:r>
              <a:rPr lang="nb-NO" sz="2400" dirty="0"/>
              <a:t>2 </a:t>
            </a:r>
            <a:r>
              <a:rPr lang="nb-NO" sz="2400" dirty="0" smtClean="0"/>
              <a:t>– Mulighetsstudie</a:t>
            </a:r>
          </a:p>
          <a:p>
            <a:pPr lvl="1"/>
            <a:r>
              <a:rPr lang="nb-NO" sz="2000" dirty="0" smtClean="0"/>
              <a:t>Viktig med deltakelse </a:t>
            </a:r>
            <a:r>
              <a:rPr lang="nb-NO" sz="2000" smtClean="0"/>
              <a:t>fra Personal i det videre løpet</a:t>
            </a:r>
            <a:endParaRPr lang="nb-NO" sz="2000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509125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41577</TotalTime>
  <Words>662</Words>
  <Application>Microsoft Office PowerPoint</Application>
  <PresentationFormat>On-screen Show (4:3)</PresentationFormat>
  <Paragraphs>144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    Videreføring av EFV (EFV-V) Ambisjonsnivå</vt:lpstr>
      <vt:lpstr>Overordnet målsetting om..</vt:lpstr>
      <vt:lpstr>IT-utvikling sektoren</vt:lpstr>
      <vt:lpstr>Et felles system for prosjektleder?</vt:lpstr>
      <vt:lpstr>Veien skritt for skritt…ny prosjektportal</vt:lpstr>
      <vt:lpstr>Videreføring EFV-prosjektet Estimat overordnet tidsramme</vt:lpstr>
      <vt:lpstr>Arbeidsgruppe 5</vt:lpstr>
      <vt:lpstr>Arbeidsgruppe 5</vt:lpstr>
      <vt:lpstr>Arbeidsgruppe 5</vt:lpstr>
    </vt:vector>
  </TitlesOfParts>
  <Company>Rayon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Johnny Frivoll</dc:creator>
  <cp:lastModifiedBy>Jan Thorsen</cp:lastModifiedBy>
  <cp:revision>529</cp:revision>
  <cp:lastPrinted>2013-09-19T12:28:53Z</cp:lastPrinted>
  <dcterms:created xsi:type="dcterms:W3CDTF">2010-02-05T10:13:31Z</dcterms:created>
  <dcterms:modified xsi:type="dcterms:W3CDTF">2013-09-23T09:27:15Z</dcterms:modified>
</cp:coreProperties>
</file>