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305" r:id="rId3"/>
    <p:sldId id="302" r:id="rId4"/>
    <p:sldId id="303" r:id="rId5"/>
    <p:sldId id="308" r:id="rId6"/>
    <p:sldId id="295" r:id="rId7"/>
    <p:sldId id="306" r:id="rId8"/>
    <p:sldId id="294" r:id="rId9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- aks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37" autoAdjust="0"/>
    <p:restoredTop sz="94646" autoAdjust="0"/>
  </p:normalViewPr>
  <p:slideViewPr>
    <p:cSldViewPr>
      <p:cViewPr>
        <p:scale>
          <a:sx n="70" d="100"/>
          <a:sy n="70" d="100"/>
        </p:scale>
        <p:origin x="-948" y="-936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4283" cy="495300"/>
          </a:xfrm>
          <a:prstGeom prst="rect">
            <a:avLst/>
          </a:prstGeom>
        </p:spPr>
        <p:txBody>
          <a:bodyPr vert="horz" lIns="92103" tIns="46051" rIns="92103" bIns="46051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6" y="2"/>
            <a:ext cx="2944283" cy="495300"/>
          </a:xfrm>
          <a:prstGeom prst="rect">
            <a:avLst/>
          </a:prstGeom>
        </p:spPr>
        <p:txBody>
          <a:bodyPr vert="horz" lIns="92103" tIns="46051" rIns="92103" bIns="46051" rtlCol="0"/>
          <a:lstStyle>
            <a:lvl1pPr algn="r">
              <a:defRPr sz="1200"/>
            </a:lvl1pPr>
          </a:lstStyle>
          <a:p>
            <a:fld id="{56BB661B-CBFA-4E36-B524-0847B821A966}" type="datetimeFigureOut">
              <a:rPr lang="nb-NO" smtClean="0"/>
              <a:pPr/>
              <a:t>20.05.2014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3" tIns="46051" rIns="92103" bIns="46051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05350"/>
            <a:ext cx="5435600" cy="4457700"/>
          </a:xfrm>
          <a:prstGeom prst="rect">
            <a:avLst/>
          </a:prstGeom>
        </p:spPr>
        <p:txBody>
          <a:bodyPr vert="horz" lIns="92103" tIns="46051" rIns="92103" bIns="460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08981"/>
            <a:ext cx="2944283" cy="495300"/>
          </a:xfrm>
          <a:prstGeom prst="rect">
            <a:avLst/>
          </a:prstGeom>
        </p:spPr>
        <p:txBody>
          <a:bodyPr vert="horz" lIns="92103" tIns="46051" rIns="92103" bIns="46051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6" y="9408981"/>
            <a:ext cx="2944283" cy="495300"/>
          </a:xfrm>
          <a:prstGeom prst="rect">
            <a:avLst/>
          </a:prstGeom>
        </p:spPr>
        <p:txBody>
          <a:bodyPr vert="horz" lIns="92103" tIns="46051" rIns="92103" bIns="46051" rtlCol="0" anchor="b"/>
          <a:lstStyle>
            <a:lvl1pPr algn="r">
              <a:defRPr sz="1200"/>
            </a:lvl1pPr>
          </a:lstStyle>
          <a:p>
            <a:fld id="{92ECAB51-9BAE-4A08-8F37-E960799C714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673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buFont typeface="Wingdings" pitchFamily="2" charset="2"/>
              <a:buChar char="v"/>
            </a:pPr>
            <a:r>
              <a:rPr lang="nb-NO" altLang="nb-NO" sz="1800" b="1" smtClean="0"/>
              <a:t>Inflasjonsjustering av budsjetter (del av utrulling)</a:t>
            </a:r>
          </a:p>
          <a:p>
            <a:pPr lvl="1">
              <a:buFont typeface="Wingdings" pitchFamily="2" charset="2"/>
              <a:buChar char="v"/>
            </a:pPr>
            <a:r>
              <a:rPr lang="nb-NO" altLang="nb-NO" sz="1800" b="1" smtClean="0"/>
              <a:t>Lønn – forutsettes klar ved utrulling eget delprosjekt</a:t>
            </a:r>
          </a:p>
          <a:p>
            <a:pPr lvl="1">
              <a:buFont typeface="Wingdings" pitchFamily="2" charset="2"/>
              <a:buChar char="v"/>
            </a:pPr>
            <a:r>
              <a:rPr lang="nb-NO" altLang="nb-NO" sz="1800" b="1" smtClean="0"/>
              <a:t>SFF – tester ut hovedmodell ifm etablering av nye SFF-er</a:t>
            </a:r>
          </a:p>
          <a:p>
            <a:pPr lvl="1">
              <a:buFont typeface="Wingdings" pitchFamily="2" charset="2"/>
              <a:buChar char="v"/>
            </a:pPr>
            <a:r>
              <a:rPr lang="nb-NO" altLang="nb-NO" sz="1800" b="1" smtClean="0"/>
              <a:t>Transaksjonskvalitet/flyt (eget delprosjekt IHR)</a:t>
            </a:r>
          </a:p>
          <a:p>
            <a:pPr lvl="1"/>
            <a:endParaRPr lang="nb-NO" altLang="nb-NO" sz="1800" smtClean="0"/>
          </a:p>
          <a:p>
            <a:pPr lvl="1">
              <a:buFont typeface="Wingdings" pitchFamily="2" charset="2"/>
              <a:buChar char="v"/>
            </a:pPr>
            <a:r>
              <a:rPr lang="nb-NO" altLang="nb-NO" sz="1800" smtClean="0"/>
              <a:t>Systemutvikling</a:t>
            </a:r>
          </a:p>
          <a:p>
            <a:pPr lvl="2">
              <a:buFont typeface="Wingdings" pitchFamily="2" charset="2"/>
              <a:buChar char="v"/>
            </a:pPr>
            <a:r>
              <a:rPr lang="nb-NO" altLang="nb-NO" sz="1400" smtClean="0"/>
              <a:t>Prosjektportal</a:t>
            </a:r>
          </a:p>
          <a:p>
            <a:pPr lvl="2">
              <a:buFont typeface="Wingdings" pitchFamily="2" charset="2"/>
              <a:buChar char="v"/>
            </a:pPr>
            <a:r>
              <a:rPr lang="nb-NO" altLang="nb-NO" sz="1400" smtClean="0"/>
              <a:t>Lese/simuleringstilgang budsjettgrunnlag</a:t>
            </a:r>
          </a:p>
          <a:p>
            <a:pPr lvl="1">
              <a:buFont typeface="Wingdings" pitchFamily="2" charset="2"/>
              <a:buChar char="v"/>
            </a:pPr>
            <a:r>
              <a:rPr lang="nb-NO" altLang="nb-NO" sz="1800" smtClean="0"/>
              <a:t>Prosjektoppretting – mulighet for desentral oppretting/omregistrering – kontroll er på kategorisering</a:t>
            </a:r>
          </a:p>
          <a:p>
            <a:pPr lvl="1">
              <a:buFont typeface="Wingdings" pitchFamily="2" charset="2"/>
              <a:buChar char="v"/>
            </a:pPr>
            <a:r>
              <a:rPr lang="nb-NO" altLang="nb-NO" sz="1800" smtClean="0"/>
              <a:t>Periodisering av inntekter</a:t>
            </a:r>
          </a:p>
          <a:p>
            <a:pPr lvl="1">
              <a:buFont typeface="Wingdings" pitchFamily="2" charset="2"/>
              <a:buChar char="v"/>
            </a:pPr>
            <a:r>
              <a:rPr lang="nb-NO" altLang="nb-NO" sz="1800" smtClean="0"/>
              <a:t>Viderefordelinger – totalramme versus UiO ramme</a:t>
            </a:r>
          </a:p>
          <a:p>
            <a:pPr lvl="1">
              <a:buFont typeface="Wingdings" pitchFamily="2" charset="2"/>
              <a:buChar char="v"/>
            </a:pPr>
            <a:r>
              <a:rPr lang="nb-NO" altLang="nb-NO" sz="1800" smtClean="0"/>
              <a:t>Forpliktelser</a:t>
            </a:r>
          </a:p>
          <a:p>
            <a:pPr lvl="1">
              <a:buFont typeface="Wingdings" pitchFamily="2" charset="2"/>
              <a:buChar char="v"/>
            </a:pPr>
            <a:r>
              <a:rPr lang="nb-NO" altLang="nb-NO" sz="1800" smtClean="0"/>
              <a:t>Totaløkonomiperspektivet – standard rapporter i styringskartet</a:t>
            </a:r>
          </a:p>
          <a:p>
            <a:pPr lvl="1">
              <a:buFont typeface="Wingdings" pitchFamily="2" charset="2"/>
              <a:buChar char="v"/>
            </a:pPr>
            <a:r>
              <a:rPr lang="nb-NO" altLang="nb-NO" sz="1800" smtClean="0"/>
              <a:t>Leiestedsmodellen</a:t>
            </a:r>
          </a:p>
          <a:p>
            <a:pPr lvl="1">
              <a:buFont typeface="Wingdings" pitchFamily="2" charset="2"/>
              <a:buChar char="v"/>
            </a:pPr>
            <a:r>
              <a:rPr lang="nb-NO" altLang="nb-NO" sz="1800" smtClean="0"/>
              <a:t>Policyavklaringer (sentralt / lokalt)</a:t>
            </a:r>
          </a:p>
          <a:p>
            <a:endParaRPr lang="nb-NO" altLang="nb-NO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FDF70F7B-0BA4-4296-B96E-A4EBE0F767E4}" type="slidenum">
              <a:rPr lang="nb-NO" altLang="nb-NO">
                <a:latin typeface="Arial" charset="0"/>
              </a:rPr>
              <a:pPr>
                <a:spcBef>
                  <a:spcPct val="0"/>
                </a:spcBef>
              </a:pPr>
              <a:t>5</a:t>
            </a:fld>
            <a:endParaRPr lang="nb-NO" altLang="nb-NO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6934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>
                <a:latin typeface="Arial"/>
                <a:cs typeface="Arial"/>
              </a:defRPr>
            </a:lvl1pPr>
          </a:lstStyle>
          <a:p>
            <a:r>
              <a:rPr lang="nb-NO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ctrTitle" sz="quarter"/>
          </p:nvPr>
        </p:nvSpPr>
        <p:spPr>
          <a:xfrm>
            <a:off x="1259632" y="3803290"/>
            <a:ext cx="6934200" cy="106587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nb-NO" sz="2800" dirty="0" smtClean="0">
                <a:solidFill>
                  <a:schemeClr val="tx1"/>
                </a:solidFill>
              </a:rPr>
              <a:t/>
            </a:r>
            <a:br>
              <a:rPr lang="nb-NO" sz="2800" dirty="0" smtClean="0">
                <a:solidFill>
                  <a:schemeClr val="tx1"/>
                </a:solidFill>
              </a:rPr>
            </a:br>
            <a:r>
              <a:rPr lang="nb-NO" sz="2800" dirty="0">
                <a:solidFill>
                  <a:schemeClr val="tx1"/>
                </a:solidFill>
              </a:rPr>
              <a:t/>
            </a:r>
            <a:br>
              <a:rPr lang="nb-NO" sz="2800" dirty="0">
                <a:solidFill>
                  <a:schemeClr val="tx1"/>
                </a:solidFill>
              </a:rPr>
            </a:br>
            <a:r>
              <a:rPr lang="nb-NO" sz="2800" dirty="0" smtClean="0">
                <a:solidFill>
                  <a:schemeClr val="tx1"/>
                </a:solidFill>
              </a:rPr>
              <a:t/>
            </a:r>
            <a:br>
              <a:rPr lang="nb-NO" sz="2800" dirty="0" smtClean="0">
                <a:solidFill>
                  <a:schemeClr val="tx1"/>
                </a:solidFill>
              </a:rPr>
            </a:br>
            <a:r>
              <a:rPr lang="nb-NO" sz="2800" dirty="0">
                <a:solidFill>
                  <a:schemeClr val="tx1"/>
                </a:solidFill>
              </a:rPr>
              <a:t/>
            </a:r>
            <a:br>
              <a:rPr lang="nb-NO" sz="2800" dirty="0">
                <a:solidFill>
                  <a:schemeClr val="tx1"/>
                </a:solidFill>
              </a:rPr>
            </a:br>
            <a:r>
              <a:rPr lang="nb-NO" sz="2800" dirty="0" smtClean="0">
                <a:solidFill>
                  <a:schemeClr val="tx1"/>
                </a:solidFill>
              </a:rPr>
              <a:t/>
            </a:r>
            <a:br>
              <a:rPr lang="nb-NO" sz="2800" dirty="0" smtClean="0">
                <a:solidFill>
                  <a:schemeClr val="tx1"/>
                </a:solidFill>
              </a:rPr>
            </a:br>
            <a:r>
              <a:rPr lang="nb-NO" sz="2800" dirty="0">
                <a:solidFill>
                  <a:schemeClr val="tx1"/>
                </a:solidFill>
              </a:rPr>
              <a:t/>
            </a:r>
            <a:br>
              <a:rPr lang="nb-NO" sz="2800" dirty="0">
                <a:solidFill>
                  <a:schemeClr val="tx1"/>
                </a:solidFill>
              </a:rPr>
            </a:br>
            <a:r>
              <a:rPr lang="nb-NO" sz="2800" dirty="0" smtClean="0">
                <a:solidFill>
                  <a:schemeClr val="tx1"/>
                </a:solidFill>
              </a:rPr>
              <a:t/>
            </a:r>
            <a:br>
              <a:rPr lang="nb-NO" sz="2800" dirty="0" smtClean="0">
                <a:solidFill>
                  <a:schemeClr val="tx1"/>
                </a:solidFill>
              </a:rPr>
            </a:br>
            <a:r>
              <a:rPr lang="nb-NO" sz="2800" dirty="0">
                <a:solidFill>
                  <a:schemeClr val="tx1"/>
                </a:solidFill>
              </a:rPr>
              <a:t/>
            </a:r>
            <a:br>
              <a:rPr lang="nb-NO" sz="2800" dirty="0">
                <a:solidFill>
                  <a:schemeClr val="tx1"/>
                </a:solidFill>
              </a:rPr>
            </a:br>
            <a:r>
              <a:rPr lang="nb-NO" sz="2800" dirty="0" smtClean="0">
                <a:solidFill>
                  <a:schemeClr val="tx1"/>
                </a:solidFill>
              </a:rPr>
              <a:t/>
            </a:r>
            <a:br>
              <a:rPr lang="nb-NO" sz="2800" dirty="0" smtClean="0">
                <a:solidFill>
                  <a:schemeClr val="tx1"/>
                </a:solidFill>
              </a:rPr>
            </a:br>
            <a:r>
              <a:rPr lang="nb-NO" sz="2800" dirty="0" smtClean="0">
                <a:solidFill>
                  <a:schemeClr val="tx1"/>
                </a:solidFill>
              </a:rPr>
              <a:t>EFV-V</a:t>
            </a:r>
            <a:br>
              <a:rPr lang="nb-NO" sz="2800" dirty="0" smtClean="0">
                <a:solidFill>
                  <a:schemeClr val="tx1"/>
                </a:solidFill>
              </a:rPr>
            </a:br>
            <a:r>
              <a:rPr lang="nb-NO" sz="900" dirty="0" smtClean="0">
                <a:solidFill>
                  <a:schemeClr val="tx1"/>
                </a:solidFill>
              </a:rPr>
              <a:t/>
            </a:r>
            <a:br>
              <a:rPr lang="nb-NO" sz="900" dirty="0" smtClean="0">
                <a:solidFill>
                  <a:schemeClr val="tx1"/>
                </a:solidFill>
              </a:rPr>
            </a:br>
            <a:r>
              <a:rPr lang="nb-NO" sz="900" dirty="0" smtClean="0">
                <a:solidFill>
                  <a:schemeClr val="tx1"/>
                </a:solidFill>
              </a:rPr>
              <a:t/>
            </a:r>
            <a:br>
              <a:rPr lang="nb-NO" sz="900" dirty="0" smtClean="0">
                <a:solidFill>
                  <a:schemeClr val="tx1"/>
                </a:solidFill>
              </a:rPr>
            </a:br>
            <a:r>
              <a:rPr lang="nb-NO" sz="2400" b="0" dirty="0" smtClean="0">
                <a:solidFill>
                  <a:schemeClr val="tx1"/>
                </a:solidFill>
              </a:rPr>
              <a:t>Prosjektøkonomistyring</a:t>
            </a:r>
            <a:br>
              <a:rPr lang="nb-NO" sz="2400" b="0" dirty="0" smtClean="0">
                <a:solidFill>
                  <a:schemeClr val="tx1"/>
                </a:solidFill>
              </a:rPr>
            </a:br>
            <a:r>
              <a:rPr lang="nb-NO" sz="2400" b="0" dirty="0">
                <a:solidFill>
                  <a:schemeClr val="tx1"/>
                </a:solidFill>
              </a:rPr>
              <a:t>S</a:t>
            </a:r>
            <a:r>
              <a:rPr lang="nb-NO" sz="2400" b="0" dirty="0" smtClean="0">
                <a:solidFill>
                  <a:schemeClr val="tx1"/>
                </a:solidFill>
              </a:rPr>
              <a:t>tatus på oppfølging av arbeidet i linjen</a:t>
            </a:r>
            <a:br>
              <a:rPr lang="nb-NO" sz="2400" b="0" dirty="0" smtClean="0">
                <a:solidFill>
                  <a:schemeClr val="tx1"/>
                </a:solidFill>
              </a:rPr>
            </a:br>
            <a:r>
              <a:rPr lang="nb-NO" sz="2400" b="0" dirty="0">
                <a:solidFill>
                  <a:schemeClr val="tx1"/>
                </a:solidFill>
              </a:rPr>
              <a:t/>
            </a:r>
            <a:br>
              <a:rPr lang="nb-NO" sz="2400" b="0" dirty="0">
                <a:solidFill>
                  <a:schemeClr val="tx1"/>
                </a:solidFill>
              </a:rPr>
            </a:br>
            <a:r>
              <a:rPr lang="nb-NO" sz="2400" b="0" dirty="0" smtClean="0">
                <a:solidFill>
                  <a:schemeClr val="tx1"/>
                </a:solidFill>
              </a:rPr>
              <a:t>Plangruppemøte 28.mai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629816"/>
            <a:ext cx="7696200" cy="1143000"/>
          </a:xfrm>
        </p:spPr>
        <p:txBody>
          <a:bodyPr/>
          <a:lstStyle/>
          <a:p>
            <a:r>
              <a:rPr lang="nb-NO" dirty="0" smtClean="0"/>
              <a:t>EFP hovedprioriteringer v/ADS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48208" y="1772816"/>
            <a:ext cx="7624192" cy="4114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nb-NO" sz="2400" dirty="0" smtClean="0"/>
              <a:t>Mål for vårens arbeid</a:t>
            </a:r>
            <a:endParaRPr lang="nb-NO" sz="2400" dirty="0"/>
          </a:p>
          <a:p>
            <a:pPr lvl="0">
              <a:lnSpc>
                <a:spcPct val="150000"/>
              </a:lnSpc>
            </a:pPr>
            <a:r>
              <a:rPr lang="nb-NO" sz="2000" dirty="0"/>
              <a:t>Oppdatert </a:t>
            </a:r>
            <a:r>
              <a:rPr lang="nb-NO" sz="2000" dirty="0" err="1"/>
              <a:t>malverk</a:t>
            </a:r>
            <a:r>
              <a:rPr lang="nb-NO" sz="2000" dirty="0"/>
              <a:t> på </a:t>
            </a:r>
            <a:r>
              <a:rPr lang="nb-NO" sz="2000" dirty="0" smtClean="0"/>
              <a:t>plass</a:t>
            </a:r>
          </a:p>
          <a:p>
            <a:pPr lvl="1">
              <a:lnSpc>
                <a:spcPct val="150000"/>
              </a:lnSpc>
            </a:pPr>
            <a:r>
              <a:rPr lang="nb-NO" sz="1600" dirty="0" smtClean="0"/>
              <a:t>søknadsbudsjettmaler på bidrag, oppdrag, EU </a:t>
            </a:r>
            <a:r>
              <a:rPr lang="nb-NO" sz="1600" dirty="0" err="1" smtClean="0"/>
              <a:t>etc</a:t>
            </a:r>
            <a:endParaRPr lang="nb-NO" sz="1600" dirty="0"/>
          </a:p>
          <a:p>
            <a:pPr lvl="0">
              <a:lnSpc>
                <a:spcPct val="150000"/>
              </a:lnSpc>
            </a:pPr>
            <a:r>
              <a:rPr lang="nb-NO" sz="2000" dirty="0" smtClean="0"/>
              <a:t>Økonomifunksjonene </a:t>
            </a:r>
            <a:r>
              <a:rPr lang="nb-NO" sz="2000" dirty="0"/>
              <a:t>har tatt i bruk de nye rapporter</a:t>
            </a:r>
          </a:p>
          <a:p>
            <a:pPr lvl="0">
              <a:lnSpc>
                <a:spcPct val="150000"/>
              </a:lnSpc>
            </a:pPr>
            <a:r>
              <a:rPr lang="nb-NO" sz="2000" dirty="0"/>
              <a:t>Gode verktøy og opplæringsmuligheter for økonomifunksjonen</a:t>
            </a:r>
          </a:p>
          <a:p>
            <a:pPr lvl="0">
              <a:lnSpc>
                <a:spcPct val="150000"/>
              </a:lnSpc>
            </a:pPr>
            <a:r>
              <a:rPr lang="nb-NO" sz="2000" dirty="0" smtClean="0"/>
              <a:t>Prosjektledere </a:t>
            </a:r>
            <a:r>
              <a:rPr lang="nb-NO" sz="2000" dirty="0"/>
              <a:t>er kjent med at det finnes nye rapporter</a:t>
            </a:r>
          </a:p>
          <a:p>
            <a:pPr marL="0" indent="0">
              <a:lnSpc>
                <a:spcPct val="150000"/>
              </a:lnSpc>
              <a:buNone/>
            </a:pPr>
            <a:endParaRPr lang="nb-NO" dirty="0" smtClean="0"/>
          </a:p>
        </p:txBody>
      </p:sp>
      <p:sp>
        <p:nvSpPr>
          <p:cNvPr id="4" name="Avrundet rektangel 3"/>
          <p:cNvSpPr/>
          <p:nvPr/>
        </p:nvSpPr>
        <p:spPr bwMode="auto">
          <a:xfrm>
            <a:off x="6732240" y="188640"/>
            <a:ext cx="2304256" cy="792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dirty="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P</a:t>
            </a:r>
            <a:r>
              <a:rPr lang="nb-NO" dirty="0" smtClean="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rioritert og iverksatt arbeid</a:t>
            </a: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6004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96200" cy="1143000"/>
          </a:xfrm>
        </p:spPr>
        <p:txBody>
          <a:bodyPr/>
          <a:lstStyle/>
          <a:p>
            <a:pPr marL="0" indent="0"/>
            <a:r>
              <a:rPr lang="nb-NO" dirty="0" smtClean="0"/>
              <a:t>Igangsatte aktiviteter v/ADS</a:t>
            </a:r>
            <a:endParaRPr lang="nb-NO" dirty="0"/>
          </a:p>
        </p:txBody>
      </p:sp>
      <p:sp>
        <p:nvSpPr>
          <p:cNvPr id="4" name="Rectangle 3"/>
          <p:cNvSpPr/>
          <p:nvPr/>
        </p:nvSpPr>
        <p:spPr>
          <a:xfrm>
            <a:off x="504056" y="1342504"/>
            <a:ext cx="824440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800" b="1" dirty="0" smtClean="0"/>
              <a:t>Nye rapporter</a:t>
            </a:r>
            <a:endParaRPr lang="nb-NO" sz="1600" b="1" dirty="0" smtClean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400" dirty="0" smtClean="0"/>
              <a:t>Tilbud om en innføring og introduksjon til de nye rapporter for økonomifunksjonen </a:t>
            </a:r>
            <a:r>
              <a:rPr lang="nb-NO" sz="1200" i="1" dirty="0" smtClean="0"/>
              <a:t>(mangler OD, TF og sentrene under U-styret (ev. ny runde SV?)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400" dirty="0" smtClean="0"/>
              <a:t>Mulighet </a:t>
            </a:r>
            <a:r>
              <a:rPr lang="nb-NO" sz="1400" dirty="0"/>
              <a:t>for gjennomgang/presentasjon i lederfora og andre fora hvis </a:t>
            </a:r>
            <a:r>
              <a:rPr lang="nb-NO" sz="1400" dirty="0" smtClean="0"/>
              <a:t>ønskelig (k</a:t>
            </a:r>
            <a:r>
              <a:rPr lang="nb-NO" sz="1200" i="1" dirty="0" smtClean="0"/>
              <a:t>ritisk </a:t>
            </a:r>
            <a:r>
              <a:rPr lang="nb-NO" sz="1200" i="1" dirty="0"/>
              <a:t>for å sikre forståelse og gode rammebetingelser rundt arbeidet med prosjektøkonomistyring – ref. anbefalt policy </a:t>
            </a:r>
            <a:r>
              <a:rPr lang="nb-NO" sz="1200" i="1" dirty="0" smtClean="0"/>
              <a:t>minimumsstandard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400" dirty="0" err="1" smtClean="0"/>
              <a:t>Matnat</a:t>
            </a:r>
            <a:r>
              <a:rPr lang="nb-NO" sz="1400" dirty="0" smtClean="0"/>
              <a:t> har lagt opp en en god prosess for implementering</a:t>
            </a:r>
            <a:endParaRPr lang="nb-NO" sz="1400" dirty="0"/>
          </a:p>
          <a:p>
            <a:pPr lvl="1">
              <a:lnSpc>
                <a:spcPct val="150000"/>
              </a:lnSpc>
            </a:pPr>
            <a:endParaRPr lang="nb-NO" sz="1000" dirty="0"/>
          </a:p>
          <a:p>
            <a:pPr>
              <a:lnSpc>
                <a:spcPct val="150000"/>
              </a:lnSpc>
            </a:pPr>
            <a:r>
              <a:rPr lang="nb-NO" sz="1800" b="1" dirty="0" smtClean="0"/>
              <a:t>Opplæring / støtte i praksis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400" dirty="0" smtClean="0"/>
              <a:t>Arbeidsstuer i mai for NFR søknadsbudsjettering (f</a:t>
            </a:r>
            <a:r>
              <a:rPr lang="nb-NO" sz="1200" i="1" dirty="0" smtClean="0"/>
              <a:t>å </a:t>
            </a:r>
            <a:r>
              <a:rPr lang="nb-NO" sz="1200" i="1" dirty="0"/>
              <a:t>som benyttet seg av </a:t>
            </a:r>
            <a:r>
              <a:rPr lang="nb-NO" sz="1200" i="1" dirty="0" smtClean="0"/>
              <a:t>tilbudet, men positiv erfaring)</a:t>
            </a:r>
            <a:endParaRPr lang="nb-NO" sz="12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400" dirty="0" smtClean="0"/>
              <a:t>Rollebaserte kurs for </a:t>
            </a:r>
            <a:r>
              <a:rPr lang="nb-NO" sz="1400" dirty="0" err="1" smtClean="0"/>
              <a:t>prosjektcontroller</a:t>
            </a:r>
            <a:r>
              <a:rPr lang="nb-NO" sz="1200" dirty="0" smtClean="0"/>
              <a:t> </a:t>
            </a:r>
            <a:r>
              <a:rPr lang="nb-NO" sz="1200" i="1" dirty="0" smtClean="0"/>
              <a:t>(oppstart mai 2014 – fullstendig pakke ved utgangen av 2014)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b-NO" sz="1200" i="1" dirty="0"/>
          </a:p>
          <a:p>
            <a:pPr>
              <a:lnSpc>
                <a:spcPct val="150000"/>
              </a:lnSpc>
            </a:pPr>
            <a:r>
              <a:rPr lang="nb-NO" sz="1800" b="1" dirty="0" smtClean="0"/>
              <a:t>Utviklingsarbeid </a:t>
            </a:r>
          </a:p>
          <a:p>
            <a:pPr>
              <a:lnSpc>
                <a:spcPct val="150000"/>
              </a:lnSpc>
            </a:pPr>
            <a:r>
              <a:rPr lang="nb-NO" sz="1400" b="1" dirty="0" smtClean="0"/>
              <a:t>Leiested</a:t>
            </a:r>
            <a:r>
              <a:rPr lang="nb-NO" sz="1400" b="1" dirty="0"/>
              <a:t>:</a:t>
            </a:r>
            <a:r>
              <a:rPr lang="nb-NO" sz="1400" dirty="0"/>
              <a:t> Implementere løsning for regnskapsføring av leiested på prosjektnivå samt støtte til enhetene i avklaringer knyttet til implementeringen av leiestedsmodellen </a:t>
            </a:r>
            <a:r>
              <a:rPr lang="nb-NO" sz="1400" dirty="0" smtClean="0"/>
              <a:t>(skjer </a:t>
            </a:r>
            <a:r>
              <a:rPr lang="nb-NO" sz="1400" dirty="0"/>
              <a:t>i samarbeid med enhet for Lederstøtte)</a:t>
            </a:r>
          </a:p>
          <a:p>
            <a:pPr>
              <a:lnSpc>
                <a:spcPct val="150000"/>
              </a:lnSpc>
            </a:pPr>
            <a:endParaRPr lang="nb-NO" sz="1600" i="1" dirty="0"/>
          </a:p>
        </p:txBody>
      </p:sp>
      <p:sp>
        <p:nvSpPr>
          <p:cNvPr id="5" name="Avrundet rektangel 3"/>
          <p:cNvSpPr/>
          <p:nvPr/>
        </p:nvSpPr>
        <p:spPr bwMode="auto">
          <a:xfrm>
            <a:off x="6732240" y="188640"/>
            <a:ext cx="2304256" cy="792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dirty="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P</a:t>
            </a:r>
            <a:r>
              <a:rPr lang="nb-NO" dirty="0" smtClean="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rioritert og iverksatt arbeid</a:t>
            </a: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551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85800"/>
            <a:ext cx="7696200" cy="1143000"/>
          </a:xfrm>
        </p:spPr>
        <p:txBody>
          <a:bodyPr/>
          <a:lstStyle/>
          <a:p>
            <a:pPr marL="0" indent="0"/>
            <a:r>
              <a:rPr lang="nb-NO" dirty="0" smtClean="0"/>
              <a:t>Status nye rapporter</a:t>
            </a:r>
            <a:endParaRPr lang="nb-NO" dirty="0"/>
          </a:p>
        </p:txBody>
      </p:sp>
      <p:sp>
        <p:nvSpPr>
          <p:cNvPr id="4" name="Rectangle 3"/>
          <p:cNvSpPr/>
          <p:nvPr/>
        </p:nvSpPr>
        <p:spPr>
          <a:xfrm>
            <a:off x="504056" y="1412776"/>
            <a:ext cx="82444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b-NO" dirty="0" smtClean="0"/>
              <a:t>Status på ny rapportpakke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600" b="1" dirty="0" smtClean="0"/>
              <a:t>Større utfordringer knyttet til gjenbruk av arter (arbeides med en løsning)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600" dirty="0" smtClean="0"/>
              <a:t>Fått mindre innspill og tilbakemeldinger etter lansering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600" dirty="0" smtClean="0"/>
              <a:t>Ingen større endringer på dette tidspunktet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600" dirty="0" smtClean="0"/>
              <a:t>Mulighet </a:t>
            </a:r>
            <a:r>
              <a:rPr lang="nb-NO" sz="1600" dirty="0"/>
              <a:t>for drill til ansatt </a:t>
            </a:r>
            <a:r>
              <a:rPr lang="nb-NO" sz="1600" dirty="0" smtClean="0"/>
              <a:t>tilgjengelig på nytt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lnSpc>
                <a:spcPct val="150000"/>
              </a:lnSpc>
              <a:buNone/>
            </a:pPr>
            <a:r>
              <a:rPr lang="nb-NO" dirty="0" smtClean="0"/>
              <a:t>Ytterligere rapportbehov/større endringer vurderes høsten 2014</a:t>
            </a:r>
            <a:endParaRPr lang="nb-NO" kern="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600" dirty="0" smtClean="0"/>
              <a:t>Historikk på prognosen i nye rapporter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600" dirty="0" smtClean="0"/>
              <a:t>I </a:t>
            </a:r>
            <a:r>
              <a:rPr lang="nb-NO" sz="1600" dirty="0"/>
              <a:t>bestilling, rapporter som viser hva kostnader er allerede låst (i dialog med innkjøp)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600" dirty="0"/>
              <a:t>Porteføljerapport for prosjektleder (</a:t>
            </a:r>
            <a:r>
              <a:rPr lang="nb-NO" sz="1600" dirty="0" err="1"/>
              <a:t>kravspek</a:t>
            </a:r>
            <a:r>
              <a:rPr lang="nb-NO" sz="1600" dirty="0"/>
              <a:t>. foreligger)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600" dirty="0"/>
              <a:t>Tiltaksrapporter (flere gamle rapporter tatt med over for å dekke dette behovet)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600" dirty="0"/>
              <a:t>EU-rapport til bruk ved rapportering på H2020 (hva er mulig</a:t>
            </a:r>
            <a:r>
              <a:rPr lang="nb-NO" sz="1600" dirty="0" smtClean="0"/>
              <a:t>?)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600" dirty="0" smtClean="0"/>
              <a:t>Periodiserte rapporter (Kuben)</a:t>
            </a:r>
          </a:p>
          <a:p>
            <a:endParaRPr lang="nb-NO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600" dirty="0" smtClean="0"/>
          </a:p>
        </p:txBody>
      </p:sp>
      <p:sp>
        <p:nvSpPr>
          <p:cNvPr id="5" name="Avrundet rektangel 3"/>
          <p:cNvSpPr/>
          <p:nvPr/>
        </p:nvSpPr>
        <p:spPr bwMode="auto">
          <a:xfrm>
            <a:off x="6732240" y="188640"/>
            <a:ext cx="2304256" cy="792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dirty="0" smtClean="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Status rapportpakke</a:t>
            </a: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2395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 bwMode="auto">
          <a:xfrm>
            <a:off x="107950" y="1700213"/>
            <a:ext cx="8964613" cy="50863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endParaRPr lang="nb-NO" altLang="nb-NO"/>
          </a:p>
        </p:txBody>
      </p:sp>
      <p:sp>
        <p:nvSpPr>
          <p:cNvPr id="12" name="Rectangle 11"/>
          <p:cNvSpPr/>
          <p:nvPr/>
        </p:nvSpPr>
        <p:spPr bwMode="auto">
          <a:xfrm>
            <a:off x="107950" y="30163"/>
            <a:ext cx="8964613" cy="50847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endParaRPr lang="nb-NO" altLang="nb-NO"/>
          </a:p>
        </p:txBody>
      </p:sp>
      <p:pic>
        <p:nvPicPr>
          <p:cNvPr id="4100" name="Picture 12" descr="C:\Users\camillku\AppData\Local\Microsoft\Windows\Temporary Internet Files\Content.IE5\NLVGNMZM\MC90041141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80963"/>
            <a:ext cx="1838325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1" name="Group 28"/>
          <p:cNvGrpSpPr>
            <a:grpSpLocks/>
          </p:cNvGrpSpPr>
          <p:nvPr/>
        </p:nvGrpSpPr>
        <p:grpSpPr bwMode="auto">
          <a:xfrm>
            <a:off x="2051050" y="71438"/>
            <a:ext cx="1584325" cy="1582737"/>
            <a:chOff x="297021" y="2467583"/>
            <a:chExt cx="1584176" cy="1584176"/>
          </a:xfrm>
          <a:solidFill>
            <a:srgbClr val="99FF66"/>
          </a:solidFill>
        </p:grpSpPr>
        <p:pic>
          <p:nvPicPr>
            <p:cNvPr id="4164" name="Picture 9" descr="C:\Users\camillku\AppData\Local\Microsoft\Windows\Temporary Internet Files\Content.IE5\27R5BGKK\MC900185648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21" y="2467583"/>
              <a:ext cx="1584176" cy="15841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Rectangle 30"/>
            <p:cNvSpPr/>
            <p:nvPr/>
          </p:nvSpPr>
          <p:spPr bwMode="auto">
            <a:xfrm>
              <a:off x="341467" y="2537497"/>
              <a:ext cx="1485760" cy="694368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nb-NO" sz="1600" b="1" dirty="0">
                  <a:solidFill>
                    <a:schemeClr val="tx1"/>
                  </a:solidFill>
                </a:rPr>
                <a:t>Budsjett</a:t>
              </a:r>
            </a:p>
            <a:p>
              <a:pPr algn="ctr" eaLnBrk="0" hangingPunct="0">
                <a:defRPr/>
              </a:pPr>
              <a:r>
                <a:rPr lang="nb-NO" sz="1050" b="1" dirty="0">
                  <a:solidFill>
                    <a:schemeClr val="tx1"/>
                  </a:solidFill>
                </a:rPr>
                <a:t>grunnlag/simulering</a:t>
              </a:r>
              <a:r>
                <a:rPr lang="nb-NO" sz="1200" b="1" dirty="0">
                  <a:solidFill>
                    <a:schemeClr val="tx1"/>
                  </a:solidFill>
                </a:rPr>
                <a:t> Buddy </a:t>
              </a:r>
              <a:r>
                <a:rPr lang="nb-NO" sz="1200" b="1" dirty="0" err="1">
                  <a:solidFill>
                    <a:schemeClr val="tx1"/>
                  </a:solidFill>
                </a:rPr>
                <a:t>viewer</a:t>
              </a:r>
              <a:endParaRPr lang="nb-NO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02" name="Group 31"/>
          <p:cNvGrpSpPr>
            <a:grpSpLocks/>
          </p:cNvGrpSpPr>
          <p:nvPr/>
        </p:nvGrpSpPr>
        <p:grpSpPr bwMode="auto">
          <a:xfrm>
            <a:off x="3779838" y="71438"/>
            <a:ext cx="1584325" cy="1582737"/>
            <a:chOff x="297021" y="2467583"/>
            <a:chExt cx="1584176" cy="1584176"/>
          </a:xfrm>
          <a:solidFill>
            <a:srgbClr val="00B0F0"/>
          </a:solidFill>
        </p:grpSpPr>
        <p:pic>
          <p:nvPicPr>
            <p:cNvPr id="4162" name="Picture 9" descr="C:\Users\camillku\AppData\Local\Microsoft\Windows\Temporary Internet Files\Content.IE5\27R5BGKK\MC900185648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21" y="2467583"/>
              <a:ext cx="1584176" cy="15841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Rectangle 33"/>
            <p:cNvSpPr/>
            <p:nvPr/>
          </p:nvSpPr>
          <p:spPr bwMode="auto">
            <a:xfrm>
              <a:off x="341467" y="2537497"/>
              <a:ext cx="1485760" cy="694368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nb-NO" sz="1400" b="1" dirty="0">
                  <a:solidFill>
                    <a:schemeClr val="tx1"/>
                  </a:solidFill>
                </a:rPr>
                <a:t>Prosjekt-etablering  </a:t>
              </a:r>
              <a:r>
                <a:rPr lang="nb-NO" sz="1100" b="1" dirty="0">
                  <a:solidFill>
                    <a:schemeClr val="tx1"/>
                  </a:solidFill>
                </a:rPr>
                <a:t>lokalt/krav/system</a:t>
              </a:r>
            </a:p>
          </p:txBody>
        </p:sp>
      </p:grpSp>
      <p:grpSp>
        <p:nvGrpSpPr>
          <p:cNvPr id="4103" name="Group 37"/>
          <p:cNvGrpSpPr>
            <a:grpSpLocks/>
          </p:cNvGrpSpPr>
          <p:nvPr/>
        </p:nvGrpSpPr>
        <p:grpSpPr bwMode="auto">
          <a:xfrm>
            <a:off x="2051050" y="1412875"/>
            <a:ext cx="1584325" cy="1584325"/>
            <a:chOff x="297021" y="2467583"/>
            <a:chExt cx="1584176" cy="1584176"/>
          </a:xfrm>
          <a:solidFill>
            <a:srgbClr val="00B0F0"/>
          </a:solidFill>
        </p:grpSpPr>
        <p:pic>
          <p:nvPicPr>
            <p:cNvPr id="4160" name="Picture 9" descr="C:\Users\camillku\AppData\Local\Microsoft\Windows\Temporary Internet Files\Content.IE5\27R5BGKK\MC900185648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21" y="2467583"/>
              <a:ext cx="1584176" cy="15841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Rectangle 39"/>
            <p:cNvSpPr/>
            <p:nvPr/>
          </p:nvSpPr>
          <p:spPr bwMode="auto">
            <a:xfrm>
              <a:off x="341467" y="2537426"/>
              <a:ext cx="1485760" cy="695260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nb-NO" sz="1600" b="1" dirty="0" smtClean="0">
                  <a:solidFill>
                    <a:schemeClr val="tx1"/>
                  </a:solidFill>
                </a:rPr>
                <a:t>Periodisering inntekter</a:t>
              </a:r>
              <a:endParaRPr lang="nb-NO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04" name="Group 46"/>
          <p:cNvGrpSpPr>
            <a:grpSpLocks/>
          </p:cNvGrpSpPr>
          <p:nvPr/>
        </p:nvGrpSpPr>
        <p:grpSpPr bwMode="auto">
          <a:xfrm>
            <a:off x="7164388" y="3457575"/>
            <a:ext cx="1584325" cy="1584325"/>
            <a:chOff x="297021" y="2467583"/>
            <a:chExt cx="1584176" cy="1584176"/>
          </a:xfrm>
          <a:solidFill>
            <a:srgbClr val="99FF66"/>
          </a:solidFill>
        </p:grpSpPr>
        <p:pic>
          <p:nvPicPr>
            <p:cNvPr id="4158" name="Picture 9" descr="C:\Users\camillku\AppData\Local\Microsoft\Windows\Temporary Internet Files\Content.IE5\27R5BGKK\MC900185648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21" y="2467583"/>
              <a:ext cx="1584176" cy="15841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Rectangle 48"/>
            <p:cNvSpPr/>
            <p:nvPr/>
          </p:nvSpPr>
          <p:spPr bwMode="auto">
            <a:xfrm>
              <a:off x="341467" y="2537426"/>
              <a:ext cx="1485760" cy="695260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nb-NO" sz="1600" b="1" dirty="0">
                  <a:solidFill>
                    <a:schemeClr val="tx1"/>
                  </a:solidFill>
                </a:rPr>
                <a:t>Forpliktelser </a:t>
              </a:r>
              <a:r>
                <a:rPr lang="nb-NO" sz="1200" b="1" dirty="0">
                  <a:solidFill>
                    <a:schemeClr val="tx1"/>
                  </a:solidFill>
                </a:rPr>
                <a:t>lønn / innkjøp / reiser</a:t>
              </a:r>
            </a:p>
          </p:txBody>
        </p:sp>
      </p:grpSp>
      <p:grpSp>
        <p:nvGrpSpPr>
          <p:cNvPr id="4105" name="Group 52"/>
          <p:cNvGrpSpPr>
            <a:grpSpLocks/>
          </p:cNvGrpSpPr>
          <p:nvPr/>
        </p:nvGrpSpPr>
        <p:grpSpPr bwMode="auto">
          <a:xfrm>
            <a:off x="336550" y="76200"/>
            <a:ext cx="1584325" cy="1584325"/>
            <a:chOff x="297021" y="2467583"/>
            <a:chExt cx="1584176" cy="1584176"/>
          </a:xfrm>
          <a:solidFill>
            <a:srgbClr val="FFFF00"/>
          </a:solidFill>
        </p:grpSpPr>
        <p:pic>
          <p:nvPicPr>
            <p:cNvPr id="4156" name="Picture 9" descr="C:\Users\camillku\AppData\Local\Microsoft\Windows\Temporary Internet Files\Content.IE5\27R5BGKK\MC900185648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21" y="2467583"/>
              <a:ext cx="1584176" cy="15841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Rectangle 54"/>
            <p:cNvSpPr/>
            <p:nvPr/>
          </p:nvSpPr>
          <p:spPr bwMode="auto">
            <a:xfrm>
              <a:off x="341467" y="2537426"/>
              <a:ext cx="1485760" cy="695260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nb-NO" sz="1200" b="1" dirty="0" smtClean="0">
                  <a:solidFill>
                    <a:schemeClr val="tx1"/>
                  </a:solidFill>
                </a:rPr>
                <a:t>EGET PROSJEKT</a:t>
              </a:r>
            </a:p>
            <a:p>
              <a:pPr algn="ctr" eaLnBrk="0" hangingPunct="0">
                <a:defRPr/>
              </a:pPr>
              <a:r>
                <a:rPr lang="nb-NO" sz="1600" b="1" dirty="0" smtClean="0">
                  <a:solidFill>
                    <a:schemeClr val="tx1"/>
                  </a:solidFill>
                </a:rPr>
                <a:t>Bilagslønn</a:t>
              </a:r>
            </a:p>
          </p:txBody>
        </p:sp>
      </p:grpSp>
      <p:grpSp>
        <p:nvGrpSpPr>
          <p:cNvPr id="4106" name="Group 55"/>
          <p:cNvGrpSpPr>
            <a:grpSpLocks/>
          </p:cNvGrpSpPr>
          <p:nvPr/>
        </p:nvGrpSpPr>
        <p:grpSpPr bwMode="auto">
          <a:xfrm>
            <a:off x="5465763" y="2862263"/>
            <a:ext cx="1584325" cy="1584325"/>
            <a:chOff x="297021" y="2467583"/>
            <a:chExt cx="1584176" cy="1584176"/>
          </a:xfrm>
        </p:grpSpPr>
        <p:pic>
          <p:nvPicPr>
            <p:cNvPr id="4154" name="Picture 9" descr="C:\Users\camillku\AppData\Local\Microsoft\Windows\Temporary Internet Files\Content.IE5\27R5BGKK\MC900185648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21" y="2467583"/>
              <a:ext cx="1584176" cy="1584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8" name="Rectangle 57"/>
            <p:cNvSpPr/>
            <p:nvPr/>
          </p:nvSpPr>
          <p:spPr bwMode="auto">
            <a:xfrm>
              <a:off x="341467" y="2537426"/>
              <a:ext cx="1485760" cy="69526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nb-NO" sz="1600" b="1" dirty="0" smtClean="0">
                  <a:solidFill>
                    <a:schemeClr val="tx1"/>
                  </a:solidFill>
                </a:rPr>
                <a:t>EFV-V</a:t>
              </a:r>
            </a:p>
            <a:p>
              <a:pPr algn="ctr" eaLnBrk="0" hangingPunct="0">
                <a:defRPr/>
              </a:pPr>
              <a:r>
                <a:rPr lang="nb-NO" sz="1400" b="1" dirty="0" smtClean="0">
                  <a:solidFill>
                    <a:schemeClr val="tx1"/>
                  </a:solidFill>
                </a:rPr>
                <a:t>Prosjektportal</a:t>
              </a:r>
              <a:endParaRPr lang="nb-NO" sz="1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07" name="Group 58"/>
          <p:cNvGrpSpPr>
            <a:grpSpLocks/>
          </p:cNvGrpSpPr>
          <p:nvPr/>
        </p:nvGrpSpPr>
        <p:grpSpPr bwMode="auto">
          <a:xfrm>
            <a:off x="3779838" y="2862263"/>
            <a:ext cx="1584325" cy="1584325"/>
            <a:chOff x="297021" y="2467583"/>
            <a:chExt cx="1584176" cy="1584176"/>
          </a:xfrm>
          <a:solidFill>
            <a:srgbClr val="FFFF00"/>
          </a:solidFill>
        </p:grpSpPr>
        <p:pic>
          <p:nvPicPr>
            <p:cNvPr id="4152" name="Picture 9" descr="C:\Users\camillku\AppData\Local\Microsoft\Windows\Temporary Internet Files\Content.IE5\27R5BGKK\MC900185648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21" y="2467583"/>
              <a:ext cx="1584176" cy="15841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" name="Rectangle 60"/>
            <p:cNvSpPr/>
            <p:nvPr/>
          </p:nvSpPr>
          <p:spPr bwMode="auto">
            <a:xfrm>
              <a:off x="341467" y="2537426"/>
              <a:ext cx="1485760" cy="695260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nb-NO" sz="1400" b="1" dirty="0">
                  <a:solidFill>
                    <a:schemeClr val="tx1"/>
                  </a:solidFill>
                </a:rPr>
                <a:t>Totaløkonomi styringskartet</a:t>
              </a:r>
            </a:p>
          </p:txBody>
        </p:sp>
      </p:grpSp>
      <p:grpSp>
        <p:nvGrpSpPr>
          <p:cNvPr id="4108" name="Group 61"/>
          <p:cNvGrpSpPr>
            <a:grpSpLocks/>
          </p:cNvGrpSpPr>
          <p:nvPr/>
        </p:nvGrpSpPr>
        <p:grpSpPr bwMode="auto">
          <a:xfrm>
            <a:off x="3635375" y="5229225"/>
            <a:ext cx="1584325" cy="1584325"/>
            <a:chOff x="297021" y="2467583"/>
            <a:chExt cx="1584176" cy="1584176"/>
          </a:xfrm>
          <a:solidFill>
            <a:srgbClr val="99FF66"/>
          </a:solidFill>
        </p:grpSpPr>
        <p:pic>
          <p:nvPicPr>
            <p:cNvPr id="4150" name="Picture 9" descr="C:\Users\camillku\AppData\Local\Microsoft\Windows\Temporary Internet Files\Content.IE5\27R5BGKK\MC900185648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21" y="2467583"/>
              <a:ext cx="1584176" cy="15841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Rectangle 63"/>
            <p:cNvSpPr/>
            <p:nvPr/>
          </p:nvSpPr>
          <p:spPr bwMode="auto">
            <a:xfrm>
              <a:off x="341467" y="2537426"/>
              <a:ext cx="1485760" cy="695260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nb-NO" sz="1600" b="1" dirty="0">
                  <a:solidFill>
                    <a:schemeClr val="tx1"/>
                  </a:solidFill>
                </a:rPr>
                <a:t>Leiesteds-modell</a:t>
              </a:r>
            </a:p>
          </p:txBody>
        </p:sp>
      </p:grpSp>
      <p:grpSp>
        <p:nvGrpSpPr>
          <p:cNvPr id="4109" name="Group 64"/>
          <p:cNvGrpSpPr>
            <a:grpSpLocks/>
          </p:cNvGrpSpPr>
          <p:nvPr/>
        </p:nvGrpSpPr>
        <p:grpSpPr bwMode="auto">
          <a:xfrm>
            <a:off x="5427663" y="74613"/>
            <a:ext cx="1582737" cy="1584325"/>
            <a:chOff x="297021" y="2467583"/>
            <a:chExt cx="1584176" cy="1584176"/>
          </a:xfrm>
          <a:solidFill>
            <a:srgbClr val="99FF66"/>
          </a:solidFill>
        </p:grpSpPr>
        <p:pic>
          <p:nvPicPr>
            <p:cNvPr id="4148" name="Picture 9" descr="C:\Users\camillku\AppData\Local\Microsoft\Windows\Temporary Internet Files\Content.IE5\27R5BGKK\MC900185648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21" y="2467583"/>
              <a:ext cx="1584176" cy="15841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" name="Rectangle 66"/>
            <p:cNvSpPr/>
            <p:nvPr/>
          </p:nvSpPr>
          <p:spPr bwMode="auto">
            <a:xfrm>
              <a:off x="341511" y="2537426"/>
              <a:ext cx="1485662" cy="695260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nb-NO" sz="1600" b="1" dirty="0">
                  <a:solidFill>
                    <a:schemeClr val="tx1"/>
                  </a:solidFill>
                </a:rPr>
                <a:t>Policy     </a:t>
              </a:r>
              <a:r>
                <a:rPr lang="nb-NO" sz="1400" b="1" dirty="0">
                  <a:solidFill>
                    <a:schemeClr val="tx1"/>
                  </a:solidFill>
                </a:rPr>
                <a:t>lokalt / sentralt</a:t>
              </a:r>
            </a:p>
          </p:txBody>
        </p:sp>
      </p:grpSp>
      <p:cxnSp>
        <p:nvCxnSpPr>
          <p:cNvPr id="9" name="Straight Connector 8"/>
          <p:cNvCxnSpPr/>
          <p:nvPr/>
        </p:nvCxnSpPr>
        <p:spPr bwMode="auto">
          <a:xfrm flipV="1">
            <a:off x="3708400" y="5099050"/>
            <a:ext cx="5364163" cy="158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4111" name="Group 6"/>
          <p:cNvGrpSpPr>
            <a:grpSpLocks/>
          </p:cNvGrpSpPr>
          <p:nvPr/>
        </p:nvGrpSpPr>
        <p:grpSpPr bwMode="auto">
          <a:xfrm>
            <a:off x="5364163" y="5230813"/>
            <a:ext cx="1584325" cy="1582737"/>
            <a:chOff x="297021" y="2467583"/>
            <a:chExt cx="1584176" cy="1584176"/>
          </a:xfrm>
          <a:solidFill>
            <a:srgbClr val="99FF66"/>
          </a:solidFill>
        </p:grpSpPr>
        <p:pic>
          <p:nvPicPr>
            <p:cNvPr id="4146" name="Picture 9" descr="C:\Users\camillku\AppData\Local\Microsoft\Windows\Temporary Internet Files\Content.IE5\27R5BGKK\MC900185648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21" y="2467583"/>
              <a:ext cx="1584176" cy="15841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 bwMode="auto">
            <a:xfrm>
              <a:off x="341467" y="2537497"/>
              <a:ext cx="1485760" cy="694368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nb-NO" b="1" dirty="0">
                  <a:solidFill>
                    <a:schemeClr val="tx1"/>
                  </a:solidFill>
                </a:rPr>
                <a:t>SFF</a:t>
              </a:r>
            </a:p>
          </p:txBody>
        </p:sp>
      </p:grpSp>
      <p:cxnSp>
        <p:nvCxnSpPr>
          <p:cNvPr id="88" name="Straight Connector 87"/>
          <p:cNvCxnSpPr/>
          <p:nvPr/>
        </p:nvCxnSpPr>
        <p:spPr bwMode="auto">
          <a:xfrm>
            <a:off x="107950" y="5100638"/>
            <a:ext cx="215900" cy="63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4113" name="Group 46"/>
          <p:cNvGrpSpPr>
            <a:grpSpLocks/>
          </p:cNvGrpSpPr>
          <p:nvPr/>
        </p:nvGrpSpPr>
        <p:grpSpPr bwMode="auto">
          <a:xfrm>
            <a:off x="7164388" y="1781175"/>
            <a:ext cx="1584325" cy="1584325"/>
            <a:chOff x="297021" y="2467583"/>
            <a:chExt cx="1584176" cy="1584176"/>
          </a:xfrm>
        </p:grpSpPr>
        <p:pic>
          <p:nvPicPr>
            <p:cNvPr id="4144" name="Picture 9" descr="C:\Users\camillku\AppData\Local\Microsoft\Windows\Temporary Internet Files\Content.IE5\27R5BGKK\MC900185648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21" y="2467583"/>
              <a:ext cx="1584176" cy="1584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" name="Rectangle 53"/>
            <p:cNvSpPr/>
            <p:nvPr/>
          </p:nvSpPr>
          <p:spPr bwMode="auto">
            <a:xfrm>
              <a:off x="341467" y="2537426"/>
              <a:ext cx="1485760" cy="69526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nb-NO" sz="1600" b="1" dirty="0">
                  <a:solidFill>
                    <a:schemeClr val="tx1"/>
                  </a:solidFill>
                </a:rPr>
                <a:t>Informasjon personal</a:t>
              </a:r>
            </a:p>
          </p:txBody>
        </p:sp>
      </p:grpSp>
      <p:grpSp>
        <p:nvGrpSpPr>
          <p:cNvPr id="4114" name="Group 37"/>
          <p:cNvGrpSpPr>
            <a:grpSpLocks/>
          </p:cNvGrpSpPr>
          <p:nvPr/>
        </p:nvGrpSpPr>
        <p:grpSpPr bwMode="auto">
          <a:xfrm>
            <a:off x="2051050" y="2852738"/>
            <a:ext cx="1584325" cy="1584325"/>
            <a:chOff x="297021" y="2467583"/>
            <a:chExt cx="1584176" cy="1584176"/>
          </a:xfrm>
          <a:solidFill>
            <a:srgbClr val="99FF66"/>
          </a:solidFill>
        </p:grpSpPr>
        <p:pic>
          <p:nvPicPr>
            <p:cNvPr id="4142" name="Picture 9" descr="C:\Users\camillku\AppData\Local\Microsoft\Windows\Temporary Internet Files\Content.IE5\27R5BGKK\MC900185648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21" y="2467583"/>
              <a:ext cx="1584176" cy="15841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" name="Rectangle 58"/>
            <p:cNvSpPr/>
            <p:nvPr/>
          </p:nvSpPr>
          <p:spPr bwMode="auto">
            <a:xfrm>
              <a:off x="341467" y="2537426"/>
              <a:ext cx="1485760" cy="695260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defRPr>
              </a:lvl9pPr>
            </a:lstStyle>
            <a:p>
              <a:pPr algn="ctr"/>
              <a:r>
                <a:rPr lang="nb-NO" altLang="nb-NO" sz="1600" b="1" dirty="0"/>
                <a:t>Frikjøp</a:t>
              </a:r>
            </a:p>
            <a:p>
              <a:pPr algn="ctr"/>
              <a:r>
                <a:rPr lang="nb-NO" altLang="nb-NO" sz="1200" b="1" dirty="0"/>
                <a:t>føres automatisk</a:t>
              </a:r>
            </a:p>
          </p:txBody>
        </p:sp>
      </p:grpSp>
      <p:grpSp>
        <p:nvGrpSpPr>
          <p:cNvPr id="4115" name="Group 43"/>
          <p:cNvGrpSpPr>
            <a:grpSpLocks/>
          </p:cNvGrpSpPr>
          <p:nvPr/>
        </p:nvGrpSpPr>
        <p:grpSpPr bwMode="auto">
          <a:xfrm>
            <a:off x="336550" y="2874963"/>
            <a:ext cx="1584325" cy="1584325"/>
            <a:chOff x="297021" y="2467583"/>
            <a:chExt cx="1584176" cy="1584176"/>
          </a:xfrm>
          <a:solidFill>
            <a:srgbClr val="00B0F0"/>
          </a:solidFill>
        </p:grpSpPr>
        <p:pic>
          <p:nvPicPr>
            <p:cNvPr id="4140" name="Picture 9" descr="C:\Users\camillku\AppData\Local\Microsoft\Windows\Temporary Internet Files\Content.IE5\27R5BGKK\MC900185648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21" y="2467583"/>
              <a:ext cx="1584176" cy="15841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" name="Rectangle 62"/>
            <p:cNvSpPr/>
            <p:nvPr/>
          </p:nvSpPr>
          <p:spPr bwMode="auto">
            <a:xfrm>
              <a:off x="341467" y="2537426"/>
              <a:ext cx="1485760" cy="695260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nb-NO" sz="1600" b="1" dirty="0">
                  <a:solidFill>
                    <a:schemeClr val="tx1"/>
                  </a:solidFill>
                  <a:cs typeface="ヒラギノ角ゴ Pro W3"/>
                </a:rPr>
                <a:t>Ekstern rapportering</a:t>
              </a:r>
            </a:p>
          </p:txBody>
        </p:sp>
      </p:grpSp>
      <p:grpSp>
        <p:nvGrpSpPr>
          <p:cNvPr id="4116" name="Group 69"/>
          <p:cNvGrpSpPr>
            <a:grpSpLocks/>
          </p:cNvGrpSpPr>
          <p:nvPr/>
        </p:nvGrpSpPr>
        <p:grpSpPr bwMode="auto">
          <a:xfrm>
            <a:off x="323850" y="4652963"/>
            <a:ext cx="1584325" cy="1582737"/>
            <a:chOff x="297021" y="2467583"/>
            <a:chExt cx="1584176" cy="1584176"/>
          </a:xfrm>
          <a:solidFill>
            <a:srgbClr val="00B0F0"/>
          </a:solidFill>
        </p:grpSpPr>
        <p:pic>
          <p:nvPicPr>
            <p:cNvPr id="4138" name="Picture 9" descr="C:\Users\camillku\AppData\Local\Microsoft\Windows\Temporary Internet Files\Content.IE5\27R5BGKK\MC900185648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21" y="2467583"/>
              <a:ext cx="1584176" cy="15841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" name="Rectangle 71"/>
            <p:cNvSpPr/>
            <p:nvPr/>
          </p:nvSpPr>
          <p:spPr bwMode="auto">
            <a:xfrm>
              <a:off x="341467" y="2537497"/>
              <a:ext cx="1485760" cy="694368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nb-NO" sz="1400" b="1" dirty="0">
                  <a:solidFill>
                    <a:schemeClr val="tx1"/>
                  </a:solidFill>
                </a:rPr>
                <a:t>Transaksjons-kvalitet/flyt</a:t>
              </a:r>
            </a:p>
          </p:txBody>
        </p:sp>
      </p:grpSp>
      <p:grpSp>
        <p:nvGrpSpPr>
          <p:cNvPr id="4117" name="Group 73"/>
          <p:cNvGrpSpPr>
            <a:grpSpLocks/>
          </p:cNvGrpSpPr>
          <p:nvPr/>
        </p:nvGrpSpPr>
        <p:grpSpPr bwMode="auto">
          <a:xfrm>
            <a:off x="1984375" y="4652963"/>
            <a:ext cx="1584325" cy="1584325"/>
            <a:chOff x="297021" y="2467583"/>
            <a:chExt cx="1584176" cy="1584176"/>
          </a:xfrm>
          <a:solidFill>
            <a:srgbClr val="99FF66"/>
          </a:solidFill>
        </p:grpSpPr>
        <p:pic>
          <p:nvPicPr>
            <p:cNvPr id="4136" name="Picture 9" descr="C:\Users\camillku\AppData\Local\Microsoft\Windows\Temporary Internet Files\Content.IE5\27R5BGKK\MC900185648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21" y="2467583"/>
              <a:ext cx="1584176" cy="15841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6" name="Rectangle 75"/>
            <p:cNvSpPr/>
            <p:nvPr/>
          </p:nvSpPr>
          <p:spPr bwMode="auto">
            <a:xfrm>
              <a:off x="341467" y="2537426"/>
              <a:ext cx="1485760" cy="695260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nb-NO" sz="1600" b="1" dirty="0" err="1">
                  <a:solidFill>
                    <a:schemeClr val="tx1"/>
                  </a:solidFill>
                </a:rPr>
                <a:t>Infl.justerte</a:t>
              </a:r>
              <a:endParaRPr lang="nb-NO" sz="1600" b="1" dirty="0">
                <a:solidFill>
                  <a:schemeClr val="tx1"/>
                </a:solidFill>
              </a:endParaRPr>
            </a:p>
            <a:p>
              <a:pPr algn="ctr" eaLnBrk="0" hangingPunct="0">
                <a:defRPr/>
              </a:pPr>
              <a:r>
                <a:rPr lang="nb-NO" sz="1600" b="1" dirty="0">
                  <a:solidFill>
                    <a:schemeClr val="tx1"/>
                  </a:solidFill>
                </a:rPr>
                <a:t>budsjetter</a:t>
              </a:r>
            </a:p>
          </p:txBody>
        </p:sp>
      </p:grpSp>
      <p:grpSp>
        <p:nvGrpSpPr>
          <p:cNvPr id="4118" name="Group 76"/>
          <p:cNvGrpSpPr>
            <a:grpSpLocks/>
          </p:cNvGrpSpPr>
          <p:nvPr/>
        </p:nvGrpSpPr>
        <p:grpSpPr bwMode="auto">
          <a:xfrm>
            <a:off x="7146925" y="5202238"/>
            <a:ext cx="1584325" cy="1584325"/>
            <a:chOff x="297021" y="2467583"/>
            <a:chExt cx="1584176" cy="1584176"/>
          </a:xfrm>
          <a:solidFill>
            <a:srgbClr val="99FF66"/>
          </a:solidFill>
        </p:grpSpPr>
        <p:pic>
          <p:nvPicPr>
            <p:cNvPr id="4134" name="Picture 9" descr="C:\Users\camillku\AppData\Local\Microsoft\Windows\Temporary Internet Files\Content.IE5\27R5BGKK\MC900185648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21" y="2467583"/>
              <a:ext cx="1584176" cy="15841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" name="Rectangle 65"/>
            <p:cNvSpPr/>
            <p:nvPr/>
          </p:nvSpPr>
          <p:spPr bwMode="auto">
            <a:xfrm>
              <a:off x="341467" y="2537426"/>
              <a:ext cx="1485760" cy="695260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nb-NO" sz="1400" b="1" dirty="0">
                  <a:solidFill>
                    <a:schemeClr val="tx1"/>
                  </a:solidFill>
                </a:rPr>
                <a:t>Lønnsdata rapporter</a:t>
              </a:r>
            </a:p>
          </p:txBody>
        </p:sp>
      </p:grpSp>
      <p:grpSp>
        <p:nvGrpSpPr>
          <p:cNvPr id="4119" name="Group 40"/>
          <p:cNvGrpSpPr>
            <a:grpSpLocks/>
          </p:cNvGrpSpPr>
          <p:nvPr/>
        </p:nvGrpSpPr>
        <p:grpSpPr bwMode="auto">
          <a:xfrm>
            <a:off x="5508625" y="1412875"/>
            <a:ext cx="1584325" cy="1584325"/>
            <a:chOff x="297021" y="2467583"/>
            <a:chExt cx="1584176" cy="1584176"/>
          </a:xfrm>
          <a:solidFill>
            <a:srgbClr val="00B0F0"/>
          </a:solidFill>
        </p:grpSpPr>
        <p:pic>
          <p:nvPicPr>
            <p:cNvPr id="4132" name="Picture 9" descr="C:\Users\camillku\AppData\Local\Microsoft\Windows\Temporary Internet Files\Content.IE5\27R5BGKK\MC900185648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21" y="2467583"/>
              <a:ext cx="1584176" cy="15841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8" name="Rectangle 67"/>
            <p:cNvSpPr/>
            <p:nvPr/>
          </p:nvSpPr>
          <p:spPr bwMode="auto">
            <a:xfrm>
              <a:off x="341467" y="2537426"/>
              <a:ext cx="1485760" cy="695260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nb-NO" sz="1600" b="1" dirty="0">
                  <a:solidFill>
                    <a:schemeClr val="tx1"/>
                  </a:solidFill>
                </a:rPr>
                <a:t>Prosjekt-forlengelse</a:t>
              </a:r>
            </a:p>
          </p:txBody>
        </p:sp>
      </p:grpSp>
      <p:grpSp>
        <p:nvGrpSpPr>
          <p:cNvPr id="4120" name="Group 55"/>
          <p:cNvGrpSpPr>
            <a:grpSpLocks/>
          </p:cNvGrpSpPr>
          <p:nvPr/>
        </p:nvGrpSpPr>
        <p:grpSpPr bwMode="auto">
          <a:xfrm>
            <a:off x="3779838" y="1412875"/>
            <a:ext cx="1584325" cy="1584325"/>
            <a:chOff x="297021" y="2467583"/>
            <a:chExt cx="1584176" cy="1584176"/>
          </a:xfrm>
        </p:grpSpPr>
        <p:pic>
          <p:nvPicPr>
            <p:cNvPr id="4130" name="Picture 9" descr="C:\Users\camillku\AppData\Local\Microsoft\Windows\Temporary Internet Files\Content.IE5\27R5BGKK\MC900185648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21" y="2467583"/>
              <a:ext cx="1584176" cy="1584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" name="Rectangle 70"/>
            <p:cNvSpPr/>
            <p:nvPr/>
          </p:nvSpPr>
          <p:spPr bwMode="auto">
            <a:xfrm>
              <a:off x="341467" y="2537426"/>
              <a:ext cx="1485760" cy="69526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nb-NO" sz="1600" b="1" dirty="0">
                  <a:solidFill>
                    <a:schemeClr val="tx1"/>
                  </a:solidFill>
                </a:rPr>
                <a:t>Ressurs-styring</a:t>
              </a:r>
            </a:p>
          </p:txBody>
        </p:sp>
      </p:grpSp>
      <p:grpSp>
        <p:nvGrpSpPr>
          <p:cNvPr id="4121" name="Group 40"/>
          <p:cNvGrpSpPr>
            <a:grpSpLocks/>
          </p:cNvGrpSpPr>
          <p:nvPr/>
        </p:nvGrpSpPr>
        <p:grpSpPr bwMode="auto">
          <a:xfrm>
            <a:off x="1187450" y="5418138"/>
            <a:ext cx="1584325" cy="1584325"/>
            <a:chOff x="297021" y="2467583"/>
            <a:chExt cx="1584176" cy="1584176"/>
          </a:xfrm>
          <a:solidFill>
            <a:srgbClr val="99FF66"/>
          </a:solidFill>
        </p:grpSpPr>
        <p:pic>
          <p:nvPicPr>
            <p:cNvPr id="4128" name="Picture 9" descr="C:\Users\camillku\AppData\Local\Microsoft\Windows\Temporary Internet Files\Content.IE5\27R5BGKK\MC900185648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21" y="2467583"/>
              <a:ext cx="1584176" cy="15841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Rectangle 42"/>
            <p:cNvSpPr/>
            <p:nvPr/>
          </p:nvSpPr>
          <p:spPr bwMode="auto">
            <a:xfrm>
              <a:off x="341467" y="2537426"/>
              <a:ext cx="1485760" cy="695260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nb-NO" sz="1600" b="1" dirty="0">
                  <a:solidFill>
                    <a:schemeClr val="tx1"/>
                  </a:solidFill>
                </a:rPr>
                <a:t>Videre-fordelinger</a:t>
              </a:r>
            </a:p>
          </p:txBody>
        </p:sp>
      </p:grpSp>
      <p:grpSp>
        <p:nvGrpSpPr>
          <p:cNvPr id="4122" name="Group 76"/>
          <p:cNvGrpSpPr>
            <a:grpSpLocks/>
          </p:cNvGrpSpPr>
          <p:nvPr/>
        </p:nvGrpSpPr>
        <p:grpSpPr bwMode="auto">
          <a:xfrm>
            <a:off x="4673600" y="3530600"/>
            <a:ext cx="2473325" cy="1584325"/>
            <a:chOff x="297021" y="2467583"/>
            <a:chExt cx="1584176" cy="1584176"/>
          </a:xfrm>
        </p:grpSpPr>
        <p:pic>
          <p:nvPicPr>
            <p:cNvPr id="4126" name="Picture 9" descr="C:\Users\camillku\AppData\Local\Microsoft\Windows\Temporary Internet Files\Content.IE5\27R5BGKK\MC900185648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21" y="2467583"/>
              <a:ext cx="1584176" cy="1584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9" name="Rectangle 78"/>
            <p:cNvSpPr/>
            <p:nvPr/>
          </p:nvSpPr>
          <p:spPr bwMode="auto">
            <a:xfrm>
              <a:off x="341467" y="2537426"/>
              <a:ext cx="1485760" cy="69526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nb-NO" sz="1200" b="1" dirty="0" smtClean="0">
                  <a:solidFill>
                    <a:schemeClr val="tx1"/>
                  </a:solidFill>
                </a:rPr>
                <a:t>LOKALT ANSVAR</a:t>
              </a:r>
            </a:p>
            <a:p>
              <a:pPr algn="ctr" eaLnBrk="0" hangingPunct="0">
                <a:defRPr/>
              </a:pPr>
              <a:r>
                <a:rPr lang="nb-NO" sz="1200" b="1" dirty="0" smtClean="0">
                  <a:solidFill>
                    <a:schemeClr val="tx1"/>
                  </a:solidFill>
                </a:rPr>
                <a:t>EFV-V rolleavklaring</a:t>
              </a:r>
            </a:p>
            <a:p>
              <a:pPr algn="ctr" eaLnBrk="0" hangingPunct="0">
                <a:defRPr/>
              </a:pPr>
              <a:r>
                <a:rPr lang="nb-NO" sz="1200" b="1" dirty="0" smtClean="0">
                  <a:solidFill>
                    <a:schemeClr val="tx1"/>
                  </a:solidFill>
                </a:rPr>
                <a:t>Samhandling </a:t>
              </a:r>
              <a:r>
                <a:rPr lang="nb-NO" sz="1200" b="1" dirty="0">
                  <a:solidFill>
                    <a:schemeClr val="tx1"/>
                  </a:solidFill>
                </a:rPr>
                <a:t>støtteapparat</a:t>
              </a:r>
            </a:p>
          </p:txBody>
        </p:sp>
      </p:grpSp>
      <p:grpSp>
        <p:nvGrpSpPr>
          <p:cNvPr id="4123" name="Group 43"/>
          <p:cNvGrpSpPr>
            <a:grpSpLocks/>
          </p:cNvGrpSpPr>
          <p:nvPr/>
        </p:nvGrpSpPr>
        <p:grpSpPr bwMode="auto">
          <a:xfrm>
            <a:off x="336550" y="1435100"/>
            <a:ext cx="1584325" cy="1584325"/>
            <a:chOff x="297021" y="2467583"/>
            <a:chExt cx="1584176" cy="1584176"/>
          </a:xfrm>
          <a:solidFill>
            <a:srgbClr val="99FF66"/>
          </a:solidFill>
        </p:grpSpPr>
        <p:pic>
          <p:nvPicPr>
            <p:cNvPr id="4124" name="Picture 9" descr="C:\Users\camillku\AppData\Local\Microsoft\Windows\Temporary Internet Files\Content.IE5\27R5BGKK\MC900185648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21" y="2467583"/>
              <a:ext cx="1584176" cy="15841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Rectangle 45"/>
            <p:cNvSpPr/>
            <p:nvPr/>
          </p:nvSpPr>
          <p:spPr bwMode="auto">
            <a:xfrm>
              <a:off x="341467" y="2537426"/>
              <a:ext cx="1485760" cy="695260"/>
            </a:xfrm>
            <a:prstGeom prst="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nb-NO" sz="1600" b="1" dirty="0">
                  <a:solidFill>
                    <a:schemeClr val="tx1"/>
                  </a:solidFill>
                  <a:cs typeface="ヒラギノ角ゴ Pro W3"/>
                </a:rPr>
                <a:t>Kontrakts-maler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214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845840"/>
            <a:ext cx="7696200" cy="1143000"/>
          </a:xfrm>
        </p:spPr>
        <p:txBody>
          <a:bodyPr/>
          <a:lstStyle/>
          <a:p>
            <a:r>
              <a:rPr lang="nb-NO" sz="2800" dirty="0" smtClean="0"/>
              <a:t>Utredninger av konkrete tiltak i 2014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1978496"/>
            <a:ext cx="8208912" cy="4114800"/>
          </a:xfrm>
        </p:spPr>
        <p:txBody>
          <a:bodyPr/>
          <a:lstStyle/>
          <a:p>
            <a:pPr marL="0" indent="0">
              <a:buNone/>
            </a:pPr>
            <a:r>
              <a:rPr lang="nb-NO" sz="1600" b="1" dirty="0"/>
              <a:t>Intern handel:</a:t>
            </a:r>
            <a:r>
              <a:rPr lang="nb-NO" sz="1600" dirty="0"/>
              <a:t>	Kartlegge omfanget av behovet for en elektronisk løsning for 		intern handel som frikjøp og leiested (ref. UiB sin løsning) og 		utfakturering (eget forprosjekt) </a:t>
            </a:r>
          </a:p>
          <a:p>
            <a:pPr marL="0" indent="0">
              <a:buNone/>
            </a:pPr>
            <a:endParaRPr lang="nb-NO" sz="1600" b="1" dirty="0" smtClean="0"/>
          </a:p>
          <a:p>
            <a:pPr marL="0" indent="0">
              <a:buNone/>
            </a:pPr>
            <a:r>
              <a:rPr lang="nb-NO" sz="1600" b="1" dirty="0" smtClean="0"/>
              <a:t>Regnskapsføring:</a:t>
            </a:r>
            <a:r>
              <a:rPr lang="nb-NO" sz="1600" dirty="0" smtClean="0"/>
              <a:t>	Utredning av håndtering av interne transaksjoner knyttet til 			overhead og egenandel for å hensiktsmessig å kunne styre 			prosjektene under samme stedkode og for å kunne styre på 			enkelttiltak.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b="1" dirty="0"/>
              <a:t>SFF-modell:</a:t>
            </a:r>
            <a:r>
              <a:rPr lang="nb-NO" sz="1600" dirty="0"/>
              <a:t>	</a:t>
            </a:r>
            <a:r>
              <a:rPr lang="nb-NO" sz="1600" dirty="0" smtClean="0"/>
              <a:t>Evaluering og vurdere implementering </a:t>
            </a:r>
            <a:r>
              <a:rPr lang="nb-NO" sz="1600" dirty="0"/>
              <a:t>av valgt løsning på </a:t>
            </a:r>
            <a:r>
              <a:rPr lang="nb-NO" sz="1600" dirty="0" smtClean="0"/>
              <a:t>			eksisterende </a:t>
            </a:r>
            <a:r>
              <a:rPr lang="nb-NO" sz="1600" dirty="0"/>
              <a:t>SFF </a:t>
            </a:r>
            <a:r>
              <a:rPr lang="nb-NO" sz="1600" dirty="0" smtClean="0"/>
              <a:t>og </a:t>
            </a:r>
            <a:r>
              <a:rPr lang="nb-NO" sz="1600" dirty="0"/>
              <a:t>sentre </a:t>
            </a:r>
            <a:r>
              <a:rPr lang="nb-NO" sz="1600" dirty="0" smtClean="0"/>
              <a:t>fra 2015</a:t>
            </a:r>
            <a:endParaRPr lang="nb-NO" sz="1600" dirty="0"/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b="1" dirty="0" smtClean="0"/>
              <a:t>Prosjekthierarki:</a:t>
            </a:r>
            <a:r>
              <a:rPr lang="nb-NO" sz="1600" dirty="0" smtClean="0"/>
              <a:t>	Kartlegge behovet for og policy for bruken av prosjekthierarki og 		nødvendig rammer for å kunne ta dette i bruk i organisasjonen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endParaRPr lang="nb-NO" sz="1600" dirty="0"/>
          </a:p>
        </p:txBody>
      </p:sp>
      <p:sp>
        <p:nvSpPr>
          <p:cNvPr id="5" name="Avrundet rektangel 3"/>
          <p:cNvSpPr/>
          <p:nvPr/>
        </p:nvSpPr>
        <p:spPr bwMode="auto">
          <a:xfrm>
            <a:off x="6732240" y="188640"/>
            <a:ext cx="2304256" cy="792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dirty="0" smtClean="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Utredning nye tiltak / prosjekter</a:t>
            </a: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1579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Vedlegg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Parkeringsplass v/ADS detaljert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43997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6160" y="629816"/>
            <a:ext cx="7696200" cy="1143000"/>
          </a:xfrm>
        </p:spPr>
        <p:txBody>
          <a:bodyPr/>
          <a:lstStyle/>
          <a:p>
            <a:r>
              <a:rPr lang="nb-NO" sz="2800" dirty="0" smtClean="0"/>
              <a:t>Parkeringsplassen</a:t>
            </a:r>
            <a:br>
              <a:rPr lang="nb-NO" sz="2800" dirty="0" smtClean="0"/>
            </a:br>
            <a:r>
              <a:rPr lang="nb-NO" sz="2000" b="0" dirty="0" smtClean="0"/>
              <a:t>Ingen endringer våren 2014, ny vurdering høsten 2014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2" y="1700808"/>
            <a:ext cx="9036496" cy="4762872"/>
          </a:xfrm>
        </p:spPr>
        <p:txBody>
          <a:bodyPr/>
          <a:lstStyle/>
          <a:p>
            <a:pPr marL="0" lvl="0" indent="0">
              <a:buNone/>
            </a:pPr>
            <a:r>
              <a:rPr lang="nb-NO" sz="1600" dirty="0" smtClean="0"/>
              <a:t>Nye rapporter:		Detaljendringer artsoppsett</a:t>
            </a:r>
          </a:p>
          <a:p>
            <a:pPr marL="0" lvl="0" indent="0">
              <a:buNone/>
            </a:pPr>
            <a:r>
              <a:rPr lang="nb-NO" sz="1600" dirty="0" smtClean="0"/>
              <a:t>EU regnskapsføring:	Endring i regnskapsføringen av overhead </a:t>
            </a:r>
          </a:p>
          <a:p>
            <a:pPr marL="0" lvl="0" indent="0">
              <a:buNone/>
            </a:pPr>
            <a:r>
              <a:rPr lang="nb-NO" sz="1600" dirty="0" smtClean="0"/>
              <a:t>Valutasvingninger:		Håndtering av risiko sentralt (krever endring i arbeidsoppgaver)</a:t>
            </a:r>
          </a:p>
          <a:p>
            <a:pPr marL="0" lvl="0" indent="0">
              <a:buNone/>
            </a:pPr>
            <a:r>
              <a:rPr lang="nb-NO" sz="1600" dirty="0" smtClean="0"/>
              <a:t>SFI/SFF:			Koordinering av satsninger sentralt/lokalt (Fagstøtte)</a:t>
            </a:r>
          </a:p>
          <a:p>
            <a:pPr marL="0" lvl="0" indent="0">
              <a:buNone/>
            </a:pPr>
            <a:r>
              <a:rPr lang="nb-NO" sz="1600" dirty="0" smtClean="0"/>
              <a:t>Oversikt arkiv:		Prosjektoversiktsrapport </a:t>
            </a:r>
            <a:r>
              <a:rPr lang="nb-NO" sz="1600" dirty="0" err="1" smtClean="0"/>
              <a:t>ephorte</a:t>
            </a:r>
            <a:r>
              <a:rPr lang="nb-NO" sz="1600" dirty="0" smtClean="0"/>
              <a:t> (Seksjon for arkiv)</a:t>
            </a:r>
          </a:p>
          <a:p>
            <a:pPr marL="0" lvl="0" indent="0">
              <a:buNone/>
            </a:pPr>
            <a:r>
              <a:rPr lang="nb-NO" sz="1600" dirty="0" smtClean="0"/>
              <a:t>Inflasjonsjustert budsjett:	Tilrettelegge for inflasjonsjustering i Buddy prosjekt (praksis, policy)</a:t>
            </a:r>
          </a:p>
          <a:p>
            <a:pPr marL="0" lvl="0" indent="0">
              <a:buNone/>
            </a:pPr>
            <a:r>
              <a:rPr lang="nb-NO" sz="1600" dirty="0" smtClean="0"/>
              <a:t>Rapporteringskrav:		Skape oversikt over type av </a:t>
            </a:r>
            <a:r>
              <a:rPr lang="nb-NO" sz="1600" dirty="0" err="1" smtClean="0"/>
              <a:t>finansiører</a:t>
            </a:r>
            <a:r>
              <a:rPr lang="nb-NO" sz="1600" dirty="0"/>
              <a:t> </a:t>
            </a:r>
            <a:r>
              <a:rPr lang="nb-NO" sz="1600" dirty="0" smtClean="0"/>
              <a:t>og rapporteringskravene, 			-&gt; Tiltak: standard på økonomirapportering til </a:t>
            </a:r>
            <a:r>
              <a:rPr lang="nb-NO" sz="1600" dirty="0" err="1" smtClean="0"/>
              <a:t>finansiør</a:t>
            </a:r>
            <a:r>
              <a:rPr lang="nb-NO" sz="1600" dirty="0" smtClean="0"/>
              <a:t> beskrevet i 			tekst i standard kontrakter (Fagstøtte)</a:t>
            </a:r>
            <a:endParaRPr lang="nb-NO" sz="1600" dirty="0"/>
          </a:p>
          <a:p>
            <a:pPr marL="0" lvl="0" indent="0">
              <a:buNone/>
            </a:pPr>
            <a:r>
              <a:rPr lang="nb-NO" sz="1600" dirty="0" smtClean="0"/>
              <a:t>Prosjektoppretting:		Jobbe med å få en </a:t>
            </a:r>
            <a:r>
              <a:rPr lang="nb-NO" sz="1600" dirty="0" err="1" smtClean="0"/>
              <a:t>smidigere</a:t>
            </a:r>
            <a:r>
              <a:rPr lang="nb-NO" sz="1600" dirty="0" smtClean="0"/>
              <a:t> prosess frem til prosjektoppstart.</a:t>
            </a:r>
          </a:p>
          <a:p>
            <a:pPr marL="0" lvl="0" indent="0">
              <a:buNone/>
            </a:pPr>
            <a:r>
              <a:rPr lang="nb-NO" sz="1600" dirty="0" smtClean="0"/>
              <a:t>Leiested</a:t>
            </a:r>
            <a:r>
              <a:rPr lang="nb-NO" sz="1600" dirty="0"/>
              <a:t>: </a:t>
            </a:r>
            <a:r>
              <a:rPr lang="nb-NO" sz="1600" dirty="0" smtClean="0"/>
              <a:t>			Oppfølging </a:t>
            </a:r>
            <a:r>
              <a:rPr lang="nb-NO" sz="1600" dirty="0"/>
              <a:t>av søknadsrunder NFR </a:t>
            </a:r>
            <a:r>
              <a:rPr lang="nb-NO" sz="1600" dirty="0" smtClean="0"/>
              <a:t>– hva blir praksis?            Oppdragsprosjekter</a:t>
            </a:r>
            <a:r>
              <a:rPr lang="nb-NO" sz="1600" dirty="0"/>
              <a:t>: </a:t>
            </a:r>
            <a:r>
              <a:rPr lang="nb-NO" sz="1600" dirty="0" smtClean="0"/>
              <a:t>	«Vi </a:t>
            </a:r>
            <a:r>
              <a:rPr lang="nb-NO" sz="1600" dirty="0"/>
              <a:t>priser oss ut" – er dette reelt</a:t>
            </a:r>
            <a:r>
              <a:rPr lang="nb-NO" sz="1600" dirty="0" smtClean="0"/>
              <a:t>? (Fagstøtte og Lederstøtte) </a:t>
            </a:r>
            <a:endParaRPr lang="nb-NO" sz="1600" dirty="0"/>
          </a:p>
          <a:p>
            <a:pPr marL="0" lvl="0" indent="0">
              <a:buNone/>
            </a:pPr>
            <a:r>
              <a:rPr lang="nb-NO" sz="1600" dirty="0"/>
              <a:t>EU rapportering: </a:t>
            </a:r>
            <a:r>
              <a:rPr lang="nb-NO" sz="1600" dirty="0" smtClean="0"/>
              <a:t>		Hva gjelder </a:t>
            </a:r>
            <a:r>
              <a:rPr lang="nb-NO" sz="1600" dirty="0"/>
              <a:t>for de ulike </a:t>
            </a:r>
            <a:r>
              <a:rPr lang="nb-NO" sz="1600" dirty="0" smtClean="0"/>
              <a:t>programmer?</a:t>
            </a:r>
            <a:endParaRPr lang="nb-NO" sz="1600" dirty="0"/>
          </a:p>
          <a:p>
            <a:pPr marL="0" lvl="0" indent="0">
              <a:buNone/>
            </a:pPr>
            <a:r>
              <a:rPr lang="nb-NO" sz="1600" dirty="0" smtClean="0"/>
              <a:t>Budsjettmaler:		Norwegian </a:t>
            </a:r>
            <a:r>
              <a:rPr lang="nb-NO" sz="1600" dirty="0" err="1"/>
              <a:t>grants</a:t>
            </a:r>
            <a:r>
              <a:rPr lang="nb-NO" sz="1600" dirty="0"/>
              <a:t> (egen mal), i </a:t>
            </a:r>
            <a:r>
              <a:rPr lang="nb-NO" sz="1600" dirty="0" err="1"/>
              <a:t>budsjettmal</a:t>
            </a:r>
            <a:r>
              <a:rPr lang="nb-NO" sz="1600" dirty="0"/>
              <a:t> en </a:t>
            </a:r>
            <a:r>
              <a:rPr lang="nb-NO" sz="1600" dirty="0" smtClean="0"/>
              <a:t>generell total 				presentasjonsflik </a:t>
            </a:r>
            <a:r>
              <a:rPr lang="nb-NO" sz="1600" dirty="0"/>
              <a:t>til bruk ved andre </a:t>
            </a:r>
            <a:r>
              <a:rPr lang="nb-NO" sz="1600" dirty="0" err="1" smtClean="0"/>
              <a:t>finansiører</a:t>
            </a:r>
            <a:endParaRPr lang="nb-NO" sz="1600" dirty="0"/>
          </a:p>
          <a:p>
            <a:pPr marL="0" lvl="0" indent="0">
              <a:buNone/>
            </a:pPr>
            <a:r>
              <a:rPr lang="nb-NO" sz="1600" dirty="0" smtClean="0"/>
              <a:t>Prosjektavslutning rutine</a:t>
            </a:r>
            <a:r>
              <a:rPr lang="nb-NO" sz="1600" dirty="0"/>
              <a:t>: </a:t>
            </a:r>
            <a:r>
              <a:rPr lang="nb-NO" sz="1600" dirty="0" smtClean="0"/>
              <a:t>	Gjennomgang </a:t>
            </a:r>
            <a:r>
              <a:rPr lang="nb-NO" sz="1600" dirty="0"/>
              <a:t>av rutine for inaktive </a:t>
            </a:r>
            <a:r>
              <a:rPr lang="nb-NO" sz="1600" dirty="0" smtClean="0"/>
              <a:t>prosjekter</a:t>
            </a:r>
            <a:endParaRPr lang="nb-NO" sz="1600" dirty="0"/>
          </a:p>
          <a:p>
            <a:pPr marL="0" lvl="0" indent="0">
              <a:buNone/>
            </a:pPr>
            <a:r>
              <a:rPr lang="nb-NO" sz="1600" dirty="0" smtClean="0"/>
              <a:t>Prosjektregistreringsskjema:	Hvilke elementer registreres </a:t>
            </a:r>
            <a:r>
              <a:rPr lang="nb-NO" sz="1600" dirty="0"/>
              <a:t>i OA </a:t>
            </a:r>
            <a:r>
              <a:rPr lang="nb-NO" sz="1600" dirty="0" smtClean="0"/>
              <a:t>og hvilke er </a:t>
            </a:r>
            <a:r>
              <a:rPr lang="nb-NO" sz="1600" dirty="0" err="1" smtClean="0"/>
              <a:t>t.o</a:t>
            </a:r>
            <a:r>
              <a:rPr lang="nb-NO" sz="1600" dirty="0" smtClean="0"/>
              <a:t>.</a:t>
            </a:r>
          </a:p>
          <a:p>
            <a:pPr marL="0" lvl="0" indent="0">
              <a:buNone/>
            </a:pPr>
            <a:r>
              <a:rPr lang="nb-NO" sz="1600" dirty="0" smtClean="0"/>
              <a:t>Periodisering av inntekter:	Inntektshåndtering i prosjektregnskapene</a:t>
            </a:r>
            <a:endParaRPr lang="nb-NO" sz="1600" dirty="0"/>
          </a:p>
          <a:p>
            <a:endParaRPr lang="nb-NO" sz="1400" dirty="0"/>
          </a:p>
        </p:txBody>
      </p:sp>
      <p:sp>
        <p:nvSpPr>
          <p:cNvPr id="5" name="Avrundet rektangel 4"/>
          <p:cNvSpPr/>
          <p:nvPr/>
        </p:nvSpPr>
        <p:spPr bwMode="auto">
          <a:xfrm>
            <a:off x="3491880" y="188640"/>
            <a:ext cx="5544616" cy="6480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800" dirty="0" smtClean="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rPr>
              <a:t>Ytterligere behov og innspill meldt inn i brukertest og i etterkant av lansering nye rapporter</a:t>
            </a:r>
            <a:endParaRPr kumimoji="0" 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730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16718</TotalTime>
  <Words>460</Words>
  <Application>Microsoft Office PowerPoint</Application>
  <PresentationFormat>Skjermfremvisning (4:3)</PresentationFormat>
  <Paragraphs>109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Blank Presentation</vt:lpstr>
      <vt:lpstr>         EFV-V   Prosjektøkonomistyring Status på oppfølging av arbeidet i linjen  Plangruppemøte 28.mai 2015</vt:lpstr>
      <vt:lpstr>EFP hovedprioriteringer v/ADS </vt:lpstr>
      <vt:lpstr>Igangsatte aktiviteter v/ADS</vt:lpstr>
      <vt:lpstr>Status nye rapporter</vt:lpstr>
      <vt:lpstr>PowerPoint-presentasjon</vt:lpstr>
      <vt:lpstr>Utredninger av konkrete tiltak i 2014</vt:lpstr>
      <vt:lpstr>Vedlegg</vt:lpstr>
      <vt:lpstr>Parkeringsplassen Ingen endringer våren 2014, ny vurdering høsten 2014</vt:lpstr>
    </vt:vector>
  </TitlesOfParts>
  <Company>Rayon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Haugan</dc:creator>
  <cp:lastModifiedBy>Jan Thorsen</cp:lastModifiedBy>
  <cp:revision>502</cp:revision>
  <cp:lastPrinted>2011-01-11T11:27:43Z</cp:lastPrinted>
  <dcterms:created xsi:type="dcterms:W3CDTF">2010-03-17T10:59:25Z</dcterms:created>
  <dcterms:modified xsi:type="dcterms:W3CDTF">2014-05-20T12:20:03Z</dcterms:modified>
</cp:coreProperties>
</file>