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59" r:id="rId3"/>
    <p:sldId id="261" r:id="rId4"/>
    <p:sldId id="260" r:id="rId5"/>
    <p:sldId id="262" r:id="rId6"/>
    <p:sldId id="264" r:id="rId7"/>
    <p:sldId id="267" r:id="rId8"/>
    <p:sldId id="258" r:id="rId9"/>
    <p:sldId id="265" r:id="rId10"/>
    <p:sldId id="266" r:id="rId11"/>
  </p:sldIdLst>
  <p:sldSz cx="9144000" cy="6858000" type="screen4x3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22FA6-17F1-4D67-992C-1261FD48EA61}" type="datetimeFigureOut">
              <a:rPr lang="nb-NO" smtClean="0"/>
              <a:t>20.03.2014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1F23A-543D-40B4-A42E-E57A7A2437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125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B7AC-A613-4F88-9E43-5C01595047D0}" type="datetime1">
              <a:rPr lang="nb-NO" smtClean="0"/>
              <a:t>20.03.2014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995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4127-C47A-44A0-875B-D89B5BF027AD}" type="datetime1">
              <a:rPr lang="nb-NO" smtClean="0"/>
              <a:t>20.03.2014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162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4E2D-EB02-47FF-B44C-6D551721343C}" type="datetime1">
              <a:rPr lang="nb-NO" smtClean="0"/>
              <a:t>20.03.2014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728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704B-353D-4139-8983-B94393F8E63C}" type="datetime1">
              <a:rPr lang="nb-NO" smtClean="0"/>
              <a:t>20.03.2014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99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3483-F65A-4E35-B923-ECD4CA3E34E2}" type="datetime1">
              <a:rPr lang="nb-NO" smtClean="0"/>
              <a:t>20.03.2014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402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A062-AFA1-4D35-AB50-1FC2F0666A8D}" type="datetime1">
              <a:rPr lang="nb-NO" smtClean="0"/>
              <a:t>20.03.2014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14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F7B6-BC2D-4871-90EC-1B61331EFE38}" type="datetime1">
              <a:rPr lang="nb-NO" smtClean="0"/>
              <a:t>20.03.2014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644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D827-21E2-468C-9EFB-803F279F0B47}" type="datetime1">
              <a:rPr lang="nb-NO" smtClean="0"/>
              <a:t>20.03.2014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782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7666-60F3-4411-BB45-A7BC46BADC41}" type="datetime1">
              <a:rPr lang="nb-NO" smtClean="0"/>
              <a:t>20.03.2014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074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630B-3F01-4C77-BC0F-5D50F3939ECC}" type="datetime1">
              <a:rPr lang="nb-NO" smtClean="0"/>
              <a:t>20.03.2014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693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25EA-9848-4EA3-A0B7-DAA366120AA2}" type="datetime1">
              <a:rPr lang="nb-NO" smtClean="0"/>
              <a:t>20.03.2014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22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8FF41-B580-43CD-BD5E-B4271D2A12A8}" type="datetime1">
              <a:rPr lang="nb-NO" smtClean="0"/>
              <a:t>20.03.2014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98A91-2D74-4A8D-B420-647D40374E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339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pc\Desktop\Soria Mo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09" y="404664"/>
            <a:ext cx="4826239" cy="317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9552" y="3501008"/>
            <a:ext cx="7772400" cy="1470025"/>
          </a:xfrm>
        </p:spPr>
        <p:txBody>
          <a:bodyPr/>
          <a:lstStyle/>
          <a:p>
            <a:r>
              <a:rPr lang="nb-NO" dirty="0" smtClean="0"/>
              <a:t>Veien videre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59632" y="4941168"/>
            <a:ext cx="6400800" cy="1752600"/>
          </a:xfrm>
        </p:spPr>
        <p:txBody>
          <a:bodyPr>
            <a:normAutofit/>
          </a:bodyPr>
          <a:lstStyle/>
          <a:p>
            <a:r>
              <a:rPr lang="nb-NO" sz="1600" b="1" dirty="0" smtClean="0"/>
              <a:t>Anbefalinger fra sekretariatet</a:t>
            </a:r>
            <a:endParaRPr lang="nb-NO" sz="16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642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Etablere nytt sekretariat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Må etableres ASAP</a:t>
            </a:r>
          </a:p>
          <a:p>
            <a:pPr lvl="1"/>
            <a:r>
              <a:rPr lang="nb-NO" dirty="0" smtClean="0"/>
              <a:t>Dagens sekretariat ferdig 01.04.2014</a:t>
            </a:r>
          </a:p>
          <a:p>
            <a:r>
              <a:rPr lang="nb-NO" dirty="0" smtClean="0"/>
              <a:t>Finansiering og kontinuitet må sikres</a:t>
            </a:r>
          </a:p>
          <a:p>
            <a:r>
              <a:rPr lang="nb-NO" dirty="0" smtClean="0"/>
              <a:t>Organisering og forankring må formaliseres</a:t>
            </a:r>
          </a:p>
          <a:p>
            <a:r>
              <a:rPr lang="nb-NO" dirty="0" smtClean="0"/>
              <a:t>Fungeringstid Q3/2014 –&gt; Q4/2016</a:t>
            </a:r>
          </a:p>
          <a:p>
            <a:pPr lvl="1"/>
            <a:r>
              <a:rPr lang="nb-NO" dirty="0" err="1" smtClean="0"/>
              <a:t>Kjerneteam</a:t>
            </a:r>
            <a:endParaRPr lang="nb-NO" dirty="0" smtClean="0"/>
          </a:p>
          <a:p>
            <a:pPr lvl="2"/>
            <a:r>
              <a:rPr lang="nb-NO" dirty="0" smtClean="0"/>
              <a:t>Leder, minst 50%, helst 100% - </a:t>
            </a:r>
            <a:r>
              <a:rPr lang="nb-NO" b="1" dirty="0" smtClean="0"/>
              <a:t>KRITISK</a:t>
            </a:r>
          </a:p>
          <a:p>
            <a:pPr lvl="2"/>
            <a:r>
              <a:rPr lang="nb-NO" dirty="0" smtClean="0"/>
              <a:t>Sekretær, </a:t>
            </a:r>
            <a:r>
              <a:rPr lang="nb-NO" dirty="0"/>
              <a:t>minst 50%, helst 100</a:t>
            </a:r>
            <a:r>
              <a:rPr lang="nb-NO" dirty="0" smtClean="0"/>
              <a:t>% </a:t>
            </a:r>
          </a:p>
          <a:p>
            <a:pPr lvl="2"/>
            <a:r>
              <a:rPr lang="nb-NO" dirty="0" smtClean="0"/>
              <a:t>Fagmedlem </a:t>
            </a:r>
            <a:r>
              <a:rPr lang="nb-NO" dirty="0" err="1" smtClean="0"/>
              <a:t>forskningsadmin</a:t>
            </a:r>
            <a:r>
              <a:rPr lang="nb-NO" dirty="0" smtClean="0"/>
              <a:t> sentralt, 50% </a:t>
            </a:r>
          </a:p>
          <a:p>
            <a:pPr lvl="2"/>
            <a:r>
              <a:rPr lang="nb-NO" dirty="0" smtClean="0"/>
              <a:t>Fagmedlem </a:t>
            </a:r>
            <a:r>
              <a:rPr lang="nb-NO" dirty="0" err="1"/>
              <a:t>forskningsadmin</a:t>
            </a:r>
            <a:r>
              <a:rPr lang="nb-NO" dirty="0"/>
              <a:t> </a:t>
            </a:r>
            <a:r>
              <a:rPr lang="nb-NO" dirty="0" smtClean="0"/>
              <a:t>fakultet, 50% </a:t>
            </a:r>
          </a:p>
          <a:p>
            <a:pPr lvl="2"/>
            <a:r>
              <a:rPr lang="nb-NO" dirty="0" smtClean="0"/>
              <a:t>Fagmedlem prosjektøkonomistyring, 20% </a:t>
            </a:r>
          </a:p>
          <a:p>
            <a:pPr lvl="2"/>
            <a:r>
              <a:rPr lang="nb-NO" dirty="0" smtClean="0"/>
              <a:t>Utvides/endres ved behov</a:t>
            </a:r>
          </a:p>
          <a:p>
            <a:pPr lvl="3"/>
            <a:r>
              <a:rPr lang="nb-NO" dirty="0" err="1" smtClean="0"/>
              <a:t>F.eks</a:t>
            </a:r>
            <a:r>
              <a:rPr lang="nb-NO" dirty="0" smtClean="0"/>
              <a:t> IT-kompetanse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40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GRUNNLAGET:</a:t>
            </a:r>
            <a:br>
              <a:rPr lang="nb-NO" dirty="0" smtClean="0"/>
            </a:br>
            <a:r>
              <a:rPr lang="nb-NO" dirty="0" smtClean="0"/>
              <a:t>UiOs Strategi2020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UiO har en strategi som fordrer at vi skal fremme topp kvalitet, styrke internasjonalisering og tverrfaglige aspekter </a:t>
            </a:r>
            <a:endParaRPr lang="nb-NO" dirty="0" smtClean="0"/>
          </a:p>
          <a:p>
            <a:r>
              <a:rPr lang="nb-NO" dirty="0" smtClean="0"/>
              <a:t>Økte </a:t>
            </a:r>
            <a:r>
              <a:rPr lang="nb-NO" dirty="0"/>
              <a:t>eksterne </a:t>
            </a:r>
            <a:r>
              <a:rPr lang="nb-NO" dirty="0" smtClean="0"/>
              <a:t>inntekter er </a:t>
            </a:r>
            <a:r>
              <a:rPr lang="nb-NO" dirty="0"/>
              <a:t>et mål og disse skal bidra til å øke UiOs </a:t>
            </a:r>
            <a:r>
              <a:rPr lang="nb-NO" dirty="0" smtClean="0"/>
              <a:t>handlingsrom</a:t>
            </a:r>
          </a:p>
          <a:p>
            <a:r>
              <a:rPr lang="nb-NO" dirty="0" smtClean="0"/>
              <a:t>EFV </a:t>
            </a:r>
            <a:r>
              <a:rPr lang="nb-NO" dirty="0"/>
              <a:t>skal håndteres strategisk så den bidrar til fagutvikling, dynamikk og kvalitet i fagmiljøene. </a:t>
            </a:r>
            <a:endParaRPr lang="nb-NO" dirty="0" smtClean="0"/>
          </a:p>
          <a:p>
            <a:r>
              <a:rPr lang="nb-NO" dirty="0" smtClean="0"/>
              <a:t>UiOs </a:t>
            </a:r>
            <a:r>
              <a:rPr lang="nb-NO" dirty="0"/>
              <a:t>forskere skal dessuten bli mer aktive </a:t>
            </a:r>
            <a:r>
              <a:rPr lang="nb-NO" dirty="0" smtClean="0"/>
              <a:t>premissleverandører </a:t>
            </a:r>
            <a:r>
              <a:rPr lang="nb-NO" dirty="0"/>
              <a:t>for eksterne satsinger og programmer, spesielt nasjonalt og i EU.</a:t>
            </a:r>
          </a:p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832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Strategisk 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457200"/>
            <a:r>
              <a:rPr lang="nb-NO" dirty="0"/>
              <a:t>Posisjonering inn mot eksterne satsinger og programmer </a:t>
            </a:r>
            <a:endParaRPr lang="nb-NO" dirty="0" smtClean="0"/>
          </a:p>
          <a:p>
            <a:pPr marL="914400" lvl="1" indent="-457200"/>
            <a:r>
              <a:rPr lang="nb-NO" dirty="0" smtClean="0"/>
              <a:t>(</a:t>
            </a:r>
            <a:r>
              <a:rPr lang="nb-NO" dirty="0"/>
              <a:t>deltagelse på høringer, innspill til programplaner og utlysninger (EU og Forskningsrådet) samt strategiutvikling på utvalgte fagområder)</a:t>
            </a:r>
          </a:p>
          <a:p>
            <a:pPr marL="514350" indent="-457200"/>
            <a:r>
              <a:rPr lang="nb-NO" dirty="0"/>
              <a:t>Porteføljestyring </a:t>
            </a:r>
            <a:endParaRPr lang="nb-NO" dirty="0" smtClean="0"/>
          </a:p>
          <a:p>
            <a:pPr marL="914400" lvl="1" indent="-457200"/>
            <a:r>
              <a:rPr lang="nb-NO" dirty="0" smtClean="0"/>
              <a:t>(</a:t>
            </a:r>
            <a:r>
              <a:rPr lang="nb-NO" dirty="0"/>
              <a:t>målrettet informasjonsarbeid, kartlegging, utvikling og styring av portefølje, herunder også økonomistyring, innen og på tvers av enheter ut i fra tema og samarbeid herunder faglige prioriteringer)</a:t>
            </a:r>
          </a:p>
          <a:p>
            <a:pPr marL="514350" indent="-457200"/>
            <a:r>
              <a:rPr lang="nb-NO" dirty="0"/>
              <a:t>Tverrfaglig aktivitet </a:t>
            </a:r>
            <a:endParaRPr lang="nb-NO" dirty="0" smtClean="0"/>
          </a:p>
          <a:p>
            <a:pPr marL="914400" lvl="1" indent="-457200"/>
            <a:r>
              <a:rPr lang="nb-NO" dirty="0" smtClean="0"/>
              <a:t>(</a:t>
            </a:r>
            <a:r>
              <a:rPr lang="nb-NO" dirty="0"/>
              <a:t>kartlegging, utvikling og styring av eksisterende og nye tverrfaglige områder)</a:t>
            </a:r>
          </a:p>
          <a:p>
            <a:pPr marL="514350" indent="-457200"/>
            <a:r>
              <a:rPr lang="nb-NO" dirty="0"/>
              <a:t>Nasjonalt og internasjonalt samarbeid </a:t>
            </a:r>
            <a:endParaRPr lang="nb-NO" dirty="0" smtClean="0"/>
          </a:p>
          <a:p>
            <a:pPr marL="914400" lvl="1" indent="-457200"/>
            <a:r>
              <a:rPr lang="nb-NO" dirty="0" smtClean="0"/>
              <a:t>(</a:t>
            </a:r>
            <a:r>
              <a:rPr lang="nb-NO" dirty="0"/>
              <a:t>kartlegging, </a:t>
            </a:r>
            <a:r>
              <a:rPr lang="nb-NO" dirty="0" smtClean="0"/>
              <a:t>utvikling </a:t>
            </a:r>
            <a:r>
              <a:rPr lang="nb-NO" dirty="0"/>
              <a:t>og styring av eksisterende og fremtidig samarbeid på undervisning, forskning og utadrettet virksomhet finansiert av eksterne midler)</a:t>
            </a:r>
          </a:p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50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Nærhetsmodellen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b="1" dirty="0" smtClean="0"/>
              <a:t>Fra IHR:</a:t>
            </a:r>
          </a:p>
          <a:p>
            <a:r>
              <a:rPr lang="nb-NO" sz="1800" dirty="0" smtClean="0"/>
              <a:t>Nærhetsmodellen </a:t>
            </a:r>
            <a:r>
              <a:rPr lang="nb-NO" sz="1800" dirty="0"/>
              <a:t>bygger på at beslutninger skal fattes på lavest mulig effektive nivå, og brukerinteresser tillegges tung vekt</a:t>
            </a:r>
            <a:r>
              <a:rPr lang="nb-NO" sz="1800" dirty="0" smtClean="0"/>
              <a:t>.</a:t>
            </a:r>
          </a:p>
          <a:p>
            <a:endParaRPr lang="nb-NO" sz="1800" dirty="0"/>
          </a:p>
          <a:p>
            <a:r>
              <a:rPr lang="nb-NO" sz="1800" dirty="0"/>
              <a:t>Organiseringen av de administrative tjenester skal følge en </a:t>
            </a:r>
            <a:r>
              <a:rPr lang="nb-NO" sz="1800" u="sng" dirty="0"/>
              <a:t>desentral modell</a:t>
            </a:r>
            <a:r>
              <a:rPr lang="nb-NO" sz="1800" dirty="0"/>
              <a:t> som innebærer økt ansvar og myndighet på lokalt nivå</a:t>
            </a:r>
            <a:r>
              <a:rPr lang="nb-NO" sz="1800" dirty="0" smtClean="0"/>
              <a:t>.</a:t>
            </a:r>
          </a:p>
          <a:p>
            <a:endParaRPr lang="nb-NO" sz="1800" dirty="0"/>
          </a:p>
          <a:p>
            <a:r>
              <a:rPr lang="nb-NO" sz="1800" dirty="0"/>
              <a:t>Ved stordriftsfordeler, eller der oppgavene krever særlig kompetanse, skal det velges sentraliserte løsninger</a:t>
            </a:r>
            <a:r>
              <a:rPr lang="nb-NO" sz="1800" dirty="0" smtClean="0"/>
              <a:t>.</a:t>
            </a:r>
          </a:p>
          <a:p>
            <a:endParaRPr lang="nb-NO" sz="1800" dirty="0"/>
          </a:p>
          <a:p>
            <a:r>
              <a:rPr lang="nb-NO" sz="1800" dirty="0"/>
              <a:t>Økt grad av standardisering i administrative tjenester der en helhetlig vurdering tilsier dette</a:t>
            </a:r>
            <a:r>
              <a:rPr lang="nb-NO" sz="1800" dirty="0" smtClean="0"/>
              <a:t>.</a:t>
            </a:r>
          </a:p>
          <a:p>
            <a:endParaRPr lang="nb-NO" sz="1800" dirty="0"/>
          </a:p>
          <a:p>
            <a:r>
              <a:rPr lang="nb-NO" sz="1800" dirty="0"/>
              <a:t>Mindre kontroll og rapportering: Oppgavegjennomgangen skal ha som mål å unngå et kontrollregime, dominert av rapportering og </a:t>
            </a:r>
            <a:r>
              <a:rPr lang="nb-NO" sz="1800" dirty="0" smtClean="0"/>
              <a:t>revisjon</a:t>
            </a:r>
            <a:endParaRPr lang="nb-NO" sz="1800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57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Nærhetsmodellen konkretiseres: Ansvars- og oppgavedeling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dirty="0" smtClean="0"/>
              <a:t>Det skal til 1. juli 2014 utarbeides</a:t>
            </a:r>
            <a:r>
              <a:rPr lang="nb-NO" dirty="0"/>
              <a:t>: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En </a:t>
            </a:r>
            <a:r>
              <a:rPr lang="nb-NO" dirty="0"/>
              <a:t>beskrivelse av hvilke forventninger LOS og enhetene har til hverandre knyttet til tjenesteytelser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/>
              <a:t>En beskrivelse av hvordan LOS og enhetene skal samarbeide og hvordan man skal  fatte beslutninger i saker om berører både enhetene og LOS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/>
              <a:t>Et forslag til hvilke administrative oppgaver som skal utføres på enhetene og hvilke som skal ligge i LOS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/>
              <a:t>Forslag til hvordan endringsprosesser</a:t>
            </a:r>
            <a:r>
              <a:rPr lang="nb-NO" i="1" dirty="0"/>
              <a:t> </a:t>
            </a:r>
            <a:r>
              <a:rPr lang="nb-NO" dirty="0"/>
              <a:t>skal prioriteres, besluttes og gjennomføres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/>
              <a:t>En beskrivelse av roller, ansvar og myndighet knyttet til policy, drift og forvaltning av lov og regelverk der det ikke er avklart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/>
              <a:t>En langsiktig plan for hvilke</a:t>
            </a:r>
            <a:r>
              <a:rPr lang="nb-NO" i="1" dirty="0"/>
              <a:t> </a:t>
            </a:r>
            <a:r>
              <a:rPr lang="nb-NO" dirty="0"/>
              <a:t>arbeidsprosesser vi bør forbedre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338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EFV-sekretariatets anbefalinger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Arbeidet videre må bygge opp under Strategi2020</a:t>
            </a:r>
          </a:p>
          <a:p>
            <a:pPr lvl="1"/>
            <a:r>
              <a:rPr lang="nb-NO" dirty="0" smtClean="0"/>
              <a:t>Hva er vi gode på, hva må vi </a:t>
            </a:r>
            <a:r>
              <a:rPr lang="nb-NO" dirty="0"/>
              <a:t>bli </a:t>
            </a:r>
            <a:r>
              <a:rPr lang="nb-NO" dirty="0" smtClean="0"/>
              <a:t>mye bedre på for å nå de ambisiøse valgene?</a:t>
            </a:r>
          </a:p>
          <a:p>
            <a:pPr lvl="2"/>
            <a:r>
              <a:rPr lang="nb-NO" dirty="0" smtClean="0"/>
              <a:t>Tematisk forskning mm (se egen foil)</a:t>
            </a:r>
          </a:p>
          <a:p>
            <a:r>
              <a:rPr lang="nb-NO" dirty="0" smtClean="0"/>
              <a:t>Nærhetsmodellen må defineres, hva betyr det for EFV? </a:t>
            </a:r>
          </a:p>
          <a:p>
            <a:pPr lvl="1"/>
            <a:r>
              <a:rPr lang="nb-NO" dirty="0" smtClean="0"/>
              <a:t>EFV-området er annerledes enn </a:t>
            </a:r>
            <a:r>
              <a:rPr lang="nb-NO" dirty="0" err="1" smtClean="0"/>
              <a:t>f.eks</a:t>
            </a:r>
            <a:r>
              <a:rPr lang="nb-NO" dirty="0" smtClean="0"/>
              <a:t> økonomi og personal</a:t>
            </a:r>
          </a:p>
          <a:p>
            <a:r>
              <a:rPr lang="nb-NO" dirty="0" smtClean="0"/>
              <a:t>Ansvars- og oppgavedeling mellom nivåene</a:t>
            </a:r>
          </a:p>
          <a:p>
            <a:pPr lvl="1"/>
            <a:r>
              <a:rPr lang="nb-NO" dirty="0" smtClean="0"/>
              <a:t>Mandatet for arbeidsgruppe 6, må ikke gå i beina på LOS-arbeidet i regi av Anita Sandberg</a:t>
            </a:r>
          </a:p>
          <a:p>
            <a:r>
              <a:rPr lang="nb-NO" dirty="0" smtClean="0"/>
              <a:t>Forskerstøtte</a:t>
            </a:r>
          </a:p>
          <a:p>
            <a:pPr lvl="1"/>
            <a:r>
              <a:rPr lang="nb-NO" dirty="0" smtClean="0"/>
              <a:t>Må defineres hva vi legger i det, se forslag på lysark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74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UiO på etterskudd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nb-NO" sz="1200" dirty="0" smtClean="0"/>
          </a:p>
          <a:p>
            <a:pPr marL="0" indent="0">
              <a:buFontTx/>
              <a:buNone/>
              <a:defRPr/>
            </a:pPr>
            <a:endParaRPr lang="nb-NO" sz="1200" dirty="0"/>
          </a:p>
          <a:p>
            <a:pPr marL="0" indent="0">
              <a:buFontTx/>
              <a:buNone/>
              <a:defRPr/>
            </a:pPr>
            <a:endParaRPr lang="nb-NO" sz="1200" dirty="0" smtClean="0"/>
          </a:p>
          <a:p>
            <a:pPr marL="0" indent="0">
              <a:buFontTx/>
              <a:buNone/>
              <a:defRPr/>
            </a:pPr>
            <a:endParaRPr lang="nb-NO" sz="1200" dirty="0"/>
          </a:p>
          <a:p>
            <a:pPr marL="0" indent="0">
              <a:buFontTx/>
              <a:buNone/>
              <a:defRPr/>
            </a:pPr>
            <a:endParaRPr lang="nb-NO" sz="1200" dirty="0" smtClean="0"/>
          </a:p>
          <a:p>
            <a:pPr marL="0" indent="0">
              <a:buFontTx/>
              <a:buNone/>
              <a:defRPr/>
            </a:pPr>
            <a:r>
              <a:rPr lang="nb-NO" sz="1200" dirty="0" smtClean="0"/>
              <a:t>UiO </a:t>
            </a:r>
            <a:r>
              <a:rPr lang="nb-NO" sz="1200" dirty="0"/>
              <a:t>er sterke når det gjelder fri grunnforskning, men henger noe etter de øvrige både når det gjelder faglig samarbeid og samfunnsmessig relevans/nytte (tematiske satsinger). </a:t>
            </a:r>
          </a:p>
          <a:p>
            <a:pPr marL="0" indent="0">
              <a:buFontTx/>
              <a:buNone/>
              <a:defRPr/>
            </a:pPr>
            <a:endParaRPr lang="nb-NO" sz="1200" dirty="0" smtClean="0"/>
          </a:p>
          <a:p>
            <a:pPr marL="0" indent="0">
              <a:buFontTx/>
              <a:buNone/>
              <a:defRPr/>
            </a:pPr>
            <a:r>
              <a:rPr lang="nb-NO" sz="1200" dirty="0" smtClean="0"/>
              <a:t>Det </a:t>
            </a:r>
            <a:r>
              <a:rPr lang="nb-NO" sz="1200" dirty="0"/>
              <a:t>er naturligvis ikke slik at forskningens innhold er så forskjellig mellom de tre store universitetene. Det kan snarere være slik at forskere ved NTNU og UiB evner å kombinere grunnforskning og samarbeid/relevans på en bedre måte enn man klarer ved UiO. </a:t>
            </a:r>
          </a:p>
          <a:p>
            <a:pPr>
              <a:defRPr/>
            </a:pPr>
            <a:endParaRPr lang="nb-NO" dirty="0"/>
          </a:p>
        </p:txBody>
      </p:sp>
      <p:pic>
        <p:nvPicPr>
          <p:cNvPr id="1024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2420888"/>
            <a:ext cx="8812213" cy="352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7</a:t>
            </a:fld>
            <a:endParaRPr lang="nb-NO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01207" y="836712"/>
            <a:ext cx="4824536" cy="1359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PRE-SØKNAD</a:t>
            </a:r>
            <a:endParaRPr lang="nb-NO" dirty="0"/>
          </a:p>
        </p:txBody>
      </p:sp>
      <p:sp>
        <p:nvSpPr>
          <p:cNvPr id="29" name="Rectangle 28"/>
          <p:cNvSpPr/>
          <p:nvPr/>
        </p:nvSpPr>
        <p:spPr>
          <a:xfrm>
            <a:off x="107504" y="1709703"/>
            <a:ext cx="4824536" cy="1359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SØKNADSFASEN</a:t>
            </a:r>
            <a:endParaRPr lang="nb-NO" dirty="0"/>
          </a:p>
        </p:txBody>
      </p:sp>
      <p:sp>
        <p:nvSpPr>
          <p:cNvPr id="30" name="Rectangle 29"/>
          <p:cNvSpPr/>
          <p:nvPr/>
        </p:nvSpPr>
        <p:spPr>
          <a:xfrm>
            <a:off x="107504" y="2573799"/>
            <a:ext cx="4824536" cy="1359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ETABLERING</a:t>
            </a:r>
            <a:endParaRPr lang="nb-NO" dirty="0"/>
          </a:p>
        </p:txBody>
      </p:sp>
      <p:sp>
        <p:nvSpPr>
          <p:cNvPr id="31" name="Rectangle 30"/>
          <p:cNvSpPr/>
          <p:nvPr/>
        </p:nvSpPr>
        <p:spPr>
          <a:xfrm>
            <a:off x="107504" y="3437895"/>
            <a:ext cx="4824536" cy="1359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DAGLIG DRIFT</a:t>
            </a:r>
            <a:endParaRPr lang="nb-NO" dirty="0"/>
          </a:p>
        </p:txBody>
      </p:sp>
      <p:sp>
        <p:nvSpPr>
          <p:cNvPr id="32" name="Rectangle 31"/>
          <p:cNvSpPr/>
          <p:nvPr/>
        </p:nvSpPr>
        <p:spPr>
          <a:xfrm>
            <a:off x="107504" y="4301991"/>
            <a:ext cx="4824536" cy="1359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  PERIODISK RAPPORTERING/</a:t>
            </a:r>
          </a:p>
          <a:p>
            <a:pPr algn="ctr"/>
            <a:r>
              <a:rPr lang="nb-NO" dirty="0" smtClean="0"/>
              <a:t>AVSLUTNING</a:t>
            </a:r>
            <a:endParaRPr lang="nb-NO" dirty="0"/>
          </a:p>
        </p:txBody>
      </p:sp>
      <p:sp>
        <p:nvSpPr>
          <p:cNvPr id="33" name="Rectangle 32"/>
          <p:cNvSpPr/>
          <p:nvPr/>
        </p:nvSpPr>
        <p:spPr>
          <a:xfrm>
            <a:off x="107504" y="5373216"/>
            <a:ext cx="48245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EVALUERING</a:t>
            </a:r>
          </a:p>
          <a:p>
            <a:pPr algn="ctr"/>
            <a:r>
              <a:rPr lang="nb-NO" dirty="0" smtClean="0"/>
              <a:t>«</a:t>
            </a:r>
            <a:r>
              <a:rPr lang="nb-NO" dirty="0" err="1" smtClean="0"/>
              <a:t>Lessons</a:t>
            </a:r>
            <a:r>
              <a:rPr lang="nb-NO" dirty="0" smtClean="0"/>
              <a:t> </a:t>
            </a:r>
            <a:r>
              <a:rPr lang="nb-NO" dirty="0" err="1" smtClean="0"/>
              <a:t>learned</a:t>
            </a:r>
            <a:r>
              <a:rPr lang="nb-NO" dirty="0" smtClean="0"/>
              <a:t>»</a:t>
            </a:r>
            <a:endParaRPr lang="nb-NO" dirty="0"/>
          </a:p>
        </p:txBody>
      </p:sp>
      <p:sp>
        <p:nvSpPr>
          <p:cNvPr id="41" name="TextBox 40"/>
          <p:cNvSpPr txBox="1"/>
          <p:nvPr/>
        </p:nvSpPr>
        <p:spPr>
          <a:xfrm>
            <a:off x="6640630" y="44624"/>
            <a:ext cx="1243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FORSKERSTØTTE</a:t>
            </a:r>
          </a:p>
          <a:p>
            <a:r>
              <a:rPr lang="nb-NO" sz="1200" b="1" dirty="0" smtClean="0"/>
              <a:t>- områder</a:t>
            </a:r>
            <a:endParaRPr lang="nb-NO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456008" y="127665"/>
            <a:ext cx="976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/>
              <a:t>Faser i EFV</a:t>
            </a:r>
            <a:endParaRPr lang="nb-NO" sz="1400" b="1" dirty="0"/>
          </a:p>
        </p:txBody>
      </p:sp>
      <p:sp>
        <p:nvSpPr>
          <p:cNvPr id="2" name="Avrundet rektangel 1"/>
          <p:cNvSpPr/>
          <p:nvPr/>
        </p:nvSpPr>
        <p:spPr>
          <a:xfrm>
            <a:off x="107505" y="1709702"/>
            <a:ext cx="1137102" cy="36635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nb-NO" dirty="0" smtClean="0"/>
              <a:t>BASIS FINANSIERT FORSKNING</a:t>
            </a:r>
          </a:p>
          <a:p>
            <a:pPr algn="ctr"/>
            <a:r>
              <a:rPr lang="nb-NO" dirty="0" smtClean="0"/>
              <a:t>(Egne tiltak)</a:t>
            </a:r>
            <a:endParaRPr lang="nb-NO" dirty="0"/>
          </a:p>
        </p:txBody>
      </p:sp>
      <p:sp>
        <p:nvSpPr>
          <p:cNvPr id="45" name="Rectangle 20"/>
          <p:cNvSpPr/>
          <p:nvPr/>
        </p:nvSpPr>
        <p:spPr>
          <a:xfrm>
            <a:off x="5652120" y="836711"/>
            <a:ext cx="3168352" cy="8729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 dirty="0" smtClean="0">
                <a:solidFill>
                  <a:schemeClr val="tx1"/>
                </a:solidFill>
              </a:rPr>
              <a:t>Prosjektledelse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Forskningsstrategi (Research </a:t>
            </a:r>
            <a:r>
              <a:rPr lang="nb-NO" sz="1100" dirty="0" err="1">
                <a:solidFill>
                  <a:schemeClr val="tx1"/>
                </a:solidFill>
              </a:rPr>
              <a:t>Sheperd</a:t>
            </a:r>
            <a:r>
              <a:rPr lang="nb-NO" sz="1100" dirty="0">
                <a:solidFill>
                  <a:schemeClr val="tx1"/>
                </a:solidFill>
              </a:rPr>
              <a:t>)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Forskningsledelse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TTO – Technology Transfer Office</a:t>
            </a:r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46" name="Rectangle 21"/>
          <p:cNvSpPr/>
          <p:nvPr/>
        </p:nvSpPr>
        <p:spPr>
          <a:xfrm>
            <a:off x="5652120" y="1709703"/>
            <a:ext cx="3168352" cy="86409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 dirty="0">
                <a:solidFill>
                  <a:schemeClr val="tx1"/>
                </a:solidFill>
              </a:rPr>
              <a:t>Prosjektledelse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Økonomi (</a:t>
            </a:r>
            <a:r>
              <a:rPr lang="nb-NO" sz="1100" dirty="0" err="1" smtClean="0">
                <a:solidFill>
                  <a:schemeClr val="tx1"/>
                </a:solidFill>
              </a:rPr>
              <a:t>inkl</a:t>
            </a:r>
            <a:r>
              <a:rPr lang="nb-NO" sz="1100" dirty="0">
                <a:solidFill>
                  <a:schemeClr val="tx1"/>
                </a:solidFill>
              </a:rPr>
              <a:t> IT, Arealer, </a:t>
            </a:r>
            <a:r>
              <a:rPr lang="nb-NO" sz="1100" dirty="0" smtClean="0">
                <a:solidFill>
                  <a:schemeClr val="tx1"/>
                </a:solidFill>
              </a:rPr>
              <a:t>Leiested)</a:t>
            </a:r>
            <a:endParaRPr lang="nb-NO" sz="1100" dirty="0">
              <a:solidFill>
                <a:schemeClr val="tx1"/>
              </a:solidFill>
            </a:endParaRPr>
          </a:p>
          <a:p>
            <a:r>
              <a:rPr lang="nb-NO" sz="1100" dirty="0" smtClean="0">
                <a:solidFill>
                  <a:schemeClr val="tx1"/>
                </a:solidFill>
              </a:rPr>
              <a:t>Forskningsstrategi, Forskningsledelse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Forskningsrådgivning + Jurister, EU-</a:t>
            </a:r>
            <a:r>
              <a:rPr lang="nb-NO" sz="1100" dirty="0" err="1" smtClean="0">
                <a:solidFill>
                  <a:schemeClr val="tx1"/>
                </a:solidFill>
              </a:rPr>
              <a:t>office</a:t>
            </a:r>
            <a:endParaRPr lang="nb-NO" sz="1100" dirty="0" smtClean="0">
              <a:solidFill>
                <a:schemeClr val="tx1"/>
              </a:solidFill>
            </a:endParaRPr>
          </a:p>
          <a:p>
            <a:r>
              <a:rPr lang="nb-NO" sz="1100" dirty="0">
                <a:solidFill>
                  <a:schemeClr val="tx1"/>
                </a:solidFill>
              </a:rPr>
              <a:t>Administrativ </a:t>
            </a:r>
            <a:r>
              <a:rPr lang="nb-NO" sz="1100" dirty="0" smtClean="0">
                <a:solidFill>
                  <a:schemeClr val="tx1"/>
                </a:solidFill>
              </a:rPr>
              <a:t>ledelse, TTO</a:t>
            </a:r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47" name="Rectangle 22"/>
          <p:cNvSpPr/>
          <p:nvPr/>
        </p:nvSpPr>
        <p:spPr>
          <a:xfrm>
            <a:off x="5652120" y="3437895"/>
            <a:ext cx="3168352" cy="86409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 dirty="0">
                <a:solidFill>
                  <a:schemeClr val="tx1"/>
                </a:solidFill>
              </a:rPr>
              <a:t>Prosjektledelse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Økonomi, Personal, Forskningsadministrasjon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IT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Administrativ ledelse</a:t>
            </a:r>
            <a:r>
              <a:rPr lang="nb-NO" sz="1100" dirty="0">
                <a:solidFill>
                  <a:schemeClr val="tx1"/>
                </a:solidFill>
              </a:rPr>
              <a:t>, </a:t>
            </a:r>
            <a:r>
              <a:rPr lang="nb-NO" sz="1100" dirty="0" smtClean="0">
                <a:solidFill>
                  <a:schemeClr val="tx1"/>
                </a:solidFill>
              </a:rPr>
              <a:t>TTO</a:t>
            </a:r>
          </a:p>
          <a:p>
            <a:r>
              <a:rPr lang="nb-NO" sz="1100" dirty="0">
                <a:solidFill>
                  <a:schemeClr val="tx1"/>
                </a:solidFill>
              </a:rPr>
              <a:t>Forskningsrådgivning + Jurister, </a:t>
            </a:r>
            <a:r>
              <a:rPr lang="nb-NO" sz="1100" dirty="0" smtClean="0">
                <a:solidFill>
                  <a:schemeClr val="tx1"/>
                </a:solidFill>
              </a:rPr>
              <a:t>EU-</a:t>
            </a:r>
            <a:r>
              <a:rPr lang="nb-NO" sz="1100" dirty="0" err="1" smtClean="0">
                <a:solidFill>
                  <a:schemeClr val="tx1"/>
                </a:solidFill>
              </a:rPr>
              <a:t>office</a:t>
            </a:r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48" name="Rectangle 23"/>
          <p:cNvSpPr/>
          <p:nvPr/>
        </p:nvSpPr>
        <p:spPr>
          <a:xfrm>
            <a:off x="5652120" y="5373214"/>
            <a:ext cx="3168352" cy="11645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 dirty="0">
                <a:solidFill>
                  <a:schemeClr val="tx1"/>
                </a:solidFill>
              </a:rPr>
              <a:t>Prosjektledelse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Forskningsstrategi 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Forskningsledelse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Administrativ ledelse</a:t>
            </a:r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49" name="Rectangle 24"/>
          <p:cNvSpPr/>
          <p:nvPr/>
        </p:nvSpPr>
        <p:spPr>
          <a:xfrm>
            <a:off x="5652120" y="4301991"/>
            <a:ext cx="3168352" cy="107122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 dirty="0">
                <a:solidFill>
                  <a:schemeClr val="tx1"/>
                </a:solidFill>
              </a:rPr>
              <a:t>Prosjektledelse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Økonomi, Personal</a:t>
            </a:r>
          </a:p>
          <a:p>
            <a:r>
              <a:rPr lang="nb-NO" sz="1100" dirty="0">
                <a:solidFill>
                  <a:schemeClr val="tx1"/>
                </a:solidFill>
              </a:rPr>
              <a:t>Forskningsrådgivning + Jurister, </a:t>
            </a:r>
            <a:r>
              <a:rPr lang="nb-NO" sz="1100" dirty="0" smtClean="0">
                <a:solidFill>
                  <a:schemeClr val="tx1"/>
                </a:solidFill>
              </a:rPr>
              <a:t>EU-</a:t>
            </a:r>
            <a:r>
              <a:rPr lang="nb-NO" sz="1100" dirty="0" err="1" smtClean="0">
                <a:solidFill>
                  <a:schemeClr val="tx1"/>
                </a:solidFill>
              </a:rPr>
              <a:t>office</a:t>
            </a:r>
            <a:endParaRPr lang="nb-NO" sz="1100" dirty="0" smtClean="0">
              <a:solidFill>
                <a:schemeClr val="tx1"/>
              </a:solidFill>
            </a:endParaRPr>
          </a:p>
          <a:p>
            <a:r>
              <a:rPr lang="nb-NO" sz="1100" dirty="0">
                <a:solidFill>
                  <a:schemeClr val="tx1"/>
                </a:solidFill>
              </a:rPr>
              <a:t>Administrativ </a:t>
            </a:r>
            <a:r>
              <a:rPr lang="nb-NO" sz="1100" dirty="0" smtClean="0">
                <a:solidFill>
                  <a:schemeClr val="tx1"/>
                </a:solidFill>
              </a:rPr>
              <a:t>ledelse, TTO</a:t>
            </a:r>
            <a:endParaRPr lang="nb-NO" sz="1100" dirty="0">
              <a:solidFill>
                <a:schemeClr val="tx1"/>
              </a:solidFill>
            </a:endParaRPr>
          </a:p>
          <a:p>
            <a:r>
              <a:rPr lang="nb-NO" sz="1100" dirty="0" smtClean="0">
                <a:solidFill>
                  <a:schemeClr val="tx1"/>
                </a:solidFill>
              </a:rPr>
              <a:t>Kommunikasjon med NFR, EU, Partnere, div</a:t>
            </a:r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50" name="Rectangle 25"/>
          <p:cNvSpPr/>
          <p:nvPr/>
        </p:nvSpPr>
        <p:spPr>
          <a:xfrm>
            <a:off x="5652120" y="2573799"/>
            <a:ext cx="3168352" cy="86409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 dirty="0">
                <a:solidFill>
                  <a:schemeClr val="tx1"/>
                </a:solidFill>
              </a:rPr>
              <a:t>Prosjektledelse</a:t>
            </a:r>
          </a:p>
          <a:p>
            <a:r>
              <a:rPr lang="nb-NO" sz="1100" dirty="0" smtClean="0">
                <a:solidFill>
                  <a:schemeClr val="tx1"/>
                </a:solidFill>
              </a:rPr>
              <a:t>Økonomi </a:t>
            </a:r>
            <a:r>
              <a:rPr lang="nb-NO" sz="1100" dirty="0">
                <a:solidFill>
                  <a:schemeClr val="tx1"/>
                </a:solidFill>
              </a:rPr>
              <a:t>(</a:t>
            </a:r>
            <a:r>
              <a:rPr lang="nb-NO" sz="1100" dirty="0" err="1">
                <a:solidFill>
                  <a:schemeClr val="tx1"/>
                </a:solidFill>
              </a:rPr>
              <a:t>inkl</a:t>
            </a:r>
            <a:r>
              <a:rPr lang="nb-NO" sz="1100" dirty="0">
                <a:solidFill>
                  <a:schemeClr val="tx1"/>
                </a:solidFill>
              </a:rPr>
              <a:t> IT, Arealer, </a:t>
            </a:r>
            <a:r>
              <a:rPr lang="nb-NO" sz="1100" dirty="0" smtClean="0">
                <a:solidFill>
                  <a:schemeClr val="tx1"/>
                </a:solidFill>
              </a:rPr>
              <a:t>Leiested)</a:t>
            </a:r>
            <a:endParaRPr lang="nb-NO" sz="1100" dirty="0">
              <a:solidFill>
                <a:schemeClr val="tx1"/>
              </a:solidFill>
            </a:endParaRPr>
          </a:p>
          <a:p>
            <a:r>
              <a:rPr lang="nb-NO" sz="1100" dirty="0">
                <a:solidFill>
                  <a:schemeClr val="tx1"/>
                </a:solidFill>
              </a:rPr>
              <a:t>Forskningsrådgivning + Jurister, </a:t>
            </a:r>
            <a:r>
              <a:rPr lang="nb-NO" sz="1100" dirty="0" smtClean="0">
                <a:solidFill>
                  <a:schemeClr val="tx1"/>
                </a:solidFill>
              </a:rPr>
              <a:t>EU-</a:t>
            </a:r>
            <a:r>
              <a:rPr lang="nb-NO" sz="1100" dirty="0" err="1" smtClean="0">
                <a:solidFill>
                  <a:schemeClr val="tx1"/>
                </a:solidFill>
              </a:rPr>
              <a:t>office</a:t>
            </a:r>
            <a:endParaRPr lang="nb-NO" sz="1100" dirty="0" smtClean="0">
              <a:solidFill>
                <a:schemeClr val="tx1"/>
              </a:solidFill>
            </a:endParaRPr>
          </a:p>
          <a:p>
            <a:r>
              <a:rPr lang="nb-NO" sz="1100" dirty="0" smtClean="0">
                <a:solidFill>
                  <a:schemeClr val="tx1"/>
                </a:solidFill>
              </a:rPr>
              <a:t>Administrativ ledelse, TTO</a:t>
            </a:r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121152" y="6356349"/>
            <a:ext cx="2470484" cy="365125"/>
          </a:xfrm>
        </p:spPr>
        <p:txBody>
          <a:bodyPr/>
          <a:lstStyle/>
          <a:p>
            <a:fld id="{C0398A91-2D74-4A8D-B420-647D40374E3D}" type="slidenum">
              <a:rPr lang="nb-NO" smtClean="0"/>
              <a:t>8</a:t>
            </a:fld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3351313" y="56818"/>
            <a:ext cx="27328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UTKAST</a:t>
            </a:r>
            <a:endParaRPr lang="nb-NO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185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Arbeidsgruppene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000" dirty="0" smtClean="0"/>
              <a:t>Arbeidsgruppe 5 </a:t>
            </a:r>
            <a:r>
              <a:rPr lang="nb-NO" sz="1400" b="1" dirty="0"/>
              <a:t>(behovsanalyse)</a:t>
            </a:r>
          </a:p>
          <a:p>
            <a:pPr lvl="1"/>
            <a:r>
              <a:rPr lang="nb-NO" sz="1800" dirty="0" smtClean="0"/>
              <a:t>Mandat</a:t>
            </a:r>
          </a:p>
          <a:p>
            <a:pPr lvl="2"/>
            <a:r>
              <a:rPr lang="nb-NO" sz="1600" dirty="0" smtClean="0"/>
              <a:t>Hvilke målgrupper, hvilke informasjonselementer?</a:t>
            </a:r>
          </a:p>
          <a:p>
            <a:pPr lvl="2"/>
            <a:r>
              <a:rPr lang="nb-NO" sz="1600" dirty="0" smtClean="0"/>
              <a:t>GAP-analyse, hva har vi, hva mangler?</a:t>
            </a:r>
          </a:p>
          <a:p>
            <a:pPr lvl="2"/>
            <a:r>
              <a:rPr lang="nb-NO" sz="1600" dirty="0" smtClean="0"/>
              <a:t>Anbefaling om veien videre</a:t>
            </a:r>
          </a:p>
          <a:p>
            <a:pPr lvl="1"/>
            <a:r>
              <a:rPr lang="nb-NO" sz="1800" dirty="0" smtClean="0"/>
              <a:t>Videreføres av nytt sekretariat, sluttføres før sommeren</a:t>
            </a:r>
          </a:p>
          <a:p>
            <a:r>
              <a:rPr lang="nb-NO" sz="2000" dirty="0" smtClean="0"/>
              <a:t>Arbeidsgruppe 6 </a:t>
            </a:r>
            <a:r>
              <a:rPr lang="nb-NO" sz="1400" b="1" dirty="0"/>
              <a:t>(organisering og arbeidsdeling)</a:t>
            </a:r>
          </a:p>
          <a:p>
            <a:pPr lvl="1"/>
            <a:r>
              <a:rPr lang="nb-NO" sz="1800" dirty="0" smtClean="0"/>
              <a:t>Etableres og eies av nytt sekretariat</a:t>
            </a:r>
          </a:p>
          <a:p>
            <a:pPr lvl="2"/>
            <a:r>
              <a:rPr lang="nb-NO" sz="1600" dirty="0"/>
              <a:t>Anbefaler at </a:t>
            </a:r>
            <a:r>
              <a:rPr lang="nb-NO" sz="1600" dirty="0" err="1"/>
              <a:t>EARMAs</a:t>
            </a:r>
            <a:r>
              <a:rPr lang="nb-NO" sz="1600" dirty="0"/>
              <a:t> rammeverk danner grunnlaget for arbeidet</a:t>
            </a:r>
          </a:p>
          <a:p>
            <a:pPr lvl="2"/>
            <a:r>
              <a:rPr lang="nb-NO" sz="1600" dirty="0" smtClean="0"/>
              <a:t>Definere innholdet i forskerstøtte innen EFV</a:t>
            </a:r>
          </a:p>
          <a:p>
            <a:pPr lvl="2"/>
            <a:r>
              <a:rPr lang="nb-NO" sz="1600" dirty="0" smtClean="0"/>
              <a:t>Hvilke behov innen forskerstøtte fungerer bra i dagens modell? Og hvorfor?</a:t>
            </a:r>
          </a:p>
          <a:p>
            <a:pPr lvl="3"/>
            <a:r>
              <a:rPr lang="nb-NO" sz="1200" dirty="0" smtClean="0"/>
              <a:t>EU-kontoret er ett eksempel</a:t>
            </a:r>
          </a:p>
          <a:p>
            <a:pPr lvl="2"/>
            <a:r>
              <a:rPr lang="nb-NO" sz="1600" dirty="0" smtClean="0"/>
              <a:t>Hvilke behov dekkes ikke i dagens modell og hva må til for å dekke behovet?</a:t>
            </a:r>
          </a:p>
          <a:p>
            <a:pPr lvl="3"/>
            <a:r>
              <a:rPr lang="nb-NO" sz="1200" dirty="0" smtClean="0"/>
              <a:t>Hva er viktigst, her må det prioriteres</a:t>
            </a:r>
          </a:p>
          <a:p>
            <a:pPr lvl="2"/>
            <a:r>
              <a:rPr lang="nb-NO" sz="1600" dirty="0" smtClean="0"/>
              <a:t>Hva krever dette av endringer i organiseringen av forskerstøtten på UiO?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8A91-2D74-4A8D-B420-647D40374E3D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940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7996</TotalTime>
  <Words>796</Words>
  <Application>Microsoft Office PowerPoint</Application>
  <PresentationFormat>Skjermfremvisning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 Theme</vt:lpstr>
      <vt:lpstr>Veien videre</vt:lpstr>
      <vt:lpstr>GRUNNLAGET: UiOs Strategi2020</vt:lpstr>
      <vt:lpstr>Strategisk arbeid</vt:lpstr>
      <vt:lpstr>Nærhetsmodellen</vt:lpstr>
      <vt:lpstr>Nærhetsmodellen konkretiseres: Ansvars- og oppgavedeling</vt:lpstr>
      <vt:lpstr>EFV-sekretariatets anbefalinger</vt:lpstr>
      <vt:lpstr>UiO på etterskudd</vt:lpstr>
      <vt:lpstr>PowerPoint-presentasjon</vt:lpstr>
      <vt:lpstr>Arbeidsgruppene</vt:lpstr>
      <vt:lpstr>Etablere nytt sekretariat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Matrise</dc:title>
  <dc:creator>Jan Thorsen</dc:creator>
  <cp:lastModifiedBy>Jan Thorsen</cp:lastModifiedBy>
  <cp:revision>56</cp:revision>
  <cp:lastPrinted>2014-03-19T11:00:26Z</cp:lastPrinted>
  <dcterms:created xsi:type="dcterms:W3CDTF">2014-02-27T08:07:05Z</dcterms:created>
  <dcterms:modified xsi:type="dcterms:W3CDTF">2014-03-20T11:53:38Z</dcterms:modified>
</cp:coreProperties>
</file>