
<file path=[Content_Types].xml><?xml version="1.0" encoding="utf-8"?>
<Types xmlns="http://schemas.openxmlformats.org/package/2006/content-types">
  <Default Extension="png" ContentType="image/png"/>
  <Default Extension="bin" ContentType="image/x-emf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.xml" ContentType="application/vnd.openxmlformats-officedocument.presentationml.tags+xml"/>
  <Override PartName="/ppt/notesSlides/notesSlide16.xml" ContentType="application/vnd.openxmlformats-officedocument.presentationml.notesSlide+xml"/>
  <Override PartName="/ppt/tags/tag4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tags/tag6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7.xml" ContentType="application/vnd.openxmlformats-officedocument.presentationml.tags+xml"/>
  <Override PartName="/ppt/notesSlides/notesSlide22.xml" ContentType="application/vnd.openxmlformats-officedocument.presentationml.notesSlide+xml"/>
  <Override PartName="/ppt/tags/tag8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9.xml" ContentType="application/vnd.openxmlformats-officedocument.presentationml.tags+xml"/>
  <Override PartName="/ppt/notesSlides/notesSlide25.xml" ContentType="application/vnd.openxmlformats-officedocument.presentationml.notesSlide+xml"/>
  <Override PartName="/ppt/tags/tag10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1.xml" ContentType="application/vnd.openxmlformats-officedocument.presentationml.tags+xml"/>
  <Override PartName="/ppt/notesSlides/notesSlide28.xml" ContentType="application/vnd.openxmlformats-officedocument.presentationml.notesSlide+xml"/>
  <Override PartName="/ppt/tags/tag12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3.xml" ContentType="application/vnd.openxmlformats-officedocument.presentationml.tags+xml"/>
  <Override PartName="/ppt/notesSlides/notesSlide31.xml" ContentType="application/vnd.openxmlformats-officedocument.presentationml.notesSlide+xml"/>
  <Override PartName="/ppt/tags/tag14.xml" ContentType="application/vnd.openxmlformats-officedocument.presentationml.tags+xml"/>
  <Override PartName="/ppt/notesSlides/notesSlide32.xml" ContentType="application/vnd.openxmlformats-officedocument.presentationml.notesSlide+xml"/>
  <Override PartName="/ppt/tags/tag15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tags/tag16.xml" ContentType="application/vnd.openxmlformats-officedocument.presentationml.tags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7"/>
  </p:notesMasterIdLst>
  <p:sldIdLst>
    <p:sldId id="256" r:id="rId5"/>
    <p:sldId id="325" r:id="rId6"/>
    <p:sldId id="326" r:id="rId7"/>
    <p:sldId id="355" r:id="rId8"/>
    <p:sldId id="467" r:id="rId9"/>
    <p:sldId id="465" r:id="rId10"/>
    <p:sldId id="466" r:id="rId11"/>
    <p:sldId id="468" r:id="rId12"/>
    <p:sldId id="329" r:id="rId13"/>
    <p:sldId id="330" r:id="rId14"/>
    <p:sldId id="331" r:id="rId15"/>
    <p:sldId id="332" r:id="rId16"/>
    <p:sldId id="333" r:id="rId17"/>
    <p:sldId id="334" r:id="rId18"/>
    <p:sldId id="469" r:id="rId19"/>
    <p:sldId id="337" r:id="rId20"/>
    <p:sldId id="338" r:id="rId21"/>
    <p:sldId id="339" r:id="rId22"/>
    <p:sldId id="340" r:id="rId23"/>
    <p:sldId id="341" r:id="rId24"/>
    <p:sldId id="470" r:id="rId25"/>
    <p:sldId id="344" r:id="rId26"/>
    <p:sldId id="345" r:id="rId27"/>
    <p:sldId id="346" r:id="rId28"/>
    <p:sldId id="347" r:id="rId29"/>
    <p:sldId id="348" r:id="rId30"/>
    <p:sldId id="471" r:id="rId31"/>
    <p:sldId id="350" r:id="rId32"/>
    <p:sldId id="426" r:id="rId33"/>
    <p:sldId id="351" r:id="rId34"/>
    <p:sldId id="352" r:id="rId35"/>
    <p:sldId id="353" r:id="rId36"/>
    <p:sldId id="354" r:id="rId37"/>
    <p:sldId id="395" r:id="rId38"/>
    <p:sldId id="356" r:id="rId39"/>
    <p:sldId id="420" r:id="rId40"/>
    <p:sldId id="359" r:id="rId41"/>
    <p:sldId id="362" r:id="rId42"/>
    <p:sldId id="361" r:id="rId43"/>
    <p:sldId id="357" r:id="rId44"/>
    <p:sldId id="358" r:id="rId45"/>
    <p:sldId id="477" r:id="rId46"/>
    <p:sldId id="478" r:id="rId47"/>
    <p:sldId id="479" r:id="rId48"/>
    <p:sldId id="474" r:id="rId49"/>
    <p:sldId id="434" r:id="rId50"/>
    <p:sldId id="432" r:id="rId51"/>
    <p:sldId id="437" r:id="rId52"/>
    <p:sldId id="438" r:id="rId53"/>
    <p:sldId id="451" r:id="rId54"/>
    <p:sldId id="448" r:id="rId55"/>
    <p:sldId id="444" r:id="rId56"/>
    <p:sldId id="458" r:id="rId57"/>
    <p:sldId id="439" r:id="rId58"/>
    <p:sldId id="452" r:id="rId59"/>
    <p:sldId id="450" r:id="rId60"/>
    <p:sldId id="462" r:id="rId61"/>
    <p:sldId id="443" r:id="rId62"/>
    <p:sldId id="445" r:id="rId63"/>
    <p:sldId id="459" r:id="rId64"/>
    <p:sldId id="431" r:id="rId65"/>
    <p:sldId id="454" r:id="rId66"/>
    <p:sldId id="455" r:id="rId67"/>
    <p:sldId id="463" r:id="rId68"/>
    <p:sldId id="427" r:id="rId69"/>
    <p:sldId id="446" r:id="rId70"/>
    <p:sldId id="460" r:id="rId71"/>
    <p:sldId id="433" r:id="rId72"/>
    <p:sldId id="456" r:id="rId73"/>
    <p:sldId id="457" r:id="rId74"/>
    <p:sldId id="464" r:id="rId75"/>
    <p:sldId id="428" r:id="rId76"/>
    <p:sldId id="429" r:id="rId77"/>
    <p:sldId id="388" r:id="rId78"/>
    <p:sldId id="447" r:id="rId79"/>
    <p:sldId id="461" r:id="rId80"/>
    <p:sldId id="389" r:id="rId81"/>
    <p:sldId id="476" r:id="rId82"/>
    <p:sldId id="391" r:id="rId83"/>
    <p:sldId id="475" r:id="rId84"/>
    <p:sldId id="393" r:id="rId85"/>
    <p:sldId id="394" r:id="rId86"/>
  </p:sldIdLst>
  <p:sldSz cx="12192000" cy="6858000"/>
  <p:notesSz cx="6858000" cy="2476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B523E96-B7A3-4009-B9B1-841AF4B8F6B2}">
          <p14:sldIdLst>
            <p14:sldId id="256"/>
            <p14:sldId id="325"/>
            <p14:sldId id="326"/>
            <p14:sldId id="355"/>
            <p14:sldId id="467"/>
            <p14:sldId id="465"/>
            <p14:sldId id="466"/>
          </p14:sldIdLst>
        </p14:section>
        <p14:section name="Worskhop vurdering av gevsintpotensiale" id="{17362E55-387D-4FBC-AAE6-B678A8ABC147}">
          <p14:sldIdLst>
            <p14:sldId id="468"/>
            <p14:sldId id="329"/>
            <p14:sldId id="330"/>
            <p14:sldId id="331"/>
            <p14:sldId id="332"/>
            <p14:sldId id="333"/>
            <p14:sldId id="334"/>
          </p14:sldIdLst>
        </p14:section>
        <p14:section name="Workshop Gevinstkart" id="{CC25168A-7BED-49C0-A535-5381AA91CC90}">
          <p14:sldIdLst>
            <p14:sldId id="469"/>
            <p14:sldId id="337"/>
            <p14:sldId id="338"/>
            <p14:sldId id="339"/>
            <p14:sldId id="340"/>
            <p14:sldId id="341"/>
          </p14:sldIdLst>
        </p14:section>
        <p14:section name="Workshop Gevinstbeskrivelser" id="{03838422-5566-48CC-8E98-FF6D14CD3B59}">
          <p14:sldIdLst>
            <p14:sldId id="470"/>
            <p14:sldId id="344"/>
            <p14:sldId id="345"/>
            <p14:sldId id="346"/>
            <p14:sldId id="347"/>
            <p14:sldId id="348"/>
          </p14:sldIdLst>
        </p14:section>
        <p14:section name="Workshop Gevinstrealiseringsplan" id="{E45B7124-BD99-47A6-8B00-F05232673E2E}">
          <p14:sldIdLst>
            <p14:sldId id="471"/>
            <p14:sldId id="350"/>
            <p14:sldId id="426"/>
            <p14:sldId id="351"/>
            <p14:sldId id="352"/>
            <p14:sldId id="353"/>
            <p14:sldId id="354"/>
          </p14:sldIdLst>
        </p14:section>
        <p14:section name="Presentasjonsmateriale" id="{698C0F4F-B709-4C10-911E-2531DEC21F9D}">
          <p14:sldIdLst>
            <p14:sldId id="395"/>
            <p14:sldId id="356"/>
            <p14:sldId id="420"/>
            <p14:sldId id="359"/>
            <p14:sldId id="362"/>
            <p14:sldId id="361"/>
            <p14:sldId id="357"/>
            <p14:sldId id="358"/>
            <p14:sldId id="477"/>
            <p14:sldId id="478"/>
            <p14:sldId id="479"/>
            <p14:sldId id="474"/>
            <p14:sldId id="434"/>
          </p14:sldIdLst>
        </p14:section>
        <p14:section name="Vurdering av gevinstpotensiale" id="{7EB7F679-25D6-4BB4-BCE1-C7B37D78E1A7}">
          <p14:sldIdLst>
            <p14:sldId id="432"/>
            <p14:sldId id="437"/>
            <p14:sldId id="438"/>
            <p14:sldId id="451"/>
            <p14:sldId id="448"/>
            <p14:sldId id="444"/>
            <p14:sldId id="458"/>
          </p14:sldIdLst>
        </p14:section>
        <p14:section name="Untitled Section" id="{1C516EE0-E239-45D6-9CAC-98FBF3EDAED1}">
          <p14:sldIdLst>
            <p14:sldId id="439"/>
            <p14:sldId id="452"/>
            <p14:sldId id="450"/>
            <p14:sldId id="462"/>
            <p14:sldId id="443"/>
            <p14:sldId id="445"/>
            <p14:sldId id="459"/>
          </p14:sldIdLst>
        </p14:section>
        <p14:section name="Untitled Section" id="{C9C15590-93DE-41CA-BA7A-903691F7A713}">
          <p14:sldIdLst>
            <p14:sldId id="431"/>
            <p14:sldId id="454"/>
            <p14:sldId id="455"/>
            <p14:sldId id="463"/>
            <p14:sldId id="427"/>
            <p14:sldId id="446"/>
            <p14:sldId id="460"/>
          </p14:sldIdLst>
        </p14:section>
        <p14:section name="Untitled Section" id="{22BC7168-1A1A-44B5-8D22-CBFB8B5B4A11}">
          <p14:sldIdLst>
            <p14:sldId id="433"/>
            <p14:sldId id="456"/>
            <p14:sldId id="457"/>
            <p14:sldId id="464"/>
            <p14:sldId id="428"/>
            <p14:sldId id="429"/>
            <p14:sldId id="388"/>
            <p14:sldId id="447"/>
            <p14:sldId id="461"/>
          </p14:sldIdLst>
        </p14:section>
        <p14:section name="Verktøy for visualisering i og etter WS" id="{08B102E9-FBBE-42DF-B6A8-F09907538FE1}">
          <p14:sldIdLst>
            <p14:sldId id="389"/>
            <p14:sldId id="476"/>
            <p14:sldId id="391"/>
            <p14:sldId id="475"/>
            <p14:sldId id="393"/>
            <p14:sldId id="3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10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68" userDrawn="1">
          <p15:clr>
            <a:srgbClr val="A4A3A4"/>
          </p15:clr>
        </p15:guide>
        <p15:guide id="4" pos="7512" userDrawn="1">
          <p15:clr>
            <a:srgbClr val="A4A3A4"/>
          </p15:clr>
        </p15:guide>
        <p15:guide id="5" orient="horz" pos="696" userDrawn="1">
          <p15:clr>
            <a:srgbClr val="A4A3A4"/>
          </p15:clr>
        </p15:guide>
        <p15:guide id="6" orient="horz" pos="24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Iris Maria Makridis" initials="IMM" lastIdx="10" clrIdx="0">
    <p:extLst>
      <p:ext uri="{19B8F6BF-5375-455C-9EA6-DF929625EA0E}">
        <p15:presenceInfo xmlns:p15="http://schemas.microsoft.com/office/powerpoint/2012/main" userId="S::irma@ramboll.com::9c743e8a-0b08-468e-b930-d8448b97a2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C5B0"/>
    <a:srgbClr val="EBB044"/>
    <a:srgbClr val="2D558B"/>
    <a:srgbClr val="1A3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9A242E-31F8-75A6-B9BC-86945FE84935}" v="18" dt="2019-09-23T12:15:45.595"/>
    <p1510:client id="{75AD855C-601B-55E8-AFBB-37C6C1E74113}" v="2" dt="2019-09-23T12:07:19.670"/>
  </p1510:revLst>
</p1510:revInfo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000" autoAdjust="0"/>
  </p:normalViewPr>
  <p:slideViewPr>
    <p:cSldViewPr snapToGrid="0">
      <p:cViewPr varScale="1">
        <p:scale>
          <a:sx n="75" d="100"/>
          <a:sy n="75" d="100"/>
        </p:scale>
        <p:origin x="1914" y="60"/>
      </p:cViewPr>
      <p:guideLst>
        <p:guide orient="horz" pos="4104"/>
        <p:guide pos="3840"/>
        <p:guide pos="168"/>
        <p:guide pos="7512"/>
        <p:guide orient="horz" pos="696"/>
        <p:guide orient="horz" pos="24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53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viewProps" Target="viewProps.xml"/><Relationship Id="rId95" Type="http://schemas.microsoft.com/office/2015/10/relationships/revisionInfo" Target="revisionInfo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commentAuthors" Target="commentAuthors.xml"/><Relationship Id="rId9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ie Andersen" userId="S::cecilia@uio.no::a135a517-6408-40d0-81c7-02a75cc0902b" providerId="AD" clId="Web-{75AD855C-601B-55E8-AFBB-37C6C1E74113}"/>
    <pc:docChg chg="addSld modSld modSection">
      <pc:chgData name="Cecilie Andersen" userId="S::cecilia@uio.no::a135a517-6408-40d0-81c7-02a75cc0902b" providerId="AD" clId="Web-{75AD855C-601B-55E8-AFBB-37C6C1E74113}" dt="2019-09-23T12:07:19.670" v="1"/>
      <pc:docMkLst>
        <pc:docMk/>
      </pc:docMkLst>
      <pc:sldChg chg="delSp modSp new mod modClrScheme chgLayout">
        <pc:chgData name="Cecilie Andersen" userId="S::cecilia@uio.no::a135a517-6408-40d0-81c7-02a75cc0902b" providerId="AD" clId="Web-{75AD855C-601B-55E8-AFBB-37C6C1E74113}" dt="2019-09-23T12:07:19.670" v="1"/>
        <pc:sldMkLst>
          <pc:docMk/>
          <pc:sldMk cId="3292463264" sldId="423"/>
        </pc:sldMkLst>
        <pc:spChg chg="del">
          <ac:chgData name="Cecilie Andersen" userId="S::cecilia@uio.no::a135a517-6408-40d0-81c7-02a75cc0902b" providerId="AD" clId="Web-{75AD855C-601B-55E8-AFBB-37C6C1E74113}" dt="2019-09-23T12:07:19.670" v="1"/>
          <ac:spMkLst>
            <pc:docMk/>
            <pc:sldMk cId="3292463264" sldId="423"/>
            <ac:spMk id="2" creationId="{E83F7E3E-EADF-4B68-ABF4-6F36461CD249}"/>
          </ac:spMkLst>
        </pc:spChg>
        <pc:spChg chg="del">
          <ac:chgData name="Cecilie Andersen" userId="S::cecilia@uio.no::a135a517-6408-40d0-81c7-02a75cc0902b" providerId="AD" clId="Web-{75AD855C-601B-55E8-AFBB-37C6C1E74113}" dt="2019-09-23T12:07:19.670" v="1"/>
          <ac:spMkLst>
            <pc:docMk/>
            <pc:sldMk cId="3292463264" sldId="423"/>
            <ac:spMk id="3" creationId="{01B3AB04-B44D-40C0-A7EE-B9FCA9073E2E}"/>
          </ac:spMkLst>
        </pc:spChg>
        <pc:spChg chg="mod ord">
          <ac:chgData name="Cecilie Andersen" userId="S::cecilia@uio.no::a135a517-6408-40d0-81c7-02a75cc0902b" providerId="AD" clId="Web-{75AD855C-601B-55E8-AFBB-37C6C1E74113}" dt="2019-09-23T12:07:19.670" v="1"/>
          <ac:spMkLst>
            <pc:docMk/>
            <pc:sldMk cId="3292463264" sldId="423"/>
            <ac:spMk id="4" creationId="{88EC2659-0C7D-471E-9049-5FC8CEE52458}"/>
          </ac:spMkLst>
        </pc:spChg>
      </pc:sldChg>
    </pc:docChg>
  </pc:docChgLst>
  <pc:docChgLst>
    <pc:chgData name="Koyote Millar" userId="S::ellenmi@uio.no::72f30a52-0765-42e4-a0b0-b66c478a4230" providerId="AD" clId="Web-{1F9A242E-31F8-75A6-B9BC-86945FE84935}"/>
    <pc:docChg chg="modSld">
      <pc:chgData name="Koyote Millar" userId="S::ellenmi@uio.no::72f30a52-0765-42e4-a0b0-b66c478a4230" providerId="AD" clId="Web-{1F9A242E-31F8-75A6-B9BC-86945FE84935}" dt="2019-09-23T12:15:45.595" v="14" actId="1076"/>
      <pc:docMkLst>
        <pc:docMk/>
      </pc:docMkLst>
      <pc:sldChg chg="modSp">
        <pc:chgData name="Koyote Millar" userId="S::ellenmi@uio.no::72f30a52-0765-42e4-a0b0-b66c478a4230" providerId="AD" clId="Web-{1F9A242E-31F8-75A6-B9BC-86945FE84935}" dt="2019-09-23T12:14:58.111" v="13" actId="1076"/>
        <pc:sldMkLst>
          <pc:docMk/>
          <pc:sldMk cId="672669952" sldId="352"/>
        </pc:sldMkLst>
        <pc:spChg chg="mod">
          <ac:chgData name="Koyote Millar" userId="S::ellenmi@uio.no::72f30a52-0765-42e4-a0b0-b66c478a4230" providerId="AD" clId="Web-{1F9A242E-31F8-75A6-B9BC-86945FE84935}" dt="2019-09-23T12:14:57.892" v="12" actId="1076"/>
          <ac:spMkLst>
            <pc:docMk/>
            <pc:sldMk cId="672669952" sldId="352"/>
            <ac:spMk id="4" creationId="{2565CCAC-845F-4F88-B837-2055F192F659}"/>
          </ac:spMkLst>
        </pc:spChg>
        <pc:graphicFrameChg chg="mod">
          <ac:chgData name="Koyote Millar" userId="S::ellenmi@uio.no::72f30a52-0765-42e4-a0b0-b66c478a4230" providerId="AD" clId="Web-{1F9A242E-31F8-75A6-B9BC-86945FE84935}" dt="2019-09-23T12:14:58.111" v="13" actId="1076"/>
          <ac:graphicFrameMkLst>
            <pc:docMk/>
            <pc:sldMk cId="672669952" sldId="352"/>
            <ac:graphicFrameMk id="5" creationId="{0358FCE7-72AA-421F-83EE-BA3F4EBA916D}"/>
          </ac:graphicFrameMkLst>
        </pc:graphicFrameChg>
      </pc:sldChg>
      <pc:sldChg chg="modSp">
        <pc:chgData name="Koyote Millar" userId="S::ellenmi@uio.no::72f30a52-0765-42e4-a0b0-b66c478a4230" providerId="AD" clId="Web-{1F9A242E-31F8-75A6-B9BC-86945FE84935}" dt="2019-09-23T12:15:45.595" v="14" actId="1076"/>
        <pc:sldMkLst>
          <pc:docMk/>
          <pc:sldMk cId="165273269" sldId="369"/>
        </pc:sldMkLst>
        <pc:spChg chg="mod">
          <ac:chgData name="Koyote Millar" userId="S::ellenmi@uio.no::72f30a52-0765-42e4-a0b0-b66c478a4230" providerId="AD" clId="Web-{1F9A242E-31F8-75A6-B9BC-86945FE84935}" dt="2019-09-23T12:15:45.595" v="14" actId="1076"/>
          <ac:spMkLst>
            <pc:docMk/>
            <pc:sldMk cId="165273269" sldId="369"/>
            <ac:spMk id="4" creationId="{87028925-DA7E-454C-BA4F-EEABB8E260B7}"/>
          </ac:spMkLst>
        </pc:spChg>
      </pc:sldChg>
      <pc:sldChg chg="modSp">
        <pc:chgData name="Koyote Millar" userId="S::ellenmi@uio.no::72f30a52-0765-42e4-a0b0-b66c478a4230" providerId="AD" clId="Web-{1F9A242E-31F8-75A6-B9BC-86945FE84935}" dt="2019-09-23T12:11:23.486" v="8" actId="20577"/>
        <pc:sldMkLst>
          <pc:docMk/>
          <pc:sldMk cId="1385987597" sldId="396"/>
        </pc:sldMkLst>
        <pc:spChg chg="mod">
          <ac:chgData name="Koyote Millar" userId="S::ellenmi@uio.no::72f30a52-0765-42e4-a0b0-b66c478a4230" providerId="AD" clId="Web-{1F9A242E-31F8-75A6-B9BC-86945FE84935}" dt="2019-09-23T12:11:23.486" v="8" actId="20577"/>
          <ac:spMkLst>
            <pc:docMk/>
            <pc:sldMk cId="1385987597" sldId="396"/>
            <ac:spMk id="37" creationId="{729C2AA2-B852-4127-BDCE-E81B96919883}"/>
          </ac:spMkLst>
        </pc:spChg>
      </pc:sldChg>
      <pc:sldChg chg="modSp">
        <pc:chgData name="Koyote Millar" userId="S::ellenmi@uio.no::72f30a52-0765-42e4-a0b0-b66c478a4230" providerId="AD" clId="Web-{1F9A242E-31F8-75A6-B9BC-86945FE84935}" dt="2019-09-23T12:09:50.409" v="1" actId="1076"/>
        <pc:sldMkLst>
          <pc:docMk/>
          <pc:sldMk cId="403342559" sldId="415"/>
        </pc:sldMkLst>
        <pc:grpChg chg="mod">
          <ac:chgData name="Koyote Millar" userId="S::ellenmi@uio.no::72f30a52-0765-42e4-a0b0-b66c478a4230" providerId="AD" clId="Web-{1F9A242E-31F8-75A6-B9BC-86945FE84935}" dt="2019-09-23T12:09:50.409" v="1" actId="1076"/>
          <ac:grpSpMkLst>
            <pc:docMk/>
            <pc:sldMk cId="403342559" sldId="415"/>
            <ac:grpSpMk id="16" creationId="{E6BAB394-2002-46E9-8F84-F7A74401B78D}"/>
          </ac:grpSpMkLst>
        </pc:grpChg>
      </pc:sldChg>
      <pc:sldChg chg="modSp">
        <pc:chgData name="Koyote Millar" userId="S::ellenmi@uio.no::72f30a52-0765-42e4-a0b0-b66c478a4230" providerId="AD" clId="Web-{1F9A242E-31F8-75A6-B9BC-86945FE84935}" dt="2019-09-23T12:12:09.564" v="11" actId="20577"/>
        <pc:sldMkLst>
          <pc:docMk/>
          <pc:sldMk cId="3999442183" sldId="419"/>
        </pc:sldMkLst>
        <pc:spChg chg="mod">
          <ac:chgData name="Koyote Millar" userId="S::ellenmi@uio.no::72f30a52-0765-42e4-a0b0-b66c478a4230" providerId="AD" clId="Web-{1F9A242E-31F8-75A6-B9BC-86945FE84935}" dt="2019-09-23T12:12:09.564" v="11" actId="20577"/>
          <ac:spMkLst>
            <pc:docMk/>
            <pc:sldMk cId="3999442183" sldId="419"/>
            <ac:spMk id="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EDD21-E8E9-4917-95C1-716699B1D488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408DF-C96A-4545-834F-B0E2D748C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6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408DF-C96A-4545-834F-B0E2D748C5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24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/>
              <a:pPr/>
              <a:t>10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86146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7AAF3-20AE-4E5F-84C6-4B9FC026CF67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1815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7AAF3-20AE-4E5F-84C6-4B9FC026CF67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92464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Pladsholder til no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altLang="da-DK">
              <a:latin typeface="Gill Sans"/>
            </a:endParaRPr>
          </a:p>
        </p:txBody>
      </p:sp>
      <p:sp>
        <p:nvSpPr>
          <p:cNvPr id="74756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BC2A9A-7A74-49DF-B5F0-2E4332D9C45D}" type="slidenum">
              <a:rPr lang="da-DK" altLang="da-DK" smtClean="0">
                <a:latin typeface="Gill Sans"/>
              </a:rPr>
              <a:pPr/>
              <a:t>13</a:t>
            </a:fld>
            <a:endParaRPr lang="da-DK" altLang="da-DK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36673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Pladsholder til no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altLang="da-DK">
              <a:latin typeface="Gill Sans"/>
            </a:endParaRPr>
          </a:p>
        </p:txBody>
      </p:sp>
      <p:sp>
        <p:nvSpPr>
          <p:cNvPr id="74756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BC2A9A-7A74-49DF-B5F0-2E4332D9C45D}" type="slidenum">
              <a:rPr lang="da-DK" altLang="da-DK" smtClean="0">
                <a:latin typeface="Gill Sans"/>
              </a:rPr>
              <a:pPr/>
              <a:t>14</a:t>
            </a:fld>
            <a:endParaRPr lang="da-DK" altLang="da-DK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32732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408DF-C96A-4545-834F-B0E2D748C5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29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/>
              <a:pPr/>
              <a:t>16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37168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/>
              <a:pPr/>
              <a:t>17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324517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7AAF3-20AE-4E5F-84C6-4B9FC026CF67}" type="slidenum">
              <a:rPr lang="nb-NO" smtClean="0"/>
              <a:pPr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75816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/>
              <a:pPr/>
              <a:t>19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2352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7AAF3-20AE-4E5F-84C6-4B9FC026CF67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0824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/>
              <a:pPr/>
              <a:t>20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02047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408DF-C96A-4545-834F-B0E2D748C5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209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/>
              <a:pPr/>
              <a:t>22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738631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/>
              <a:pPr/>
              <a:t>23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803204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7AAF3-20AE-4E5F-84C6-4B9FC026CF67}" type="slidenum">
              <a:rPr lang="nb-NO" smtClean="0"/>
              <a:pPr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28123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/>
              <a:pPr/>
              <a:t>25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644578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/>
              <a:pPr/>
              <a:t>26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480571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408DF-C96A-4545-834F-B0E2D748C5F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952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/>
              <a:pPr/>
              <a:t>28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388831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/>
              <a:pPr/>
              <a:t>29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61200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7AAF3-20AE-4E5F-84C6-4B9FC026CF67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77019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7AAF3-20AE-4E5F-84C6-4B9FC026CF67}" type="slidenum">
              <a:rPr lang="nb-NO" smtClean="0"/>
              <a:pPr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25812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/>
              <a:pPr/>
              <a:t>31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953019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/>
              <a:pPr/>
              <a:t>32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260579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/>
              <a:pPr/>
              <a:t>33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515547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408DF-C96A-4545-834F-B0E2D748C5F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921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7AAF3-20AE-4E5F-84C6-4B9FC026CF67}" type="slidenum">
              <a:rPr lang="nb-NO" smtClean="0"/>
              <a:pPr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91509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7AAF3-20AE-4E5F-84C6-4B9FC026CF67}" type="slidenum">
              <a:rPr lang="nb-NO" smtClean="0"/>
              <a:pPr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95324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7AAF3-20AE-4E5F-84C6-4B9FC026CF67}" type="slidenum">
              <a:rPr lang="nb-NO" smtClean="0"/>
              <a:pPr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17592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7AAF3-20AE-4E5F-84C6-4B9FC026CF67}" type="slidenum">
              <a:rPr lang="nb-NO" smtClean="0"/>
              <a:pPr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17114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7AAF3-20AE-4E5F-84C6-4B9FC026CF67}" type="slidenum">
              <a:rPr lang="nb-NO" smtClean="0"/>
              <a:pPr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8118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7AAF3-20AE-4E5F-84C6-4B9FC026CF67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32871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7AAF3-20AE-4E5F-84C6-4B9FC026CF67}" type="slidenum">
              <a:rPr lang="nb-NO" smtClean="0"/>
              <a:pPr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02898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7AAF3-20AE-4E5F-84C6-4B9FC026CF67}" type="slidenum">
              <a:rPr lang="nb-NO" smtClean="0"/>
              <a:pPr/>
              <a:t>42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91521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7AAF3-20AE-4E5F-84C6-4B9FC026CF67}" type="slidenum">
              <a:rPr lang="nb-NO" smtClean="0"/>
              <a:pPr/>
              <a:t>43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81256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2F6E2-CA2D-40A7-8BE4-C30E5CF2054D}" type="slidenum">
              <a:rPr lang="nb-NO" noProof="0" smtClean="0"/>
              <a:pPr/>
              <a:t>45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391985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408DF-C96A-4545-834F-B0E2D748C5F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357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408DF-C96A-4545-834F-B0E2D748C5F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303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408DF-C96A-4545-834F-B0E2D748C5F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935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408DF-C96A-4545-834F-B0E2D748C5F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0141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408DF-C96A-4545-834F-B0E2D748C5F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320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/>
              <a:pPr/>
              <a:t>51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15762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7AAF3-20AE-4E5F-84C6-4B9FC026CF67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108684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408DF-C96A-4545-834F-B0E2D748C5F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8644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740063" y="4659313"/>
            <a:ext cx="41411526" cy="23294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Spør</a:t>
            </a:r>
            <a:r>
              <a:rPr lang="nb-NO" baseline="0" dirty="0" smtClean="0"/>
              <a:t> gruppen hvem er villige til å bistå med svar til spørsmål som dukker opp under tegning av prosess i Visio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A8183-C6B3-4DE4-B51C-45EC073A885A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26073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408DF-C96A-4545-834F-B0E2D748C5F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6812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408DF-C96A-4545-834F-B0E2D748C5F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859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408DF-C96A-4545-834F-B0E2D748C5F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2318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408DF-C96A-4545-834F-B0E2D748C5F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7764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7AAF3-20AE-4E5F-84C6-4B9FC026CF67}" type="slidenum">
              <a:rPr lang="nb-NO" smtClean="0"/>
              <a:pPr/>
              <a:t>58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732342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408DF-C96A-4545-834F-B0E2D748C5F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779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740063" y="4659313"/>
            <a:ext cx="41411526" cy="23294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Spør</a:t>
            </a:r>
            <a:r>
              <a:rPr lang="nb-NO" baseline="0" dirty="0" smtClean="0"/>
              <a:t> gruppen hvem er villige til å bistå med svar til spørsmål som dukker opp under tegning av prosess i Visio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A8183-C6B3-4DE4-B51C-45EC073A885A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4912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408DF-C96A-4545-834F-B0E2D748C5F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92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408DF-C96A-4545-834F-B0E2D748C5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8901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408DF-C96A-4545-834F-B0E2D748C5F4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1643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408DF-C96A-4545-834F-B0E2D748C5F4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8555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408DF-C96A-4545-834F-B0E2D748C5F4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3377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7AAF3-20AE-4E5F-84C6-4B9FC026CF67}" type="slidenum">
              <a:rPr lang="nb-NO" smtClean="0"/>
              <a:pPr/>
              <a:t>65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094158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408DF-C96A-4545-834F-B0E2D748C5F4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9045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740063" y="4659313"/>
            <a:ext cx="41411526" cy="23294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Spør</a:t>
            </a:r>
            <a:r>
              <a:rPr lang="nb-NO" baseline="0" dirty="0"/>
              <a:t> gruppen hvem er villige til å bistå med svar til spørsmål som dukker opp under tegning av prosess i Visio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A8183-C6B3-4DE4-B51C-45EC073A885A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17140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408DF-C96A-4545-834F-B0E2D748C5F4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5025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408DF-C96A-4545-834F-B0E2D748C5F4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8154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408DF-C96A-4545-834F-B0E2D748C5F4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5040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408DF-C96A-4545-834F-B0E2D748C5F4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64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2F6E2-CA2D-40A7-8BE4-C30E5CF2054D}" type="slidenum">
              <a:rPr lang="nb-NO" noProof="0" smtClean="0"/>
              <a:pPr/>
              <a:t>7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02319812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7AAF3-20AE-4E5F-84C6-4B9FC026CF67}" type="slidenum">
              <a:rPr lang="nb-NO" smtClean="0"/>
              <a:pPr/>
              <a:t>72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778919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7AAF3-20AE-4E5F-84C6-4B9FC026CF67}" type="slidenum">
              <a:rPr lang="nb-NO" smtClean="0"/>
              <a:pPr/>
              <a:t>73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366786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7AAF3-20AE-4E5F-84C6-4B9FC026CF67}" type="slidenum">
              <a:rPr lang="nb-NO" smtClean="0"/>
              <a:pPr/>
              <a:t>74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558173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408DF-C96A-4545-834F-B0E2D748C5F4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8689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740063" y="4659313"/>
            <a:ext cx="41411526" cy="23294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Spør</a:t>
            </a:r>
            <a:r>
              <a:rPr lang="nb-NO" baseline="0" dirty="0"/>
              <a:t> gruppen hvem er villige til å bistå med svar til spørsmål som dukker opp under tegning av prosess i Visio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A8183-C6B3-4DE4-B51C-45EC073A885A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4791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48E65-9E75-41AE-BC80-13A10C6B0591}" type="slidenum">
              <a:rPr lang="da-DK" smtClean="0"/>
              <a:pPr/>
              <a:t>77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090588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7AAF3-20AE-4E5F-84C6-4B9FC026CF67}" type="slidenum">
              <a:rPr lang="nb-NO" smtClean="0"/>
              <a:pPr/>
              <a:t>78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871093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7AAF3-20AE-4E5F-84C6-4B9FC026CF67}" type="slidenum">
              <a:rPr lang="nb-NO" smtClean="0"/>
              <a:pPr/>
              <a:t>79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779428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7AAF3-20AE-4E5F-84C6-4B9FC026CF67}" type="slidenum">
              <a:rPr lang="nb-NO" smtClean="0"/>
              <a:pPr/>
              <a:t>80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120153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7AAF3-20AE-4E5F-84C6-4B9FC026CF67}" type="slidenum">
              <a:rPr lang="nb-NO" smtClean="0"/>
              <a:pPr/>
              <a:t>81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5662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408DF-C96A-4545-834F-B0E2D748C5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0472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7AAF3-20AE-4E5F-84C6-4B9FC026CF67}" type="slidenum">
              <a:rPr lang="nb-NO" smtClean="0"/>
              <a:pPr/>
              <a:t>82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920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/>
              <a:pPr/>
              <a:t>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92088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A608F-A7FB-486B-B6D9-E0FDA0E15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908905-5B34-4F6F-BE3A-110B81357F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86531-5F7A-4B7F-AC43-80DD74BCB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4A70-CDE8-47FC-BF94-DFA14758D400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2B8BD-44BC-44D2-B3C0-A98DF2F95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UiO prosjektrammeverk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723DB-39A5-421E-8DFE-3C7668E69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36C2-C83D-49B7-B11E-F6D983EA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39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C481D-D48B-4591-BE90-777B54ADA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243517-372E-4500-BAB6-00D86515B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2D8FE-73C5-4EC8-A35E-141A3863B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92F5-92D5-4B72-B862-D3F3BE2A8C87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E8797-498F-4E04-A6DB-A300D402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UiO prosjektrammeverk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5EF9E-BA07-40D0-9A41-298A598CB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36C2-C83D-49B7-B11E-F6D983EA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8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86E2FF-042D-4DC7-AA01-C1F2781737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03F939-7A19-4B30-9BEB-87BFDF2FD9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C2543-05CC-42AC-8020-9AA549C8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E86F-F832-47A9-ACA8-2F5DDFEAD89F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A7BF4-5D0F-48B3-9633-54DC6C81D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UiO prosjektrammeverk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1BB91-36DE-45BE-B4D3-AE13EFF1A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36C2-C83D-49B7-B11E-F6D983EA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29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98618" y="1644652"/>
            <a:ext cx="4886961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478155-5C9E-4D4A-AA75-125DF35A1CB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00071" y="1644651"/>
            <a:ext cx="4888549" cy="4062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842E0E-6D91-4141-882C-6C91050C6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UiO prosjektrammeverk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9636BB38-B4B3-4D1B-AD86-BCBC6FCBB7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lang="en-GB" sz="1200"/>
            </a:lvl1pPr>
          </a:lstStyle>
          <a:p>
            <a:fld id="{72B25C2F-8350-4F68-984B-BB131F3C413B}" type="datetime1">
              <a:rPr lang="en-US" smtClean="0"/>
              <a:t>10/23/2019</a:t>
            </a:fld>
            <a:r>
              <a:rPr lang="en-GB"/>
              <a:t>11/01/2018</a:t>
            </a:r>
          </a:p>
        </p:txBody>
      </p:sp>
    </p:spTree>
    <p:extLst>
      <p:ext uri="{BB962C8B-B14F-4D97-AF65-F5344CB8AC3E}">
        <p14:creationId xmlns:p14="http://schemas.microsoft.com/office/powerpoint/2010/main" val="737183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6E90C-841F-43CE-8E93-9D39586AB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D9694-CB0B-4467-B030-9F7B31ABB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41625-7355-429F-93C5-4F8A44891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2BEB2-B846-4357-BD60-66EF93D25FA4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C2B4B-6C60-4F9D-B644-126EB9BE9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UiO prosjektrammeverk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DC225-FA50-4A57-80EB-7C5716D1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36C2-C83D-49B7-B11E-F6D983EA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53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F550F-A6D0-4DFC-954F-B1BF76B76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E83B8-1086-41D3-89AE-D7EA121B5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7AC6A-2F65-43AB-8387-8AAE88CB9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A644-6449-4182-9029-1685BB67BB56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78A66-F77E-4874-B28D-0CE2C16D4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UiO prosjektrammeverk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F8471-AA8A-4A5F-855B-45E0F0345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36C2-C83D-49B7-B11E-F6D983EA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95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91A7E-1EB7-47D0-A0A0-D3EDDB458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0A9BF-79F7-4861-A0BE-E4C811728E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3FEFD1-7DEB-4FEB-9A82-6EE4F167D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3E2D6-0722-47A6-AA61-A7BE0B839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BB2A-13C6-4E4F-81B5-F5A4B72D5AB7}" type="datetime1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63CD7-43DC-4432-BDC5-06967292B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UiO prosjektrammeverk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92418-DCA6-4F4E-AAF1-3A4129205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36C2-C83D-49B7-B11E-F6D983EA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6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5EB2-8F36-4074-9375-DCB5F7796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8F7D3-56FB-4F60-9C8A-9DC68626B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4D2C37-071F-475B-BECA-47216E8D0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87C51A-E14F-450E-BC58-67FEB67F4F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F432A3-7EF8-4256-ADEC-A845821317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C2B297-415D-4309-9FBE-F0E2F1BC4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EC98-E606-4340-BD11-5D895EAE15E8}" type="datetime1">
              <a:rPr lang="en-US" smtClean="0"/>
              <a:t>10/23/2019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4258FB-6FF0-49BD-B096-9A6634C65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UiO prosjektrammeverk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F44AAF-376C-4B43-9A28-233AB4D6C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36C2-C83D-49B7-B11E-F6D983EA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21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E551-805F-4A07-9796-8550F1AE8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698BC3-43C0-4F5D-8C82-8EAE344FB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3CD05-E9B0-40FB-849F-C57D9B521A17}" type="datetime1">
              <a:rPr lang="en-US" smtClean="0"/>
              <a:t>10/23/2019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603EAF-C3DE-4ABA-B892-E7F294E4F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UiO prosjektrammeverk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70C37-ABAD-4437-9CA3-388E169FE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36C2-C83D-49B7-B11E-F6D983EA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3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5A15AB-6B4C-4013-903B-E11430544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9BC6-D9BF-461E-9DBD-4A2663AFF76D}" type="datetime1">
              <a:rPr lang="en-US" smtClean="0"/>
              <a:t>10/23/2019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C05AA5-820C-4769-AE81-52E72D140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UiO prosjektrammeverk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90F69C-762C-49F4-B997-AFE5AECA0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36C2-C83D-49B7-B11E-F6D983EA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2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9BDB1-1A5C-46F1-A0DB-FE4ABFAEC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F4393-0D44-411E-89EB-63D80DEEA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97001F-8F1E-4C80-8718-F2F45F7B6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1E5AA-B3A1-40D0-B664-4586835DA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6707-55A6-4099-A913-9E8BAA91CD54}" type="datetime1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5CB90-F2BC-454D-8E09-2EC12F81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UiO prosjektrammeverk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2D464C-CD71-44DF-AA2D-2B60BEE2A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36C2-C83D-49B7-B11E-F6D983EA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33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688CB-1AFB-4FF9-AE24-6D1938FA0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AC4285-1F97-432C-990D-6232DFDA15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4DBBED-3D06-462D-A509-FC0CAE7D1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EEF1B4-C5A2-4D2E-9E54-EA07B8603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39DA-DD8C-4080-8E59-01B79CC04A11}" type="datetime1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1FEB90-5A6E-4DA3-AE7C-E4DB48271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UiO prosjektrammeverk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46479-C0E6-4EDC-8786-6DC28688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36C2-C83D-49B7-B11E-F6D983EA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67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A6696A-FE66-413D-9046-6817E09B3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B0292-DD01-4B2F-AB5F-AFEF76A80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67272-C5D1-48D7-B09F-9886CD3E75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1A2CE-D916-49DF-A229-75C1621CF87D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CE652-4317-4AD6-BE9C-256775881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UiO prosjektrammeverk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68482-E0D0-4A50-9F4B-CB95C1D8F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B36C2-C83D-49B7-B11E-F6D983EA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8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4" Type="http://schemas.openxmlformats.org/officeDocument/2006/relationships/hyperlink" Target="https://www.uio.no/for-ansatte/arbeidsstotte/prosjekter/prosjektrammeverk/maler-og-verktoy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sv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8.png"/><Relationship Id="rId4" Type="http://schemas.openxmlformats.org/officeDocument/2006/relationships/image" Target="../media/image19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thenounproject.com/term/crossroads/1378608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sv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sv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5.sv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thenounproject.com/term/crossroads/1378608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thenounproject.com/term/crossroads/1378608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0.sv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8.png"/><Relationship Id="rId4" Type="http://schemas.openxmlformats.org/officeDocument/2006/relationships/image" Target="../media/image19.sv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sv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thenounproject.com/term/crossroads/1378608" TargetMode="Externa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C4EF579C-E89C-441B-BF71-0981B93F406E}"/>
              </a:ext>
            </a:extLst>
          </p:cNvPr>
          <p:cNvSpPr/>
          <p:nvPr/>
        </p:nvSpPr>
        <p:spPr>
          <a:xfrm>
            <a:off x="3331753" y="4086225"/>
            <a:ext cx="3924300" cy="39243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38DA43-3340-417C-ADF0-1483410E1A60}"/>
              </a:ext>
            </a:extLst>
          </p:cNvPr>
          <p:cNvSpPr/>
          <p:nvPr/>
        </p:nvSpPr>
        <p:spPr>
          <a:xfrm>
            <a:off x="228600" y="328612"/>
            <a:ext cx="1905000" cy="1905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2FA480-D285-4031-BAC0-72E8ECD7EB8C}"/>
              </a:ext>
            </a:extLst>
          </p:cNvPr>
          <p:cNvSpPr/>
          <p:nvPr/>
        </p:nvSpPr>
        <p:spPr>
          <a:xfrm>
            <a:off x="8115300" y="-1295400"/>
            <a:ext cx="5467350" cy="54673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3077A1-56D5-4B16-9F53-00B52A181164}"/>
              </a:ext>
            </a:extLst>
          </p:cNvPr>
          <p:cNvSpPr/>
          <p:nvPr/>
        </p:nvSpPr>
        <p:spPr>
          <a:xfrm>
            <a:off x="1184534" y="816777"/>
            <a:ext cx="9829800" cy="523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1">
              <a:solidFill>
                <a:schemeClr val="tx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DB20011-DD82-4139-BCFC-3384EF6C13CA}"/>
              </a:ext>
            </a:extLst>
          </p:cNvPr>
          <p:cNvSpPr/>
          <p:nvPr/>
        </p:nvSpPr>
        <p:spPr>
          <a:xfrm>
            <a:off x="6400800" y="5395119"/>
            <a:ext cx="4305300" cy="3968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9C2AA2-B852-4127-BDCE-E81B96919883}"/>
              </a:ext>
            </a:extLst>
          </p:cNvPr>
          <p:cNvSpPr txBox="1"/>
          <p:nvPr/>
        </p:nvSpPr>
        <p:spPr>
          <a:xfrm>
            <a:off x="1543760" y="1979453"/>
            <a:ext cx="5488156" cy="147732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4800" b="1" dirty="0" err="1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Dreiebok</a:t>
            </a:r>
            <a:r>
              <a:rPr lang="en-US" sz="4800" b="1" dirty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 for </a:t>
            </a:r>
            <a:r>
              <a:rPr lang="en-US" sz="4800" b="1" dirty="0" err="1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gevinstrealisering</a:t>
            </a:r>
            <a:endParaRPr lang="en-US" sz="4800" b="1" dirty="0">
              <a:solidFill>
                <a:schemeClr val="accent1"/>
              </a:solidFill>
              <a:latin typeface="+mj-lt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err="1"/>
              <a:t>UiO</a:t>
            </a:r>
            <a:r>
              <a:rPr lang="en-US"/>
              <a:t> </a:t>
            </a:r>
            <a:r>
              <a:rPr lang="en-US" err="1"/>
              <a:t>prosjekt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prosessrammeverk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805723" y="258762"/>
            <a:ext cx="4915877" cy="374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>
                <a:solidFill>
                  <a:schemeClr val="tx1"/>
                </a:solidFill>
              </a:rPr>
              <a:t>UiO</a:t>
            </a:r>
            <a:r>
              <a:rPr lang="nb-NO" b="1">
                <a:solidFill>
                  <a:srgbClr val="FF0000"/>
                </a:solidFill>
              </a:rPr>
              <a:t>:</a:t>
            </a:r>
            <a:r>
              <a:rPr lang="nb-NO" b="1">
                <a:solidFill>
                  <a:schemeClr val="tx1"/>
                </a:solidFill>
              </a:rPr>
              <a:t> Prosjekt- og prosessrammeverk</a:t>
            </a:r>
          </a:p>
        </p:txBody>
      </p:sp>
      <p:sp>
        <p:nvSpPr>
          <p:cNvPr id="3" name="AutoShape 2" descr="Image result for seed plant grow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6433" b="34636"/>
          <a:stretch/>
        </p:blipFill>
        <p:spPr>
          <a:xfrm>
            <a:off x="6214778" y="3790462"/>
            <a:ext cx="4154207" cy="1341124"/>
          </a:xfrm>
          <a:prstGeom prst="rect">
            <a:avLst/>
          </a:prstGeom>
        </p:spPr>
      </p:pic>
      <p:pic>
        <p:nvPicPr>
          <p:cNvPr id="1028" name="Picture 4" descr="https://static.thenounproject.com/png/2852452-2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17">
            <a:off x="7200378" y="2972858"/>
            <a:ext cx="1301529" cy="130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15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269EB494-5692-401F-9EBC-6C42916CD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906" y="653195"/>
            <a:ext cx="10562167" cy="854479"/>
          </a:xfrm>
        </p:spPr>
        <p:txBody>
          <a:bodyPr>
            <a:noAutofit/>
          </a:bodyPr>
          <a:lstStyle/>
          <a:p>
            <a:r>
              <a:rPr lang="nb-NO" sz="3200" b="1" dirty="0"/>
              <a:t>Prosjektlederens rolle og ansvar knyttet til workshop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6D975D1-A080-4551-A4E4-4C48D0E140B1}"/>
              </a:ext>
            </a:extLst>
          </p:cNvPr>
          <p:cNvSpPr/>
          <p:nvPr/>
        </p:nvSpPr>
        <p:spPr bwMode="auto">
          <a:xfrm>
            <a:off x="1404255" y="1756957"/>
            <a:ext cx="2245530" cy="75111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FØR WORKSHOP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58086BD-2710-41BB-A3F5-0188B294C0C4}"/>
              </a:ext>
            </a:extLst>
          </p:cNvPr>
          <p:cNvSpPr/>
          <p:nvPr/>
        </p:nvSpPr>
        <p:spPr bwMode="auto">
          <a:xfrm>
            <a:off x="4149622" y="1759141"/>
            <a:ext cx="2219915" cy="74893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UNDER WORKSHOP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260B011-5BB1-4A62-B939-056BE514DFF5}"/>
              </a:ext>
            </a:extLst>
          </p:cNvPr>
          <p:cNvSpPr/>
          <p:nvPr/>
        </p:nvSpPr>
        <p:spPr bwMode="auto">
          <a:xfrm>
            <a:off x="7045217" y="1761321"/>
            <a:ext cx="2262905" cy="82557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ETTER WORKSHOP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BA375E-352C-4AF4-8300-26D8C27DA16F}"/>
              </a:ext>
            </a:extLst>
          </p:cNvPr>
          <p:cNvSpPr txBox="1"/>
          <p:nvPr/>
        </p:nvSpPr>
        <p:spPr>
          <a:xfrm>
            <a:off x="1358537" y="3004457"/>
            <a:ext cx="23709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 smtClean="0"/>
              <a:t>Oppgaver</a:t>
            </a:r>
          </a:p>
          <a:p>
            <a:endParaRPr lang="nb-NO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I samråd med prosjekteier: Identifisering av deltakere og sende ut invitasjoner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Planlegge og designe workshop, ev. i samarbeid med </a:t>
            </a:r>
            <a:r>
              <a:rPr lang="nb-NO" sz="1200" dirty="0" err="1"/>
              <a:t>fasilitator</a:t>
            </a:r>
            <a:endParaRPr lang="nb-NO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Ev. finne en </a:t>
            </a:r>
            <a:r>
              <a:rPr lang="nb-NO" sz="1200" dirty="0" err="1"/>
              <a:t>fasilitator</a:t>
            </a:r>
            <a:r>
              <a:rPr lang="nb-NO" sz="1200" dirty="0"/>
              <a:t> som kan bidra i workshop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Ivareta alle praktiske detaljer inkl. booking av møterom, bevertning, utskrift av materiale m.m.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EE69B3-96A0-4934-BA1E-BB438CF1628A}"/>
              </a:ext>
            </a:extLst>
          </p:cNvPr>
          <p:cNvSpPr txBox="1"/>
          <p:nvPr/>
        </p:nvSpPr>
        <p:spPr>
          <a:xfrm>
            <a:off x="4095206" y="3006636"/>
            <a:ext cx="24579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 smtClean="0"/>
              <a:t>Oppgaver</a:t>
            </a:r>
          </a:p>
          <a:p>
            <a:endParaRPr lang="nb-NO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Bidra i workshop på lik linje med de øvrige deltakerne (dersom workshop blir ledet av en </a:t>
            </a:r>
            <a:r>
              <a:rPr lang="nb-NO" sz="1200" dirty="0" err="1"/>
              <a:t>fasilitator</a:t>
            </a:r>
            <a:r>
              <a:rPr lang="nb-NO" sz="12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 err="1"/>
              <a:t>Fasilitere</a:t>
            </a:r>
            <a:r>
              <a:rPr lang="nb-NO" sz="1200" dirty="0"/>
              <a:t> workshop med fokus på å skape en god prosess for arbeidet, og skape engasjement blant deltagerne.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087CF8-1B3E-498B-BF54-A672000AD9B8}"/>
              </a:ext>
            </a:extLst>
          </p:cNvPr>
          <p:cNvSpPr txBox="1"/>
          <p:nvPr/>
        </p:nvSpPr>
        <p:spPr>
          <a:xfrm>
            <a:off x="6988630" y="3004457"/>
            <a:ext cx="336368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 smtClean="0"/>
              <a:t>Oppgaver</a:t>
            </a:r>
          </a:p>
          <a:p>
            <a:endParaRPr lang="nb-NO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Bruke input fra workshop til å fylle ut relevant prosjektdokumentasjon.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Sikre deltakernes aksept/input til formålsbeskrivelsen.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Tegne et overordnet gevinstkart.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Utarbeide første utkast til gevinstoversikt og få deltakernes aksept/input.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Lage oversikt over foreløpig </a:t>
            </a:r>
            <a:r>
              <a:rPr lang="nb-NO" sz="1200" dirty="0" err="1"/>
              <a:t>gevinstpotensiale</a:t>
            </a:r>
            <a:r>
              <a:rPr lang="nb-NO" sz="1200" dirty="0"/>
              <a:t> (omfang/størrelse der det er mulig).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Sikre at det gjennomføres en gevinstworkshop til tidlig i prosjektet for å opprettholde gevinstfokuset og sikre fokus på nødvendige kompetanser og atferd.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Oppdatere beskrivelse av gevinstbildet i henhold til ambisjonsnivå, og sikre styringsgruppens aksept.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6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74752-991A-4EA7-9CF5-C7201BAC7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1" y="849630"/>
            <a:ext cx="10562167" cy="698319"/>
          </a:xfrm>
        </p:spPr>
        <p:txBody>
          <a:bodyPr/>
          <a:lstStyle/>
          <a:p>
            <a:r>
              <a:rPr lang="nb-NO"/>
              <a:t>Forslag til agenda til workshop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3893F6E-BEC3-45CE-88E3-4362E68E35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881173"/>
              </p:ext>
            </p:extLst>
          </p:nvPr>
        </p:nvGraphicFramePr>
        <p:xfrm>
          <a:off x="931094" y="1596120"/>
          <a:ext cx="5567677" cy="3410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580">
                  <a:extLst>
                    <a:ext uri="{9D8B030D-6E8A-4147-A177-3AD203B41FA5}">
                      <a16:colId xmlns:a16="http://schemas.microsoft.com/office/drawing/2014/main" val="1796933000"/>
                    </a:ext>
                  </a:extLst>
                </a:gridCol>
                <a:gridCol w="4696097">
                  <a:extLst>
                    <a:ext uri="{9D8B030D-6E8A-4147-A177-3AD203B41FA5}">
                      <a16:colId xmlns:a16="http://schemas.microsoft.com/office/drawing/2014/main" val="4068899678"/>
                    </a:ext>
                  </a:extLst>
                </a:gridCol>
              </a:tblGrid>
              <a:tr h="341063">
                <a:tc>
                  <a:txBody>
                    <a:bodyPr/>
                    <a:lstStyle/>
                    <a:p>
                      <a:r>
                        <a:rPr lang="nb-NO" sz="1200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TEMA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684870"/>
                  </a:ext>
                </a:extLst>
              </a:tr>
              <a:tr h="341063">
                <a:tc>
                  <a:txBody>
                    <a:bodyPr/>
                    <a:lstStyle/>
                    <a:p>
                      <a:r>
                        <a:rPr lang="nb-NO" sz="1200"/>
                        <a:t>10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Velkommen og informasjon om dagen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338479"/>
                  </a:ext>
                </a:extLst>
              </a:tr>
              <a:tr h="341063">
                <a:tc>
                  <a:txBody>
                    <a:bodyPr/>
                    <a:lstStyle/>
                    <a:p>
                      <a:r>
                        <a:rPr lang="nb-NO" sz="1200"/>
                        <a:t>10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Kort intro til bakgrunn for prosjektet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284203"/>
                  </a:ext>
                </a:extLst>
              </a:tr>
              <a:tr h="341063">
                <a:tc>
                  <a:txBody>
                    <a:bodyPr/>
                    <a:lstStyle/>
                    <a:p>
                      <a:r>
                        <a:rPr lang="nb-NO" sz="1200"/>
                        <a:t>30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Nåsituasjon – innspill til prosjektets overordnede formål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834221"/>
                  </a:ext>
                </a:extLst>
              </a:tr>
              <a:tr h="341063">
                <a:tc>
                  <a:txBody>
                    <a:bodyPr/>
                    <a:lstStyle/>
                    <a:p>
                      <a:r>
                        <a:rPr lang="nb-NO" sz="1200"/>
                        <a:t>30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Fremtidig situasjon – innspill til prosjektets overordnede formål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705643"/>
                  </a:ext>
                </a:extLst>
              </a:tr>
              <a:tr h="341063"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15 </a:t>
                      </a:r>
                      <a:r>
                        <a:rPr lang="nb-NO" sz="1200" dirty="0"/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Pause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433098"/>
                  </a:ext>
                </a:extLst>
              </a:tr>
              <a:tr h="341063">
                <a:tc>
                  <a:txBody>
                    <a:bodyPr/>
                    <a:lstStyle/>
                    <a:p>
                      <a:r>
                        <a:rPr lang="nb-NO" sz="1200"/>
                        <a:t>30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Prosjektets viktigste formål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988573"/>
                  </a:ext>
                </a:extLst>
              </a:tr>
              <a:tr h="341063"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55 min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Prosjektets viktigste gevinster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974815"/>
                  </a:ext>
                </a:extLst>
              </a:tr>
              <a:tr h="341063">
                <a:tc>
                  <a:txBody>
                    <a:bodyPr/>
                    <a:lstStyle/>
                    <a:p>
                      <a:r>
                        <a:rPr lang="nb-NO" sz="1200"/>
                        <a:t>30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Lunsj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297656"/>
                  </a:ext>
                </a:extLst>
              </a:tr>
              <a:tr h="341063"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i="1" dirty="0"/>
                        <a:t>Total tid </a:t>
                      </a:r>
                      <a:r>
                        <a:rPr lang="nb-NO" sz="1200" i="1" dirty="0" smtClean="0"/>
                        <a:t>3,5 timer</a:t>
                      </a:r>
                      <a:endParaRPr lang="nb-NO" sz="12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77972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CEA2FF3-5E4F-47FE-93FE-51CCDD19BCBF}"/>
              </a:ext>
            </a:extLst>
          </p:cNvPr>
          <p:cNvSpPr txBox="1"/>
          <p:nvPr/>
        </p:nvSpPr>
        <p:spPr>
          <a:xfrm>
            <a:off x="7106195" y="1678577"/>
            <a:ext cx="4323805" cy="24929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 b="1"/>
              <a:t>TIPS OG TRIKS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/>
              <a:t>I konseptfasen (ev. planleggingsfasen) er det mulig å gjennomføre enten en workshop om vurdering av gevinstpotensialet eller en workshop for å etablere gevinstkart. Forskjellen er at vurdering av potensialet identifiserer formål, gevinster og leveranser, mens gevinstkartet også identifiserer ny atferd og nye kompetanser.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/>
              <a:t>Workshop bør initieres av prosjektleder eller rådgiver med foreløpig ansvar, i samråd med prosjekteier.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/>
              <a:t>Tilpass agendaen til den tiden som er til rådighet, ev. tilpass tiden til antall deltagere.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/>
              <a:t>Legg gjerne til noen flere korte pauser i løpet av dagen.</a:t>
            </a:r>
          </a:p>
        </p:txBody>
      </p:sp>
    </p:spTree>
    <p:extLst>
      <p:ext uri="{BB962C8B-B14F-4D97-AF65-F5344CB8AC3E}">
        <p14:creationId xmlns:p14="http://schemas.microsoft.com/office/powerpoint/2010/main" val="1824461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C778A-135C-4A9E-A6DB-7C11326E2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57" y="548836"/>
            <a:ext cx="10562167" cy="810728"/>
          </a:xfrm>
        </p:spPr>
        <p:txBody>
          <a:bodyPr>
            <a:normAutofit fontScale="90000"/>
          </a:bodyPr>
          <a:lstStyle/>
          <a:p>
            <a:r>
              <a:rPr lang="nb-NO"/>
              <a:t>Prosess for vurdering av gevinstpotensialet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5D391EE-CD5B-42F0-A989-7A5991750947}"/>
              </a:ext>
            </a:extLst>
          </p:cNvPr>
          <p:cNvGrpSpPr/>
          <p:nvPr/>
        </p:nvGrpSpPr>
        <p:grpSpPr>
          <a:xfrm>
            <a:off x="674840" y="1218454"/>
            <a:ext cx="10813898" cy="3960440"/>
            <a:chOff x="194091" y="772589"/>
            <a:chExt cx="11852994" cy="51408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A827D56-A1A0-43AE-8BCA-01B8EF7159D5}"/>
                </a:ext>
              </a:extLst>
            </p:cNvPr>
            <p:cNvGrpSpPr/>
            <p:nvPr/>
          </p:nvGrpSpPr>
          <p:grpSpPr>
            <a:xfrm>
              <a:off x="223504" y="1046334"/>
              <a:ext cx="2328799" cy="4867103"/>
              <a:chOff x="1131609" y="1071786"/>
              <a:chExt cx="2328799" cy="3381977"/>
            </a:xfrm>
          </p:grpSpPr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7C3D9024-8891-468A-8433-5FFBB43D395D}"/>
                  </a:ext>
                </a:extLst>
              </p:cNvPr>
              <p:cNvSpPr/>
              <p:nvPr/>
            </p:nvSpPr>
            <p:spPr bwMode="auto">
              <a:xfrm rot="10800000">
                <a:off x="3261976" y="1487929"/>
                <a:ext cx="198432" cy="159567"/>
              </a:xfrm>
              <a:prstGeom prst="triangle">
                <a:avLst/>
              </a:prstGeom>
              <a:solidFill>
                <a:srgbClr val="83939B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11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err="1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id="{49A78367-61A9-4FBC-8ED8-B2C6EDD9F619}"/>
                  </a:ext>
                </a:extLst>
              </p:cNvPr>
              <p:cNvSpPr/>
              <p:nvPr/>
            </p:nvSpPr>
            <p:spPr bwMode="auto">
              <a:xfrm rot="10800000">
                <a:off x="1132903" y="1487929"/>
                <a:ext cx="198432" cy="159567"/>
              </a:xfrm>
              <a:prstGeom prst="triangle">
                <a:avLst/>
              </a:prstGeom>
              <a:solidFill>
                <a:srgbClr val="83939B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11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err="1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" name="Content Placeholder 7">
                <a:extLst>
                  <a:ext uri="{FF2B5EF4-FFF2-40B4-BE49-F238E27FC236}">
                    <a16:creationId xmlns:a16="http://schemas.microsoft.com/office/drawing/2014/main" id="{C1B0A676-CC2C-4ED6-9149-5147A8C043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2119" y="1489133"/>
                <a:ext cx="2133250" cy="29646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144000" tIns="108000" rIns="144000" bIns="72000" rtlCol="0">
                <a:noAutofit/>
              </a:bodyPr>
              <a:lstStyle>
                <a:lvl1pPr marL="0" indent="0" algn="l" defTabSz="914400" rtl="0" eaLnBrk="1" latinLnBrk="0" hangingPunct="1">
                  <a:spcBef>
                    <a:spcPts val="600"/>
                  </a:spcBef>
                  <a:buFont typeface="Arial" pitchFamily="34" charset="0"/>
                  <a:buNone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144000" indent="-144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288000" indent="-144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432000" indent="-144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»"/>
                  <a:tabLst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576000" indent="-180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·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a-DK" sz="1100" i="1"/>
                  <a:t>Hva er utfordringene som er årsaken til at prosjektet igangsettes?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9FF2500-A09C-4B90-B595-C589959E0F1F}"/>
                  </a:ext>
                </a:extLst>
              </p:cNvPr>
              <p:cNvSpPr/>
              <p:nvPr/>
            </p:nvSpPr>
            <p:spPr bwMode="auto">
              <a:xfrm>
                <a:off x="1131609" y="1071786"/>
                <a:ext cx="2328028" cy="417224"/>
              </a:xfrm>
              <a:prstGeom prst="rect">
                <a:avLst/>
              </a:prstGeom>
              <a:solidFill>
                <a:srgbClr val="A8BDC6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  <a:spcBef>
                    <a:spcPts val="1100"/>
                  </a:spcBef>
                </a:pPr>
                <a:r>
                  <a:rPr lang="en-US" sz="1100">
                    <a:solidFill>
                      <a:schemeClr val="bg1"/>
                    </a:solidFill>
                  </a:rPr>
                  <a:t>BAKGRUNN FOR PROSJEKTET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7E8BC45-A541-4F6E-9718-3DDD7A2A787C}"/>
                </a:ext>
              </a:extLst>
            </p:cNvPr>
            <p:cNvGrpSpPr/>
            <p:nvPr/>
          </p:nvGrpSpPr>
          <p:grpSpPr>
            <a:xfrm>
              <a:off x="2599545" y="1071786"/>
              <a:ext cx="2328799" cy="4841652"/>
              <a:chOff x="1131609" y="1071786"/>
              <a:chExt cx="2328799" cy="3381977"/>
            </a:xfrm>
          </p:grpSpPr>
          <p:sp>
            <p:nvSpPr>
              <p:cNvPr id="47" name="Isosceles Triangle 46">
                <a:extLst>
                  <a:ext uri="{FF2B5EF4-FFF2-40B4-BE49-F238E27FC236}">
                    <a16:creationId xmlns:a16="http://schemas.microsoft.com/office/drawing/2014/main" id="{72D1C192-4D7F-41BA-98F2-96B72CB4BC01}"/>
                  </a:ext>
                </a:extLst>
              </p:cNvPr>
              <p:cNvSpPr/>
              <p:nvPr/>
            </p:nvSpPr>
            <p:spPr bwMode="auto">
              <a:xfrm rot="10800000">
                <a:off x="3261976" y="1487929"/>
                <a:ext cx="198432" cy="159567"/>
              </a:xfrm>
              <a:prstGeom prst="triangle">
                <a:avLst/>
              </a:prstGeom>
              <a:solidFill>
                <a:srgbClr val="83939B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11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err="1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" name="Isosceles Triangle 47">
                <a:extLst>
                  <a:ext uri="{FF2B5EF4-FFF2-40B4-BE49-F238E27FC236}">
                    <a16:creationId xmlns:a16="http://schemas.microsoft.com/office/drawing/2014/main" id="{CDC2CF8D-9E47-4E37-AC31-B89B6A7C83F2}"/>
                  </a:ext>
                </a:extLst>
              </p:cNvPr>
              <p:cNvSpPr/>
              <p:nvPr/>
            </p:nvSpPr>
            <p:spPr bwMode="auto">
              <a:xfrm rot="10800000">
                <a:off x="1132903" y="1487929"/>
                <a:ext cx="198432" cy="159567"/>
              </a:xfrm>
              <a:prstGeom prst="triangle">
                <a:avLst/>
              </a:prstGeom>
              <a:solidFill>
                <a:srgbClr val="83939B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11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err="1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Content Placeholder 7">
                <a:extLst>
                  <a:ext uri="{FF2B5EF4-FFF2-40B4-BE49-F238E27FC236}">
                    <a16:creationId xmlns:a16="http://schemas.microsoft.com/office/drawing/2014/main" id="{D6B73B68-0B74-4F5B-9FC3-811658DF69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2119" y="1489133"/>
                <a:ext cx="2133250" cy="29646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144000" tIns="108000" rIns="144000" bIns="72000" rtlCol="0">
                <a:noAutofit/>
              </a:bodyPr>
              <a:lstStyle>
                <a:lvl1pPr marL="0" indent="0" algn="l" defTabSz="914400" rtl="0" eaLnBrk="1" latinLnBrk="0" hangingPunct="1">
                  <a:spcBef>
                    <a:spcPts val="600"/>
                  </a:spcBef>
                  <a:buFont typeface="Arial" pitchFamily="34" charset="0"/>
                  <a:buNone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144000" indent="-144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288000" indent="-144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432000" indent="-144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»"/>
                  <a:tabLst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576000" indent="-180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·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a-DK" sz="1100" i="1"/>
                  <a:t>Hva skal prosjektet levere for å løse problemene og kunne realisere gevinstene?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90C3AAC-A446-49C2-956F-928BCDFB6B13}"/>
                  </a:ext>
                </a:extLst>
              </p:cNvPr>
              <p:cNvSpPr/>
              <p:nvPr/>
            </p:nvSpPr>
            <p:spPr bwMode="auto">
              <a:xfrm>
                <a:off x="1131609" y="1071786"/>
                <a:ext cx="2328028" cy="417224"/>
              </a:xfrm>
              <a:prstGeom prst="rect">
                <a:avLst/>
              </a:prstGeom>
              <a:solidFill>
                <a:srgbClr val="A8BDC6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  <a:spcBef>
                    <a:spcPts val="1100"/>
                  </a:spcBef>
                </a:pPr>
                <a:r>
                  <a:rPr lang="en-US" sz="1100">
                    <a:solidFill>
                      <a:schemeClr val="bg1"/>
                    </a:solidFill>
                  </a:rPr>
                  <a:t>PROSJEKTETS LEVERANSER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D43D259-DED3-4EB6-84EC-7894CD222E91}"/>
                </a:ext>
              </a:extLst>
            </p:cNvPr>
            <p:cNvGrpSpPr/>
            <p:nvPr/>
          </p:nvGrpSpPr>
          <p:grpSpPr>
            <a:xfrm>
              <a:off x="7345373" y="1071786"/>
              <a:ext cx="2328799" cy="4841652"/>
              <a:chOff x="1131609" y="1071786"/>
              <a:chExt cx="2328799" cy="3381977"/>
            </a:xfrm>
          </p:grpSpPr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id="{17D275AA-93B0-4F74-8448-FBE47003426B}"/>
                  </a:ext>
                </a:extLst>
              </p:cNvPr>
              <p:cNvSpPr/>
              <p:nvPr/>
            </p:nvSpPr>
            <p:spPr bwMode="auto">
              <a:xfrm rot="10800000">
                <a:off x="3261976" y="1487929"/>
                <a:ext cx="198432" cy="159567"/>
              </a:xfrm>
              <a:prstGeom prst="triangle">
                <a:avLst/>
              </a:prstGeom>
              <a:solidFill>
                <a:srgbClr val="83939B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11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err="1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id="{2A5477AA-92E6-4C8D-9761-E16ED11DD611}"/>
                  </a:ext>
                </a:extLst>
              </p:cNvPr>
              <p:cNvSpPr/>
              <p:nvPr/>
            </p:nvSpPr>
            <p:spPr bwMode="auto">
              <a:xfrm rot="10800000">
                <a:off x="1132903" y="1487929"/>
                <a:ext cx="198432" cy="159567"/>
              </a:xfrm>
              <a:prstGeom prst="triangle">
                <a:avLst/>
              </a:prstGeom>
              <a:solidFill>
                <a:srgbClr val="83939B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11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err="1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Content Placeholder 7">
                <a:extLst>
                  <a:ext uri="{FF2B5EF4-FFF2-40B4-BE49-F238E27FC236}">
                    <a16:creationId xmlns:a16="http://schemas.microsoft.com/office/drawing/2014/main" id="{8C5D362E-6EB3-40D8-BDE7-6C537D2D8A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2119" y="1489133"/>
                <a:ext cx="2133250" cy="29646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144000" tIns="108000" rIns="144000" bIns="72000" rtlCol="0">
                <a:noAutofit/>
              </a:bodyPr>
              <a:lstStyle>
                <a:lvl1pPr marL="0" indent="0" algn="l" defTabSz="914400" rtl="0" eaLnBrk="1" latinLnBrk="0" hangingPunct="1">
                  <a:spcBef>
                    <a:spcPts val="600"/>
                  </a:spcBef>
                  <a:buFont typeface="Arial" pitchFamily="34" charset="0"/>
                  <a:buNone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144000" indent="-144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288000" indent="-144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432000" indent="-144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»"/>
                  <a:tabLst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576000" indent="-180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·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da-DK" sz="1100" i="1"/>
                  <a:t>Hva er prosjektets formål (maks 3):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AB90A65-82ED-46E9-8BD7-DFEF999877C0}"/>
                  </a:ext>
                </a:extLst>
              </p:cNvPr>
              <p:cNvSpPr/>
              <p:nvPr/>
            </p:nvSpPr>
            <p:spPr bwMode="auto">
              <a:xfrm>
                <a:off x="1131609" y="1071786"/>
                <a:ext cx="2328028" cy="417224"/>
              </a:xfrm>
              <a:prstGeom prst="rect">
                <a:avLst/>
              </a:prstGeom>
              <a:solidFill>
                <a:srgbClr val="A8BDC6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  <a:spcBef>
                    <a:spcPts val="1100"/>
                  </a:spcBef>
                </a:pPr>
                <a:r>
                  <a:rPr lang="en-US" sz="1100">
                    <a:solidFill>
                      <a:schemeClr val="bg1"/>
                    </a:solidFill>
                  </a:rPr>
                  <a:t>PROSJEKTETS FORMÅL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1396A72-BD05-43AE-A5EA-A751854C396B}"/>
                </a:ext>
              </a:extLst>
            </p:cNvPr>
            <p:cNvGrpSpPr/>
            <p:nvPr/>
          </p:nvGrpSpPr>
          <p:grpSpPr>
            <a:xfrm>
              <a:off x="9718286" y="1071786"/>
              <a:ext cx="2328799" cy="4841652"/>
              <a:chOff x="1131609" y="1071786"/>
              <a:chExt cx="2328799" cy="3381977"/>
            </a:xfrm>
          </p:grpSpPr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id="{680D57EB-09DB-4DCF-9A5D-18C8EF0E16F3}"/>
                  </a:ext>
                </a:extLst>
              </p:cNvPr>
              <p:cNvSpPr/>
              <p:nvPr/>
            </p:nvSpPr>
            <p:spPr bwMode="auto">
              <a:xfrm rot="10800000">
                <a:off x="3261976" y="1487929"/>
                <a:ext cx="198432" cy="159567"/>
              </a:xfrm>
              <a:prstGeom prst="triangle">
                <a:avLst/>
              </a:prstGeom>
              <a:solidFill>
                <a:srgbClr val="83939B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11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err="1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id="{2FBCA9DA-EBD6-4F01-93C8-FA59D9E98FFF}"/>
                  </a:ext>
                </a:extLst>
              </p:cNvPr>
              <p:cNvSpPr/>
              <p:nvPr/>
            </p:nvSpPr>
            <p:spPr bwMode="auto">
              <a:xfrm rot="10800000">
                <a:off x="1132903" y="1487929"/>
                <a:ext cx="198432" cy="159567"/>
              </a:xfrm>
              <a:prstGeom prst="triangle">
                <a:avLst/>
              </a:prstGeom>
              <a:solidFill>
                <a:srgbClr val="83939B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11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err="1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Content Placeholder 7">
                <a:extLst>
                  <a:ext uri="{FF2B5EF4-FFF2-40B4-BE49-F238E27FC236}">
                    <a16:creationId xmlns:a16="http://schemas.microsoft.com/office/drawing/2014/main" id="{C9F87E56-B47E-4FAF-AC7D-5EAE6C739B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2119" y="1489133"/>
                <a:ext cx="2129518" cy="29646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144000" tIns="108000" rIns="144000" bIns="72000" rtlCol="0">
                <a:noAutofit/>
              </a:bodyPr>
              <a:lstStyle>
                <a:lvl1pPr marL="0" indent="0" algn="l" defTabSz="914400" rtl="0" eaLnBrk="1" latinLnBrk="0" hangingPunct="1">
                  <a:spcBef>
                    <a:spcPts val="600"/>
                  </a:spcBef>
                  <a:buFont typeface="Arial" pitchFamily="34" charset="0"/>
                  <a:buNone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144000" indent="-144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288000" indent="-144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432000" indent="-144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»"/>
                  <a:tabLst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576000" indent="-180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·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a-DK" sz="1100" i="1"/>
                  <a:t>Hvordan arbeides det når prosjektet er gjennomført og implementert i virksomheten med suksess?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1258F75-B6A4-47AB-AB05-E3EDE6523A54}"/>
                  </a:ext>
                </a:extLst>
              </p:cNvPr>
              <p:cNvSpPr/>
              <p:nvPr/>
            </p:nvSpPr>
            <p:spPr bwMode="auto">
              <a:xfrm>
                <a:off x="1131609" y="1071786"/>
                <a:ext cx="2328028" cy="417224"/>
              </a:xfrm>
              <a:prstGeom prst="rect">
                <a:avLst/>
              </a:prstGeom>
              <a:solidFill>
                <a:srgbClr val="A8BDC6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  <a:spcBef>
                    <a:spcPts val="1100"/>
                  </a:spcBef>
                </a:pPr>
                <a:r>
                  <a:rPr lang="da-DK" sz="1100">
                    <a:solidFill>
                      <a:schemeClr val="bg1"/>
                    </a:solidFill>
                  </a:rPr>
                  <a:t>PROSJEKTES EFFEKTMÅL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874E774-7987-4AEB-BF67-E577675837AE}"/>
                </a:ext>
              </a:extLst>
            </p:cNvPr>
            <p:cNvGrpSpPr/>
            <p:nvPr/>
          </p:nvGrpSpPr>
          <p:grpSpPr>
            <a:xfrm>
              <a:off x="4972459" y="1071786"/>
              <a:ext cx="2328799" cy="4841652"/>
              <a:chOff x="1131609" y="1071786"/>
              <a:chExt cx="2328799" cy="3381977"/>
            </a:xfrm>
          </p:grpSpPr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F49F0980-5E28-409A-8714-40CCA498797A}"/>
                  </a:ext>
                </a:extLst>
              </p:cNvPr>
              <p:cNvSpPr/>
              <p:nvPr/>
            </p:nvSpPr>
            <p:spPr bwMode="auto">
              <a:xfrm rot="10800000">
                <a:off x="3261976" y="1487929"/>
                <a:ext cx="198432" cy="159567"/>
              </a:xfrm>
              <a:prstGeom prst="triangle">
                <a:avLst/>
              </a:prstGeom>
              <a:solidFill>
                <a:srgbClr val="83939B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11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err="1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8A838985-5769-43F7-A5A1-BCE781784A3D}"/>
                  </a:ext>
                </a:extLst>
              </p:cNvPr>
              <p:cNvSpPr/>
              <p:nvPr/>
            </p:nvSpPr>
            <p:spPr bwMode="auto">
              <a:xfrm rot="10800000">
                <a:off x="1132903" y="1487929"/>
                <a:ext cx="198432" cy="159567"/>
              </a:xfrm>
              <a:prstGeom prst="triangle">
                <a:avLst/>
              </a:prstGeom>
              <a:solidFill>
                <a:srgbClr val="83939B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11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err="1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Content Placeholder 7">
                <a:extLst>
                  <a:ext uri="{FF2B5EF4-FFF2-40B4-BE49-F238E27FC236}">
                    <a16:creationId xmlns:a16="http://schemas.microsoft.com/office/drawing/2014/main" id="{0EA6361C-293F-4180-A10A-C88FB5670F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2119" y="1489133"/>
                <a:ext cx="2133250" cy="29646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144000" tIns="108000" rIns="144000" bIns="72000" rtlCol="0">
                <a:noAutofit/>
              </a:bodyPr>
              <a:lstStyle>
                <a:lvl1pPr marL="0" indent="0" algn="l" defTabSz="914400" rtl="0" eaLnBrk="1" latinLnBrk="0" hangingPunct="1">
                  <a:spcBef>
                    <a:spcPts val="600"/>
                  </a:spcBef>
                  <a:buFont typeface="Arial" pitchFamily="34" charset="0"/>
                  <a:buNone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144000" indent="-144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288000" indent="-144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432000" indent="-144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»"/>
                  <a:tabLst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576000" indent="-180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·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a-DK" sz="1100" i="1"/>
                  <a:t>Hvilke gevinster kan virksomheten oppnå ved å løse problemene og realisere ønsket fremtidsbilde?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E569042-FD92-4794-82F9-0D94A8A0B703}"/>
                  </a:ext>
                </a:extLst>
              </p:cNvPr>
              <p:cNvSpPr/>
              <p:nvPr/>
            </p:nvSpPr>
            <p:spPr bwMode="auto">
              <a:xfrm>
                <a:off x="1131609" y="1071786"/>
                <a:ext cx="2328028" cy="417224"/>
              </a:xfrm>
              <a:prstGeom prst="rect">
                <a:avLst/>
              </a:prstGeom>
              <a:solidFill>
                <a:srgbClr val="A8BDC6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  <a:spcBef>
                    <a:spcPts val="1100"/>
                  </a:spcBef>
                </a:pPr>
                <a:r>
                  <a:rPr lang="en-US" sz="1100">
                    <a:solidFill>
                      <a:schemeClr val="bg1"/>
                    </a:solidFill>
                  </a:rPr>
                  <a:t>PROSJEKTETS GEVINSTER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3773E39-7BEB-46E8-999F-9D198F57C197}"/>
                </a:ext>
              </a:extLst>
            </p:cNvPr>
            <p:cNvSpPr txBox="1"/>
            <p:nvPr/>
          </p:nvSpPr>
          <p:spPr>
            <a:xfrm>
              <a:off x="194091" y="772589"/>
              <a:ext cx="315674" cy="373838"/>
            </a:xfrm>
            <a:prstGeom prst="ellipse">
              <a:avLst/>
            </a:prstGeom>
            <a:solidFill>
              <a:schemeClr val="tx2"/>
            </a:solidFill>
            <a:ln w="63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a-DK"/>
              </a:defPPr>
              <a:lvl1pPr marR="0" indent="-457200" algn="ctr" fontAlgn="base">
                <a:lnSpc>
                  <a:spcPct val="100000"/>
                </a:lnSpc>
                <a:spcBef>
                  <a:spcPts val="110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 kumimoji="0" sz="2000" b="0" i="0" u="none" strike="noStrike" cap="none" normalizeH="0" baseline="0">
                  <a:ln>
                    <a:noFill/>
                  </a:ln>
                  <a:solidFill>
                    <a:schemeClr val="bg1">
                      <a:lumMod val="100000"/>
                    </a:schemeClr>
                  </a:solidFill>
                  <a:effectLst/>
                  <a:latin typeface="Arial" panose="020B0604020202020204" pitchFamily="34" charset="0"/>
                </a:defRPr>
              </a:lvl1pPr>
              <a:lvl2pPr marL="216000" lvl="1" indent="-216000" algn="ctr" fontAlgn="base">
                <a:spcBef>
                  <a:spcPts val="11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defRPr>
              </a:lvl2pPr>
              <a:lvl3pPr marL="489600" lvl="2" indent="-252000" algn="ctr" fontAlgn="base">
                <a:spcBef>
                  <a:spcPts val="8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defRPr>
              </a:lvl3pPr>
              <a:lvl4pPr marL="759600" lvl="3" indent="-252000" algn="ctr" fontAlgn="base">
                <a:spcBef>
                  <a:spcPts val="8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defRPr>
              </a:lvl4pPr>
              <a:lvl5pPr marL="759600" lvl="4" indent="-252000" algn="ctr" fontAlgn="base">
                <a:spcBef>
                  <a:spcPts val="8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defRPr>
              </a:lvl5pPr>
            </a:lstStyle>
            <a:p>
              <a:pPr marL="0" lvl="1" indent="0">
                <a:buNone/>
              </a:pPr>
              <a:r>
                <a:rPr lang="da-DK" sz="1200"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88A890-BF30-4CD8-8925-F00B1189DEE8}"/>
                </a:ext>
              </a:extLst>
            </p:cNvPr>
            <p:cNvSpPr txBox="1"/>
            <p:nvPr/>
          </p:nvSpPr>
          <p:spPr>
            <a:xfrm>
              <a:off x="2566618" y="772589"/>
              <a:ext cx="315674" cy="373838"/>
            </a:xfrm>
            <a:prstGeom prst="ellipse">
              <a:avLst/>
            </a:prstGeom>
            <a:solidFill>
              <a:schemeClr val="tx2"/>
            </a:solidFill>
            <a:ln w="63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a-DK"/>
              </a:defPPr>
              <a:lvl1pPr marR="0" indent="-457200" algn="ctr" fontAlgn="base">
                <a:lnSpc>
                  <a:spcPct val="100000"/>
                </a:lnSpc>
                <a:spcBef>
                  <a:spcPts val="110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 kumimoji="0" sz="2000" b="0" i="0" u="none" strike="noStrike" cap="none" normalizeH="0" baseline="0">
                  <a:ln>
                    <a:noFill/>
                  </a:ln>
                  <a:solidFill>
                    <a:schemeClr val="bg1">
                      <a:lumMod val="100000"/>
                    </a:schemeClr>
                  </a:solidFill>
                  <a:effectLst/>
                  <a:latin typeface="Arial" panose="020B0604020202020204" pitchFamily="34" charset="0"/>
                </a:defRPr>
              </a:lvl1pPr>
              <a:lvl2pPr marL="216000" lvl="1" indent="-216000" algn="ctr" fontAlgn="base">
                <a:spcBef>
                  <a:spcPts val="11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defRPr>
              </a:lvl2pPr>
              <a:lvl3pPr marL="489600" lvl="2" indent="-252000" algn="ctr" fontAlgn="base">
                <a:spcBef>
                  <a:spcPts val="8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defRPr>
              </a:lvl3pPr>
              <a:lvl4pPr marL="759600" lvl="3" indent="-252000" algn="ctr" fontAlgn="base">
                <a:spcBef>
                  <a:spcPts val="8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defRPr>
              </a:lvl4pPr>
              <a:lvl5pPr marL="759600" lvl="4" indent="-252000" algn="ctr" fontAlgn="base">
                <a:spcBef>
                  <a:spcPts val="8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defRPr>
              </a:lvl5pPr>
            </a:lstStyle>
            <a:p>
              <a:pPr marL="0" lvl="1" indent="0">
                <a:buNone/>
              </a:pPr>
              <a:r>
                <a:rPr lang="da-DK" sz="1200">
                  <a:sym typeface="Arial" panose="020B0604020202020204" pitchFamily="34" charset="0"/>
                </a:rPr>
                <a:t>5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3C0F4A-CA69-47BD-8B2F-F6C16A044796}"/>
                </a:ext>
              </a:extLst>
            </p:cNvPr>
            <p:cNvSpPr txBox="1"/>
            <p:nvPr/>
          </p:nvSpPr>
          <p:spPr>
            <a:xfrm>
              <a:off x="4939041" y="772589"/>
              <a:ext cx="315674" cy="373838"/>
            </a:xfrm>
            <a:prstGeom prst="ellipse">
              <a:avLst/>
            </a:prstGeom>
            <a:solidFill>
              <a:schemeClr val="tx2"/>
            </a:solidFill>
            <a:ln w="63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a-DK"/>
              </a:defPPr>
              <a:lvl1pPr marR="0" indent="-457200" algn="ctr" fontAlgn="base">
                <a:lnSpc>
                  <a:spcPct val="100000"/>
                </a:lnSpc>
                <a:spcBef>
                  <a:spcPts val="110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 kumimoji="0" sz="2000" b="0" i="0" u="none" strike="noStrike" cap="none" normalizeH="0" baseline="0">
                  <a:ln>
                    <a:noFill/>
                  </a:ln>
                  <a:solidFill>
                    <a:schemeClr val="bg1">
                      <a:lumMod val="100000"/>
                    </a:schemeClr>
                  </a:solidFill>
                  <a:effectLst/>
                  <a:latin typeface="Arial" panose="020B0604020202020204" pitchFamily="34" charset="0"/>
                </a:defRPr>
              </a:lvl1pPr>
              <a:lvl2pPr marL="216000" lvl="1" indent="-216000" algn="ctr" fontAlgn="base">
                <a:spcBef>
                  <a:spcPts val="11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defRPr>
              </a:lvl2pPr>
              <a:lvl3pPr marL="489600" lvl="2" indent="-252000" algn="ctr" fontAlgn="base">
                <a:spcBef>
                  <a:spcPts val="8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defRPr>
              </a:lvl3pPr>
              <a:lvl4pPr marL="759600" lvl="3" indent="-252000" algn="ctr" fontAlgn="base">
                <a:spcBef>
                  <a:spcPts val="8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defRPr>
              </a:lvl4pPr>
              <a:lvl5pPr marL="759600" lvl="4" indent="-252000" algn="ctr" fontAlgn="base">
                <a:spcBef>
                  <a:spcPts val="8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defRPr>
              </a:lvl5pPr>
            </a:lstStyle>
            <a:p>
              <a:pPr marL="0" lvl="1" indent="0">
                <a:buNone/>
              </a:pPr>
              <a:r>
                <a:rPr lang="da-DK" sz="1200"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92AD12F-0CFB-43A4-BD71-B50B09F09075}"/>
                </a:ext>
              </a:extLst>
            </p:cNvPr>
            <p:cNvSpPr txBox="1"/>
            <p:nvPr/>
          </p:nvSpPr>
          <p:spPr>
            <a:xfrm>
              <a:off x="7311465" y="772589"/>
              <a:ext cx="315674" cy="373838"/>
            </a:xfrm>
            <a:prstGeom prst="ellipse">
              <a:avLst/>
            </a:prstGeom>
            <a:solidFill>
              <a:schemeClr val="tx2"/>
            </a:solidFill>
            <a:ln w="63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a-DK"/>
              </a:defPPr>
              <a:lvl1pPr marR="0" indent="-457200" algn="ctr" fontAlgn="base">
                <a:lnSpc>
                  <a:spcPct val="100000"/>
                </a:lnSpc>
                <a:spcBef>
                  <a:spcPts val="110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 kumimoji="0" sz="2000" b="0" i="0" u="none" strike="noStrike" cap="none" normalizeH="0" baseline="0">
                  <a:ln>
                    <a:noFill/>
                  </a:ln>
                  <a:solidFill>
                    <a:schemeClr val="bg1">
                      <a:lumMod val="100000"/>
                    </a:schemeClr>
                  </a:solidFill>
                  <a:effectLst/>
                  <a:latin typeface="Arial" panose="020B0604020202020204" pitchFamily="34" charset="0"/>
                </a:defRPr>
              </a:lvl1pPr>
              <a:lvl2pPr marL="216000" lvl="1" indent="-216000" algn="ctr" fontAlgn="base">
                <a:spcBef>
                  <a:spcPts val="11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defRPr>
              </a:lvl2pPr>
              <a:lvl3pPr marL="489600" lvl="2" indent="-252000" algn="ctr" fontAlgn="base">
                <a:spcBef>
                  <a:spcPts val="8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defRPr>
              </a:lvl3pPr>
              <a:lvl4pPr marL="759600" lvl="3" indent="-252000" algn="ctr" fontAlgn="base">
                <a:spcBef>
                  <a:spcPts val="8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defRPr>
              </a:lvl4pPr>
              <a:lvl5pPr marL="759600" lvl="4" indent="-252000" algn="ctr" fontAlgn="base">
                <a:spcBef>
                  <a:spcPts val="8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defRPr>
              </a:lvl5pPr>
            </a:lstStyle>
            <a:p>
              <a:pPr marL="0" lvl="1" indent="0">
                <a:buNone/>
              </a:pPr>
              <a:r>
                <a:rPr lang="da-DK" sz="1200"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B11FA4-BAB4-46C1-B092-7AF690F4FE18}"/>
                </a:ext>
              </a:extLst>
            </p:cNvPr>
            <p:cNvSpPr txBox="1"/>
            <p:nvPr/>
          </p:nvSpPr>
          <p:spPr>
            <a:xfrm>
              <a:off x="9687922" y="772590"/>
              <a:ext cx="315674" cy="373838"/>
            </a:xfrm>
            <a:prstGeom prst="ellipse">
              <a:avLst/>
            </a:prstGeom>
            <a:solidFill>
              <a:schemeClr val="tx2"/>
            </a:solidFill>
            <a:ln w="63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a-DK"/>
              </a:defPPr>
              <a:lvl1pPr marR="0" indent="-457200" algn="ctr" fontAlgn="base">
                <a:lnSpc>
                  <a:spcPct val="100000"/>
                </a:lnSpc>
                <a:spcBef>
                  <a:spcPts val="110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 kumimoji="0" sz="2000" b="0" i="0" u="none" strike="noStrike" cap="none" normalizeH="0" baseline="0">
                  <a:ln>
                    <a:noFill/>
                  </a:ln>
                  <a:solidFill>
                    <a:schemeClr val="bg1">
                      <a:lumMod val="100000"/>
                    </a:schemeClr>
                  </a:solidFill>
                  <a:effectLst/>
                  <a:latin typeface="Arial" panose="020B0604020202020204" pitchFamily="34" charset="0"/>
                </a:defRPr>
              </a:lvl1pPr>
              <a:lvl2pPr marL="216000" lvl="1" indent="-216000" algn="ctr" fontAlgn="base">
                <a:spcBef>
                  <a:spcPts val="11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defRPr>
              </a:lvl2pPr>
              <a:lvl3pPr marL="489600" lvl="2" indent="-252000" algn="ctr" fontAlgn="base">
                <a:spcBef>
                  <a:spcPts val="8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defRPr>
              </a:lvl3pPr>
              <a:lvl4pPr marL="759600" lvl="3" indent="-252000" algn="ctr" fontAlgn="base">
                <a:spcBef>
                  <a:spcPts val="8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defRPr>
              </a:lvl4pPr>
              <a:lvl5pPr marL="759600" lvl="4" indent="-252000" algn="ctr" fontAlgn="base">
                <a:spcBef>
                  <a:spcPts val="8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defRPr>
              </a:lvl5pPr>
            </a:lstStyle>
            <a:p>
              <a:pPr marL="0" lvl="1" indent="0">
                <a:buNone/>
              </a:pPr>
              <a:r>
                <a:rPr lang="da-DK" sz="1200"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14" name="Rektangel 75">
              <a:extLst>
                <a:ext uri="{FF2B5EF4-FFF2-40B4-BE49-F238E27FC236}">
                  <a16:creationId xmlns:a16="http://schemas.microsoft.com/office/drawing/2014/main" id="{BD23E5E0-8B0A-489F-AE51-10AB0DBC6A26}"/>
                </a:ext>
              </a:extLst>
            </p:cNvPr>
            <p:cNvSpPr/>
            <p:nvPr/>
          </p:nvSpPr>
          <p:spPr>
            <a:xfrm>
              <a:off x="7703620" y="4144758"/>
              <a:ext cx="1565822" cy="553570"/>
            </a:xfrm>
            <a:prstGeom prst="rect">
              <a:avLst/>
            </a:prstGeom>
            <a:solidFill>
              <a:schemeClr val="accent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lvl="0" algn="ctr">
                <a:spcBef>
                  <a:spcPts val="0"/>
                </a:spcBef>
                <a:defRPr/>
              </a:pPr>
              <a:r>
                <a:rPr lang="da-DK" sz="800" b="1">
                  <a:solidFill>
                    <a:schemeClr val="tx1"/>
                  </a:solidFill>
                </a:rPr>
                <a:t>……</a:t>
              </a:r>
            </a:p>
          </p:txBody>
        </p:sp>
        <p:sp>
          <p:nvSpPr>
            <p:cNvPr id="15" name="Rektangel 82">
              <a:extLst>
                <a:ext uri="{FF2B5EF4-FFF2-40B4-BE49-F238E27FC236}">
                  <a16:creationId xmlns:a16="http://schemas.microsoft.com/office/drawing/2014/main" id="{F7B3EABA-A09E-4A61-A0F3-14544FB90265}"/>
                </a:ext>
              </a:extLst>
            </p:cNvPr>
            <p:cNvSpPr/>
            <p:nvPr/>
          </p:nvSpPr>
          <p:spPr>
            <a:xfrm>
              <a:off x="5497448" y="4503820"/>
              <a:ext cx="1301591" cy="480305"/>
            </a:xfrm>
            <a:prstGeom prst="rect">
              <a:avLst/>
            </a:prstGeom>
            <a:solidFill>
              <a:schemeClr val="bg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lvl="0" algn="ctr">
                <a:spcBef>
                  <a:spcPts val="0"/>
                </a:spcBef>
                <a:defRPr/>
              </a:pPr>
              <a:r>
                <a:rPr lang="da-DK" sz="800" b="1">
                  <a:solidFill>
                    <a:schemeClr val="tx1"/>
                  </a:solidFill>
                </a:rPr>
                <a:t>……</a:t>
              </a:r>
            </a:p>
          </p:txBody>
        </p:sp>
        <p:sp>
          <p:nvSpPr>
            <p:cNvPr id="16" name="Rektangel 58">
              <a:extLst>
                <a:ext uri="{FF2B5EF4-FFF2-40B4-BE49-F238E27FC236}">
                  <a16:creationId xmlns:a16="http://schemas.microsoft.com/office/drawing/2014/main" id="{B37D0A2D-98BA-4B74-A09C-4DBB31052DD4}"/>
                </a:ext>
              </a:extLst>
            </p:cNvPr>
            <p:cNvSpPr/>
            <p:nvPr/>
          </p:nvSpPr>
          <p:spPr>
            <a:xfrm>
              <a:off x="5497448" y="3389748"/>
              <a:ext cx="1301591" cy="480305"/>
            </a:xfrm>
            <a:prstGeom prst="rect">
              <a:avLst/>
            </a:prstGeom>
            <a:solidFill>
              <a:schemeClr val="bg2"/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lvl="0" algn="ctr">
                <a:spcBef>
                  <a:spcPts val="0"/>
                </a:spcBef>
                <a:defRPr/>
              </a:pPr>
              <a:r>
                <a:rPr lang="da-DK" sz="800" b="1">
                  <a:solidFill>
                    <a:schemeClr val="tx1"/>
                  </a:solidFill>
                </a:rPr>
                <a:t>……</a:t>
              </a:r>
            </a:p>
          </p:txBody>
        </p:sp>
        <p:sp>
          <p:nvSpPr>
            <p:cNvPr id="17" name="Rektangel 58">
              <a:extLst>
                <a:ext uri="{FF2B5EF4-FFF2-40B4-BE49-F238E27FC236}">
                  <a16:creationId xmlns:a16="http://schemas.microsoft.com/office/drawing/2014/main" id="{D8996C3A-DC2F-4A4E-850C-09CAAC0F052A}"/>
                </a:ext>
              </a:extLst>
            </p:cNvPr>
            <p:cNvSpPr/>
            <p:nvPr/>
          </p:nvSpPr>
          <p:spPr>
            <a:xfrm>
              <a:off x="5497448" y="3943377"/>
              <a:ext cx="1301591" cy="480305"/>
            </a:xfrm>
            <a:prstGeom prst="rect">
              <a:avLst/>
            </a:prstGeom>
            <a:solidFill>
              <a:schemeClr val="bg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lvl="0" algn="ctr">
                <a:spcBef>
                  <a:spcPts val="0"/>
                </a:spcBef>
                <a:defRPr/>
              </a:pPr>
              <a:r>
                <a:rPr lang="da-DK" sz="800" b="1">
                  <a:solidFill>
                    <a:schemeClr val="tx1"/>
                  </a:solidFill>
                </a:rPr>
                <a:t>……</a:t>
              </a:r>
            </a:p>
          </p:txBody>
        </p:sp>
        <p:sp>
          <p:nvSpPr>
            <p:cNvPr id="18" name="Rektangel 9">
              <a:extLst>
                <a:ext uri="{FF2B5EF4-FFF2-40B4-BE49-F238E27FC236}">
                  <a16:creationId xmlns:a16="http://schemas.microsoft.com/office/drawing/2014/main" id="{402DBC07-5950-4835-9CB1-7BC82242E59C}"/>
                </a:ext>
              </a:extLst>
            </p:cNvPr>
            <p:cNvSpPr/>
            <p:nvPr/>
          </p:nvSpPr>
          <p:spPr>
            <a:xfrm>
              <a:off x="3087266" y="4599034"/>
              <a:ext cx="1299911" cy="480366"/>
            </a:xfrm>
            <a:prstGeom prst="rect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lvl="0" algn="ctr">
                <a:spcBef>
                  <a:spcPts val="0"/>
                </a:spcBef>
                <a:defRPr/>
              </a:pPr>
              <a:r>
                <a:rPr lang="da-DK" sz="800" b="1">
                  <a:solidFill>
                    <a:srgbClr val="FFFFFF"/>
                  </a:solidFill>
                </a:rPr>
                <a:t>……</a:t>
              </a:r>
            </a:p>
          </p:txBody>
        </p:sp>
        <p:sp>
          <p:nvSpPr>
            <p:cNvPr id="19" name="Rektangel 10">
              <a:extLst>
                <a:ext uri="{FF2B5EF4-FFF2-40B4-BE49-F238E27FC236}">
                  <a16:creationId xmlns:a16="http://schemas.microsoft.com/office/drawing/2014/main" id="{395CBF92-BF8E-447B-9221-3E7FD833D3D3}"/>
                </a:ext>
              </a:extLst>
            </p:cNvPr>
            <p:cNvSpPr/>
            <p:nvPr/>
          </p:nvSpPr>
          <p:spPr>
            <a:xfrm>
              <a:off x="3087266" y="4045404"/>
              <a:ext cx="1299911" cy="480366"/>
            </a:xfrm>
            <a:prstGeom prst="rect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lvl="0" algn="ctr">
                <a:spcBef>
                  <a:spcPts val="0"/>
                </a:spcBef>
                <a:defRPr/>
              </a:pPr>
              <a:r>
                <a:rPr lang="da-DK" sz="800" b="1">
                  <a:solidFill>
                    <a:srgbClr val="FFFFFF"/>
                  </a:solidFill>
                </a:rPr>
                <a:t>……</a:t>
              </a:r>
            </a:p>
          </p:txBody>
        </p:sp>
        <p:sp>
          <p:nvSpPr>
            <p:cNvPr id="20" name="Rektangel 74">
              <a:extLst>
                <a:ext uri="{FF2B5EF4-FFF2-40B4-BE49-F238E27FC236}">
                  <a16:creationId xmlns:a16="http://schemas.microsoft.com/office/drawing/2014/main" id="{0ABD5191-EED3-450F-8A71-06C6D29A364E}"/>
                </a:ext>
              </a:extLst>
            </p:cNvPr>
            <p:cNvSpPr/>
            <p:nvPr/>
          </p:nvSpPr>
          <p:spPr>
            <a:xfrm>
              <a:off x="3087266" y="3491833"/>
              <a:ext cx="1299911" cy="480305"/>
            </a:xfrm>
            <a:prstGeom prst="rect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lvl="0" algn="ctr">
                <a:spcBef>
                  <a:spcPts val="0"/>
                </a:spcBef>
                <a:defRPr/>
              </a:pPr>
              <a:r>
                <a:rPr lang="da-DK" sz="800" b="1">
                  <a:solidFill>
                    <a:srgbClr val="FFFFFF"/>
                  </a:solidFill>
                </a:rPr>
                <a:t>……</a:t>
              </a:r>
            </a:p>
          </p:txBody>
        </p:sp>
        <p:sp>
          <p:nvSpPr>
            <p:cNvPr id="21" name="Rektangel 200">
              <a:extLst>
                <a:ext uri="{FF2B5EF4-FFF2-40B4-BE49-F238E27FC236}">
                  <a16:creationId xmlns:a16="http://schemas.microsoft.com/office/drawing/2014/main" id="{D9E5256B-AFDA-4545-8F61-C6DAF662E3F8}"/>
                </a:ext>
              </a:extLst>
            </p:cNvPr>
            <p:cNvSpPr/>
            <p:nvPr/>
          </p:nvSpPr>
          <p:spPr>
            <a:xfrm>
              <a:off x="3087266" y="2938205"/>
              <a:ext cx="1299911" cy="480366"/>
            </a:xfrm>
            <a:prstGeom prst="rect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8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……</a:t>
              </a:r>
            </a:p>
          </p:txBody>
        </p:sp>
        <p:sp>
          <p:nvSpPr>
            <p:cNvPr id="22" name="Rektangel 8">
              <a:extLst>
                <a:ext uri="{FF2B5EF4-FFF2-40B4-BE49-F238E27FC236}">
                  <a16:creationId xmlns:a16="http://schemas.microsoft.com/office/drawing/2014/main" id="{7D45EB32-4729-4B8F-A0F5-141BE6292F1C}"/>
                </a:ext>
              </a:extLst>
            </p:cNvPr>
            <p:cNvSpPr/>
            <p:nvPr/>
          </p:nvSpPr>
          <p:spPr>
            <a:xfrm>
              <a:off x="3087266" y="5152663"/>
              <a:ext cx="1299911" cy="480366"/>
            </a:xfrm>
            <a:prstGeom prst="rect">
              <a:avLst/>
            </a:prstGeom>
            <a:solidFill>
              <a:schemeClr val="accent2"/>
            </a:solidFill>
            <a:ln w="127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lvl="0" algn="ctr">
                <a:spcBef>
                  <a:spcPts val="0"/>
                </a:spcBef>
                <a:defRPr/>
              </a:pPr>
              <a:r>
                <a:rPr lang="da-DK" sz="800" b="1">
                  <a:solidFill>
                    <a:srgbClr val="FFFFFF"/>
                  </a:solidFill>
                </a:rPr>
                <a:t>……</a:t>
              </a:r>
            </a:p>
          </p:txBody>
        </p:sp>
        <p:sp>
          <p:nvSpPr>
            <p:cNvPr id="23" name="Rektangel 9">
              <a:extLst>
                <a:ext uri="{FF2B5EF4-FFF2-40B4-BE49-F238E27FC236}">
                  <a16:creationId xmlns:a16="http://schemas.microsoft.com/office/drawing/2014/main" id="{F705A2EC-7042-42AB-992F-704E8C0BE042}"/>
                </a:ext>
              </a:extLst>
            </p:cNvPr>
            <p:cNvSpPr/>
            <p:nvPr/>
          </p:nvSpPr>
          <p:spPr>
            <a:xfrm>
              <a:off x="739991" y="4599034"/>
              <a:ext cx="1299911" cy="480366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8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……..</a:t>
              </a:r>
            </a:p>
          </p:txBody>
        </p:sp>
        <p:sp>
          <p:nvSpPr>
            <p:cNvPr id="24" name="Rektangel 10">
              <a:extLst>
                <a:ext uri="{FF2B5EF4-FFF2-40B4-BE49-F238E27FC236}">
                  <a16:creationId xmlns:a16="http://schemas.microsoft.com/office/drawing/2014/main" id="{C62524F2-87C9-4D82-A662-2ED387FEA999}"/>
                </a:ext>
              </a:extLst>
            </p:cNvPr>
            <p:cNvSpPr/>
            <p:nvPr/>
          </p:nvSpPr>
          <p:spPr>
            <a:xfrm>
              <a:off x="739991" y="4045404"/>
              <a:ext cx="1299911" cy="480366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8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……….</a:t>
              </a:r>
            </a:p>
          </p:txBody>
        </p:sp>
        <p:sp>
          <p:nvSpPr>
            <p:cNvPr id="25" name="Rektangel 74">
              <a:extLst>
                <a:ext uri="{FF2B5EF4-FFF2-40B4-BE49-F238E27FC236}">
                  <a16:creationId xmlns:a16="http://schemas.microsoft.com/office/drawing/2014/main" id="{B358D2BB-B6D0-434D-9E1C-E94F4401B581}"/>
                </a:ext>
              </a:extLst>
            </p:cNvPr>
            <p:cNvSpPr/>
            <p:nvPr/>
          </p:nvSpPr>
          <p:spPr>
            <a:xfrm>
              <a:off x="739991" y="3491833"/>
              <a:ext cx="1299911" cy="480305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8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…….</a:t>
              </a:r>
            </a:p>
          </p:txBody>
        </p:sp>
        <p:sp>
          <p:nvSpPr>
            <p:cNvPr id="26" name="Rektangel 200">
              <a:extLst>
                <a:ext uri="{FF2B5EF4-FFF2-40B4-BE49-F238E27FC236}">
                  <a16:creationId xmlns:a16="http://schemas.microsoft.com/office/drawing/2014/main" id="{5DACF26A-69D6-4089-907A-E79A04A9C6C9}"/>
                </a:ext>
              </a:extLst>
            </p:cNvPr>
            <p:cNvSpPr/>
            <p:nvPr/>
          </p:nvSpPr>
          <p:spPr>
            <a:xfrm>
              <a:off x="739991" y="2938205"/>
              <a:ext cx="1299911" cy="480366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8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……</a:t>
              </a:r>
            </a:p>
          </p:txBody>
        </p:sp>
        <p:sp>
          <p:nvSpPr>
            <p:cNvPr id="27" name="Rektangel 8">
              <a:extLst>
                <a:ext uri="{FF2B5EF4-FFF2-40B4-BE49-F238E27FC236}">
                  <a16:creationId xmlns:a16="http://schemas.microsoft.com/office/drawing/2014/main" id="{CE85156F-D11A-4FE6-BED8-6AD6091F8A5E}"/>
                </a:ext>
              </a:extLst>
            </p:cNvPr>
            <p:cNvSpPr/>
            <p:nvPr/>
          </p:nvSpPr>
          <p:spPr>
            <a:xfrm>
              <a:off x="739991" y="5152663"/>
              <a:ext cx="1299911" cy="480366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8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………</a:t>
              </a:r>
            </a:p>
          </p:txBody>
        </p:sp>
        <p:sp>
          <p:nvSpPr>
            <p:cNvPr id="28" name="Rektangel 9">
              <a:extLst>
                <a:ext uri="{FF2B5EF4-FFF2-40B4-BE49-F238E27FC236}">
                  <a16:creationId xmlns:a16="http://schemas.microsoft.com/office/drawing/2014/main" id="{6F01B704-7F70-40ED-A0DC-EB56EA16CEF4}"/>
                </a:ext>
              </a:extLst>
            </p:cNvPr>
            <p:cNvSpPr/>
            <p:nvPr/>
          </p:nvSpPr>
          <p:spPr>
            <a:xfrm>
              <a:off x="10231649" y="4692504"/>
              <a:ext cx="1299911" cy="480366"/>
            </a:xfrm>
            <a:prstGeom prst="rect">
              <a:avLst/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8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……..</a:t>
              </a:r>
            </a:p>
          </p:txBody>
        </p:sp>
        <p:sp>
          <p:nvSpPr>
            <p:cNvPr id="29" name="Rektangel 10">
              <a:extLst>
                <a:ext uri="{FF2B5EF4-FFF2-40B4-BE49-F238E27FC236}">
                  <a16:creationId xmlns:a16="http://schemas.microsoft.com/office/drawing/2014/main" id="{736D620A-8E9B-4532-B2D2-82EAF00CC853}"/>
                </a:ext>
              </a:extLst>
            </p:cNvPr>
            <p:cNvSpPr/>
            <p:nvPr/>
          </p:nvSpPr>
          <p:spPr>
            <a:xfrm>
              <a:off x="10231649" y="4138874"/>
              <a:ext cx="1299911" cy="480366"/>
            </a:xfrm>
            <a:prstGeom prst="rect">
              <a:avLst/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8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……….</a:t>
              </a:r>
            </a:p>
          </p:txBody>
        </p:sp>
        <p:sp>
          <p:nvSpPr>
            <p:cNvPr id="30" name="Rektangel 74">
              <a:extLst>
                <a:ext uri="{FF2B5EF4-FFF2-40B4-BE49-F238E27FC236}">
                  <a16:creationId xmlns:a16="http://schemas.microsoft.com/office/drawing/2014/main" id="{57D40E0E-E4C6-451E-9624-3A7CD991C2B0}"/>
                </a:ext>
              </a:extLst>
            </p:cNvPr>
            <p:cNvSpPr/>
            <p:nvPr/>
          </p:nvSpPr>
          <p:spPr>
            <a:xfrm>
              <a:off x="10231649" y="3585303"/>
              <a:ext cx="1299911" cy="480305"/>
            </a:xfrm>
            <a:prstGeom prst="rect">
              <a:avLst/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8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…….</a:t>
              </a:r>
            </a:p>
          </p:txBody>
        </p:sp>
        <p:sp>
          <p:nvSpPr>
            <p:cNvPr id="31" name="Rektangel 200">
              <a:extLst>
                <a:ext uri="{FF2B5EF4-FFF2-40B4-BE49-F238E27FC236}">
                  <a16:creationId xmlns:a16="http://schemas.microsoft.com/office/drawing/2014/main" id="{5A0D78B3-3F7E-44D7-944B-E6FD2BB439CC}"/>
                </a:ext>
              </a:extLst>
            </p:cNvPr>
            <p:cNvSpPr/>
            <p:nvPr/>
          </p:nvSpPr>
          <p:spPr>
            <a:xfrm>
              <a:off x="10231649" y="3031675"/>
              <a:ext cx="1299911" cy="480366"/>
            </a:xfrm>
            <a:prstGeom prst="rect">
              <a:avLst/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8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……</a:t>
              </a:r>
            </a:p>
          </p:txBody>
        </p:sp>
        <p:sp>
          <p:nvSpPr>
            <p:cNvPr id="32" name="Rektangel 8">
              <a:extLst>
                <a:ext uri="{FF2B5EF4-FFF2-40B4-BE49-F238E27FC236}">
                  <a16:creationId xmlns:a16="http://schemas.microsoft.com/office/drawing/2014/main" id="{499B2D9B-379F-4E45-B7D8-BAF458822876}"/>
                </a:ext>
              </a:extLst>
            </p:cNvPr>
            <p:cNvSpPr/>
            <p:nvPr/>
          </p:nvSpPr>
          <p:spPr>
            <a:xfrm>
              <a:off x="10231649" y="5246133"/>
              <a:ext cx="1299911" cy="480366"/>
            </a:xfrm>
            <a:prstGeom prst="rect">
              <a:avLst/>
            </a:prstGeom>
            <a:solidFill>
              <a:schemeClr val="accent3"/>
            </a:solidFill>
            <a:ln w="127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8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………</a:t>
              </a:r>
            </a:p>
          </p:txBody>
        </p:sp>
        <p:sp>
          <p:nvSpPr>
            <p:cNvPr id="33" name="Rektangel 75">
              <a:extLst>
                <a:ext uri="{FF2B5EF4-FFF2-40B4-BE49-F238E27FC236}">
                  <a16:creationId xmlns:a16="http://schemas.microsoft.com/office/drawing/2014/main" id="{B9C17977-FD67-4708-8D31-F8B682DBBAB0}"/>
                </a:ext>
              </a:extLst>
            </p:cNvPr>
            <p:cNvSpPr/>
            <p:nvPr/>
          </p:nvSpPr>
          <p:spPr>
            <a:xfrm>
              <a:off x="7703620" y="3473266"/>
              <a:ext cx="1565822" cy="553570"/>
            </a:xfrm>
            <a:prstGeom prst="rect">
              <a:avLst/>
            </a:prstGeom>
            <a:solidFill>
              <a:schemeClr val="accent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lvl="0" algn="ctr">
                <a:spcBef>
                  <a:spcPts val="0"/>
                </a:spcBef>
                <a:defRPr/>
              </a:pPr>
              <a:r>
                <a:rPr lang="da-DK" sz="800" b="1">
                  <a:solidFill>
                    <a:schemeClr val="tx1"/>
                  </a:solidFill>
                </a:rPr>
                <a:t>……</a:t>
              </a:r>
            </a:p>
          </p:txBody>
        </p:sp>
        <p:sp>
          <p:nvSpPr>
            <p:cNvPr id="34" name="Rektangel 82">
              <a:extLst>
                <a:ext uri="{FF2B5EF4-FFF2-40B4-BE49-F238E27FC236}">
                  <a16:creationId xmlns:a16="http://schemas.microsoft.com/office/drawing/2014/main" id="{94EFA40B-ED0B-43E6-AE12-7DCA94852E3A}"/>
                </a:ext>
              </a:extLst>
            </p:cNvPr>
            <p:cNvSpPr/>
            <p:nvPr/>
          </p:nvSpPr>
          <p:spPr>
            <a:xfrm>
              <a:off x="5497448" y="5090956"/>
              <a:ext cx="1301591" cy="480305"/>
            </a:xfrm>
            <a:prstGeom prst="rect">
              <a:avLst/>
            </a:prstGeom>
            <a:solidFill>
              <a:schemeClr val="bg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lvl="0" algn="ctr">
                <a:spcBef>
                  <a:spcPts val="0"/>
                </a:spcBef>
                <a:defRPr/>
              </a:pPr>
              <a:r>
                <a:rPr lang="da-DK" sz="800" b="1">
                  <a:solidFill>
                    <a:schemeClr val="tx1"/>
                  </a:solidFill>
                </a:rPr>
                <a:t>……</a:t>
              </a:r>
            </a:p>
          </p:txBody>
        </p:sp>
      </p:grpSp>
      <p:sp>
        <p:nvSpPr>
          <p:cNvPr id="55" name="Rektangel 75">
            <a:extLst>
              <a:ext uri="{FF2B5EF4-FFF2-40B4-BE49-F238E27FC236}">
                <a16:creationId xmlns:a16="http://schemas.microsoft.com/office/drawing/2014/main" id="{223398DA-FECB-48D5-9F54-79412D4E046F}"/>
              </a:ext>
            </a:extLst>
          </p:cNvPr>
          <p:cNvSpPr/>
          <p:nvPr/>
        </p:nvSpPr>
        <p:spPr>
          <a:xfrm>
            <a:off x="7522032" y="4341707"/>
            <a:ext cx="1428554" cy="426463"/>
          </a:xfrm>
          <a:prstGeom prst="rect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lvl="0" algn="ctr">
              <a:spcBef>
                <a:spcPts val="0"/>
              </a:spcBef>
              <a:defRPr/>
            </a:pPr>
            <a:r>
              <a:rPr lang="da-DK" sz="800" b="1">
                <a:solidFill>
                  <a:schemeClr val="tx1"/>
                </a:solidFill>
              </a:rPr>
              <a:t>……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0F8F044-E9FD-4958-B833-5AE310F9B58B}"/>
              </a:ext>
            </a:extLst>
          </p:cNvPr>
          <p:cNvSpPr txBox="1"/>
          <p:nvPr/>
        </p:nvSpPr>
        <p:spPr>
          <a:xfrm>
            <a:off x="793374" y="5479896"/>
            <a:ext cx="10333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/>
              <a:t>I vurdering av prosjektets potensielle verdi (prioriterte gevinster for prosjektets omfang/avgrensning, planlegging og styring) er det fem trinn. Rekkefølgen er nummerert i illustrasjonen over. Resultatet i diskusjoner i trinn 1 (bakgrunn for prosjektet), trinn 2 (fremtidsbildet) og trinn 3 (prosjektets overordnede formål), gir nødvendig informasjon til å skrive avsnittene om formål, leveranser og gevinster i prosjektbeskrivelsen.</a:t>
            </a:r>
          </a:p>
        </p:txBody>
      </p:sp>
    </p:spTree>
    <p:extLst>
      <p:ext uri="{BB962C8B-B14F-4D97-AF65-F5344CB8AC3E}">
        <p14:creationId xmlns:p14="http://schemas.microsoft.com/office/powerpoint/2010/main" val="3939214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/>
          <p:cNvSpPr>
            <a:spLocks noGrp="1"/>
          </p:cNvSpPr>
          <p:nvPr>
            <p:ph type="title"/>
          </p:nvPr>
        </p:nvSpPr>
        <p:spPr>
          <a:xfrm>
            <a:off x="703242" y="257999"/>
            <a:ext cx="9713237" cy="357592"/>
          </a:xfrm>
        </p:spPr>
        <p:txBody>
          <a:bodyPr>
            <a:normAutofit fontScale="90000"/>
          </a:bodyPr>
          <a:lstStyle/>
          <a:p>
            <a:pPr algn="ctr"/>
            <a:r>
              <a:rPr lang="da-DK" altLang="da-DK" sz="3100" dirty="0"/>
              <a:t>Forslag til </a:t>
            </a:r>
            <a:r>
              <a:rPr lang="da-DK" altLang="da-DK" sz="3100" dirty="0" err="1"/>
              <a:t>dreiebok</a:t>
            </a:r>
            <a:r>
              <a:rPr lang="da-DK" altLang="da-DK" dirty="0"/>
              <a:t/>
            </a:r>
            <a:br>
              <a:rPr lang="da-DK" altLang="da-DK" dirty="0"/>
            </a:br>
            <a:endParaRPr lang="da-DK" altLang="da-DK" sz="18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465A066-92A8-4330-91E0-16EC04D9E2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48622"/>
              </p:ext>
            </p:extLst>
          </p:nvPr>
        </p:nvGraphicFramePr>
        <p:xfrm>
          <a:off x="367181" y="930033"/>
          <a:ext cx="11332449" cy="524722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72796">
                  <a:extLst>
                    <a:ext uri="{9D8B030D-6E8A-4147-A177-3AD203B41FA5}">
                      <a16:colId xmlns:a16="http://schemas.microsoft.com/office/drawing/2014/main" val="1281089233"/>
                    </a:ext>
                  </a:extLst>
                </a:gridCol>
                <a:gridCol w="1671961">
                  <a:extLst>
                    <a:ext uri="{9D8B030D-6E8A-4147-A177-3AD203B41FA5}">
                      <a16:colId xmlns:a16="http://schemas.microsoft.com/office/drawing/2014/main" val="673618399"/>
                    </a:ext>
                  </a:extLst>
                </a:gridCol>
                <a:gridCol w="1808896">
                  <a:extLst>
                    <a:ext uri="{9D8B030D-6E8A-4147-A177-3AD203B41FA5}">
                      <a16:colId xmlns:a16="http://schemas.microsoft.com/office/drawing/2014/main" val="272363041"/>
                    </a:ext>
                  </a:extLst>
                </a:gridCol>
                <a:gridCol w="7178796">
                  <a:extLst>
                    <a:ext uri="{9D8B030D-6E8A-4147-A177-3AD203B41FA5}">
                      <a16:colId xmlns:a16="http://schemas.microsoft.com/office/drawing/2014/main" val="3851267216"/>
                    </a:ext>
                  </a:extLst>
                </a:gridCol>
              </a:tblGrid>
              <a:tr h="210638">
                <a:tc>
                  <a:txBody>
                    <a:bodyPr/>
                    <a:lstStyle/>
                    <a:p>
                      <a:r>
                        <a:rPr lang="nb-NO" sz="105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</a:t>
                      </a:r>
                    </a:p>
                  </a:txBody>
                  <a:tcPr>
                    <a:lnL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5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TEMA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5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FORMÅL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5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FASILITERING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034988"/>
                  </a:ext>
                </a:extLst>
              </a:tr>
              <a:tr h="536170">
                <a:tc>
                  <a:txBody>
                    <a:bodyPr/>
                    <a:lstStyle/>
                    <a:p>
                      <a:r>
                        <a:rPr lang="nb-NO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min.</a:t>
                      </a:r>
                    </a:p>
                  </a:txBody>
                  <a:tcPr marT="45717" marB="45717">
                    <a:lnL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Velkommen og formål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Skape tydelighet rundt </a:t>
                      </a:r>
                      <a:r>
                        <a:rPr lang="nb-NO" sz="12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mål </a:t>
                      </a:r>
                      <a:r>
                        <a:rPr lang="nb-NO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og hvem som deltar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nb-NO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Velkommen og presentasjon av deltakerne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b-NO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Gjennomgang av formål og agenda for workshop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nb-NO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680157"/>
                  </a:ext>
                </a:extLst>
              </a:tr>
              <a:tr h="3829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min.</a:t>
                      </a:r>
                    </a:p>
                  </a:txBody>
                  <a:tcPr marT="45717" marB="45717">
                    <a:lnL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Kort intro til </a:t>
                      </a:r>
                      <a:r>
                        <a:rPr lang="nb-NO" sz="12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bakgrunn</a:t>
                      </a:r>
                      <a:r>
                        <a:rPr lang="nb-NO" sz="12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</a:t>
                      </a:r>
                      <a:r>
                        <a:rPr lang="nb-NO" sz="12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b-NO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prosjektet 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+mj-lt"/>
                        <a:buNone/>
                        <a:defRPr/>
                      </a:pPr>
                      <a:r>
                        <a:rPr lang="nb-NO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Sette rammene for </a:t>
                      </a:r>
                      <a:r>
                        <a:rPr lang="nb-NO" sz="12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prosjektet</a:t>
                      </a:r>
                      <a:endParaRPr lang="nb-NO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nb-NO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Presentasjon av innledende tanker om prosjektet, gjerne ved prosjekteier/styringsgruppeleder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589865"/>
                  </a:ext>
                </a:extLst>
              </a:tr>
              <a:tr h="11489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min.</a:t>
                      </a:r>
                    </a:p>
                  </a:txBody>
                  <a:tcPr marT="45717" marB="45717">
                    <a:lnL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Nåsituasjon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2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Prosjektets overordnede formål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Etablere enighet om prosjektets overordnede formål og den endringen som det forventes at prosjektet skal bidra til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nb-NO" sz="12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Introduksjon </a:t>
                      </a:r>
                      <a:r>
                        <a:rPr lang="nb-NO" sz="1200" b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til formålsanalyse -</a:t>
                      </a:r>
                      <a:r>
                        <a:rPr lang="nb-NO" sz="1200" b="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b-NO" sz="1200" b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først </a:t>
                      </a:r>
                      <a:r>
                        <a:rPr lang="nb-NO" sz="12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å se på dagens </a:t>
                      </a:r>
                      <a:r>
                        <a:rPr lang="nb-NO" sz="1200" b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situasjon, deretter på </a:t>
                      </a:r>
                      <a:r>
                        <a:rPr lang="nb-NO" sz="1200" b="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fremtidssituasjon</a:t>
                      </a:r>
                      <a:endParaRPr lang="nb-NO" sz="1200" b="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nb-NO" sz="1200" b="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nb-NO" sz="1200" b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Øvelse</a:t>
                      </a:r>
                      <a:r>
                        <a:rPr lang="nb-NO" sz="12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nb-NO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Dagens situasjon - </a:t>
                      </a:r>
                      <a:r>
                        <a:rPr lang="nb-NO" altLang="da-DK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Hvilke problemstillinger skal adresseres?</a:t>
                      </a:r>
                    </a:p>
                    <a:p>
                      <a:pPr marL="271463" marR="0" lvl="1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nb-NO" altLang="da-DK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Individuelt: Skriv ned (på </a:t>
                      </a:r>
                      <a:r>
                        <a:rPr lang="nb-NO" altLang="da-DK" sz="120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post-its</a:t>
                      </a:r>
                      <a:r>
                        <a:rPr lang="nb-NO" altLang="da-DK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med samme farge) hvordan situasjonen er i dag.</a:t>
                      </a:r>
                    </a:p>
                    <a:p>
                      <a:pPr marL="271463" lvl="1" indent="-180975" eaLnBrk="1" hangingPunct="1">
                        <a:buFont typeface="+mj-lt"/>
                        <a:buAutoNum type="arabicPeriod"/>
                      </a:pPr>
                      <a:r>
                        <a:rPr lang="nb-NO" altLang="da-DK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Post-its plasseres på plakat/vegg</a:t>
                      </a:r>
                    </a:p>
                    <a:p>
                      <a:pPr marL="271463" lvl="1" indent="-180975" eaLnBrk="1" hangingPunct="1">
                        <a:buFont typeface="+mj-lt"/>
                        <a:buAutoNum type="arabicPeriod"/>
                      </a:pPr>
                      <a:r>
                        <a:rPr lang="nb-NO" altLang="da-DK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Felles gjennomgang</a:t>
                      </a:r>
                    </a:p>
                    <a:p>
                      <a:pPr marL="271463" lvl="1" indent="-180975" eaLnBrk="1" hangingPunct="1">
                        <a:buFont typeface="+mj-lt"/>
                        <a:buAutoNum type="arabicPeriod"/>
                      </a:pPr>
                      <a:r>
                        <a:rPr lang="nb-NO" altLang="da-DK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Eventuelle </a:t>
                      </a:r>
                      <a:r>
                        <a:rPr lang="nb-NO" altLang="da-DK" sz="12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prioriteringer</a:t>
                      </a:r>
                    </a:p>
                    <a:p>
                      <a:pPr marL="90488" lvl="1" indent="0" eaLnBrk="1" hangingPunct="1">
                        <a:buFont typeface="+mj-lt"/>
                        <a:buNone/>
                      </a:pPr>
                      <a:endParaRPr lang="nb-NO" altLang="da-DK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2129159"/>
                  </a:ext>
                </a:extLst>
              </a:tr>
              <a:tr h="1148935">
                <a:tc>
                  <a:txBody>
                    <a:bodyPr/>
                    <a:lstStyle/>
                    <a:p>
                      <a:r>
                        <a:rPr lang="nb-NO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min.</a:t>
                      </a:r>
                    </a:p>
                  </a:txBody>
                  <a:tcPr marT="45717" marB="45717">
                    <a:lnL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kern="1200" noProof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Fremtidssituasjon</a:t>
                      </a:r>
                      <a:endParaRPr lang="nb-NO" sz="1200" kern="120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200" kern="120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Prosjektets </a:t>
                      </a:r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overordnede formål (fortsettelse)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20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Etablere enighet om prosjektets overordnede formål og den endringen som det forventes at prosjektet skal bidra til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20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Øvelse: </a:t>
                      </a:r>
                      <a:r>
                        <a:rPr lang="nb-NO" sz="1200" b="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Fremtidssituasjon</a:t>
                      </a:r>
                      <a:r>
                        <a:rPr lang="nb-NO" sz="12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Hvordan ser det positive fremtidsbildet ut når prosjektets har lykkes?</a:t>
                      </a:r>
                    </a:p>
                    <a:p>
                      <a:pPr marL="271463" indent="-180975" eaLnBrk="1" hangingPunct="1">
                        <a:buFont typeface="+mj-lt"/>
                        <a:buAutoNum type="arabicPeriod"/>
                      </a:pPr>
                      <a:r>
                        <a:rPr lang="nb-NO" altLang="da-DK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Individuelt: Skriv på </a:t>
                      </a:r>
                      <a:r>
                        <a:rPr lang="nb-NO" altLang="da-DK" sz="120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post-its</a:t>
                      </a:r>
                      <a:r>
                        <a:rPr lang="nb-NO" altLang="da-DK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(ny farge) hvordan situasjonen kan se ut etter at problemstillingene nevnt i ”dagens situasjon” er imøtekommet </a:t>
                      </a:r>
                    </a:p>
                    <a:p>
                      <a:pPr marL="271463" indent="-180975" eaLnBrk="1" hangingPunct="1">
                        <a:buFont typeface="+mj-lt"/>
                        <a:buAutoNum type="arabicPeriod"/>
                      </a:pPr>
                      <a:r>
                        <a:rPr lang="nb-NO" altLang="da-DK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Post-its plasseres på plakat/vegg</a:t>
                      </a:r>
                    </a:p>
                    <a:p>
                      <a:pPr marL="271463" indent="-180975" eaLnBrk="1" hangingPunct="1">
                        <a:buFont typeface="+mj-lt"/>
                        <a:buAutoNum type="arabicPeriod"/>
                      </a:pPr>
                      <a:r>
                        <a:rPr lang="nb-NO" altLang="da-DK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Felles gjennomgang</a:t>
                      </a:r>
                    </a:p>
                    <a:p>
                      <a:pPr marL="271463" indent="-180975" eaLnBrk="1" hangingPunct="1">
                        <a:buFont typeface="+mj-lt"/>
                        <a:buAutoNum type="arabicPeriod"/>
                      </a:pPr>
                      <a:r>
                        <a:rPr lang="nb-NO" altLang="da-DK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Eventuelle prioriteringer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898788"/>
                  </a:ext>
                </a:extLst>
              </a:tr>
              <a:tr h="972403">
                <a:tc>
                  <a:txBody>
                    <a:bodyPr/>
                    <a:lstStyle/>
                    <a:p>
                      <a:r>
                        <a:rPr lang="nb-NO" sz="11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</a:t>
                      </a:r>
                      <a:r>
                        <a:rPr lang="nb-NO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min.</a:t>
                      </a:r>
                    </a:p>
                  </a:txBody>
                  <a:tcPr marT="45717" marB="45717">
                    <a:lnL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Pause</a:t>
                      </a:r>
                      <a:endParaRPr lang="nb-N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501845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622CDF6-F0CE-4924-BF4D-7BB1EF56D9FB}"/>
              </a:ext>
            </a:extLst>
          </p:cNvPr>
          <p:cNvSpPr txBox="1"/>
          <p:nvPr/>
        </p:nvSpPr>
        <p:spPr>
          <a:xfrm>
            <a:off x="10914239" y="461703"/>
            <a:ext cx="5760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000" dirty="0"/>
              <a:t>Side </a:t>
            </a:r>
            <a:r>
              <a:rPr lang="da-DK" sz="1000" dirty="0" smtClean="0"/>
              <a:t>1/2</a:t>
            </a:r>
            <a:endParaRPr lang="da-DK" sz="1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58C9C1-4A89-4D13-ADA6-01CC2BAAA32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GB"/>
            </a:defPPr>
            <a:lvl1pPr algn="l" rtl="0" fontAlgn="base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defRPr sz="900" kern="1200">
                <a:noFill/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0AE25ED-097C-4BDC-A7CE-FA97BD9CA3B5}" type="slidenum">
              <a:rPr lang="da-DK" smtClean="0"/>
              <a:pPr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0016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465A066-92A8-4330-91E0-16EC04D9E2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300425"/>
              </p:ext>
            </p:extLst>
          </p:nvPr>
        </p:nvGraphicFramePr>
        <p:xfrm>
          <a:off x="494420" y="640499"/>
          <a:ext cx="10788650" cy="576986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43384">
                  <a:extLst>
                    <a:ext uri="{9D8B030D-6E8A-4147-A177-3AD203B41FA5}">
                      <a16:colId xmlns:a16="http://schemas.microsoft.com/office/drawing/2014/main" val="128108923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673618399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72363041"/>
                    </a:ext>
                  </a:extLst>
                </a:gridCol>
                <a:gridCol w="6832898">
                  <a:extLst>
                    <a:ext uri="{9D8B030D-6E8A-4147-A177-3AD203B41FA5}">
                      <a16:colId xmlns:a16="http://schemas.microsoft.com/office/drawing/2014/main" val="3851267216"/>
                    </a:ext>
                  </a:extLst>
                </a:gridCol>
              </a:tblGrid>
              <a:tr h="303010">
                <a:tc>
                  <a:txBody>
                    <a:bodyPr/>
                    <a:lstStyle/>
                    <a:p>
                      <a:r>
                        <a:rPr lang="nb-NO" sz="105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5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PROGRAMPUNKT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5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FORMÅL MED PROGRAMPUNKT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5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FACILITERING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034988"/>
                  </a:ext>
                </a:extLst>
              </a:tr>
              <a:tr h="1537756">
                <a:tc>
                  <a:txBody>
                    <a:bodyPr/>
                    <a:lstStyle/>
                    <a:p>
                      <a:r>
                        <a:rPr lang="nb-NO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min.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Prosjektets viktigste formål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Oppnå enighet om prosjektets overordnede formål og </a:t>
                      </a:r>
                      <a:r>
                        <a:rPr lang="nb-NO" sz="12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hvilke </a:t>
                      </a:r>
                      <a:r>
                        <a:rPr lang="nb-NO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endringer det forventes at prosjektet skal bidra til å skape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Øvelse</a:t>
                      </a:r>
                      <a:r>
                        <a:rPr lang="nb-NO" sz="12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nb-NO" altLang="da-DK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Hvilke formål ser dere som de aller viktigste for prosjektet?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altLang="da-DK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 deltakerne om å sammenligne nåværende situasjon med ønsket </a:t>
                      </a:r>
                      <a:r>
                        <a:rPr lang="nb-NO" altLang="da-DK" sz="120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fremtidssituasjon</a:t>
                      </a:r>
                      <a:r>
                        <a:rPr lang="nb-NO" altLang="da-DK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for deretter å beskrive prosjektets formål. Et godt formål beskriver endelig mål og er formulert slik at man får inntrykk av hvilke gevinster som skal realiseres</a:t>
                      </a:r>
                      <a:r>
                        <a:rPr lang="nb-NO" altLang="da-DK" sz="12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nb-NO" altLang="da-DK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71463" indent="-180975" eaLnBrk="1" hangingPunct="1">
                        <a:buFont typeface="+mj-lt"/>
                        <a:buAutoNum type="arabicPeriod"/>
                      </a:pPr>
                      <a:r>
                        <a:rPr lang="nb-NO" altLang="da-DK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Individuelt: Skriv formål på </a:t>
                      </a:r>
                      <a:r>
                        <a:rPr lang="nb-NO" altLang="da-DK" sz="120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post-its</a:t>
                      </a:r>
                      <a:r>
                        <a:rPr lang="nb-NO" altLang="da-DK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(5 min)</a:t>
                      </a:r>
                    </a:p>
                    <a:p>
                      <a:pPr marL="271463" indent="-180975" eaLnBrk="1" hangingPunct="1">
                        <a:buFont typeface="+mj-lt"/>
                        <a:buAutoNum type="arabicPeriod"/>
                      </a:pPr>
                      <a:r>
                        <a:rPr lang="nb-NO" altLang="da-DK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Post-its plasseres på plakat/vegg (5 min)</a:t>
                      </a:r>
                    </a:p>
                    <a:p>
                      <a:pPr marL="271463" indent="-180975" eaLnBrk="1" hangingPunct="1">
                        <a:buFont typeface="+mj-lt"/>
                        <a:buAutoNum type="arabicPeriod"/>
                      </a:pPr>
                      <a:r>
                        <a:rPr lang="nb-NO" altLang="da-DK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Felles gjennomgang (15 min)</a:t>
                      </a:r>
                    </a:p>
                    <a:p>
                      <a:pPr marL="271463" indent="-180975" eaLnBrk="1" hangingPunct="1">
                        <a:buFont typeface="+mj-lt"/>
                        <a:buAutoNum type="arabicPeriod"/>
                      </a:pPr>
                      <a:r>
                        <a:rPr lang="nb-NO" altLang="da-DK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Prioritering og evt. omformulering slik at det er kun ett og maks tre overordnede formål for prosjektet (5 min)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680157"/>
                  </a:ext>
                </a:extLst>
              </a:tr>
              <a:tr h="237687">
                <a:tc>
                  <a:txBody>
                    <a:bodyPr/>
                    <a:lstStyle/>
                    <a:p>
                      <a:r>
                        <a:rPr lang="nb-NO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min</a:t>
                      </a:r>
                      <a:endParaRPr lang="nb-N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Prosjektets </a:t>
                      </a:r>
                      <a:r>
                        <a:rPr lang="nb-NO" sz="1200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viktigste gevinster</a:t>
                      </a:r>
                      <a:endParaRPr lang="nb-NO" sz="120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Identifisere hvilke gevinster organisasjonen kan oppnå ved å løse problemene og realisere fremtidsbildet, samt skape en tydelig sammenheng til formålet. Det skal også identifiseres hvilke gevinster som skal være styrende for prosjektet. 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altLang="da-DK" sz="12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Introduksjon av formålet med oppgaven og kort beskrivelse av mulige gevinsttyper. Overordnet drøfting av hvilke gevinsttyper som forventes av prosjektet for å få deltakerne inn i det riktige tankesettet og for å skape et felles språk for idémyldring (5 min)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altLang="da-DK" sz="12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 eksempler på hvordan gevinster kan formuleres (husk både kvalitative og kvantitative gevinster) (5 min)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altLang="da-DK" sz="1200" b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altLang="da-DK" sz="12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Øvelse: </a:t>
                      </a:r>
                      <a:r>
                        <a:rPr lang="nb-NO" altLang="da-DK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Identifisering av gevinster</a:t>
                      </a:r>
                    </a:p>
                    <a:p>
                      <a:pPr marL="271463" indent="-18097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Verdana" panose="020B0604030504040204" pitchFamily="34" charset="0"/>
                        <a:buAutoNum type="arabicPeriod"/>
                      </a:pPr>
                      <a:r>
                        <a:rPr lang="nb-NO" altLang="da-DK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Individuell ‘</a:t>
                      </a:r>
                      <a:r>
                        <a:rPr lang="nb-NO" altLang="da-DK" sz="120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brainstorm</a:t>
                      </a:r>
                      <a:r>
                        <a:rPr lang="nb-NO" altLang="da-DK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 for mulige gevinster (10 min)</a:t>
                      </a:r>
                    </a:p>
                    <a:p>
                      <a:pPr marL="271463" indent="-18097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Verdana" panose="020B0604030504040204" pitchFamily="34" charset="0"/>
                        <a:buAutoNum type="arabicPeriod"/>
                      </a:pPr>
                      <a:r>
                        <a:rPr lang="nb-NO" altLang="da-DK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Post-its plasseres på plakaten/veggen til venstre for formålspost-</a:t>
                      </a:r>
                      <a:r>
                        <a:rPr lang="nb-NO" altLang="da-DK" sz="120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its</a:t>
                      </a:r>
                      <a:r>
                        <a:rPr lang="nb-NO" altLang="da-DK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dubletter fjernes; gevinstene grupperes i 1) kvantitative gevinster og 2) kvalitative gevinster</a:t>
                      </a:r>
                    </a:p>
                    <a:p>
                      <a:pPr marL="271463" indent="-18097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Verdana" panose="020B0604030504040204" pitchFamily="34" charset="0"/>
                        <a:buAutoNum type="arabicPeriod"/>
                      </a:pPr>
                      <a:r>
                        <a:rPr lang="nb-NO" altLang="da-DK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Deltakerne prioriterer/velger prosjektets mest sentrale gevinster (5 min)</a:t>
                      </a:r>
                    </a:p>
                    <a:p>
                      <a:pPr marL="271463" indent="-18097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Verdana" panose="020B0604030504040204" pitchFamily="34" charset="0"/>
                        <a:buAutoNum type="arabicPeriod"/>
                      </a:pPr>
                      <a:r>
                        <a:rPr lang="nb-NO" altLang="da-DK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Kort diskusjon om hvor gevinstene skal realiseres: i virksomheten (ev. i hvilken del av virksomheten), i samfunnet, hos eksterne virksomheter o.l. (5 min)</a:t>
                      </a:r>
                      <a:endParaRPr lang="nb-NO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418015"/>
                  </a:ext>
                </a:extLst>
              </a:tr>
              <a:tr h="237687">
                <a:tc>
                  <a:txBody>
                    <a:bodyPr/>
                    <a:lstStyle/>
                    <a:p>
                      <a:r>
                        <a:rPr lang="nb-NO" sz="10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min.</a:t>
                      </a:r>
                      <a:endParaRPr lang="nb-NO" sz="1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Oppsummering</a:t>
                      </a:r>
                      <a:r>
                        <a:rPr 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og </a:t>
                      </a:r>
                      <a:r>
                        <a:rPr 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avslutning</a:t>
                      </a:r>
                      <a:endParaRPr lang="da-DK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Oppsummere</a:t>
                      </a:r>
                      <a:r>
                        <a:rPr 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dagens </a:t>
                      </a:r>
                      <a:r>
                        <a:rPr 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arbeid</a:t>
                      </a:r>
                      <a:r>
                        <a:rPr 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og </a:t>
                      </a:r>
                      <a:r>
                        <a:rPr 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skape</a:t>
                      </a:r>
                      <a:r>
                        <a:rPr 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tydelighet</a:t>
                      </a:r>
                      <a:r>
                        <a:rPr 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rundt</a:t>
                      </a:r>
                      <a:r>
                        <a:rPr lang="da-DK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neste </a:t>
                      </a:r>
                      <a:r>
                        <a:rPr 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skritt</a:t>
                      </a:r>
                      <a:r>
                        <a:rPr 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</a:t>
                      </a:r>
                      <a:r>
                        <a:rPr 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gevinstarbeidet</a:t>
                      </a:r>
                      <a:endParaRPr lang="da-DK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Workshoplederen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oppsummerer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det overordnede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bildet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altLang="da-DK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og </a:t>
                      </a:r>
                      <a:r>
                        <a:rPr lang="da-DK" altLang="da-DK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veien</a:t>
                      </a:r>
                      <a:r>
                        <a:rPr lang="da-DK" altLang="da-DK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videre(10 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r>
                        <a:rPr lang="da-DK" altLang="da-DK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a-DK" altLang="da-DK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4598799"/>
                  </a:ext>
                </a:extLst>
              </a:tr>
              <a:tr h="237687">
                <a:tc>
                  <a:txBody>
                    <a:bodyPr/>
                    <a:lstStyle/>
                    <a:p>
                      <a:r>
                        <a:rPr lang="nb-NO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min.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Lunsj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1463" indent="-18097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Verdana" panose="020B0604030504040204" pitchFamily="34" charset="0"/>
                        <a:buAutoNum type="arabicPeriod"/>
                      </a:pPr>
                      <a:endParaRPr lang="nb-NO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9308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3A5EF65-E65F-4414-9388-1C96FC63ED10}"/>
              </a:ext>
            </a:extLst>
          </p:cNvPr>
          <p:cNvSpPr txBox="1"/>
          <p:nvPr/>
        </p:nvSpPr>
        <p:spPr>
          <a:xfrm>
            <a:off x="10914239" y="461703"/>
            <a:ext cx="5760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000" dirty="0"/>
              <a:t>Side </a:t>
            </a:r>
            <a:r>
              <a:rPr lang="da-DK" sz="1000" dirty="0" smtClean="0"/>
              <a:t>2/2</a:t>
            </a:r>
            <a:endParaRPr lang="da-DK" sz="1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C788FE-169E-4F3C-BD84-428FBB07406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GB"/>
            </a:defPPr>
            <a:lvl1pPr algn="l" rtl="0" fontAlgn="base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defRPr sz="900" kern="1200">
                <a:noFill/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0AE25ED-097C-4BDC-A7CE-FA97BD9CA3B5}" type="slidenum">
              <a:rPr lang="da-DK" smtClean="0"/>
              <a:pPr/>
              <a:t>14</a:t>
            </a:fld>
            <a:endParaRPr lang="da-DK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BAC1FB08-D444-473D-9EC9-2A22E7D05BF4}"/>
              </a:ext>
            </a:extLst>
          </p:cNvPr>
          <p:cNvSpPr txBox="1">
            <a:spLocks/>
          </p:cNvSpPr>
          <p:nvPr/>
        </p:nvSpPr>
        <p:spPr bwMode="auto">
          <a:xfrm>
            <a:off x="494420" y="282907"/>
            <a:ext cx="9713237" cy="35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362925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725851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088776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1451701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r>
              <a:rPr lang="da-DK" altLang="da-DK" kern="0" dirty="0"/>
              <a:t>Forslag til </a:t>
            </a:r>
            <a:r>
              <a:rPr lang="da-DK" altLang="da-DK" kern="0" dirty="0" err="1"/>
              <a:t>dreiebok</a:t>
            </a:r>
            <a:r>
              <a:rPr lang="da-DK" altLang="da-DK" kern="0" dirty="0"/>
              <a:t/>
            </a:r>
            <a:br>
              <a:rPr lang="da-DK" altLang="da-DK" kern="0" dirty="0"/>
            </a:br>
            <a:endParaRPr lang="da-DK" altLang="da-DK" sz="1800" kern="0" dirty="0"/>
          </a:p>
        </p:txBody>
      </p:sp>
    </p:spTree>
    <p:extLst>
      <p:ext uri="{BB962C8B-B14F-4D97-AF65-F5344CB8AC3E}">
        <p14:creationId xmlns:p14="http://schemas.microsoft.com/office/powerpoint/2010/main" val="3950611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C4EF579C-E89C-441B-BF71-0981B93F406E}"/>
              </a:ext>
            </a:extLst>
          </p:cNvPr>
          <p:cNvSpPr/>
          <p:nvPr/>
        </p:nvSpPr>
        <p:spPr>
          <a:xfrm>
            <a:off x="3331753" y="4086225"/>
            <a:ext cx="3924300" cy="39243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38DA43-3340-417C-ADF0-1483410E1A60}"/>
              </a:ext>
            </a:extLst>
          </p:cNvPr>
          <p:cNvSpPr/>
          <p:nvPr/>
        </p:nvSpPr>
        <p:spPr>
          <a:xfrm>
            <a:off x="228600" y="328612"/>
            <a:ext cx="1905000" cy="1905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2FA480-D285-4031-BAC0-72E8ECD7EB8C}"/>
              </a:ext>
            </a:extLst>
          </p:cNvPr>
          <p:cNvSpPr/>
          <p:nvPr/>
        </p:nvSpPr>
        <p:spPr>
          <a:xfrm>
            <a:off x="8115300" y="-1295400"/>
            <a:ext cx="5467350" cy="54673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3077A1-56D5-4B16-9F53-00B52A181164}"/>
              </a:ext>
            </a:extLst>
          </p:cNvPr>
          <p:cNvSpPr/>
          <p:nvPr/>
        </p:nvSpPr>
        <p:spPr>
          <a:xfrm>
            <a:off x="1184534" y="816777"/>
            <a:ext cx="9829800" cy="523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DB20011-DD82-4139-BCFC-3384EF6C13CA}"/>
              </a:ext>
            </a:extLst>
          </p:cNvPr>
          <p:cNvSpPr/>
          <p:nvPr/>
        </p:nvSpPr>
        <p:spPr>
          <a:xfrm>
            <a:off x="6400800" y="5395119"/>
            <a:ext cx="4305300" cy="3968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9C2AA2-B852-4127-BDCE-E81B96919883}"/>
              </a:ext>
            </a:extLst>
          </p:cNvPr>
          <p:cNvSpPr txBox="1"/>
          <p:nvPr/>
        </p:nvSpPr>
        <p:spPr>
          <a:xfrm>
            <a:off x="1611144" y="3236842"/>
            <a:ext cx="5488156" cy="129266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Workshop</a:t>
            </a:r>
          </a:p>
          <a:p>
            <a:r>
              <a:rPr lang="en-US" sz="4800" b="1" dirty="0" err="1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Gevinstkart</a:t>
            </a:r>
            <a:endParaRPr lang="en-US" sz="4800" b="1" dirty="0">
              <a:solidFill>
                <a:schemeClr val="accent1"/>
              </a:solidFill>
              <a:latin typeface="+mj-lt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UiO prosjektrammeverk</a:t>
            </a:r>
          </a:p>
        </p:txBody>
      </p:sp>
      <p:pic>
        <p:nvPicPr>
          <p:cNvPr id="15" name="Grafikk 9" descr="Kart med knappenål">
            <a:extLst>
              <a:ext uri="{FF2B5EF4-FFF2-40B4-BE49-F238E27FC236}">
                <a16:creationId xmlns:a16="http://schemas.microsoft.com/office/drawing/2014/main" id="{EB7A8699-8C8A-45EC-99B6-B820C7B42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6938" y="2455543"/>
            <a:ext cx="3138013" cy="313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37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269EB494-5692-401F-9EBC-6C42916CD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44" y="95732"/>
            <a:ext cx="10562167" cy="780568"/>
          </a:xfrm>
        </p:spPr>
        <p:txBody>
          <a:bodyPr/>
          <a:lstStyle/>
          <a:p>
            <a:r>
              <a:rPr lang="nb-NO"/>
              <a:t>Workshop utvikling av gevinstkart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609E4-BA94-4ED9-A2A1-C6B82C87E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8809" y="1214729"/>
            <a:ext cx="5029200" cy="2270760"/>
          </a:xfrm>
        </p:spPr>
        <p:txBody>
          <a:bodyPr/>
          <a:lstStyle/>
          <a:p>
            <a:pPr marL="0" indent="0">
              <a:buNone/>
            </a:pPr>
            <a:r>
              <a:rPr lang="nb-NO" sz="1400" b="1"/>
              <a:t>Formål med workshop: </a:t>
            </a:r>
          </a:p>
          <a:p>
            <a:pPr marL="171450" indent="-1714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sz="1100" err="1"/>
              <a:t>Oppnå</a:t>
            </a:r>
            <a:r>
              <a:rPr lang="da-DK" sz="1100"/>
              <a:t> </a:t>
            </a:r>
            <a:r>
              <a:rPr lang="da-DK" sz="1100" err="1"/>
              <a:t>enighet</a:t>
            </a:r>
            <a:r>
              <a:rPr lang="da-DK" sz="1100"/>
              <a:t> om projektets overordnede formål og </a:t>
            </a:r>
            <a:r>
              <a:rPr lang="da-DK" sz="1100" err="1"/>
              <a:t>endringene</a:t>
            </a:r>
            <a:r>
              <a:rPr lang="da-DK" sz="1100"/>
              <a:t> </a:t>
            </a:r>
            <a:r>
              <a:rPr lang="da-DK" sz="1100" err="1"/>
              <a:t>prosjektet</a:t>
            </a:r>
            <a:r>
              <a:rPr lang="da-DK" sz="1100"/>
              <a:t> skal </a:t>
            </a:r>
            <a:r>
              <a:rPr lang="da-DK" sz="1100" err="1"/>
              <a:t>bidra</a:t>
            </a:r>
            <a:r>
              <a:rPr lang="da-DK" sz="1100"/>
              <a:t> til</a:t>
            </a:r>
          </a:p>
          <a:p>
            <a:pPr marL="171450" indent="-1714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sz="1100" err="1"/>
              <a:t>Utarbeide</a:t>
            </a:r>
            <a:r>
              <a:rPr lang="da-DK" sz="1100"/>
              <a:t> første </a:t>
            </a:r>
            <a:r>
              <a:rPr lang="da-DK" sz="1100" err="1"/>
              <a:t>utkast</a:t>
            </a:r>
            <a:r>
              <a:rPr lang="da-DK" sz="1100"/>
              <a:t> til projektets samlede gevinstkart som skal </a:t>
            </a:r>
            <a:r>
              <a:rPr lang="da-DK" sz="1100" err="1"/>
              <a:t>inngå</a:t>
            </a:r>
            <a:r>
              <a:rPr lang="da-DK" sz="1100"/>
              <a:t> i </a:t>
            </a:r>
            <a:r>
              <a:rPr lang="da-DK" sz="1100" err="1"/>
              <a:t>prosjektdokumentasjonen</a:t>
            </a:r>
            <a:r>
              <a:rPr lang="da-DK" sz="1100"/>
              <a:t> (</a:t>
            </a:r>
            <a:r>
              <a:rPr lang="da-DK" sz="1100" err="1"/>
              <a:t>prosjektbeskrivelse</a:t>
            </a:r>
            <a:r>
              <a:rPr lang="da-DK" sz="1100"/>
              <a:t>, gevinstrealiseringsplan)</a:t>
            </a:r>
          </a:p>
          <a:p>
            <a:pPr marL="171450" indent="-1714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sz="1100"/>
              <a:t>Etablere et </a:t>
            </a:r>
            <a:r>
              <a:rPr lang="da-DK" sz="1100" err="1"/>
              <a:t>felles</a:t>
            </a:r>
            <a:r>
              <a:rPr lang="da-DK" sz="1100"/>
              <a:t> bilde av de mest </a:t>
            </a:r>
            <a:r>
              <a:rPr lang="da-DK" sz="1100" err="1"/>
              <a:t>sentrale</a:t>
            </a:r>
            <a:r>
              <a:rPr lang="da-DK" sz="1100"/>
              <a:t> gevinster for </a:t>
            </a:r>
            <a:r>
              <a:rPr lang="da-DK" sz="1100" err="1"/>
              <a:t>virksomhetens</a:t>
            </a:r>
            <a:r>
              <a:rPr lang="da-DK" sz="1100"/>
              <a:t> /</a:t>
            </a:r>
            <a:r>
              <a:rPr lang="da-DK" sz="1100" err="1"/>
              <a:t>prosjektets</a:t>
            </a:r>
            <a:r>
              <a:rPr lang="da-DK" sz="1100"/>
              <a:t> interessenter</a:t>
            </a:r>
          </a:p>
          <a:p>
            <a:pPr marL="171450" indent="-1714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sz="1100"/>
              <a:t>Etablere et </a:t>
            </a:r>
            <a:r>
              <a:rPr lang="da-DK" sz="1100" err="1"/>
              <a:t>felles</a:t>
            </a:r>
            <a:r>
              <a:rPr lang="da-DK" sz="1100"/>
              <a:t> bilde av </a:t>
            </a:r>
            <a:r>
              <a:rPr lang="da-DK" sz="1100" err="1"/>
              <a:t>endringsprosessen</a:t>
            </a:r>
            <a:r>
              <a:rPr lang="da-DK" sz="1100"/>
              <a:t> som </a:t>
            </a:r>
            <a:r>
              <a:rPr lang="da-DK" sz="1100" err="1"/>
              <a:t>prosjektet</a:t>
            </a:r>
            <a:r>
              <a:rPr lang="da-DK" sz="1100"/>
              <a:t> (eller </a:t>
            </a:r>
            <a:r>
              <a:rPr lang="da-DK" sz="1100" err="1"/>
              <a:t>definterte</a:t>
            </a:r>
            <a:r>
              <a:rPr lang="da-DK" sz="1100"/>
              <a:t> roller/team rundt </a:t>
            </a:r>
            <a:r>
              <a:rPr lang="da-DK" sz="1100" err="1"/>
              <a:t>prosjektet</a:t>
            </a:r>
            <a:r>
              <a:rPr lang="da-DK" sz="1100"/>
              <a:t>) skal levere for å realisere </a:t>
            </a:r>
            <a:r>
              <a:rPr lang="da-DK" sz="1100" err="1"/>
              <a:t>gevinstene</a:t>
            </a:r>
            <a:endParaRPr lang="da-DK" sz="11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FB5F0-086F-4C2F-A4C4-21660B426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3311" y="1240638"/>
            <a:ext cx="5029200" cy="2609189"/>
          </a:xfrm>
        </p:spPr>
        <p:txBody>
          <a:bodyPr/>
          <a:lstStyle/>
          <a:p>
            <a:pPr marL="0" indent="0">
              <a:buNone/>
            </a:pPr>
            <a:r>
              <a:rPr lang="nb-NO" sz="1400" b="1"/>
              <a:t>Leveranser etter workshop:</a:t>
            </a:r>
          </a:p>
          <a:p>
            <a:pPr marL="171450" indent="-1714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sz="1100"/>
              <a:t>Det er </a:t>
            </a:r>
            <a:r>
              <a:rPr lang="da-DK" sz="1100" err="1"/>
              <a:t>skapt</a:t>
            </a:r>
            <a:r>
              <a:rPr lang="da-DK" sz="1100"/>
              <a:t> et </a:t>
            </a:r>
            <a:r>
              <a:rPr lang="da-DK" sz="1100" err="1"/>
              <a:t>felles</a:t>
            </a:r>
            <a:r>
              <a:rPr lang="da-DK" sz="1100"/>
              <a:t> bilde av </a:t>
            </a:r>
            <a:r>
              <a:rPr lang="da-DK" sz="1100" err="1"/>
              <a:t>prosjektets</a:t>
            </a:r>
            <a:r>
              <a:rPr lang="da-DK" sz="1100"/>
              <a:t> formål (må </a:t>
            </a:r>
            <a:r>
              <a:rPr lang="da-DK" sz="1100" err="1"/>
              <a:t>gjentas</a:t>
            </a:r>
            <a:r>
              <a:rPr lang="da-DK" sz="1100"/>
              <a:t>/</a:t>
            </a:r>
            <a:r>
              <a:rPr lang="da-DK" sz="1100" err="1"/>
              <a:t>presiseres</a:t>
            </a:r>
            <a:r>
              <a:rPr lang="da-DK" sz="1100"/>
              <a:t> </a:t>
            </a:r>
            <a:r>
              <a:rPr lang="da-DK" sz="1100" err="1"/>
              <a:t>underveis</a:t>
            </a:r>
            <a:r>
              <a:rPr lang="da-DK" sz="1100"/>
              <a:t>)</a:t>
            </a:r>
          </a:p>
          <a:p>
            <a:pPr marL="171450" indent="-1714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sz="1100" err="1"/>
              <a:t>Prosjektets</a:t>
            </a:r>
            <a:r>
              <a:rPr lang="da-DK" sz="1100"/>
              <a:t> forventede gevinster er besluttet, og det er gjort en </a:t>
            </a:r>
            <a:r>
              <a:rPr lang="da-DK" sz="1100" err="1"/>
              <a:t>priortering</a:t>
            </a:r>
            <a:r>
              <a:rPr lang="da-DK" sz="1100"/>
              <a:t> av hvilke gevinster som er </a:t>
            </a:r>
            <a:r>
              <a:rPr lang="da-DK" sz="1100" err="1"/>
              <a:t>viktigst</a:t>
            </a:r>
            <a:r>
              <a:rPr lang="da-DK" sz="1100"/>
              <a:t> å realisere</a:t>
            </a:r>
          </a:p>
          <a:p>
            <a:pPr marL="171450" indent="-1714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sz="1100"/>
              <a:t>Det er </a:t>
            </a:r>
            <a:r>
              <a:rPr lang="da-DK" sz="1100" err="1"/>
              <a:t>avklart</a:t>
            </a:r>
            <a:r>
              <a:rPr lang="da-DK" sz="1100"/>
              <a:t> hvilke </a:t>
            </a:r>
            <a:r>
              <a:rPr lang="da-DK" sz="1100" err="1"/>
              <a:t>atferdsendringer</a:t>
            </a:r>
            <a:r>
              <a:rPr lang="da-DK" sz="1100"/>
              <a:t> som </a:t>
            </a:r>
            <a:r>
              <a:rPr lang="da-DK" sz="1100" err="1"/>
              <a:t>kreves</a:t>
            </a:r>
            <a:r>
              <a:rPr lang="da-DK" sz="1100"/>
              <a:t> i </a:t>
            </a:r>
            <a:r>
              <a:rPr lang="da-DK" sz="1100" err="1"/>
              <a:t>virksomheten</a:t>
            </a:r>
            <a:r>
              <a:rPr lang="da-DK" sz="1100"/>
              <a:t>/</a:t>
            </a:r>
            <a:r>
              <a:rPr lang="da-DK" sz="1100" err="1"/>
              <a:t>blant</a:t>
            </a:r>
            <a:r>
              <a:rPr lang="da-DK" sz="1100"/>
              <a:t> interessenter for å realisere </a:t>
            </a:r>
            <a:r>
              <a:rPr lang="da-DK" sz="1100" err="1"/>
              <a:t>gevinstene</a:t>
            </a:r>
            <a:endParaRPr lang="da-DK" sz="1100"/>
          </a:p>
          <a:p>
            <a:pPr marL="171450" indent="-1714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sz="1100"/>
              <a:t>Det er </a:t>
            </a:r>
            <a:r>
              <a:rPr lang="da-DK" sz="1100" err="1"/>
              <a:t>avklart</a:t>
            </a:r>
            <a:r>
              <a:rPr lang="da-DK" sz="1100"/>
              <a:t> hvilken ny </a:t>
            </a:r>
            <a:r>
              <a:rPr lang="da-DK" sz="1100" err="1"/>
              <a:t>kompetansene</a:t>
            </a:r>
            <a:r>
              <a:rPr lang="da-DK" sz="1100"/>
              <a:t> som </a:t>
            </a:r>
            <a:r>
              <a:rPr lang="da-DK" sz="1100" err="1"/>
              <a:t>kreves</a:t>
            </a:r>
            <a:r>
              <a:rPr lang="da-DK" sz="1100"/>
              <a:t> og er en </a:t>
            </a:r>
            <a:r>
              <a:rPr lang="da-DK" sz="1100" err="1"/>
              <a:t>forutsetning</a:t>
            </a:r>
            <a:r>
              <a:rPr lang="da-DK" sz="1100"/>
              <a:t> for nødvendig </a:t>
            </a:r>
            <a:r>
              <a:rPr lang="da-DK" sz="1100" err="1"/>
              <a:t>atferdsendring</a:t>
            </a:r>
            <a:r>
              <a:rPr lang="da-DK" sz="1100"/>
              <a:t> </a:t>
            </a:r>
          </a:p>
          <a:p>
            <a:pPr marL="171450" indent="-1714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sz="1100" err="1"/>
              <a:t>Prosjektets</a:t>
            </a:r>
            <a:r>
              <a:rPr lang="da-DK" sz="1100"/>
              <a:t> tekniske leveranser og </a:t>
            </a:r>
            <a:r>
              <a:rPr lang="da-DK" sz="1100" err="1"/>
              <a:t>endringsleveranser</a:t>
            </a:r>
            <a:r>
              <a:rPr lang="da-DK" sz="1100"/>
              <a:t> er </a:t>
            </a:r>
            <a:r>
              <a:rPr lang="da-DK" sz="1100" err="1"/>
              <a:t>satt</a:t>
            </a:r>
            <a:r>
              <a:rPr lang="da-DK" sz="1100"/>
              <a:t> </a:t>
            </a:r>
            <a:r>
              <a:rPr lang="da-DK" sz="1100" err="1"/>
              <a:t>opp</a:t>
            </a:r>
            <a:r>
              <a:rPr lang="da-DK" sz="1100"/>
              <a:t>, og det er </a:t>
            </a:r>
            <a:r>
              <a:rPr lang="da-DK" sz="1100" err="1"/>
              <a:t>avklart</a:t>
            </a:r>
            <a:r>
              <a:rPr lang="da-DK" sz="1100"/>
              <a:t> om de er både nødvendige og </a:t>
            </a:r>
            <a:r>
              <a:rPr lang="da-DK" sz="1100" err="1"/>
              <a:t>tilstrekkelige</a:t>
            </a:r>
            <a:r>
              <a:rPr lang="da-DK" sz="1100"/>
              <a:t> for </a:t>
            </a:r>
            <a:r>
              <a:rPr lang="da-DK" sz="1100" err="1"/>
              <a:t>endringen</a:t>
            </a:r>
            <a:r>
              <a:rPr lang="da-DK" sz="1100"/>
              <a:t> og gevinstrealiseringen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C53ABA-185F-4B22-9F66-A5B3093A781A}"/>
              </a:ext>
            </a:extLst>
          </p:cNvPr>
          <p:cNvSpPr txBox="1"/>
          <p:nvPr/>
        </p:nvSpPr>
        <p:spPr>
          <a:xfrm>
            <a:off x="578809" y="3734916"/>
            <a:ext cx="1077322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Deltakere </a:t>
            </a:r>
          </a:p>
          <a:p>
            <a:r>
              <a:rPr lang="da-DK" sz="1100" dirty="0"/>
              <a:t>Ofte vil det </a:t>
            </a:r>
            <a:r>
              <a:rPr lang="da-DK" sz="1100" dirty="0" err="1"/>
              <a:t>gjennomføres</a:t>
            </a:r>
            <a:r>
              <a:rPr lang="da-DK" sz="1100" dirty="0"/>
              <a:t> flere gevinstkart-workshops i </a:t>
            </a:r>
            <a:r>
              <a:rPr lang="da-DK" sz="1100" dirty="0" err="1"/>
              <a:t>prosjektet</a:t>
            </a:r>
            <a:r>
              <a:rPr lang="da-DK" sz="1100" dirty="0"/>
              <a:t>. I første workshop (i </a:t>
            </a:r>
            <a:r>
              <a:rPr lang="da-DK" sz="1100" dirty="0" err="1"/>
              <a:t>konseptfasen</a:t>
            </a:r>
            <a:r>
              <a:rPr lang="da-DK" sz="1100" dirty="0"/>
              <a:t>) vil ofte alle deltakere være på </a:t>
            </a:r>
            <a:r>
              <a:rPr lang="da-DK" sz="1100" dirty="0" err="1"/>
              <a:t>ledelsesnivå</a:t>
            </a:r>
            <a:r>
              <a:rPr lang="da-DK" sz="1100" dirty="0"/>
              <a:t>, enten fra </a:t>
            </a:r>
            <a:r>
              <a:rPr lang="da-DK" sz="1100" dirty="0" err="1"/>
              <a:t>prosjekt</a:t>
            </a:r>
            <a:r>
              <a:rPr lang="da-DK" sz="1100" dirty="0"/>
              <a:t>- eller </a:t>
            </a:r>
            <a:r>
              <a:rPr lang="da-DK" sz="1100" dirty="0" err="1" smtClean="0"/>
              <a:t>forvaltningsorganisasjonen</a:t>
            </a:r>
            <a:r>
              <a:rPr lang="da-DK" sz="1100" dirty="0"/>
              <a:t>. Det er </a:t>
            </a:r>
            <a:r>
              <a:rPr lang="da-DK" sz="1100" dirty="0" err="1"/>
              <a:t>avgjørende</a:t>
            </a:r>
            <a:r>
              <a:rPr lang="da-DK" sz="1100" dirty="0"/>
              <a:t> at alle som </a:t>
            </a:r>
            <a:r>
              <a:rPr lang="da-DK" sz="1100" dirty="0" err="1"/>
              <a:t>deltar</a:t>
            </a:r>
            <a:r>
              <a:rPr lang="da-DK" sz="1100" dirty="0"/>
              <a:t> har en interesse i </a:t>
            </a:r>
            <a:r>
              <a:rPr lang="da-DK" sz="1100" dirty="0" err="1"/>
              <a:t>prosjektet</a:t>
            </a:r>
            <a:r>
              <a:rPr lang="da-DK" sz="1100" dirty="0"/>
              <a:t>. </a:t>
            </a:r>
            <a:r>
              <a:rPr lang="da-DK" sz="1100" dirty="0" err="1"/>
              <a:t>Mottakerorganisasjonen</a:t>
            </a:r>
            <a:r>
              <a:rPr lang="da-DK" sz="1100" dirty="0"/>
              <a:t> bør være </a:t>
            </a:r>
            <a:r>
              <a:rPr lang="da-DK" sz="1100" dirty="0" err="1"/>
              <a:t>representert</a:t>
            </a:r>
            <a:r>
              <a:rPr lang="da-DK" sz="1100" dirty="0"/>
              <a:t>. I </a:t>
            </a:r>
            <a:r>
              <a:rPr lang="da-DK" sz="1100" dirty="0" err="1"/>
              <a:t>etterfølgende</a:t>
            </a:r>
            <a:r>
              <a:rPr lang="da-DK" sz="1100" dirty="0"/>
              <a:t> workshops må også </a:t>
            </a:r>
            <a:r>
              <a:rPr lang="da-DK" sz="1100" dirty="0" err="1"/>
              <a:t>medarbeidergrupper</a:t>
            </a:r>
            <a:r>
              <a:rPr lang="da-DK" sz="1100" dirty="0"/>
              <a:t> som berøres av </a:t>
            </a:r>
            <a:r>
              <a:rPr lang="da-DK" sz="1100" dirty="0" err="1"/>
              <a:t>prosjektet</a:t>
            </a:r>
            <a:r>
              <a:rPr lang="da-DK" sz="1100" dirty="0"/>
              <a:t> være </a:t>
            </a:r>
            <a:r>
              <a:rPr lang="da-DK" sz="1100" dirty="0" err="1"/>
              <a:t>involvert</a:t>
            </a:r>
            <a:r>
              <a:rPr lang="da-DK" sz="1100" dirty="0"/>
              <a:t>.</a:t>
            </a:r>
          </a:p>
          <a:p>
            <a:endParaRPr lang="nb-NO" sz="1100" dirty="0"/>
          </a:p>
          <a:p>
            <a:r>
              <a:rPr lang="da-DK" sz="1100" dirty="0"/>
              <a:t>I en serie gevinstkart-workshops bør følgende delta: </a:t>
            </a:r>
            <a:endParaRPr lang="da-DK" sz="1100" b="1" kern="0" dirty="0">
              <a:solidFill>
                <a:srgbClr val="031D5C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dirty="0"/>
              <a:t>Styringsgruppen (hvis den er </a:t>
            </a:r>
            <a:r>
              <a:rPr lang="da-DK" sz="1100" dirty="0" err="1"/>
              <a:t>etablert</a:t>
            </a:r>
            <a:r>
              <a:rPr lang="da-DK" sz="11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dirty="0" err="1"/>
              <a:t>Seniorbruker</a:t>
            </a:r>
            <a:r>
              <a:rPr lang="da-DK" sz="1100" dirty="0"/>
              <a:t>/</a:t>
            </a:r>
            <a:r>
              <a:rPr lang="da-DK" sz="1100" dirty="0" err="1"/>
              <a:t>gevinsteier</a:t>
            </a:r>
            <a:r>
              <a:rPr lang="da-DK" sz="11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dirty="0" err="1"/>
              <a:t>Prosjekteier</a:t>
            </a:r>
            <a:endParaRPr lang="da-DK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dirty="0" err="1"/>
              <a:t>Avdelingsleder</a:t>
            </a:r>
            <a:r>
              <a:rPr lang="da-DK" sz="1100" dirty="0"/>
              <a:t>/seksjonsleder/</a:t>
            </a:r>
            <a:r>
              <a:rPr lang="da-DK" sz="1100" dirty="0" err="1"/>
              <a:t>admin.leder</a:t>
            </a:r>
            <a:r>
              <a:rPr lang="da-DK" sz="1100" dirty="0"/>
              <a:t> (særlig dersom det </a:t>
            </a:r>
            <a:r>
              <a:rPr lang="da-DK" sz="1100" dirty="0" err="1"/>
              <a:t>enda</a:t>
            </a:r>
            <a:r>
              <a:rPr lang="da-DK" sz="1100" dirty="0"/>
              <a:t> ikke er </a:t>
            </a:r>
            <a:r>
              <a:rPr lang="da-DK" sz="1100" dirty="0" err="1"/>
              <a:t>utpekt</a:t>
            </a:r>
            <a:r>
              <a:rPr lang="da-DK" sz="1100" dirty="0"/>
              <a:t> en </a:t>
            </a:r>
            <a:r>
              <a:rPr lang="da-DK" sz="1100" dirty="0" err="1"/>
              <a:t>prosjekteier</a:t>
            </a:r>
            <a:r>
              <a:rPr lang="da-DK" sz="1100" dirty="0"/>
              <a:t>/styregruppeleder)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dirty="0" err="1"/>
              <a:t>Medarbeidere</a:t>
            </a:r>
            <a:r>
              <a:rPr lang="da-DK" sz="1100" dirty="0"/>
              <a:t> fra </a:t>
            </a:r>
            <a:r>
              <a:rPr lang="da-DK" sz="1100" dirty="0" err="1"/>
              <a:t>organisasjonen</a:t>
            </a:r>
            <a:r>
              <a:rPr lang="da-DK" sz="1100" dirty="0"/>
              <a:t>/</a:t>
            </a:r>
            <a:r>
              <a:rPr lang="da-DK" sz="1100" dirty="0" err="1"/>
              <a:t>enheten</a:t>
            </a:r>
            <a:r>
              <a:rPr lang="da-DK" sz="1100" dirty="0"/>
              <a:t> som skal </a:t>
            </a:r>
            <a:r>
              <a:rPr lang="da-DK" sz="1100" dirty="0" err="1"/>
              <a:t>motta</a:t>
            </a:r>
            <a:r>
              <a:rPr lang="da-DK" sz="1100" dirty="0"/>
              <a:t> </a:t>
            </a:r>
            <a:r>
              <a:rPr lang="da-DK" sz="1100" dirty="0" err="1"/>
              <a:t>prosjektleveransene</a:t>
            </a:r>
            <a:endParaRPr lang="da-DK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dirty="0"/>
              <a:t>Projektleder</a:t>
            </a:r>
          </a:p>
          <a:p>
            <a:endParaRPr lang="nb-NO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996631-00A2-4F36-B62F-BA243CA77227}"/>
              </a:ext>
            </a:extLst>
          </p:cNvPr>
          <p:cNvSpPr txBox="1"/>
          <p:nvPr/>
        </p:nvSpPr>
        <p:spPr>
          <a:xfrm>
            <a:off x="5933017" y="5974496"/>
            <a:ext cx="6151506" cy="73866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b-NO" sz="1400"/>
              <a:t>Hvis prosjektet allerede har gjennomført en vurdering av gevinstpotensialet, kan det vurderes hvordan denne workshopen bør tilpasses f.eks. med hensyn til besluttet formål med prosjektet.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8622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01FED89-C9A4-4BB8-96CF-CB9D44710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1" y="849630"/>
            <a:ext cx="10562167" cy="854479"/>
          </a:xfrm>
        </p:spPr>
        <p:txBody>
          <a:bodyPr>
            <a:normAutofit fontScale="90000"/>
          </a:bodyPr>
          <a:lstStyle/>
          <a:p>
            <a:r>
              <a:rPr lang="nb-NO"/>
              <a:t>Prosjektlederens rolle og ansvar knyttet til workshop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6A4F76E-D312-4BAB-A0DA-EDB90997CABE}"/>
              </a:ext>
            </a:extLst>
          </p:cNvPr>
          <p:cNvSpPr/>
          <p:nvPr/>
        </p:nvSpPr>
        <p:spPr bwMode="auto">
          <a:xfrm>
            <a:off x="1404255" y="1756957"/>
            <a:ext cx="1717766" cy="75111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FØR WORKSHOP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A8614D8-3667-4185-B809-3F44AB160DFA}"/>
              </a:ext>
            </a:extLst>
          </p:cNvPr>
          <p:cNvSpPr/>
          <p:nvPr/>
        </p:nvSpPr>
        <p:spPr bwMode="auto">
          <a:xfrm>
            <a:off x="4149623" y="1759140"/>
            <a:ext cx="1717766" cy="74893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UNDER WORKSHOP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0248264-5C79-45F6-AD7B-DC8842BB5B38}"/>
              </a:ext>
            </a:extLst>
          </p:cNvPr>
          <p:cNvSpPr/>
          <p:nvPr/>
        </p:nvSpPr>
        <p:spPr bwMode="auto">
          <a:xfrm>
            <a:off x="7045218" y="1761321"/>
            <a:ext cx="1648112" cy="74674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ETTER WORKSHOP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C1AEB9-2787-4DB3-BE83-6E292429D846}"/>
              </a:ext>
            </a:extLst>
          </p:cNvPr>
          <p:cNvSpPr txBox="1"/>
          <p:nvPr/>
        </p:nvSpPr>
        <p:spPr>
          <a:xfrm>
            <a:off x="1358537" y="3004457"/>
            <a:ext cx="237090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/>
              <a:t>Ansvarsoppgaver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da-DK" altLang="da-DK" sz="1200"/>
              <a:t>I </a:t>
            </a:r>
            <a:r>
              <a:rPr lang="da-DK" altLang="da-DK" sz="1200" err="1"/>
              <a:t>samarbeid</a:t>
            </a:r>
            <a:r>
              <a:rPr lang="da-DK" altLang="da-DK" sz="1200"/>
              <a:t> med </a:t>
            </a:r>
            <a:r>
              <a:rPr lang="da-DK" altLang="da-DK" sz="1200" err="1"/>
              <a:t>prosjekteier</a:t>
            </a:r>
            <a:r>
              <a:rPr lang="da-DK" altLang="da-DK" sz="1200"/>
              <a:t>/styringsgruppen: </a:t>
            </a:r>
            <a:r>
              <a:rPr lang="da-DK" altLang="da-DK" sz="1200" err="1"/>
              <a:t>Identifisere</a:t>
            </a:r>
            <a:r>
              <a:rPr lang="da-DK" altLang="da-DK" sz="1200"/>
              <a:t> deltakere og sende </a:t>
            </a:r>
            <a:r>
              <a:rPr lang="da-DK" altLang="da-DK" sz="1200" err="1"/>
              <a:t>ut</a:t>
            </a:r>
            <a:r>
              <a:rPr lang="da-DK" altLang="da-DK" sz="1200"/>
              <a:t> </a:t>
            </a:r>
            <a:r>
              <a:rPr lang="da-DK" altLang="da-DK" sz="1200" err="1"/>
              <a:t>invitasjoner</a:t>
            </a:r>
            <a:endParaRPr lang="da-DK" altLang="da-DK" sz="120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da-DK" altLang="da-DK" sz="1200" err="1"/>
              <a:t>Skape</a:t>
            </a:r>
            <a:r>
              <a:rPr lang="da-DK" altLang="da-DK" sz="1200"/>
              <a:t> støtte for </a:t>
            </a:r>
            <a:r>
              <a:rPr lang="da-DK" altLang="da-DK" sz="1200" err="1"/>
              <a:t>gevinstarbeidet</a:t>
            </a:r>
            <a:r>
              <a:rPr lang="da-DK" altLang="da-DK" sz="1200"/>
              <a:t> i </a:t>
            </a:r>
            <a:r>
              <a:rPr lang="da-DK" altLang="da-DK" sz="1200" err="1"/>
              <a:t>organisasjonen</a:t>
            </a:r>
            <a:endParaRPr lang="da-DK" altLang="da-DK" sz="120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da-DK" altLang="da-DK" sz="1200" err="1"/>
              <a:t>Planlegge</a:t>
            </a:r>
            <a:r>
              <a:rPr lang="da-DK" altLang="da-DK" sz="1200"/>
              <a:t> og designe workshop, ev. i </a:t>
            </a:r>
            <a:r>
              <a:rPr lang="da-DK" altLang="da-DK" sz="1200" err="1"/>
              <a:t>samarbeid</a:t>
            </a:r>
            <a:r>
              <a:rPr lang="da-DK" altLang="da-DK" sz="1200"/>
              <a:t> med en </a:t>
            </a:r>
            <a:r>
              <a:rPr lang="da-DK" altLang="da-DK" sz="1200" err="1"/>
              <a:t>fasilitator</a:t>
            </a:r>
            <a:endParaRPr lang="da-DK" altLang="da-DK" sz="120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da-DK" altLang="da-DK" sz="1200"/>
              <a:t>Ev. finne </a:t>
            </a:r>
            <a:r>
              <a:rPr lang="da-DK" altLang="da-DK" sz="1200" err="1"/>
              <a:t>fasilitator</a:t>
            </a:r>
            <a:r>
              <a:rPr lang="da-DK" altLang="da-DK" sz="1200"/>
              <a:t> som kan </a:t>
            </a:r>
            <a:r>
              <a:rPr lang="da-DK" altLang="da-DK" sz="1200" err="1"/>
              <a:t>fasilitere</a:t>
            </a:r>
            <a:r>
              <a:rPr lang="da-DK" altLang="da-DK" sz="1200"/>
              <a:t> workshop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da-DK" altLang="da-DK" sz="1200"/>
              <a:t>Ivareta alle praktiske detaljer inkl. booking av </a:t>
            </a:r>
            <a:r>
              <a:rPr lang="da-DK" altLang="da-DK" sz="1200" err="1"/>
              <a:t>møtelokale</a:t>
            </a:r>
            <a:r>
              <a:rPr lang="da-DK" altLang="da-DK" sz="1200"/>
              <a:t>, </a:t>
            </a:r>
            <a:r>
              <a:rPr lang="da-DK" altLang="da-DK" sz="1200" err="1"/>
              <a:t>bevertning</a:t>
            </a:r>
            <a:r>
              <a:rPr lang="da-DK" altLang="da-DK" sz="1200"/>
              <a:t>, </a:t>
            </a:r>
            <a:r>
              <a:rPr lang="da-DK" altLang="da-DK" sz="1200" err="1"/>
              <a:t>utskrift</a:t>
            </a:r>
            <a:r>
              <a:rPr lang="da-DK" altLang="da-DK" sz="1200"/>
              <a:t> av materiale/forberedelse av plakat til </a:t>
            </a:r>
            <a:r>
              <a:rPr lang="da-DK" altLang="da-DK" sz="1200" err="1"/>
              <a:t>gevinstkartøvelse</a:t>
            </a:r>
            <a:endParaRPr lang="da-DK" altLang="da-DK" sz="120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da-DK" altLang="da-DK" sz="1200"/>
              <a:t>Rigge </a:t>
            </a:r>
            <a:r>
              <a:rPr lang="da-DK" altLang="da-DK" sz="1200" err="1"/>
              <a:t>rommet</a:t>
            </a:r>
            <a:r>
              <a:rPr lang="da-DK" altLang="da-DK" sz="1200"/>
              <a:t> for workshop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7E9D92-26C2-4315-8423-7F842C1898D3}"/>
              </a:ext>
            </a:extLst>
          </p:cNvPr>
          <p:cNvSpPr txBox="1"/>
          <p:nvPr/>
        </p:nvSpPr>
        <p:spPr>
          <a:xfrm>
            <a:off x="4095206" y="3006636"/>
            <a:ext cx="24579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/>
              <a:t>Ansvarsoppgaver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da-DK" altLang="da-DK" sz="1200" err="1"/>
              <a:t>Bidra</a:t>
            </a:r>
            <a:r>
              <a:rPr lang="da-DK" altLang="da-DK" sz="1200"/>
              <a:t> i workshop på </a:t>
            </a:r>
            <a:r>
              <a:rPr lang="da-DK" altLang="da-DK" sz="1200" err="1"/>
              <a:t>like</a:t>
            </a:r>
            <a:r>
              <a:rPr lang="da-DK" altLang="da-DK" sz="1200"/>
              <a:t> vilkår som øvrige deltakere (dersom workshop ledes av en </a:t>
            </a:r>
            <a:r>
              <a:rPr lang="da-DK" altLang="da-DK" sz="1200" err="1"/>
              <a:t>fasilitator</a:t>
            </a:r>
            <a:r>
              <a:rPr lang="da-DK" altLang="da-DK" sz="1200"/>
              <a:t>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da-DK" altLang="da-DK" sz="1200" err="1"/>
              <a:t>Fasilitere</a:t>
            </a:r>
            <a:r>
              <a:rPr lang="da-DK" altLang="da-DK" sz="1200"/>
              <a:t> workshop med fokus på å </a:t>
            </a:r>
            <a:r>
              <a:rPr lang="da-DK" altLang="da-DK" sz="1200" err="1"/>
              <a:t>skape</a:t>
            </a:r>
            <a:r>
              <a:rPr lang="da-DK" altLang="da-DK" sz="1200"/>
              <a:t> en god </a:t>
            </a:r>
            <a:r>
              <a:rPr lang="da-DK" altLang="da-DK" sz="1200" err="1"/>
              <a:t>prosess</a:t>
            </a:r>
            <a:r>
              <a:rPr lang="da-DK" altLang="da-DK" sz="1200"/>
              <a:t> for </a:t>
            </a:r>
            <a:r>
              <a:rPr lang="da-DK" altLang="da-DK" sz="1200" err="1"/>
              <a:t>gevinstarbeidet</a:t>
            </a:r>
            <a:r>
              <a:rPr lang="da-DK" altLang="da-DK" sz="1200"/>
              <a:t>, og </a:t>
            </a:r>
            <a:r>
              <a:rPr lang="da-DK" altLang="da-DK" sz="1200" err="1"/>
              <a:t>skape</a:t>
            </a:r>
            <a:r>
              <a:rPr lang="da-DK" altLang="da-DK" sz="1200"/>
              <a:t> </a:t>
            </a:r>
            <a:r>
              <a:rPr lang="da-DK" altLang="da-DK" sz="1200" err="1"/>
              <a:t>engasjement</a:t>
            </a:r>
            <a:r>
              <a:rPr lang="da-DK" altLang="da-DK" sz="1200"/>
              <a:t> </a:t>
            </a:r>
            <a:r>
              <a:rPr lang="da-DK" altLang="da-DK" sz="1200" err="1"/>
              <a:t>blant</a:t>
            </a:r>
            <a:r>
              <a:rPr lang="da-DK" altLang="da-DK" sz="1200"/>
              <a:t> deltagerne (dersom projektlederen selv er </a:t>
            </a:r>
            <a:r>
              <a:rPr lang="da-DK" altLang="da-DK" sz="1200" err="1"/>
              <a:t>fasilitator</a:t>
            </a:r>
            <a:r>
              <a:rPr lang="da-DK" altLang="da-DK" sz="120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0C85D9-A5C0-4F95-8B9C-6CB7AD90A9BC}"/>
              </a:ext>
            </a:extLst>
          </p:cNvPr>
          <p:cNvSpPr txBox="1"/>
          <p:nvPr/>
        </p:nvSpPr>
        <p:spPr>
          <a:xfrm>
            <a:off x="6988630" y="3004457"/>
            <a:ext cx="33636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/>
              <a:t>Ansvarsoppgaver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da-DK" altLang="da-DK" sz="1200" err="1"/>
              <a:t>Bruke</a:t>
            </a:r>
            <a:r>
              <a:rPr lang="da-DK" altLang="da-DK" sz="1200"/>
              <a:t> input fra </a:t>
            </a:r>
            <a:r>
              <a:rPr lang="da-DK" altLang="da-DK" sz="1200" err="1"/>
              <a:t>workshopen</a:t>
            </a:r>
            <a:r>
              <a:rPr lang="da-DK" altLang="da-DK" sz="1200"/>
              <a:t> til å </a:t>
            </a:r>
            <a:r>
              <a:rPr lang="da-DK" altLang="da-DK" sz="1200" err="1"/>
              <a:t>fylle</a:t>
            </a:r>
            <a:r>
              <a:rPr lang="da-DK" altLang="da-DK" sz="1200"/>
              <a:t> </a:t>
            </a:r>
            <a:r>
              <a:rPr lang="da-DK" altLang="da-DK" sz="1200" err="1"/>
              <a:t>ut</a:t>
            </a:r>
            <a:r>
              <a:rPr lang="da-DK" altLang="da-DK" sz="1200"/>
              <a:t> relevant </a:t>
            </a:r>
            <a:r>
              <a:rPr lang="da-DK" altLang="da-DK" sz="1200" err="1"/>
              <a:t>prosjektdokumentasjon</a:t>
            </a:r>
            <a:endParaRPr lang="da-DK" altLang="da-DK" sz="120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da-DK" altLang="da-DK" sz="1200"/>
              <a:t>Sikre deltagernes </a:t>
            </a:r>
            <a:r>
              <a:rPr lang="da-DK" altLang="da-DK" sz="1200" err="1"/>
              <a:t>aksept</a:t>
            </a:r>
            <a:r>
              <a:rPr lang="da-DK" altLang="da-DK" sz="1200"/>
              <a:t> av/input til formålsbeskrivelsen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da-DK" altLang="da-DK" sz="1200"/>
              <a:t>Lage et første </a:t>
            </a:r>
            <a:r>
              <a:rPr lang="da-DK" altLang="da-DK" sz="1200" err="1"/>
              <a:t>utkast</a:t>
            </a:r>
            <a:r>
              <a:rPr lang="da-DK" altLang="da-DK" sz="1200"/>
              <a:t> av gevinstkart (f.eks. i </a:t>
            </a:r>
            <a:r>
              <a:rPr lang="da-DK" altLang="da-DK" sz="1200" err="1"/>
              <a:t>Powerpoint</a:t>
            </a:r>
            <a:r>
              <a:rPr lang="da-DK" altLang="da-DK" sz="1200"/>
              <a:t> eller Visio)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da-DK" altLang="da-DK" sz="1200" err="1"/>
              <a:t>Innhente</a:t>
            </a:r>
            <a:r>
              <a:rPr lang="da-DK" altLang="da-DK" sz="1200"/>
              <a:t> </a:t>
            </a:r>
            <a:r>
              <a:rPr lang="da-DK" altLang="da-DK" sz="1200" err="1"/>
              <a:t>foreløpige</a:t>
            </a:r>
            <a:r>
              <a:rPr lang="da-DK" altLang="da-DK" sz="1200"/>
              <a:t> estimater for </a:t>
            </a:r>
            <a:r>
              <a:rPr lang="da-DK" altLang="da-DK" sz="1200" err="1"/>
              <a:t>gevinstpotensialet</a:t>
            </a:r>
            <a:r>
              <a:rPr lang="da-DK" altLang="da-DK" sz="1200"/>
              <a:t>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da-DK" altLang="da-DK" sz="1200"/>
              <a:t>Sørge for at det </a:t>
            </a:r>
            <a:r>
              <a:rPr lang="da-DK" altLang="da-DK" sz="1200" err="1"/>
              <a:t>blir</a:t>
            </a:r>
            <a:r>
              <a:rPr lang="da-DK" altLang="da-DK" sz="1200"/>
              <a:t> </a:t>
            </a:r>
            <a:r>
              <a:rPr lang="da-DK" altLang="da-DK" sz="1200" err="1"/>
              <a:t>gjennomført</a:t>
            </a:r>
            <a:r>
              <a:rPr lang="da-DK" altLang="da-DK" sz="1200"/>
              <a:t> en ny </a:t>
            </a:r>
            <a:r>
              <a:rPr lang="da-DK" altLang="da-DK" sz="1200" err="1"/>
              <a:t>gevinstkartworkshop</a:t>
            </a:r>
            <a:r>
              <a:rPr lang="da-DK" altLang="da-DK" sz="1200"/>
              <a:t> i </a:t>
            </a:r>
            <a:r>
              <a:rPr lang="da-DK" altLang="da-DK" sz="1200" err="1"/>
              <a:t>planleggingsfasen</a:t>
            </a:r>
            <a:r>
              <a:rPr lang="da-DK" altLang="da-DK" sz="1200"/>
              <a:t> for å </a:t>
            </a:r>
            <a:r>
              <a:rPr lang="da-DK" altLang="da-DK" sz="1200" err="1"/>
              <a:t>opprettholde</a:t>
            </a:r>
            <a:r>
              <a:rPr lang="da-DK" altLang="da-DK" sz="1200"/>
              <a:t> gevinstfokus i projektet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da-DK" altLang="da-DK" sz="1200"/>
              <a:t>Sikre </a:t>
            </a:r>
            <a:r>
              <a:rPr lang="da-DK" altLang="da-DK" sz="1200" err="1"/>
              <a:t>aksept</a:t>
            </a:r>
            <a:r>
              <a:rPr lang="da-DK" altLang="da-DK" sz="1200"/>
              <a:t> fra styringsgruppen for </a:t>
            </a:r>
            <a:r>
              <a:rPr lang="da-DK" altLang="da-DK" sz="1200" err="1"/>
              <a:t>prioriterte</a:t>
            </a:r>
            <a:r>
              <a:rPr lang="da-DK" altLang="da-DK" sz="1200"/>
              <a:t> gevinster, </a:t>
            </a:r>
            <a:r>
              <a:rPr lang="da-DK" altLang="da-DK" sz="1200" err="1"/>
              <a:t>gjøres</a:t>
            </a:r>
            <a:r>
              <a:rPr lang="da-DK" altLang="da-DK" sz="1200"/>
              <a:t> i samråd med </a:t>
            </a:r>
            <a:r>
              <a:rPr lang="da-DK" altLang="da-DK" sz="1200" err="1"/>
              <a:t>prosjekteier</a:t>
            </a:r>
            <a:endParaRPr lang="da-DK" altLang="da-DK" sz="12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0291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74752-991A-4EA7-9CF5-C7201BAC7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1" y="849630"/>
            <a:ext cx="10562167" cy="698319"/>
          </a:xfrm>
        </p:spPr>
        <p:txBody>
          <a:bodyPr/>
          <a:lstStyle/>
          <a:p>
            <a:r>
              <a:rPr lang="nb-NO"/>
              <a:t>Forslag til agenda til workshop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3893F6E-BEC3-45CE-88E3-4362E68E35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8931037"/>
              </p:ext>
            </p:extLst>
          </p:nvPr>
        </p:nvGraphicFramePr>
        <p:xfrm>
          <a:off x="931094" y="1596120"/>
          <a:ext cx="5993581" cy="3545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252">
                  <a:extLst>
                    <a:ext uri="{9D8B030D-6E8A-4147-A177-3AD203B41FA5}">
                      <a16:colId xmlns:a16="http://schemas.microsoft.com/office/drawing/2014/main" val="1796933000"/>
                    </a:ext>
                  </a:extLst>
                </a:gridCol>
                <a:gridCol w="5055329">
                  <a:extLst>
                    <a:ext uri="{9D8B030D-6E8A-4147-A177-3AD203B41FA5}">
                      <a16:colId xmlns:a16="http://schemas.microsoft.com/office/drawing/2014/main" val="4068899678"/>
                    </a:ext>
                  </a:extLst>
                </a:gridCol>
              </a:tblGrid>
              <a:tr h="221848">
                <a:tc>
                  <a:txBody>
                    <a:bodyPr/>
                    <a:lstStyle/>
                    <a:p>
                      <a:r>
                        <a:rPr lang="nb-NO" sz="1200" dirty="0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TEMA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684870"/>
                  </a:ext>
                </a:extLst>
              </a:tr>
              <a:tr h="297391"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15 </a:t>
                      </a:r>
                      <a:r>
                        <a:rPr lang="nb-NO" sz="1200" dirty="0"/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Velkommen og formål med workshop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338479"/>
                  </a:ext>
                </a:extLst>
              </a:tr>
              <a:tr h="297391">
                <a:tc>
                  <a:txBody>
                    <a:bodyPr/>
                    <a:lstStyle/>
                    <a:p>
                      <a:r>
                        <a:rPr lang="nb-NO" sz="1200"/>
                        <a:t>10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Prosjektets viktigste formål og prioriterte gevinster (</a:t>
                      </a:r>
                      <a:r>
                        <a:rPr lang="nb-NO" sz="1200" dirty="0" err="1" smtClean="0"/>
                        <a:t>jf</a:t>
                      </a:r>
                      <a:r>
                        <a:rPr lang="nb-NO" sz="1200" dirty="0" smtClean="0"/>
                        <a:t> forrige workshop)</a:t>
                      </a:r>
                      <a:endParaRPr lang="nb-N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284203"/>
                  </a:ext>
                </a:extLst>
              </a:tr>
              <a:tr h="297391">
                <a:tc>
                  <a:txBody>
                    <a:bodyPr/>
                    <a:lstStyle/>
                    <a:p>
                      <a:r>
                        <a:rPr lang="nb-NO" sz="1200" dirty="0"/>
                        <a:t>2</a:t>
                      </a:r>
                      <a:r>
                        <a:rPr lang="nb-NO" sz="1200" dirty="0" smtClean="0"/>
                        <a:t>0 </a:t>
                      </a:r>
                      <a:r>
                        <a:rPr lang="nb-NO" sz="1200" dirty="0"/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Innspill og justeringer til beskrivelse av nåsituasjon, formål og gevinster</a:t>
                      </a:r>
                      <a:endParaRPr lang="nb-N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834221"/>
                  </a:ext>
                </a:extLst>
              </a:tr>
              <a:tr h="297391"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 45 min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Vurdering og beskrivelse av gevinster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433098"/>
                  </a:ext>
                </a:extLst>
              </a:tr>
              <a:tr h="297391"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15 min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Pause</a:t>
                      </a:r>
                      <a:endParaRPr lang="nb-N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380064"/>
                  </a:ext>
                </a:extLst>
              </a:tr>
              <a:tr h="297391">
                <a:tc>
                  <a:txBody>
                    <a:bodyPr/>
                    <a:lstStyle/>
                    <a:p>
                      <a:r>
                        <a:rPr lang="nb-NO" sz="1200" dirty="0"/>
                        <a:t>30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Ny adferd i virksomheten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52123"/>
                  </a:ext>
                </a:extLst>
              </a:tr>
              <a:tr h="297391">
                <a:tc>
                  <a:txBody>
                    <a:bodyPr/>
                    <a:lstStyle/>
                    <a:p>
                      <a:r>
                        <a:rPr lang="nb-NO" sz="1200"/>
                        <a:t>30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Nye kompetanser i virksomheten</a:t>
                      </a:r>
                      <a:endParaRPr lang="nb-N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499549"/>
                  </a:ext>
                </a:extLst>
              </a:tr>
              <a:tr h="297391"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30 </a:t>
                      </a:r>
                      <a:r>
                        <a:rPr lang="nb-NO" sz="1200" dirty="0"/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Lunsj</a:t>
                      </a:r>
                      <a:endParaRPr lang="nb-N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345839"/>
                  </a:ext>
                </a:extLst>
              </a:tr>
              <a:tr h="297391">
                <a:tc>
                  <a:txBody>
                    <a:bodyPr/>
                    <a:lstStyle/>
                    <a:p>
                      <a:r>
                        <a:rPr lang="nb-NO" sz="1200" dirty="0"/>
                        <a:t>3</a:t>
                      </a:r>
                      <a:r>
                        <a:rPr lang="nb-NO" sz="1200" dirty="0" smtClean="0"/>
                        <a:t>0 </a:t>
                      </a:r>
                      <a:r>
                        <a:rPr lang="nb-NO" sz="1200" dirty="0"/>
                        <a:t>min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62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altLang="da-DK" sz="1200"/>
                        <a:t>Hovedleveranser i prosjektet – virksomheten gjør noe nytt</a:t>
                      </a:r>
                      <a:endParaRPr lang="da-DK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369557"/>
                  </a:ext>
                </a:extLst>
              </a:tr>
              <a:tr h="297391">
                <a:tc>
                  <a:txBody>
                    <a:bodyPr/>
                    <a:lstStyle/>
                    <a:p>
                      <a:r>
                        <a:rPr lang="nb-NO" sz="1200" dirty="0"/>
                        <a:t>2</a:t>
                      </a:r>
                      <a:r>
                        <a:rPr lang="nb-NO" sz="1200" dirty="0" smtClean="0"/>
                        <a:t>0 </a:t>
                      </a:r>
                      <a:r>
                        <a:rPr lang="nb-NO" sz="1200" dirty="0"/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Oppsummering og avslutning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946998"/>
                  </a:ext>
                </a:extLst>
              </a:tr>
              <a:tr h="297391"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68387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CEA2FF3-5E4F-47FE-93FE-51CCDD19BCBF}"/>
              </a:ext>
            </a:extLst>
          </p:cNvPr>
          <p:cNvSpPr txBox="1"/>
          <p:nvPr/>
        </p:nvSpPr>
        <p:spPr>
          <a:xfrm>
            <a:off x="7106195" y="1678577"/>
            <a:ext cx="4323805" cy="25032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 b="1"/>
              <a:t>TIPS OG TRIKS</a:t>
            </a:r>
          </a:p>
          <a:p>
            <a:pPr marL="171450" indent="-171450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da-DK" altLang="da-DK" sz="1200">
                <a:solidFill>
                  <a:schemeClr val="bg1"/>
                </a:solidFill>
              </a:rPr>
              <a:t>Agendaen tilpasses den tiden en har til </a:t>
            </a:r>
            <a:r>
              <a:rPr lang="da-DK" altLang="da-DK" sz="1200" err="1">
                <a:solidFill>
                  <a:schemeClr val="bg1"/>
                </a:solidFill>
              </a:rPr>
              <a:t>rådighet</a:t>
            </a:r>
            <a:r>
              <a:rPr lang="da-DK" altLang="da-DK" sz="1200">
                <a:solidFill>
                  <a:schemeClr val="bg1"/>
                </a:solidFill>
              </a:rPr>
              <a:t>.</a:t>
            </a:r>
          </a:p>
          <a:p>
            <a:pPr marL="171450" indent="-171450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da-DK" altLang="da-DK" sz="1200">
                <a:solidFill>
                  <a:schemeClr val="bg1"/>
                </a:solidFill>
              </a:rPr>
              <a:t>Legg </a:t>
            </a:r>
            <a:r>
              <a:rPr lang="da-DK" altLang="da-DK" sz="1200" err="1">
                <a:solidFill>
                  <a:schemeClr val="bg1"/>
                </a:solidFill>
              </a:rPr>
              <a:t>inn</a:t>
            </a:r>
            <a:r>
              <a:rPr lang="da-DK" altLang="da-DK" sz="1200">
                <a:solidFill>
                  <a:schemeClr val="bg1"/>
                </a:solidFill>
              </a:rPr>
              <a:t> pauser med </a:t>
            </a:r>
            <a:r>
              <a:rPr lang="da-DK" altLang="da-DK" sz="1200" err="1">
                <a:solidFill>
                  <a:schemeClr val="bg1"/>
                </a:solidFill>
              </a:rPr>
              <a:t>jevne</a:t>
            </a:r>
            <a:r>
              <a:rPr lang="da-DK" altLang="da-DK" sz="1200">
                <a:solidFill>
                  <a:schemeClr val="bg1"/>
                </a:solidFill>
              </a:rPr>
              <a:t> </a:t>
            </a:r>
            <a:r>
              <a:rPr lang="da-DK" altLang="da-DK" sz="1200" err="1">
                <a:solidFill>
                  <a:schemeClr val="bg1"/>
                </a:solidFill>
              </a:rPr>
              <a:t>mellomrom</a:t>
            </a:r>
            <a:r>
              <a:rPr lang="da-DK" altLang="da-DK" sz="1200">
                <a:solidFill>
                  <a:schemeClr val="bg1"/>
                </a:solidFill>
              </a:rPr>
              <a:t>.</a:t>
            </a:r>
          </a:p>
          <a:p>
            <a:pPr marL="171450" indent="-171450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da-DK" altLang="da-DK" sz="1200">
                <a:solidFill>
                  <a:schemeClr val="bg1"/>
                </a:solidFill>
              </a:rPr>
              <a:t>Dersom </a:t>
            </a:r>
            <a:r>
              <a:rPr lang="da-DK" altLang="da-DK" sz="1200" err="1">
                <a:solidFill>
                  <a:schemeClr val="bg1"/>
                </a:solidFill>
              </a:rPr>
              <a:t>prosjektets</a:t>
            </a:r>
            <a:r>
              <a:rPr lang="da-DK" altLang="da-DK" sz="1200">
                <a:solidFill>
                  <a:schemeClr val="bg1"/>
                </a:solidFill>
              </a:rPr>
              <a:t> formål allerede er </a:t>
            </a:r>
            <a:r>
              <a:rPr lang="da-DK" altLang="da-DK" sz="1200" err="1">
                <a:solidFill>
                  <a:schemeClr val="bg1"/>
                </a:solidFill>
              </a:rPr>
              <a:t>godkjent</a:t>
            </a:r>
            <a:r>
              <a:rPr lang="da-DK" altLang="da-DK" sz="1200">
                <a:solidFill>
                  <a:schemeClr val="bg1"/>
                </a:solidFill>
              </a:rPr>
              <a:t> av styringsgruppe/</a:t>
            </a:r>
            <a:r>
              <a:rPr lang="da-DK" altLang="da-DK" sz="1200" err="1">
                <a:solidFill>
                  <a:schemeClr val="bg1"/>
                </a:solidFill>
              </a:rPr>
              <a:t>prosjekteier</a:t>
            </a:r>
            <a:r>
              <a:rPr lang="da-DK" altLang="da-DK" sz="1200">
                <a:solidFill>
                  <a:schemeClr val="bg1"/>
                </a:solidFill>
              </a:rPr>
              <a:t>, kan projektlederen </a:t>
            </a:r>
            <a:r>
              <a:rPr lang="da-DK" altLang="da-DK" sz="1200" err="1">
                <a:solidFill>
                  <a:schemeClr val="bg1"/>
                </a:solidFill>
              </a:rPr>
              <a:t>velge</a:t>
            </a:r>
            <a:r>
              <a:rPr lang="da-DK" altLang="da-DK" sz="1200">
                <a:solidFill>
                  <a:schemeClr val="bg1"/>
                </a:solidFill>
              </a:rPr>
              <a:t> å IKKE </a:t>
            </a:r>
            <a:r>
              <a:rPr lang="da-DK" altLang="da-DK" sz="1200" err="1">
                <a:solidFill>
                  <a:schemeClr val="bg1"/>
                </a:solidFill>
              </a:rPr>
              <a:t>åpne</a:t>
            </a:r>
            <a:r>
              <a:rPr lang="da-DK" altLang="da-DK" sz="1200">
                <a:solidFill>
                  <a:schemeClr val="bg1"/>
                </a:solidFill>
              </a:rPr>
              <a:t> </a:t>
            </a:r>
            <a:r>
              <a:rPr lang="da-DK" altLang="da-DK" sz="1200" err="1">
                <a:solidFill>
                  <a:schemeClr val="bg1"/>
                </a:solidFill>
              </a:rPr>
              <a:t>opp</a:t>
            </a:r>
            <a:r>
              <a:rPr lang="da-DK" altLang="da-DK" sz="1200">
                <a:solidFill>
                  <a:schemeClr val="bg1"/>
                </a:solidFill>
              </a:rPr>
              <a:t> for </a:t>
            </a:r>
            <a:r>
              <a:rPr lang="da-DK" altLang="da-DK" sz="1200" err="1">
                <a:solidFill>
                  <a:schemeClr val="bg1"/>
                </a:solidFill>
              </a:rPr>
              <a:t>endringer</a:t>
            </a:r>
            <a:r>
              <a:rPr lang="da-DK" altLang="da-DK" sz="1200">
                <a:solidFill>
                  <a:schemeClr val="bg1"/>
                </a:solidFill>
              </a:rPr>
              <a:t> av </a:t>
            </a:r>
            <a:r>
              <a:rPr lang="da-DK" altLang="da-DK" sz="1200" err="1">
                <a:solidFill>
                  <a:schemeClr val="bg1"/>
                </a:solidFill>
              </a:rPr>
              <a:t>prosjektets</a:t>
            </a:r>
            <a:r>
              <a:rPr lang="da-DK" altLang="da-DK" sz="1200">
                <a:solidFill>
                  <a:schemeClr val="bg1"/>
                </a:solidFill>
              </a:rPr>
              <a:t> formål.</a:t>
            </a:r>
          </a:p>
          <a:p>
            <a:pPr marL="171450" indent="-171450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da-DK" altLang="da-DK" sz="1200">
                <a:solidFill>
                  <a:schemeClr val="bg1"/>
                </a:solidFill>
              </a:rPr>
              <a:t>Det er mulig å </a:t>
            </a:r>
            <a:r>
              <a:rPr lang="da-DK" altLang="da-DK" sz="1200" err="1">
                <a:solidFill>
                  <a:schemeClr val="bg1"/>
                </a:solidFill>
              </a:rPr>
              <a:t>gjøre</a:t>
            </a:r>
            <a:r>
              <a:rPr lang="da-DK" altLang="da-DK" sz="1200">
                <a:solidFill>
                  <a:schemeClr val="bg1"/>
                </a:solidFill>
              </a:rPr>
              <a:t> formålsanalysen i en separat workshop. Det gir </a:t>
            </a:r>
            <a:r>
              <a:rPr lang="da-DK" altLang="da-DK" sz="1200" err="1">
                <a:solidFill>
                  <a:schemeClr val="bg1"/>
                </a:solidFill>
              </a:rPr>
              <a:t>mulighet</a:t>
            </a:r>
            <a:r>
              <a:rPr lang="da-DK" altLang="da-DK" sz="1200">
                <a:solidFill>
                  <a:schemeClr val="bg1"/>
                </a:solidFill>
              </a:rPr>
              <a:t> for å </a:t>
            </a:r>
            <a:r>
              <a:rPr lang="da-DK" altLang="da-DK" sz="1200" err="1">
                <a:solidFill>
                  <a:schemeClr val="bg1"/>
                </a:solidFill>
              </a:rPr>
              <a:t>fasilitere</a:t>
            </a:r>
            <a:r>
              <a:rPr lang="da-DK" altLang="da-DK" sz="1200">
                <a:solidFill>
                  <a:schemeClr val="bg1"/>
                </a:solidFill>
              </a:rPr>
              <a:t> en </a:t>
            </a:r>
            <a:r>
              <a:rPr lang="da-DK" altLang="da-DK" sz="1200" err="1">
                <a:solidFill>
                  <a:schemeClr val="bg1"/>
                </a:solidFill>
              </a:rPr>
              <a:t>mer</a:t>
            </a:r>
            <a:r>
              <a:rPr lang="da-DK" altLang="da-DK" sz="1200">
                <a:solidFill>
                  <a:schemeClr val="bg1"/>
                </a:solidFill>
              </a:rPr>
              <a:t> </a:t>
            </a:r>
            <a:r>
              <a:rPr lang="da-DK" altLang="da-DK" sz="1200" err="1">
                <a:solidFill>
                  <a:schemeClr val="bg1"/>
                </a:solidFill>
              </a:rPr>
              <a:t>dyptgående</a:t>
            </a:r>
            <a:r>
              <a:rPr lang="da-DK" altLang="da-DK" sz="1200">
                <a:solidFill>
                  <a:schemeClr val="bg1"/>
                </a:solidFill>
              </a:rPr>
              <a:t> </a:t>
            </a:r>
            <a:r>
              <a:rPr lang="da-DK" altLang="da-DK" sz="1200" err="1">
                <a:solidFill>
                  <a:schemeClr val="bg1"/>
                </a:solidFill>
              </a:rPr>
              <a:t>diskusjon</a:t>
            </a:r>
            <a:r>
              <a:rPr lang="da-DK" altLang="da-DK" sz="1200">
                <a:solidFill>
                  <a:schemeClr val="bg1"/>
                </a:solidFill>
              </a:rPr>
              <a:t> av formålet og sikre støtte fra </a:t>
            </a:r>
            <a:r>
              <a:rPr lang="da-DK" altLang="da-DK" sz="1200" err="1">
                <a:solidFill>
                  <a:schemeClr val="bg1"/>
                </a:solidFill>
              </a:rPr>
              <a:t>organisasjonen</a:t>
            </a:r>
            <a:r>
              <a:rPr lang="da-DK" altLang="da-DK" sz="1200">
                <a:solidFill>
                  <a:schemeClr val="bg1"/>
                </a:solidFill>
              </a:rPr>
              <a:t> FØR </a:t>
            </a:r>
            <a:r>
              <a:rPr lang="da-DK" altLang="da-DK" sz="1200" err="1">
                <a:solidFill>
                  <a:schemeClr val="bg1"/>
                </a:solidFill>
              </a:rPr>
              <a:t>utarbeidelse</a:t>
            </a:r>
            <a:r>
              <a:rPr lang="da-DK" altLang="da-DK" sz="1200">
                <a:solidFill>
                  <a:schemeClr val="bg1"/>
                </a:solidFill>
              </a:rPr>
              <a:t> av et gevinstkart.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9F2A7F-83F0-4868-A61B-EB3E3F5AC850}"/>
              </a:ext>
            </a:extLst>
          </p:cNvPr>
          <p:cNvSpPr txBox="1"/>
          <p:nvPr/>
        </p:nvSpPr>
        <p:spPr>
          <a:xfrm>
            <a:off x="7106194" y="4355102"/>
            <a:ext cx="4323805" cy="22211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 b="1">
                <a:solidFill>
                  <a:schemeClr val="bg1"/>
                </a:solidFill>
              </a:rPr>
              <a:t>TIPS OG TRIKS</a:t>
            </a:r>
          </a:p>
          <a:p>
            <a:pPr marL="171450" indent="-171450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nb-NO" altLang="da-DK" sz="1200">
                <a:solidFill>
                  <a:schemeClr val="bg1"/>
                </a:solidFill>
              </a:rPr>
              <a:t>Ved utvikling av gevinstkart er det vanlig at deltagerne begynner på et veldig overordnet nivå. Det kan være utfordrende å bli konkrete nok, og det er noe som </a:t>
            </a:r>
            <a:r>
              <a:rPr lang="nb-NO" altLang="da-DK" sz="1200" err="1">
                <a:solidFill>
                  <a:schemeClr val="bg1"/>
                </a:solidFill>
              </a:rPr>
              <a:t>fasilitator</a:t>
            </a:r>
            <a:r>
              <a:rPr lang="nb-NO" altLang="da-DK" sz="1200">
                <a:solidFill>
                  <a:schemeClr val="bg1"/>
                </a:solidFill>
              </a:rPr>
              <a:t> må forsøke å hjelpe til med. </a:t>
            </a:r>
            <a:r>
              <a:rPr lang="nb-NO" altLang="da-DK" sz="1200" err="1">
                <a:solidFill>
                  <a:schemeClr val="bg1"/>
                </a:solidFill>
              </a:rPr>
              <a:t>Fasilitator</a:t>
            </a:r>
            <a:r>
              <a:rPr lang="nb-NO" altLang="da-DK" sz="1200">
                <a:solidFill>
                  <a:schemeClr val="bg1"/>
                </a:solidFill>
              </a:rPr>
              <a:t> kan for eksempel stille spørsmål om </a:t>
            </a:r>
            <a:r>
              <a:rPr lang="nb-NO" altLang="da-DK" sz="1200" i="1">
                <a:solidFill>
                  <a:schemeClr val="bg1"/>
                </a:solidFill>
              </a:rPr>
              <a:t>hvilke positive effekter eller endringer må vi se for å vite at målet er nådd? </a:t>
            </a:r>
          </a:p>
          <a:p>
            <a:pPr marL="171450" indent="-171450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nb-NO" altLang="da-DK" sz="1200">
                <a:solidFill>
                  <a:schemeClr val="bg1"/>
                </a:solidFill>
              </a:rPr>
              <a:t>For å «kontrollere» gevinstene kan en også stille spørsmål om gevinsten er </a:t>
            </a:r>
            <a:r>
              <a:rPr lang="nb-NO" altLang="da-DK" sz="1200" i="1">
                <a:solidFill>
                  <a:schemeClr val="bg1"/>
                </a:solidFill>
              </a:rPr>
              <a:t>nødvendig</a:t>
            </a:r>
            <a:r>
              <a:rPr lang="nb-NO" altLang="da-DK" sz="1200">
                <a:solidFill>
                  <a:schemeClr val="bg1"/>
                </a:solidFill>
              </a:rPr>
              <a:t> for at målet skal nås, og om gevinstene er </a:t>
            </a:r>
            <a:r>
              <a:rPr lang="nb-NO" altLang="da-DK" sz="1200" i="1">
                <a:solidFill>
                  <a:schemeClr val="bg1"/>
                </a:solidFill>
              </a:rPr>
              <a:t>tilstrekkelige</a:t>
            </a:r>
            <a:r>
              <a:rPr lang="nb-NO" altLang="da-DK" sz="1200">
                <a:solidFill>
                  <a:schemeClr val="bg1"/>
                </a:solidFill>
              </a:rPr>
              <a:t> for å nå målet. </a:t>
            </a:r>
          </a:p>
        </p:txBody>
      </p:sp>
    </p:spTree>
    <p:extLst>
      <p:ext uri="{BB962C8B-B14F-4D97-AF65-F5344CB8AC3E}">
        <p14:creationId xmlns:p14="http://schemas.microsoft.com/office/powerpoint/2010/main" val="1807903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2565CCAC-845F-4F88-B837-2055F192F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145" y="156043"/>
            <a:ext cx="3218332" cy="297250"/>
          </a:xfrm>
        </p:spPr>
        <p:txBody>
          <a:bodyPr>
            <a:normAutofit fontScale="90000"/>
          </a:bodyPr>
          <a:lstStyle/>
          <a:p>
            <a:r>
              <a:rPr lang="da-DK" altLang="da-DK" sz="2200" dirty="0"/>
              <a:t>Forslag til </a:t>
            </a:r>
            <a:r>
              <a:rPr lang="da-DK" altLang="da-DK" sz="2200" dirty="0" err="1" smtClean="0"/>
              <a:t>dreiebok</a:t>
            </a:r>
            <a:r>
              <a:rPr lang="da-DK" altLang="da-DK" sz="2200" dirty="0" smtClean="0"/>
              <a:t> 1/2</a:t>
            </a:r>
            <a:r>
              <a:rPr lang="da-DK" altLang="da-DK" dirty="0"/>
              <a:t/>
            </a:r>
            <a:br>
              <a:rPr lang="da-DK" altLang="da-DK" dirty="0"/>
            </a:br>
            <a:endParaRPr lang="da-DK" altLang="da-DK" sz="18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58FCE7-72AA-421F-83EE-BA3F4EBA9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954703"/>
              </p:ext>
            </p:extLst>
          </p:nvPr>
        </p:nvGraphicFramePr>
        <p:xfrm>
          <a:off x="353298" y="453293"/>
          <a:ext cx="11455748" cy="630595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80117">
                  <a:extLst>
                    <a:ext uri="{9D8B030D-6E8A-4147-A177-3AD203B41FA5}">
                      <a16:colId xmlns:a16="http://schemas.microsoft.com/office/drawing/2014/main" val="1281089233"/>
                    </a:ext>
                  </a:extLst>
                </a:gridCol>
                <a:gridCol w="1529882">
                  <a:extLst>
                    <a:ext uri="{9D8B030D-6E8A-4147-A177-3AD203B41FA5}">
                      <a16:colId xmlns:a16="http://schemas.microsoft.com/office/drawing/2014/main" val="673618399"/>
                    </a:ext>
                  </a:extLst>
                </a:gridCol>
                <a:gridCol w="1988847">
                  <a:extLst>
                    <a:ext uri="{9D8B030D-6E8A-4147-A177-3AD203B41FA5}">
                      <a16:colId xmlns:a16="http://schemas.microsoft.com/office/drawing/2014/main" val="272363041"/>
                    </a:ext>
                  </a:extLst>
                </a:gridCol>
                <a:gridCol w="7256902">
                  <a:extLst>
                    <a:ext uri="{9D8B030D-6E8A-4147-A177-3AD203B41FA5}">
                      <a16:colId xmlns:a16="http://schemas.microsoft.com/office/drawing/2014/main" val="3851267216"/>
                    </a:ext>
                  </a:extLst>
                </a:gridCol>
              </a:tblGrid>
              <a:tr h="246654">
                <a:tc>
                  <a:txBody>
                    <a:bodyPr/>
                    <a:lstStyle/>
                    <a:p>
                      <a:r>
                        <a:rPr lang="da-DK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</a:t>
                      </a:r>
                    </a:p>
                  </a:txBody>
                  <a:tcPr>
                    <a:lnL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TEMA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FORMÅL MED TEMA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FASILITERING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034988"/>
                  </a:ext>
                </a:extLst>
              </a:tr>
              <a:tr h="783488">
                <a:tc>
                  <a:txBody>
                    <a:bodyPr/>
                    <a:lstStyle/>
                    <a:p>
                      <a:r>
                        <a:rPr lang="da-DK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</a:t>
                      </a:r>
                      <a:r>
                        <a:rPr lang="da-DK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min.</a:t>
                      </a:r>
                    </a:p>
                  </a:txBody>
                  <a:tcPr marT="45717" marB="45717">
                    <a:lnL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Velkommen og formål med workshop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Skape</a:t>
                      </a:r>
                      <a:r>
                        <a:rPr lang="da-DK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 </a:t>
                      </a:r>
                      <a:r>
                        <a:rPr lang="da-DK" sz="12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felles</a:t>
                      </a:r>
                      <a:r>
                        <a:rPr lang="da-D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forståelse av formålet med workshop</a:t>
                      </a:r>
                    </a:p>
                    <a:p>
                      <a:endParaRPr lang="da-DK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Velkommen til alle og </a:t>
                      </a:r>
                      <a:r>
                        <a:rPr 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presentasjonsrunde</a:t>
                      </a:r>
                      <a:r>
                        <a:rPr 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 </a:t>
                      </a:r>
                      <a:r>
                        <a:rPr 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Gjennomgang</a:t>
                      </a:r>
                      <a:r>
                        <a:rPr 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 agenda og </a:t>
                      </a:r>
                      <a:r>
                        <a:rPr lang="da-D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formål (5 min)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da-DK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680157"/>
                  </a:ext>
                </a:extLst>
              </a:tr>
              <a:tr h="7834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min.</a:t>
                      </a:r>
                    </a:p>
                  </a:txBody>
                  <a:tcPr marT="45717" marB="45717">
                    <a:lnL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Projektets formål og gevinster</a:t>
                      </a:r>
                      <a:endParaRPr lang="da-DK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+mj-lt"/>
                        <a:buNone/>
                        <a:defRPr/>
                      </a:pPr>
                      <a:r>
                        <a:rPr lang="da-DK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Opsummering fra </a:t>
                      </a:r>
                      <a:r>
                        <a:rPr lang="da-DK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arbeid</a:t>
                      </a:r>
                      <a:r>
                        <a:rPr lang="da-DK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 workshop om </a:t>
                      </a:r>
                      <a:r>
                        <a:rPr lang="da-DK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gevsintpotensiale</a:t>
                      </a:r>
                      <a:endParaRPr lang="da-DK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a-DK" altLang="da-DK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Forklare </a:t>
                      </a:r>
                      <a:r>
                        <a:rPr lang="da-DK" altLang="da-DK" sz="12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sammenhengen</a:t>
                      </a:r>
                      <a:r>
                        <a:rPr lang="da-DK" altLang="da-DK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altLang="da-DK" sz="12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</a:t>
                      </a:r>
                      <a:r>
                        <a:rPr lang="da-DK" altLang="da-DK" sz="1200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ellom</a:t>
                      </a:r>
                      <a:r>
                        <a:rPr lang="da-DK" altLang="da-DK" sz="12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altLang="da-DK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formål, gevinster, </a:t>
                      </a:r>
                      <a:r>
                        <a:rPr lang="da-DK" altLang="da-DK" sz="12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adferd</a:t>
                      </a:r>
                      <a:r>
                        <a:rPr lang="da-DK" altLang="da-DK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a-DK" altLang="da-DK" sz="12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kompetanser</a:t>
                      </a:r>
                      <a:r>
                        <a:rPr lang="da-DK" altLang="da-DK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og leveranser, og tilsvarende logikken bak strukturen i et gevinstkart (10 min)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a-DK" altLang="da-DK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Plakat/</a:t>
                      </a:r>
                      <a:r>
                        <a:rPr lang="da-DK" altLang="da-DK" sz="12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vegg</a:t>
                      </a:r>
                      <a:r>
                        <a:rPr lang="da-DK" altLang="da-DK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er forberedt med kolonner til de fem </a:t>
                      </a:r>
                      <a:r>
                        <a:rPr lang="da-DK" altLang="da-DK" sz="12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elementene</a:t>
                      </a:r>
                      <a:r>
                        <a:rPr lang="da-DK" altLang="da-DK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 et gevinstkart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589865"/>
                  </a:ext>
                </a:extLst>
              </a:tr>
              <a:tr h="9575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</a:t>
                      </a:r>
                      <a:r>
                        <a:rPr lang="da-DK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min.</a:t>
                      </a:r>
                    </a:p>
                  </a:txBody>
                  <a:tcPr marT="45717" marB="45717">
                    <a:lnL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Oppsummering av arbeid</a:t>
                      </a:r>
                      <a:r>
                        <a:rPr lang="nb-NO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fra første workshop</a:t>
                      </a:r>
                      <a:endParaRPr lang="nb-NO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Innspill og justeringer til beskrivelse av nåsituasjon, formål og gevinster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da-DK" altLang="da-DK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Øvelse:</a:t>
                      </a:r>
                    </a:p>
                    <a:p>
                      <a:pPr marL="228600" indent="-228600">
                        <a:buFontTx/>
                        <a:buAutoNum type="arabicPeriod"/>
                      </a:pPr>
                      <a:r>
                        <a:rPr lang="da-DK" altLang="da-DK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Individuelt – </a:t>
                      </a:r>
                      <a:r>
                        <a:rPr lang="da-DK" altLang="da-DK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tenke</a:t>
                      </a:r>
                      <a:r>
                        <a:rPr lang="da-DK" altLang="da-DK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altLang="da-DK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gjennom</a:t>
                      </a:r>
                      <a:r>
                        <a:rPr lang="da-DK" altLang="da-DK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om der er ny </a:t>
                      </a:r>
                      <a:r>
                        <a:rPr lang="da-DK" altLang="da-DK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kunnskap</a:t>
                      </a:r>
                      <a:r>
                        <a:rPr lang="da-DK" altLang="da-DK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a-DK" altLang="da-DK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oppslysninger</a:t>
                      </a:r>
                      <a:r>
                        <a:rPr lang="da-DK" altLang="da-DK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som er relevant for den versjonen av </a:t>
                      </a:r>
                      <a:r>
                        <a:rPr lang="da-DK" altLang="da-DK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gevsintkartet</a:t>
                      </a:r>
                      <a:r>
                        <a:rPr lang="da-DK" altLang="da-DK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som foreligger</a:t>
                      </a:r>
                      <a:r>
                        <a:rPr lang="da-DK" altLang="da-DK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nå)</a:t>
                      </a:r>
                    </a:p>
                    <a:p>
                      <a:pPr marL="228600" indent="-228600">
                        <a:buFontTx/>
                        <a:buAutoNum type="arabicPeriod"/>
                      </a:pPr>
                      <a:r>
                        <a:rPr lang="da-DK" altLang="da-DK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Gjennomgang</a:t>
                      </a:r>
                      <a:r>
                        <a:rPr lang="da-DK" altLang="da-DK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 </a:t>
                      </a:r>
                      <a:r>
                        <a:rPr lang="da-DK" altLang="da-DK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innspill</a:t>
                      </a:r>
                      <a:r>
                        <a:rPr lang="da-DK" altLang="da-DK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og </a:t>
                      </a:r>
                      <a:r>
                        <a:rPr lang="da-DK" altLang="da-DK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diskusjon</a:t>
                      </a:r>
                      <a:r>
                        <a:rPr lang="da-DK" altLang="da-DK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 plenum</a:t>
                      </a:r>
                      <a:endParaRPr lang="da-DK" altLang="da-DK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2129159"/>
                  </a:ext>
                </a:extLst>
              </a:tr>
              <a:tr h="1305813">
                <a:tc>
                  <a:txBody>
                    <a:bodyPr/>
                    <a:lstStyle/>
                    <a:p>
                      <a:r>
                        <a:rPr lang="da-DK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</a:t>
                      </a:r>
                      <a:r>
                        <a:rPr lang="da-DK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min.</a:t>
                      </a:r>
                    </a:p>
                  </a:txBody>
                  <a:tcPr marT="45717" marB="45717">
                    <a:lnL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altLang="da-DK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Vurdering og beskrivelse av gevinster</a:t>
                      </a:r>
                      <a:endParaRPr lang="nb-NO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Vurdere og beskrive de mest sentrale gevinstene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buFontTx/>
                        <a:buNone/>
                      </a:pPr>
                      <a:r>
                        <a:rPr lang="nb-NO" altLang="da-DK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Plenumsdiskusjon: Hvordan vil vi beskrive de mest sentrale gevinstene? Enkeltvis gjennomgang av og diskusjon rundt de mest sentrale gevinstene. Dokumenteres på </a:t>
                      </a:r>
                      <a:r>
                        <a:rPr lang="nb-NO" altLang="da-DK" sz="120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flip</a:t>
                      </a:r>
                      <a:r>
                        <a:rPr lang="nb-NO" altLang="da-DK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eller </a:t>
                      </a:r>
                      <a:r>
                        <a:rPr lang="nb-NO" altLang="da-DK" sz="120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whiteboard</a:t>
                      </a:r>
                      <a:r>
                        <a:rPr lang="nb-NO" altLang="da-DK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indent="0" eaLnBrk="1" hangingPunct="1">
                        <a:buFontTx/>
                        <a:buNone/>
                      </a:pPr>
                      <a:endParaRPr lang="nb-NO" altLang="da-DK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28650" lvl="1" indent="-171450" eaLnBrk="1" hangingPunct="1">
                        <a:buFontTx/>
                        <a:buChar char="-"/>
                      </a:pPr>
                      <a:r>
                        <a:rPr lang="nb-NO" altLang="da-DK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Hva innebærer gevinsten? (kort beskrivelse)</a:t>
                      </a:r>
                    </a:p>
                    <a:p>
                      <a:pPr marL="628650" lvl="1" indent="-171450" eaLnBrk="1" hangingPunct="1">
                        <a:buFontTx/>
                        <a:buChar char="-"/>
                      </a:pPr>
                      <a:r>
                        <a:rPr lang="nb-NO" altLang="da-DK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Hvilken type gevinst (kvantitativ eller kvalitativ)?</a:t>
                      </a:r>
                    </a:p>
                    <a:p>
                      <a:pPr marL="628650" lvl="1" indent="-171450" eaLnBrk="1" hangingPunct="1">
                        <a:buFontTx/>
                        <a:buChar char="-"/>
                      </a:pPr>
                      <a:r>
                        <a:rPr lang="nb-NO" altLang="da-DK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Hvem vil være ansvarlig for at sikre realisering av gevinsten? (potensiell gevinsteier)</a:t>
                      </a:r>
                    </a:p>
                    <a:p>
                      <a:pPr marL="628650" lvl="1" indent="-171450" eaLnBrk="1" hangingPunct="1">
                        <a:buFontTx/>
                        <a:buChar char="-"/>
                      </a:pPr>
                      <a:r>
                        <a:rPr lang="nb-NO" altLang="da-DK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Hvor stort er potensialet ved gevinsten? Eller hvordan kan vi beregne potensialet?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898788"/>
                  </a:ext>
                </a:extLst>
              </a:tr>
              <a:tr h="2611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min.</a:t>
                      </a:r>
                    </a:p>
                  </a:txBody>
                  <a:tcPr marT="45717" marB="45717">
                    <a:lnL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Pause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5018456"/>
                  </a:ext>
                </a:extLst>
              </a:tr>
              <a:tr h="182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min.</a:t>
                      </a:r>
                      <a:endParaRPr lang="da-DK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>
                    <a:lnL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adferd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organisasjonen</a:t>
                      </a:r>
                      <a:endParaRPr lang="da-DK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Identifisere</a:t>
                      </a:r>
                      <a:r>
                        <a:rPr 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hvilken ny </a:t>
                      </a:r>
                      <a:r>
                        <a:rPr 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adferd</a:t>
                      </a:r>
                      <a:r>
                        <a:rPr 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som er nødvendig for å kunne realisere </a:t>
                      </a:r>
                      <a:r>
                        <a:rPr 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prosjektets</a:t>
                      </a:r>
                      <a:r>
                        <a:rPr 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prioriterte</a:t>
                      </a:r>
                      <a:r>
                        <a:rPr 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gevinster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eaLnBrk="1" hangingPunct="1">
                        <a:buFontTx/>
                        <a:buChar char="-"/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Introduksjon av formålet med øvelsen og gi eksempler på hvordan ”ny </a:t>
                      </a:r>
                      <a:r>
                        <a:rPr lang="da-DK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adferd</a:t>
                      </a:r>
                      <a:r>
                        <a:rPr lang="da-DK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 kan formuleres (5 min)</a:t>
                      </a:r>
                      <a:endParaRPr lang="da-DK" altLang="da-DK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eaLnBrk="1" hangingPunct="1">
                        <a:buFontTx/>
                        <a:buNone/>
                      </a:pPr>
                      <a:r>
                        <a:rPr lang="da-DK" altLang="da-DK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Øvelse: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Identifisering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 ny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adferd</a:t>
                      </a:r>
                      <a:endParaRPr lang="da-DK" altLang="da-DK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65113" indent="-173038" eaLnBrk="1" hangingPunct="1">
                        <a:buFont typeface="Verdana" pitchFamily="34" charset="0"/>
                        <a:buAutoNum type="arabicPeriod"/>
                      </a:pP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og to går sammen for å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identifisere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nødvendig ”ny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adferd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 for å kunne realisere</a:t>
                      </a:r>
                    </a:p>
                    <a:p>
                      <a:pPr marL="92075" lvl="0" indent="0" eaLnBrk="1" hangingPunct="1">
                        <a:buFontTx/>
                        <a:buNone/>
                      </a:pP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prosjektets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viktige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gevinster. Noteres på post-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its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(10 min</a:t>
                      </a:r>
                      <a:r>
                        <a:rPr lang="da-DK" altLang="da-DK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265113" indent="-173038" eaLnBrk="1" hangingPunct="1">
                        <a:buFont typeface="+mj-lt"/>
                        <a:buAutoNum type="arabicPeriod" startAt="2"/>
                      </a:pPr>
                      <a:r>
                        <a:rPr lang="da-DK" altLang="da-DK" sz="12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Presentasjon</a:t>
                      </a:r>
                      <a:r>
                        <a:rPr lang="da-DK" altLang="da-DK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 plenum, post-</a:t>
                      </a:r>
                      <a:r>
                        <a:rPr lang="da-DK" altLang="da-DK" sz="12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its</a:t>
                      </a:r>
                      <a:r>
                        <a:rPr lang="da-DK" altLang="da-DK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(ny </a:t>
                      </a:r>
                      <a:r>
                        <a:rPr lang="da-DK" altLang="da-DK" sz="12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farge</a:t>
                      </a:r>
                      <a:r>
                        <a:rPr lang="da-DK" altLang="da-DK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  <a:r>
                        <a:rPr lang="da-DK" altLang="da-DK" sz="12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settes</a:t>
                      </a:r>
                      <a:r>
                        <a:rPr lang="da-DK" altLang="da-DK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på plakaten/</a:t>
                      </a:r>
                      <a:r>
                        <a:rPr lang="da-DK" altLang="da-DK" sz="12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veggen</a:t>
                      </a:r>
                      <a:r>
                        <a:rPr lang="da-DK" altLang="da-DK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til venstre for </a:t>
                      </a:r>
                      <a:r>
                        <a:rPr lang="da-DK" altLang="da-DK" sz="12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gevinstene</a:t>
                      </a:r>
                      <a:r>
                        <a:rPr lang="da-DK" altLang="da-DK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dubletter sorteres bort, </a:t>
                      </a:r>
                      <a:r>
                        <a:rPr lang="da-DK" altLang="da-DK" sz="12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sammenheng</a:t>
                      </a:r>
                      <a:r>
                        <a:rPr lang="da-DK" altLang="da-DK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til gevinster markeres (10 min)</a:t>
                      </a:r>
                    </a:p>
                    <a:p>
                      <a:pPr marL="265113" indent="-173038" eaLnBrk="1" hangingPunct="1">
                        <a:buFont typeface="Verdana" pitchFamily="34" charset="0"/>
                        <a:buAutoNum type="arabicPeriod" startAt="2"/>
                      </a:pPr>
                      <a:r>
                        <a:rPr lang="da-DK" altLang="da-DK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Prioritering: Hvilken ny </a:t>
                      </a:r>
                      <a:r>
                        <a:rPr lang="da-DK" altLang="da-DK" sz="12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adferd</a:t>
                      </a:r>
                      <a:r>
                        <a:rPr lang="da-DK" altLang="da-DK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er </a:t>
                      </a:r>
                      <a:r>
                        <a:rPr lang="da-DK" altLang="da-DK" sz="12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avgjørende</a:t>
                      </a:r>
                      <a:r>
                        <a:rPr lang="da-DK" altLang="da-DK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for realisering av gevinster? (5 min)</a:t>
                      </a:r>
                    </a:p>
                    <a:p>
                      <a:pPr marL="265113" indent="-173038" eaLnBrk="1" hangingPunct="1">
                        <a:buFont typeface="Verdana" pitchFamily="34" charset="0"/>
                        <a:buAutoNum type="arabicPeriod" startAt="2"/>
                      </a:pPr>
                      <a:r>
                        <a:rPr lang="da-DK" altLang="da-DK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Eventuelt: </a:t>
                      </a:r>
                      <a:r>
                        <a:rPr lang="da-DK" altLang="da-DK" sz="12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Felles</a:t>
                      </a:r>
                      <a:r>
                        <a:rPr lang="da-DK" altLang="da-DK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vurdering av berørte </a:t>
                      </a:r>
                      <a:r>
                        <a:rPr lang="da-DK" altLang="da-DK" sz="12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bruker</a:t>
                      </a:r>
                      <a:r>
                        <a:rPr lang="da-DK" altLang="da-DK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eller </a:t>
                      </a:r>
                      <a:r>
                        <a:rPr lang="da-DK" altLang="da-DK" sz="12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medarbeidergrupper</a:t>
                      </a:r>
                      <a:r>
                        <a:rPr lang="da-DK" altLang="da-DK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som må</a:t>
                      </a:r>
                      <a:r>
                        <a:rPr lang="da-DK" altLang="da-DK" sz="12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altLang="da-DK" sz="12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endre</a:t>
                      </a:r>
                      <a:r>
                        <a:rPr lang="da-DK" altLang="da-DK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altLang="da-DK" sz="12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adferd</a:t>
                      </a:r>
                      <a:r>
                        <a:rPr lang="da-DK" altLang="da-DK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Hvor mange? Hvor omfattende/</a:t>
                      </a:r>
                      <a:r>
                        <a:rPr lang="da-DK" altLang="da-DK" sz="12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utfordrende</a:t>
                      </a:r>
                      <a:r>
                        <a:rPr lang="da-DK" altLang="da-DK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er </a:t>
                      </a:r>
                      <a:r>
                        <a:rPr lang="da-DK" altLang="da-DK" sz="12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endringen</a:t>
                      </a:r>
                      <a:r>
                        <a:rPr lang="da-DK" altLang="da-DK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for dem?</a:t>
                      </a:r>
                      <a:endParaRPr lang="da-DK" altLang="da-DK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779182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76809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9081C-45E2-41C1-A17B-A54759877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Innholdsfortegnelse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8763D58-EFF6-45B3-B3D1-055B320A39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0275882"/>
              </p:ext>
            </p:extLst>
          </p:nvPr>
        </p:nvGraphicFramePr>
        <p:xfrm>
          <a:off x="1016000" y="1981200"/>
          <a:ext cx="896966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9664">
                  <a:extLst>
                    <a:ext uri="{9D8B030D-6E8A-4147-A177-3AD203B41FA5}">
                      <a16:colId xmlns:a16="http://schemas.microsoft.com/office/drawing/2014/main" val="19851509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Emne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502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/>
                        <a:t>Intro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106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/>
                        <a:t>Workshop: Vurdering av gevinstpotensialet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344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/>
                        <a:t>Workshop: Gevinstkart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053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/>
                        <a:t>Workshop: Gevinstbeskrivelser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066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/>
                        <a:t>Workshop: Gevinstrealiseringsplan og implementeringsaktiviteter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825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/>
                        <a:t>Presentasjonsmateriale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12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Verktøy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099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01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2565CCAC-845F-4F88-B837-2055F192F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578" y="282117"/>
            <a:ext cx="9713237" cy="357592"/>
          </a:xfrm>
        </p:spPr>
        <p:txBody>
          <a:bodyPr>
            <a:normAutofit fontScale="90000"/>
          </a:bodyPr>
          <a:lstStyle/>
          <a:p>
            <a:r>
              <a:rPr lang="da-DK" altLang="da-DK"/>
              <a:t>Forslag til </a:t>
            </a:r>
            <a:r>
              <a:rPr lang="da-DK" altLang="da-DK" err="1"/>
              <a:t>dreiebok</a:t>
            </a:r>
            <a:r>
              <a:rPr lang="da-DK" altLang="da-DK"/>
              <a:t/>
            </a:r>
            <a:br>
              <a:rPr lang="da-DK" altLang="da-DK"/>
            </a:br>
            <a:endParaRPr lang="da-DK" altLang="da-DK" sz="180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6186BD6-4D02-4480-9DF7-F041BC11D2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906484"/>
              </p:ext>
            </p:extLst>
          </p:nvPr>
        </p:nvGraphicFramePr>
        <p:xfrm>
          <a:off x="606987" y="639709"/>
          <a:ext cx="11099738" cy="537839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61936">
                  <a:extLst>
                    <a:ext uri="{9D8B030D-6E8A-4147-A177-3AD203B41FA5}">
                      <a16:colId xmlns:a16="http://schemas.microsoft.com/office/drawing/2014/main" val="1281089233"/>
                    </a:ext>
                  </a:extLst>
                </a:gridCol>
                <a:gridCol w="1270229">
                  <a:extLst>
                    <a:ext uri="{9D8B030D-6E8A-4147-A177-3AD203B41FA5}">
                      <a16:colId xmlns:a16="http://schemas.microsoft.com/office/drawing/2014/main" val="673618399"/>
                    </a:ext>
                  </a:extLst>
                </a:gridCol>
                <a:gridCol w="2137649">
                  <a:extLst>
                    <a:ext uri="{9D8B030D-6E8A-4147-A177-3AD203B41FA5}">
                      <a16:colId xmlns:a16="http://schemas.microsoft.com/office/drawing/2014/main" val="272363041"/>
                    </a:ext>
                  </a:extLst>
                </a:gridCol>
                <a:gridCol w="7029924">
                  <a:extLst>
                    <a:ext uri="{9D8B030D-6E8A-4147-A177-3AD203B41FA5}">
                      <a16:colId xmlns:a16="http://schemas.microsoft.com/office/drawing/2014/main" val="3851267216"/>
                    </a:ext>
                  </a:extLst>
                </a:gridCol>
              </a:tblGrid>
              <a:tr h="294849">
                <a:tc>
                  <a:txBody>
                    <a:bodyPr/>
                    <a:lstStyle/>
                    <a:p>
                      <a:r>
                        <a:rPr lang="da-DK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TEMA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FORMÅL MED TEMA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FASILITERING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034988"/>
                  </a:ext>
                </a:extLst>
              </a:tr>
              <a:tr h="1910242">
                <a:tc>
                  <a:txBody>
                    <a:bodyPr/>
                    <a:lstStyle/>
                    <a:p>
                      <a:r>
                        <a:rPr lang="da-DK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min.</a:t>
                      </a:r>
                      <a:endParaRPr lang="da-DK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Nye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kompetanser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organisasjonen</a:t>
                      </a:r>
                      <a:endParaRPr lang="da-DK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Identifisere</a:t>
                      </a:r>
                      <a:r>
                        <a:rPr 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nødvendig ny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kompetanse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å understøtte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utvikling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 ny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adferd</a:t>
                      </a:r>
                      <a:endParaRPr lang="da-DK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eaLnBrk="1" hangingPunct="1">
                        <a:buFontTx/>
                        <a:buChar char="-"/>
                      </a:pPr>
                      <a:r>
                        <a:rPr lang="da-DK" altLang="da-DK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Introduksjon av formål med øvelsen og gi eksempler på hvordan ”nye </a:t>
                      </a:r>
                      <a:r>
                        <a:rPr lang="da-DK" altLang="da-DK" sz="12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kompetanser</a:t>
                      </a:r>
                      <a:r>
                        <a:rPr lang="da-DK" altLang="da-DK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” kan formuleres. (5 min)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Bruk</a:t>
                      </a:r>
                      <a:r>
                        <a:rPr 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post-</a:t>
                      </a:r>
                      <a:r>
                        <a:rPr 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its</a:t>
                      </a:r>
                      <a:r>
                        <a:rPr 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Plasser</a:t>
                      </a:r>
                      <a:r>
                        <a:rPr 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dem til venstre for post-</a:t>
                      </a:r>
                      <a:r>
                        <a:rPr 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its</a:t>
                      </a:r>
                      <a:r>
                        <a:rPr 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med ny </a:t>
                      </a:r>
                      <a:r>
                        <a:rPr 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adferd</a:t>
                      </a:r>
                      <a:r>
                        <a:rPr 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da-DK" altLang="da-DK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eaLnBrk="1" hangingPunct="1">
                        <a:buFont typeface="Verdana" pitchFamily="34" charset="0"/>
                        <a:buNone/>
                      </a:pPr>
                      <a:r>
                        <a:rPr lang="da-DK" altLang="da-DK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Øvelse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Identifisering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 nye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kompetanser</a:t>
                      </a:r>
                      <a:endParaRPr lang="da-DK" altLang="da-DK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65113" indent="-173038" eaLnBrk="1" hangingPunct="1">
                        <a:buFont typeface="Verdana" pitchFamily="34" charset="0"/>
                        <a:buAutoNum type="arabicPeriod"/>
                      </a:pP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 gruppen i to og la dem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identifisere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nødvendige ”nye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kompetanser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 for å understøtte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utvikling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 ny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adferd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(10 min)</a:t>
                      </a:r>
                    </a:p>
                    <a:p>
                      <a:pPr marL="265113" indent="-173038" eaLnBrk="1" hangingPunct="1">
                        <a:buFont typeface="Verdana" pitchFamily="34" charset="0"/>
                        <a:buAutoNum type="arabicPeriod"/>
                      </a:pP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Gruppene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presenterer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 plenum,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henger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post-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its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og markerer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sammenhengen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til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gevinstene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(10 min)</a:t>
                      </a:r>
                    </a:p>
                    <a:p>
                      <a:pPr marL="265113" indent="-173038" eaLnBrk="1" hangingPunct="1">
                        <a:buFont typeface="Verdana" pitchFamily="34" charset="0"/>
                        <a:buAutoNum type="arabicPeriod"/>
                      </a:pP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Felles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diskusjon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 de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identifiserte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nye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kompetanser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(5 min)</a:t>
                      </a:r>
                      <a:endParaRPr lang="da-DK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680157"/>
                  </a:ext>
                </a:extLst>
              </a:tr>
              <a:tr h="450197">
                <a:tc>
                  <a:txBody>
                    <a:bodyPr/>
                    <a:lstStyle/>
                    <a:p>
                      <a:r>
                        <a:rPr lang="da-DK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min.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Lunsj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1463" indent="-18097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Verdana" panose="020B0604030504040204" pitchFamily="34" charset="0"/>
                        <a:buAutoNum type="arabicPeriod"/>
                      </a:pPr>
                      <a:endParaRPr lang="da-DK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418015"/>
                  </a:ext>
                </a:extLst>
              </a:tr>
              <a:tr h="978750">
                <a:tc>
                  <a:txBody>
                    <a:bodyPr/>
                    <a:lstStyle/>
                    <a:p>
                      <a:r>
                        <a:rPr 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min.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Hovedleveranser i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prosjektet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virksomheten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gjør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noe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nytt</a:t>
                      </a:r>
                      <a:endParaRPr lang="da-DK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Identifisere</a:t>
                      </a:r>
                      <a:r>
                        <a:rPr 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hovedleveransene</a:t>
                      </a:r>
                      <a:r>
                        <a:rPr 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 </a:t>
                      </a:r>
                      <a:r>
                        <a:rPr 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prosjektet</a:t>
                      </a:r>
                      <a:r>
                        <a:rPr 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og sikre at de er dekkende mht. å kunne </a:t>
                      </a:r>
                      <a:r>
                        <a:rPr 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utvikle</a:t>
                      </a:r>
                      <a:r>
                        <a:rPr 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nye </a:t>
                      </a:r>
                      <a:r>
                        <a:rPr 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kompetanser</a:t>
                      </a:r>
                      <a:r>
                        <a:rPr 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og </a:t>
                      </a:r>
                      <a:r>
                        <a:rPr 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adferd</a:t>
                      </a:r>
                      <a:r>
                        <a:rPr 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og realisere </a:t>
                      </a:r>
                      <a:r>
                        <a:rPr 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gevinstene</a:t>
                      </a:r>
                      <a:endParaRPr lang="da-DK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eaLnBrk="1" hangingPunct="1">
                        <a:buFontTx/>
                        <a:buChar char="-"/>
                      </a:pP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Introduksjon av formål med øvelsen og gi eksempler på, hvordan ”leveranser” kan formuleres (husk både tekniske leveranser og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endringsleveranser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(5 min)</a:t>
                      </a:r>
                    </a:p>
                    <a:p>
                      <a:pPr eaLnBrk="1" hangingPunct="1">
                        <a:buFont typeface="Verdana" pitchFamily="34" charset="0"/>
                        <a:buNone/>
                      </a:pP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Øvelse: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Identifisering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 leveranser</a:t>
                      </a:r>
                      <a:endParaRPr lang="da-DK" altLang="da-DK" sz="1200" dirty="0"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 eaLnBrk="1" hangingPunct="1">
                        <a:buFont typeface="+mj-lt"/>
                        <a:buAutoNum type="arabicPeriod"/>
                      </a:pP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 deltakerne 10 min for å diskutere i mindre grupper hvilke hovedleveranser som er i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prosjektet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både tekniske leveranser og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endringsleveranser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Skriv på post-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its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(10 min)</a:t>
                      </a:r>
                    </a:p>
                    <a:p>
                      <a:pPr marL="228600" indent="-228600" eaLnBrk="1" hangingPunct="1">
                        <a:buFont typeface="+mj-lt"/>
                        <a:buAutoNum type="arabicPeriod"/>
                      </a:pP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Felles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diskusjon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rundt de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identifiserte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leveransene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med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oppsummering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på plakat/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vegg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Gruppene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spiller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og dubletter sorteres bort.  (10 min)</a:t>
                      </a:r>
                    </a:p>
                    <a:p>
                      <a:pPr marL="228600" indent="-228600" eaLnBrk="1" hangingPunct="1">
                        <a:buFont typeface="+mj-lt"/>
                        <a:buAutoNum type="arabicPeriod"/>
                      </a:pP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 det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vesentlige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tekniske leveranser og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endringsleveranser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som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gjenstår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at vi kan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skape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nye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kompetanser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og ny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adferd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organisasjonen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(5 min)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32791"/>
                  </a:ext>
                </a:extLst>
              </a:tr>
              <a:tr h="978750">
                <a:tc>
                  <a:txBody>
                    <a:bodyPr/>
                    <a:lstStyle/>
                    <a:p>
                      <a:r>
                        <a:rPr lang="da-DK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min</a:t>
                      </a:r>
                      <a:endParaRPr lang="da-DK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Oppsummering</a:t>
                      </a:r>
                      <a:r>
                        <a:rPr 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og </a:t>
                      </a:r>
                      <a:r>
                        <a:rPr 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avslutning</a:t>
                      </a:r>
                      <a:endParaRPr lang="da-DK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Oppsummere</a:t>
                      </a:r>
                      <a:r>
                        <a:rPr 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dagens </a:t>
                      </a:r>
                      <a:r>
                        <a:rPr 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arbeid</a:t>
                      </a:r>
                      <a:r>
                        <a:rPr 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og </a:t>
                      </a:r>
                      <a:r>
                        <a:rPr 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skape</a:t>
                      </a:r>
                      <a:r>
                        <a:rPr 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tydelighet</a:t>
                      </a:r>
                      <a:r>
                        <a:rPr 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rundt</a:t>
                      </a:r>
                      <a:r>
                        <a:rPr lang="da-DK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neste </a:t>
                      </a:r>
                      <a:r>
                        <a:rPr 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skritt</a:t>
                      </a:r>
                      <a:r>
                        <a:rPr 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</a:t>
                      </a:r>
                      <a:r>
                        <a:rPr 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gevinstarbeidet</a:t>
                      </a:r>
                      <a:endParaRPr lang="da-DK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Workshoplederen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oppsummerer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det overordnede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bildet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(10-15 min)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Deltagerne gir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uttrykk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om de er enige i/kan støtte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under resultatet. (15 min)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97028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8477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C4EF579C-E89C-441B-BF71-0981B93F406E}"/>
              </a:ext>
            </a:extLst>
          </p:cNvPr>
          <p:cNvSpPr/>
          <p:nvPr/>
        </p:nvSpPr>
        <p:spPr>
          <a:xfrm>
            <a:off x="3331753" y="4086225"/>
            <a:ext cx="3924300" cy="39243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38DA43-3340-417C-ADF0-1483410E1A60}"/>
              </a:ext>
            </a:extLst>
          </p:cNvPr>
          <p:cNvSpPr/>
          <p:nvPr/>
        </p:nvSpPr>
        <p:spPr>
          <a:xfrm>
            <a:off x="228600" y="328612"/>
            <a:ext cx="1905000" cy="1905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2FA480-D285-4031-BAC0-72E8ECD7EB8C}"/>
              </a:ext>
            </a:extLst>
          </p:cNvPr>
          <p:cNvSpPr/>
          <p:nvPr/>
        </p:nvSpPr>
        <p:spPr>
          <a:xfrm>
            <a:off x="8115300" y="-1295400"/>
            <a:ext cx="5467350" cy="54673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3077A1-56D5-4B16-9F53-00B52A181164}"/>
              </a:ext>
            </a:extLst>
          </p:cNvPr>
          <p:cNvSpPr/>
          <p:nvPr/>
        </p:nvSpPr>
        <p:spPr>
          <a:xfrm>
            <a:off x="1184534" y="816777"/>
            <a:ext cx="9829800" cy="523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DB20011-DD82-4139-BCFC-3384EF6C13CA}"/>
              </a:ext>
            </a:extLst>
          </p:cNvPr>
          <p:cNvSpPr/>
          <p:nvPr/>
        </p:nvSpPr>
        <p:spPr>
          <a:xfrm>
            <a:off x="6400800" y="5395119"/>
            <a:ext cx="4305300" cy="3968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9C2AA2-B852-4127-BDCE-E81B96919883}"/>
              </a:ext>
            </a:extLst>
          </p:cNvPr>
          <p:cNvSpPr txBox="1"/>
          <p:nvPr/>
        </p:nvSpPr>
        <p:spPr>
          <a:xfrm>
            <a:off x="1611143" y="3194563"/>
            <a:ext cx="5969780" cy="129266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Workshop</a:t>
            </a:r>
          </a:p>
          <a:p>
            <a:r>
              <a:rPr lang="en-US" sz="4800" b="1" dirty="0" err="1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Gevinstbeskrivelser</a:t>
            </a:r>
            <a:endParaRPr lang="en-US" sz="4800" b="1" dirty="0">
              <a:solidFill>
                <a:schemeClr val="accent1"/>
              </a:solidFill>
              <a:latin typeface="+mj-lt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UiO prosjektrammeverk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023E42-60AE-4A66-8CD8-397F7C51BFF1}"/>
              </a:ext>
            </a:extLst>
          </p:cNvPr>
          <p:cNvGrpSpPr/>
          <p:nvPr/>
        </p:nvGrpSpPr>
        <p:grpSpPr>
          <a:xfrm>
            <a:off x="8153400" y="2101940"/>
            <a:ext cx="2304256" cy="2558175"/>
            <a:chOff x="2494806" y="2593062"/>
            <a:chExt cx="919499" cy="105275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614C093-ED15-4E3E-864A-4F24D8A71A0C}"/>
                </a:ext>
              </a:extLst>
            </p:cNvPr>
            <p:cNvGrpSpPr/>
            <p:nvPr/>
          </p:nvGrpSpPr>
          <p:grpSpPr>
            <a:xfrm>
              <a:off x="2494806" y="2593062"/>
              <a:ext cx="919499" cy="1052757"/>
              <a:chOff x="2494805" y="1293593"/>
              <a:chExt cx="2037875" cy="2496242"/>
            </a:xfrm>
          </p:grpSpPr>
          <p:sp>
            <p:nvSpPr>
              <p:cNvPr id="23" name="Rounded Rectangle 16">
                <a:extLst>
                  <a:ext uri="{FF2B5EF4-FFF2-40B4-BE49-F238E27FC236}">
                    <a16:creationId xmlns:a16="http://schemas.microsoft.com/office/drawing/2014/main" id="{3A717046-CB2D-47FD-957E-952A2B6B38DB}"/>
                  </a:ext>
                </a:extLst>
              </p:cNvPr>
              <p:cNvSpPr/>
              <p:nvPr/>
            </p:nvSpPr>
            <p:spPr>
              <a:xfrm>
                <a:off x="2494805" y="1413572"/>
                <a:ext cx="1728193" cy="2376263"/>
              </a:xfrm>
              <a:prstGeom prst="roundRect">
                <a:avLst>
                  <a:gd name="adj" fmla="val 8730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Half Frame 23">
                <a:extLst>
                  <a:ext uri="{FF2B5EF4-FFF2-40B4-BE49-F238E27FC236}">
                    <a16:creationId xmlns:a16="http://schemas.microsoft.com/office/drawing/2014/main" id="{484D3813-092D-42AA-9B78-5B7674DFC942}"/>
                  </a:ext>
                </a:extLst>
              </p:cNvPr>
              <p:cNvSpPr/>
              <p:nvPr/>
            </p:nvSpPr>
            <p:spPr>
              <a:xfrm rot="16200000">
                <a:off x="3556923" y="1547811"/>
                <a:ext cx="508317" cy="527867"/>
              </a:xfrm>
              <a:prstGeom prst="halfFram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DEBE76F-D328-424B-9C50-5EC023DF2C0B}"/>
                  </a:ext>
                </a:extLst>
              </p:cNvPr>
              <p:cNvSpPr/>
              <p:nvPr/>
            </p:nvSpPr>
            <p:spPr>
              <a:xfrm rot="18836121">
                <a:off x="3889087" y="1081291"/>
                <a:ext cx="431292" cy="8558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41D7DA9-4EAA-4938-A79D-B11DB456BD32}"/>
                </a:ext>
              </a:extLst>
            </p:cNvPr>
            <p:cNvGrpSpPr/>
            <p:nvPr/>
          </p:nvGrpSpPr>
          <p:grpSpPr>
            <a:xfrm rot="19125281">
              <a:off x="2504563" y="2742444"/>
              <a:ext cx="144016" cy="675750"/>
              <a:chOff x="1846734" y="2907584"/>
              <a:chExt cx="144016" cy="675750"/>
            </a:xfrm>
          </p:grpSpPr>
          <p:sp>
            <p:nvSpPr>
              <p:cNvPr id="18" name="Flowchart: Merge 17">
                <a:extLst>
                  <a:ext uri="{FF2B5EF4-FFF2-40B4-BE49-F238E27FC236}">
                    <a16:creationId xmlns:a16="http://schemas.microsoft.com/office/drawing/2014/main" id="{FC85D817-78B3-4139-9030-2BCCEF5D91DA}"/>
                  </a:ext>
                </a:extLst>
              </p:cNvPr>
              <p:cNvSpPr/>
              <p:nvPr/>
            </p:nvSpPr>
            <p:spPr>
              <a:xfrm>
                <a:off x="1846734" y="3367310"/>
                <a:ext cx="144016" cy="216024"/>
              </a:xfrm>
              <a:prstGeom prst="flowChartMerg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ounded Rectangle 12">
                <a:extLst>
                  <a:ext uri="{FF2B5EF4-FFF2-40B4-BE49-F238E27FC236}">
                    <a16:creationId xmlns:a16="http://schemas.microsoft.com/office/drawing/2014/main" id="{3B7248D5-F737-488C-A208-8C5974BC1181}"/>
                  </a:ext>
                </a:extLst>
              </p:cNvPr>
              <p:cNvSpPr/>
              <p:nvPr/>
            </p:nvSpPr>
            <p:spPr>
              <a:xfrm>
                <a:off x="1846734" y="2907584"/>
                <a:ext cx="144016" cy="47430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Flowchart: Merge 19">
                <a:extLst>
                  <a:ext uri="{FF2B5EF4-FFF2-40B4-BE49-F238E27FC236}">
                    <a16:creationId xmlns:a16="http://schemas.microsoft.com/office/drawing/2014/main" id="{63ED4B6F-7C7D-49BF-AC28-70AC48F2CBE8}"/>
                  </a:ext>
                </a:extLst>
              </p:cNvPr>
              <p:cNvSpPr/>
              <p:nvPr/>
            </p:nvSpPr>
            <p:spPr>
              <a:xfrm>
                <a:off x="1877239" y="3381893"/>
                <a:ext cx="83006" cy="124509"/>
              </a:xfrm>
              <a:prstGeom prst="flowChartMerg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ounded Rectangle 14">
                <a:extLst>
                  <a:ext uri="{FF2B5EF4-FFF2-40B4-BE49-F238E27FC236}">
                    <a16:creationId xmlns:a16="http://schemas.microsoft.com/office/drawing/2014/main" id="{976B16F7-6CED-4D1B-BEB4-FEB8E53B0549}"/>
                  </a:ext>
                </a:extLst>
              </p:cNvPr>
              <p:cNvSpPr/>
              <p:nvPr/>
            </p:nvSpPr>
            <p:spPr>
              <a:xfrm>
                <a:off x="1861524" y="2925738"/>
                <a:ext cx="45719" cy="432048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ounded Rectangle 15">
                <a:extLst>
                  <a:ext uri="{FF2B5EF4-FFF2-40B4-BE49-F238E27FC236}">
                    <a16:creationId xmlns:a16="http://schemas.microsoft.com/office/drawing/2014/main" id="{E28487E5-06CF-4798-B4B5-A7CE4AC93EB6}"/>
                  </a:ext>
                </a:extLst>
              </p:cNvPr>
              <p:cNvSpPr/>
              <p:nvPr/>
            </p:nvSpPr>
            <p:spPr>
              <a:xfrm>
                <a:off x="1926293" y="2925738"/>
                <a:ext cx="45719" cy="432048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0768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269EB494-5692-401F-9EBC-6C42916CD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1" y="1141757"/>
            <a:ext cx="10562167" cy="1144906"/>
          </a:xfrm>
        </p:spPr>
        <p:txBody>
          <a:bodyPr>
            <a:normAutofit/>
          </a:bodyPr>
          <a:lstStyle/>
          <a:p>
            <a:r>
              <a:rPr lang="nb-NO"/>
              <a:t>Workshop utvikling av gevinstbeskrivelser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609E4-BA94-4ED9-A2A1-C6B82C87E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6001" y="2269958"/>
            <a:ext cx="5029200" cy="2270760"/>
          </a:xfrm>
        </p:spPr>
        <p:txBody>
          <a:bodyPr/>
          <a:lstStyle/>
          <a:p>
            <a:pPr marL="0" indent="0">
              <a:buNone/>
            </a:pPr>
            <a:r>
              <a:rPr lang="nb-NO" sz="1400" b="1"/>
              <a:t>Formål med workshop: </a:t>
            </a:r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1100"/>
              <a:t>At prosjektet får en tydelighet rundt de prioriterte gevinstene som skal skape verdi</a:t>
            </a:r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1100"/>
              <a:t>At gevinsteier formulerer detaljerte beskrivelser av prosjektets prioriterte gevinster</a:t>
            </a:r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1100"/>
              <a:t>Å få vurdert og dokumentert potensialet for gevinstene</a:t>
            </a:r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1100"/>
              <a:t>Å identifisere indikatorer for gevinstene</a:t>
            </a:r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1100"/>
              <a:t>Skape et grunnlag for gevinstrealiseringsplanen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FB5F0-086F-4C2F-A4C4-21660B426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7084" y="2269958"/>
            <a:ext cx="5029200" cy="2270761"/>
          </a:xfrm>
        </p:spPr>
        <p:txBody>
          <a:bodyPr/>
          <a:lstStyle/>
          <a:p>
            <a:pPr marL="0" indent="0">
              <a:buNone/>
            </a:pPr>
            <a:r>
              <a:rPr lang="nb-NO" sz="1400" b="1"/>
              <a:t>Leveranser etter workshop: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nb-NO" sz="1100"/>
              <a:t>Beskrivelser av prosjektets prioriterte gevinster herunder:</a:t>
            </a:r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1100"/>
              <a:t>Vurdering av gevinstpotensialet, beskrivelse av faktorer i estimatene, og datakildene som ligger til grunn for vurderingene</a:t>
            </a:r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1100"/>
              <a:t>Identifisering av eventuelle interne gevinsteiere og andre berørte virksomheter</a:t>
            </a:r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1100"/>
              <a:t>Identifisering av indikatorer for prosjektets gevinster</a:t>
            </a:r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1100"/>
              <a:t>Beskrivelse av risiko som knyttes til gevinstene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C53ABA-185F-4B22-9F66-A5B3093A781A}"/>
              </a:ext>
            </a:extLst>
          </p:cNvPr>
          <p:cNvSpPr txBox="1"/>
          <p:nvPr/>
        </p:nvSpPr>
        <p:spPr>
          <a:xfrm>
            <a:off x="1016001" y="4344402"/>
            <a:ext cx="107732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Deltakere </a:t>
            </a:r>
          </a:p>
          <a:p>
            <a:r>
              <a:rPr lang="nb-NO" sz="1100" dirty="0"/>
              <a:t>Gevinstbeskrivelsene utarbeides i en mindre gruppe: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/>
              <a:t>Overordnet gevinsteier (som sitter i styringsgruppen)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/>
              <a:t>Øvrige gevinsteiere </a:t>
            </a:r>
            <a:r>
              <a:rPr lang="nb-NO" sz="1100" dirty="0">
                <a:solidFill>
                  <a:srgbClr val="FF0000"/>
                </a:solidFill>
              </a:rPr>
              <a:t>og gevinstansvarlige?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/>
              <a:t>Prosjektleder</a:t>
            </a:r>
          </a:p>
          <a:p>
            <a:endParaRPr lang="nb-NO" sz="1100" dirty="0"/>
          </a:p>
          <a:p>
            <a:r>
              <a:rPr lang="nb-NO" sz="1100" dirty="0"/>
              <a:t>Gevinsteier kan eventuelt velge å invitere fagspesialister fra mottakerorganisasjonen med på workshop. </a:t>
            </a:r>
          </a:p>
          <a:p>
            <a:endParaRPr lang="nb-NO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726712-86E7-47AF-88CA-B2653AF6E849}"/>
              </a:ext>
            </a:extLst>
          </p:cNvPr>
          <p:cNvSpPr txBox="1"/>
          <p:nvPr/>
        </p:nvSpPr>
        <p:spPr>
          <a:xfrm>
            <a:off x="5723467" y="335696"/>
            <a:ext cx="6151506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b-NO" sz="1400"/>
              <a:t>I denne workshop bør det vurderes om det er behov for å ha med deltagere som har erfaring med indikatorutvikling.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3672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01FED89-C9A4-4BB8-96CF-CB9D44710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1" y="849630"/>
            <a:ext cx="10562167" cy="854479"/>
          </a:xfrm>
        </p:spPr>
        <p:txBody>
          <a:bodyPr>
            <a:normAutofit fontScale="90000"/>
          </a:bodyPr>
          <a:lstStyle/>
          <a:p>
            <a:r>
              <a:rPr lang="nb-NO" dirty="0"/>
              <a:t>Prosjektlederens rolle og ansvar knyttet til workshop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6A4F76E-D312-4BAB-A0DA-EDB90997CABE}"/>
              </a:ext>
            </a:extLst>
          </p:cNvPr>
          <p:cNvSpPr/>
          <p:nvPr/>
        </p:nvSpPr>
        <p:spPr bwMode="auto">
          <a:xfrm>
            <a:off x="1404255" y="1756957"/>
            <a:ext cx="1717766" cy="75111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FØR WORKSHOP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A8614D8-3667-4185-B809-3F44AB160DFA}"/>
              </a:ext>
            </a:extLst>
          </p:cNvPr>
          <p:cNvSpPr/>
          <p:nvPr/>
        </p:nvSpPr>
        <p:spPr bwMode="auto">
          <a:xfrm>
            <a:off x="4149623" y="1759140"/>
            <a:ext cx="1717766" cy="74893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UNDER WORKSHOP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0248264-5C79-45F6-AD7B-DC8842BB5B38}"/>
              </a:ext>
            </a:extLst>
          </p:cNvPr>
          <p:cNvSpPr/>
          <p:nvPr/>
        </p:nvSpPr>
        <p:spPr bwMode="auto">
          <a:xfrm>
            <a:off x="7045218" y="1761321"/>
            <a:ext cx="1648112" cy="74674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ETTER WORKSHOP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C1AEB9-2787-4DB3-BE83-6E292429D846}"/>
              </a:ext>
            </a:extLst>
          </p:cNvPr>
          <p:cNvSpPr txBox="1"/>
          <p:nvPr/>
        </p:nvSpPr>
        <p:spPr>
          <a:xfrm>
            <a:off x="1358537" y="3004457"/>
            <a:ext cx="237090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 smtClean="0"/>
              <a:t>Oppgaver</a:t>
            </a:r>
            <a:endParaRPr lang="nb-NO" sz="1200" b="1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b-NO" altLang="da-DK" sz="1200" dirty="0"/>
              <a:t>I samråd med gevinsteier/styringsgruppen: Identifisere deltakere og sende ut invitasjoner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b-NO" altLang="da-DK" sz="1200" dirty="0"/>
              <a:t>Skape støtte for gevinstarbeidet i organisasjonen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b-NO" altLang="da-DK" sz="1200" dirty="0"/>
              <a:t>Planlegge og designe workshop, ev. i samarbeid med en </a:t>
            </a:r>
            <a:r>
              <a:rPr lang="nb-NO" altLang="da-DK" sz="1200" dirty="0" err="1"/>
              <a:t>fasilitator</a:t>
            </a:r>
            <a:endParaRPr lang="nb-NO" altLang="da-DK" sz="1200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b-NO" altLang="da-DK" sz="1200" dirty="0"/>
              <a:t>Ev. finne </a:t>
            </a:r>
            <a:r>
              <a:rPr lang="nb-NO" altLang="da-DK" sz="1200" dirty="0" err="1"/>
              <a:t>fasilitator</a:t>
            </a:r>
            <a:r>
              <a:rPr lang="nb-NO" altLang="da-DK" sz="1200" dirty="0"/>
              <a:t> som kan lede workshopen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b-NO" altLang="da-DK" sz="1200" dirty="0"/>
              <a:t>Ivareta alle praktiske detaljer inkl. booking av møtelokale, bevertning, utskrift av materiale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7E9D92-26C2-4315-8423-7F842C1898D3}"/>
              </a:ext>
            </a:extLst>
          </p:cNvPr>
          <p:cNvSpPr txBox="1"/>
          <p:nvPr/>
        </p:nvSpPr>
        <p:spPr>
          <a:xfrm>
            <a:off x="4095206" y="3006636"/>
            <a:ext cx="24579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 smtClean="0"/>
              <a:t>Oppgaver</a:t>
            </a:r>
            <a:endParaRPr lang="nb-NO" sz="1200" b="1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b-NO" altLang="da-DK" sz="1200" dirty="0"/>
              <a:t>Bidra i workshop på like vilkår som øvrige deltakere (dersom workshop ledes av en </a:t>
            </a:r>
            <a:r>
              <a:rPr lang="nb-NO" altLang="da-DK" sz="1200" dirty="0" err="1"/>
              <a:t>fasilitator</a:t>
            </a:r>
            <a:r>
              <a:rPr lang="nb-NO" altLang="da-DK" sz="1200" dirty="0"/>
              <a:t>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b-NO" altLang="da-DK" sz="1200" dirty="0" err="1"/>
              <a:t>Fasilitere</a:t>
            </a:r>
            <a:r>
              <a:rPr lang="nb-NO" altLang="da-DK" sz="1200" dirty="0"/>
              <a:t> workshop med fokus på å skape en god prosess for gevinstarbeidet, og skape engasjement blant deltagerne (dersom prosjektlederen er </a:t>
            </a:r>
            <a:r>
              <a:rPr lang="nb-NO" altLang="da-DK" sz="1200" dirty="0" err="1"/>
              <a:t>fasilitator</a:t>
            </a:r>
            <a:r>
              <a:rPr lang="nb-NO" altLang="da-DK" sz="1200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0C85D9-A5C0-4F95-8B9C-6CB7AD90A9BC}"/>
              </a:ext>
            </a:extLst>
          </p:cNvPr>
          <p:cNvSpPr txBox="1"/>
          <p:nvPr/>
        </p:nvSpPr>
        <p:spPr>
          <a:xfrm>
            <a:off x="6988630" y="3004457"/>
            <a:ext cx="33636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 smtClean="0"/>
              <a:t>Oppgaver</a:t>
            </a:r>
            <a:endParaRPr lang="nb-NO" sz="1200" b="1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b-NO" altLang="da-DK" sz="1200" dirty="0"/>
              <a:t>Benytte input fra workshopen til å fylle ut relevant prosjektdokumentasjon, samt etablere eierskap til gevinstene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b-NO" altLang="da-DK" sz="1200" dirty="0"/>
              <a:t>Sikre deltakernes aksept av input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b-NO" altLang="da-DK" sz="1200" dirty="0"/>
              <a:t>Kvalitetssikre utfylte gevinstbeskrivelser og sikre enhetlig nivå på tvers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b-NO" altLang="da-DK" sz="1200" dirty="0"/>
              <a:t>Innhente foreløpige estimater for gevinstpotensialet og indikatorer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b-NO" altLang="da-DK" sz="1200" dirty="0"/>
              <a:t>Sørge for at gevinstbeskrivelsene blir tatt frem og oppdateres ved behov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b-NO" altLang="da-DK" sz="1200" dirty="0"/>
              <a:t>Oppdatere gevinstkart i henhold til ny innsikt på bakgrunn av detaljering av gevinstene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0266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74752-991A-4EA7-9CF5-C7201BAC7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1" y="849630"/>
            <a:ext cx="10562167" cy="698319"/>
          </a:xfrm>
        </p:spPr>
        <p:txBody>
          <a:bodyPr/>
          <a:lstStyle/>
          <a:p>
            <a:r>
              <a:rPr lang="nb-NO"/>
              <a:t>Forslag til agenda til workshop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3893F6E-BEC3-45CE-88E3-4362E68E35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31094" y="1596120"/>
          <a:ext cx="5920375" cy="3867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6792">
                  <a:extLst>
                    <a:ext uri="{9D8B030D-6E8A-4147-A177-3AD203B41FA5}">
                      <a16:colId xmlns:a16="http://schemas.microsoft.com/office/drawing/2014/main" val="1796933000"/>
                    </a:ext>
                  </a:extLst>
                </a:gridCol>
                <a:gridCol w="4993583">
                  <a:extLst>
                    <a:ext uri="{9D8B030D-6E8A-4147-A177-3AD203B41FA5}">
                      <a16:colId xmlns:a16="http://schemas.microsoft.com/office/drawing/2014/main" val="4068899678"/>
                    </a:ext>
                  </a:extLst>
                </a:gridCol>
              </a:tblGrid>
              <a:tr h="341063">
                <a:tc>
                  <a:txBody>
                    <a:bodyPr/>
                    <a:lstStyle/>
                    <a:p>
                      <a:r>
                        <a:rPr lang="nb-NO" sz="1200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TEMA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684870"/>
                  </a:ext>
                </a:extLst>
              </a:tr>
              <a:tr h="341063">
                <a:tc>
                  <a:txBody>
                    <a:bodyPr/>
                    <a:lstStyle/>
                    <a:p>
                      <a:r>
                        <a:rPr lang="nb-NO" sz="1200"/>
                        <a:t>20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Velkommen, formålet med workshop og om rollen som gevinsteier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338479"/>
                  </a:ext>
                </a:extLst>
              </a:tr>
              <a:tr h="341063">
                <a:tc>
                  <a:txBody>
                    <a:bodyPr/>
                    <a:lstStyle/>
                    <a:p>
                      <a:r>
                        <a:rPr lang="nb-NO" sz="1200"/>
                        <a:t>20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Kort gjennomgang av gevinstkart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834221"/>
                  </a:ext>
                </a:extLst>
              </a:tr>
              <a:tr h="341063">
                <a:tc>
                  <a:txBody>
                    <a:bodyPr/>
                    <a:lstStyle/>
                    <a:p>
                      <a:r>
                        <a:rPr lang="nb-NO" sz="1200"/>
                        <a:t>10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Pause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433098"/>
                  </a:ext>
                </a:extLst>
              </a:tr>
              <a:tr h="341063">
                <a:tc>
                  <a:txBody>
                    <a:bodyPr/>
                    <a:lstStyle/>
                    <a:p>
                      <a:r>
                        <a:rPr lang="nb-NO" sz="1200"/>
                        <a:t>60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Oppgave: Gevinstrunde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988573"/>
                  </a:ext>
                </a:extLst>
              </a:tr>
              <a:tr h="341063">
                <a:tc>
                  <a:txBody>
                    <a:bodyPr/>
                    <a:lstStyle/>
                    <a:p>
                      <a:r>
                        <a:rPr lang="nb-NO" sz="1200"/>
                        <a:t>10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Pause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974815"/>
                  </a:ext>
                </a:extLst>
              </a:tr>
              <a:tr h="341063">
                <a:tc>
                  <a:txBody>
                    <a:bodyPr/>
                    <a:lstStyle/>
                    <a:p>
                      <a:r>
                        <a:rPr lang="nb-NO" sz="1200"/>
                        <a:t>45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62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/>
                        <a:t>Oppgave: Gevinstrunde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297656"/>
                  </a:ext>
                </a:extLst>
              </a:tr>
              <a:tr h="341063">
                <a:tc>
                  <a:txBody>
                    <a:bodyPr/>
                    <a:lstStyle/>
                    <a:p>
                      <a:r>
                        <a:rPr lang="nb-NO" sz="1200"/>
                        <a:t>45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Lunsj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52123"/>
                  </a:ext>
                </a:extLst>
              </a:tr>
              <a:tr h="341063">
                <a:tc>
                  <a:txBody>
                    <a:bodyPr/>
                    <a:lstStyle/>
                    <a:p>
                      <a:r>
                        <a:rPr lang="nb-NO" sz="1200"/>
                        <a:t>45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Oppgave: Gevinstrunde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499549"/>
                  </a:ext>
                </a:extLst>
              </a:tr>
              <a:tr h="341063">
                <a:tc>
                  <a:txBody>
                    <a:bodyPr/>
                    <a:lstStyle/>
                    <a:p>
                      <a:r>
                        <a:rPr lang="nb-NO" sz="1200"/>
                        <a:t>15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62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/>
                        <a:t>Oppsummering og avslutning</a:t>
                      </a:r>
                    </a:p>
                    <a:p>
                      <a:endParaRPr lang="nb-NO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345839"/>
                  </a:ext>
                </a:extLst>
              </a:tr>
              <a:tr h="341063"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i="1"/>
                        <a:t>Total tid 4,5 timer, f.eks. fra kl. 9-13.30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77972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CEA2FF3-5E4F-47FE-93FE-51CCDD19BCBF}"/>
              </a:ext>
            </a:extLst>
          </p:cNvPr>
          <p:cNvSpPr txBox="1"/>
          <p:nvPr/>
        </p:nvSpPr>
        <p:spPr>
          <a:xfrm>
            <a:off x="7106195" y="1678577"/>
            <a:ext cx="4323805" cy="25032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 b="1"/>
              <a:t>TIPS OG TRIKS</a:t>
            </a:r>
          </a:p>
          <a:p>
            <a:pPr marL="171450" indent="-171450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nb-NO" altLang="da-DK" sz="1200">
                <a:solidFill>
                  <a:schemeClr val="bg1"/>
                </a:solidFill>
              </a:rPr>
              <a:t>Når det er flere gevinsteiere og mange gevinster, gir det mening å gjennomføre dette som en workshop</a:t>
            </a:r>
          </a:p>
          <a:p>
            <a:pPr marL="171450" indent="-171450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nb-NO" altLang="da-DK" sz="1200">
                <a:solidFill>
                  <a:schemeClr val="bg1"/>
                </a:solidFill>
              </a:rPr>
              <a:t>Dersom det er kun én gevinsteier anbefales det at arbeidet gjennomføres som et arbeidsmøte mellom for eksempel gevinsteier og prosjektleder, som sammen utarbeider gevinstbeskrivelser. Det kan eventuelt utarbeides utkast i forkant, som gjennomgås og ferdigstilles i møtet.</a:t>
            </a:r>
          </a:p>
          <a:p>
            <a:pPr marL="171450" indent="-171450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nb-NO" altLang="da-DK" sz="1200">
                <a:solidFill>
                  <a:schemeClr val="bg1"/>
                </a:solidFill>
              </a:rPr>
              <a:t>Tilpass agendaen til den tiden som er til rådighet.</a:t>
            </a:r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lang="da-DK" altLang="da-DK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0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2565CCAC-845F-4F88-B837-2055F192F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42" y="763380"/>
            <a:ext cx="9713237" cy="357592"/>
          </a:xfrm>
        </p:spPr>
        <p:txBody>
          <a:bodyPr>
            <a:normAutofit fontScale="90000"/>
          </a:bodyPr>
          <a:lstStyle/>
          <a:p>
            <a:r>
              <a:rPr lang="da-DK" altLang="da-DK"/>
              <a:t>Forslag til dreiebok</a:t>
            </a:r>
            <a:br>
              <a:rPr lang="da-DK" altLang="da-DK"/>
            </a:br>
            <a:endParaRPr lang="da-DK" altLang="da-DK" sz="18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58FCE7-72AA-421F-83EE-BA3F4EBA9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994715"/>
              </p:ext>
            </p:extLst>
          </p:nvPr>
        </p:nvGraphicFramePr>
        <p:xfrm>
          <a:off x="703242" y="1268760"/>
          <a:ext cx="10783907" cy="5468107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40230">
                  <a:extLst>
                    <a:ext uri="{9D8B030D-6E8A-4147-A177-3AD203B41FA5}">
                      <a16:colId xmlns:a16="http://schemas.microsoft.com/office/drawing/2014/main" val="128108923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673618399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72363041"/>
                    </a:ext>
                  </a:extLst>
                </a:gridCol>
                <a:gridCol w="6831309">
                  <a:extLst>
                    <a:ext uri="{9D8B030D-6E8A-4147-A177-3AD203B41FA5}">
                      <a16:colId xmlns:a16="http://schemas.microsoft.com/office/drawing/2014/main" val="3851267216"/>
                    </a:ext>
                  </a:extLst>
                </a:gridCol>
              </a:tblGrid>
              <a:tr h="325073">
                <a:tc>
                  <a:txBody>
                    <a:bodyPr/>
                    <a:lstStyle/>
                    <a:p>
                      <a:r>
                        <a:rPr lang="da-DK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</a:t>
                      </a:r>
                    </a:p>
                  </a:txBody>
                  <a:tcPr>
                    <a:lnL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TEMA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FORMÅL MED TEMA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FASILITERING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034988"/>
                  </a:ext>
                </a:extLst>
              </a:tr>
              <a:tr h="1024624">
                <a:tc>
                  <a:txBody>
                    <a:bodyPr/>
                    <a:lstStyle/>
                    <a:p>
                      <a:r>
                        <a:rPr lang="da-D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min.</a:t>
                      </a:r>
                    </a:p>
                  </a:txBody>
                  <a:tcPr marT="45717" marB="45717">
                    <a:lnL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Velkommen, formål med workshop og rollen som </a:t>
                      </a:r>
                      <a:r>
                        <a:rPr 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gevinsteier</a:t>
                      </a:r>
                      <a:r>
                        <a:rPr 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Skape</a:t>
                      </a:r>
                      <a:r>
                        <a:rPr lang="da-D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sz="12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tydelighet</a:t>
                      </a:r>
                      <a:r>
                        <a:rPr lang="da-D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rundt </a:t>
                      </a:r>
                      <a:r>
                        <a:rPr lang="da-DK" sz="12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hva</a:t>
                      </a:r>
                      <a:r>
                        <a:rPr lang="da-D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som skal skje og hvem som </a:t>
                      </a:r>
                      <a:r>
                        <a:rPr lang="da-DK" sz="12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deltar</a:t>
                      </a:r>
                      <a:r>
                        <a:rPr lang="da-D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da-DK" sz="1200" kern="120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Skape</a:t>
                      </a:r>
                      <a:r>
                        <a:rPr lang="da-DK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en </a:t>
                      </a:r>
                      <a:r>
                        <a:rPr lang="da-DK" sz="1200" kern="120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felles</a:t>
                      </a:r>
                      <a:r>
                        <a:rPr lang="da-DK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forståelse av formålet med workshop og rollen som </a:t>
                      </a:r>
                      <a:r>
                        <a:rPr lang="da-DK" sz="1200" kern="120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gevinsteier</a:t>
                      </a:r>
                      <a:r>
                        <a:rPr lang="da-DK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endParaRPr lang="da-DK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da-D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Velkommen til alle og presentasjonsrunde (5 min)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a-D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Gjennomgang av agenda og </a:t>
                      </a:r>
                      <a:r>
                        <a:rPr lang="da-DK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formål (5 min)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a-DK" altLang="da-DK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Kort status for gevinstarbeidet (5 min)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a-DK" altLang="da-DK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Forklare hva rollen som gevinsteier innebærer (5 min)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da-DK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680157"/>
                  </a:ext>
                </a:extLst>
              </a:tr>
              <a:tr h="350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min.</a:t>
                      </a:r>
                    </a:p>
                  </a:txBody>
                  <a:tcPr marT="45717" marB="45717">
                    <a:lnL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Kort </a:t>
                      </a:r>
                      <a:r>
                        <a:rPr lang="da-DK" sz="12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gjennomgang</a:t>
                      </a:r>
                      <a:r>
                        <a:rPr lang="da-D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 gevinstkart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+mj-lt"/>
                        <a:buNone/>
                        <a:defRPr/>
                      </a:pPr>
                      <a:r>
                        <a:rPr lang="da-D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Sikre felles utgangspunkt for workshop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da-D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Presentasjon av gevinstkart. Fremhev f.eks. noen av diskusjonene som deltakerne har hatt i tidligere workshops som er viktig input til utarbeidelse av </a:t>
                      </a:r>
                      <a:r>
                        <a:rPr lang="da-DK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gevinstbeskrivelsene</a:t>
                      </a:r>
                      <a:endParaRPr lang="da-DK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589865"/>
                  </a:ext>
                </a:extLst>
              </a:tr>
              <a:tr h="3130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min.</a:t>
                      </a:r>
                    </a:p>
                  </a:txBody>
                  <a:tcPr marT="45717" marB="45717">
                    <a:lnL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Pause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+mj-lt"/>
                        <a:buNone/>
                        <a:defRPr/>
                      </a:pPr>
                      <a:endParaRPr lang="da-DK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endParaRPr lang="da-DK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46126"/>
                  </a:ext>
                </a:extLst>
              </a:tr>
              <a:tr h="11710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min.</a:t>
                      </a:r>
                    </a:p>
                  </a:txBody>
                  <a:tcPr marT="45717" marB="45717">
                    <a:lnL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Gevinstbeskrivelser runde 1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Utarbeide et utkast til hver enkelt </a:t>
                      </a:r>
                      <a:r>
                        <a:rPr lang="da-DK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gevinstbeskrivelse</a:t>
                      </a:r>
                      <a:r>
                        <a:rPr lang="da-D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og avklare hva som kreves for å ferdigstille dem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da-DK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 eksempel på en gevinstbeskrivelse for en av prosjektets gevinster. Ha det klart i forkant. (5 min)</a:t>
                      </a:r>
                      <a:endParaRPr lang="da-DK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a-DK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Øvelse</a:t>
                      </a:r>
                      <a:r>
                        <a:rPr lang="da-DK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da-D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Beskrivelse av gevinster</a:t>
                      </a:r>
                      <a:endParaRPr lang="da-DK" altLang="da-DK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71463" marR="0" lvl="1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da-DK" altLang="da-D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Deltakerne arbeider enkeltvis eller i grupper med gevinstbeskrivelser. (40 min)</a:t>
                      </a:r>
                    </a:p>
                    <a:p>
                      <a:pPr marL="271463" lvl="1" indent="-180975" eaLnBrk="1" hangingPunct="1">
                        <a:buFont typeface="+mj-lt"/>
                        <a:buAutoNum type="arabicPeriod"/>
                      </a:pPr>
                      <a:r>
                        <a:rPr lang="da-DK" altLang="da-D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Fasilitator går rundt mellom deltakerne/gruppene for å svare på spørsmål og hjelpe til</a:t>
                      </a:r>
                    </a:p>
                    <a:p>
                      <a:pPr marL="271463" lvl="1" indent="-180975" eaLnBrk="1" hangingPunct="1">
                        <a:buFont typeface="+mj-lt"/>
                        <a:buAutoNum type="arabicPeriod"/>
                      </a:pPr>
                      <a:r>
                        <a:rPr lang="da-DK" altLang="da-D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Når tiden er over tas det en statusgjennomang av hver enkelt gevinstbeskrivelse: 1) grad av ferdigstillelse, 2) eventuelt hjemmearbeid for gevinsteier eller prosjektleder for å ferdigstille gevinstbeskrivelsen (20 min)</a:t>
                      </a:r>
                    </a:p>
                    <a:p>
                      <a:pPr marL="90488" lvl="1" indent="0" eaLnBrk="1" hangingPunct="1">
                        <a:buFont typeface="+mj-lt"/>
                        <a:buNone/>
                      </a:pPr>
                      <a:endParaRPr lang="da-DK" altLang="da-DK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2129159"/>
                  </a:ext>
                </a:extLst>
              </a:tr>
              <a:tr h="753920">
                <a:tc>
                  <a:txBody>
                    <a:bodyPr/>
                    <a:lstStyle/>
                    <a:p>
                      <a:r>
                        <a:rPr lang="da-D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min.</a:t>
                      </a:r>
                    </a:p>
                  </a:txBody>
                  <a:tcPr marT="45717" marB="45717">
                    <a:lnL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Pause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altLang="da-DK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89878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3916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2565CCAC-845F-4F88-B837-2055F192F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42" y="763380"/>
            <a:ext cx="9713237" cy="357592"/>
          </a:xfrm>
        </p:spPr>
        <p:txBody>
          <a:bodyPr>
            <a:normAutofit fontScale="90000"/>
          </a:bodyPr>
          <a:lstStyle/>
          <a:p>
            <a:r>
              <a:rPr lang="da-DK" altLang="da-DK"/>
              <a:t>Forslag til dreiebok</a:t>
            </a:r>
            <a:br>
              <a:rPr lang="da-DK" altLang="da-DK"/>
            </a:br>
            <a:endParaRPr lang="da-DK" altLang="da-DK" sz="18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58FCE7-72AA-421F-83EE-BA3F4EBA9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334024"/>
              </p:ext>
            </p:extLst>
          </p:nvPr>
        </p:nvGraphicFramePr>
        <p:xfrm>
          <a:off x="703242" y="1268760"/>
          <a:ext cx="10783907" cy="407411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40230">
                  <a:extLst>
                    <a:ext uri="{9D8B030D-6E8A-4147-A177-3AD203B41FA5}">
                      <a16:colId xmlns:a16="http://schemas.microsoft.com/office/drawing/2014/main" val="128108923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673618399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72363041"/>
                    </a:ext>
                  </a:extLst>
                </a:gridCol>
                <a:gridCol w="6831309">
                  <a:extLst>
                    <a:ext uri="{9D8B030D-6E8A-4147-A177-3AD203B41FA5}">
                      <a16:colId xmlns:a16="http://schemas.microsoft.com/office/drawing/2014/main" val="3851267216"/>
                    </a:ext>
                  </a:extLst>
                </a:gridCol>
              </a:tblGrid>
              <a:tr h="325073">
                <a:tc>
                  <a:txBody>
                    <a:bodyPr/>
                    <a:lstStyle/>
                    <a:p>
                      <a:r>
                        <a:rPr lang="da-DK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</a:t>
                      </a:r>
                    </a:p>
                  </a:txBody>
                  <a:tcPr>
                    <a:lnL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TEMA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FORMÅL MED TEMA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FASILITERING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034988"/>
                  </a:ext>
                </a:extLst>
              </a:tr>
              <a:tr h="1024624">
                <a:tc>
                  <a:txBody>
                    <a:bodyPr/>
                    <a:lstStyle/>
                    <a:p>
                      <a:r>
                        <a:rPr lang="da-D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min.</a:t>
                      </a:r>
                    </a:p>
                  </a:txBody>
                  <a:tcPr marT="45717" marB="45717">
                    <a:lnL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Gevinstprofiler runde 2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kern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Utarbeide et utkast til gevinstbeskrivelsen(e) og avklare hva som kreves for ferdigstilling</a:t>
                      </a:r>
                    </a:p>
                    <a:p>
                      <a:endParaRPr lang="nb-NO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0" kern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Øvelse</a:t>
                      </a:r>
                      <a:r>
                        <a:rPr lang="nb-NO" sz="1200" b="1" kern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  <a:r>
                        <a:rPr lang="nb-NO" sz="1200" kern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Beskrivelse av gevinster</a:t>
                      </a:r>
                      <a:endParaRPr lang="nb-NO" altLang="da-DK" sz="1200" kern="120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71463" marR="0" lvl="1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nb-NO" altLang="da-DK" sz="1200" kern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Deltakerne arbeider enkeltvis eller i grupper med gevinstbeskrivelser. (40 min)</a:t>
                      </a:r>
                    </a:p>
                    <a:p>
                      <a:pPr marL="271463" lvl="1" indent="-180975" eaLnBrk="1" hangingPunct="1">
                        <a:buFont typeface="+mj-lt"/>
                        <a:buAutoNum type="arabicPeriod"/>
                      </a:pPr>
                      <a:r>
                        <a:rPr lang="nb-NO" altLang="da-DK" sz="1200" kern="1200" noProof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Fasilitator</a:t>
                      </a:r>
                      <a:r>
                        <a:rPr lang="nb-NO" altLang="da-DK" sz="1200" kern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går rundt mellom deltakerne/gruppene for å svare på spørsmål og hjelpe til</a:t>
                      </a:r>
                    </a:p>
                    <a:p>
                      <a:pPr marL="271463" lvl="1" indent="-180975" eaLnBrk="1" hangingPunct="1">
                        <a:buFont typeface="+mj-lt"/>
                        <a:buAutoNum type="arabicPeriod"/>
                      </a:pPr>
                      <a:r>
                        <a:rPr lang="nb-NO" altLang="da-DK" sz="1200" kern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Når tiden er over tas det en </a:t>
                      </a:r>
                      <a:r>
                        <a:rPr lang="nb-NO" altLang="da-DK" sz="1200" kern="1200" noProof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statusgjennomang</a:t>
                      </a:r>
                      <a:r>
                        <a:rPr lang="nb-NO" altLang="da-DK" sz="1200" kern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av hver enkelt gevinstbeskrivelse: 1) grad av ferdigstillelse, 2) eventuelt hjemmearbeid for gevinsteier eller prosjektleder for å ferdigstille gevinstbeskrivelse (10 min)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nb-NO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680157"/>
                  </a:ext>
                </a:extLst>
              </a:tr>
              <a:tr h="350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min.</a:t>
                      </a:r>
                    </a:p>
                  </a:txBody>
                  <a:tcPr marT="45717" marB="45717">
                    <a:lnL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Gevinstprofiler runde 3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kern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Utarbeide et utkast til gevinstbeskrivelsen(e) og avklare hva som kreves for ferdigstilling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0" kern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Øvelse</a:t>
                      </a:r>
                      <a:r>
                        <a:rPr lang="nb-NO" sz="1200" b="1" kern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  <a:r>
                        <a:rPr lang="nb-NO" sz="1200" kern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Beskrivelse av gevinster</a:t>
                      </a:r>
                      <a:endParaRPr lang="nb-NO" altLang="da-DK" sz="1200" kern="120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71463" marR="0" lvl="1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nb-NO" altLang="da-DK" sz="1200" kern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Deltakerne arbeider enkeltvis eller i grupper med gevinstbeskrivelse. (35 min)</a:t>
                      </a:r>
                    </a:p>
                    <a:p>
                      <a:pPr marL="271463" lvl="1" indent="-180975" eaLnBrk="1" hangingPunct="1">
                        <a:buFont typeface="+mj-lt"/>
                        <a:buAutoNum type="arabicPeriod"/>
                      </a:pPr>
                      <a:r>
                        <a:rPr lang="nb-NO" altLang="da-DK" sz="1200" kern="1200" noProof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Fasilitator</a:t>
                      </a:r>
                      <a:r>
                        <a:rPr lang="nb-NO" altLang="da-DK" sz="1200" kern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går rundt mellom deltakerne/gruppene for å svare på spørsmål og hjelpe til</a:t>
                      </a:r>
                    </a:p>
                    <a:p>
                      <a:pPr marL="271463" lvl="1" indent="-180975" eaLnBrk="1" hangingPunct="1">
                        <a:buFont typeface="+mj-lt"/>
                        <a:buAutoNum type="arabicPeriod"/>
                      </a:pPr>
                      <a:r>
                        <a:rPr lang="nb-NO" altLang="da-DK" sz="1200" kern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Når tiden er over tas det en </a:t>
                      </a:r>
                      <a:r>
                        <a:rPr lang="nb-NO" altLang="da-DK" sz="1200" kern="1200" noProof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statusgjennomang</a:t>
                      </a:r>
                      <a:r>
                        <a:rPr lang="nb-NO" altLang="da-DK" sz="1200" kern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av hver enkelt gevinstbeskrivelse: 1) grad av ferdigstillelse, 2) eventuelt hjemmearbeid for gevinsteier eller prosjektleder for å ferdigstille gevinstbeskrivelse (10 min)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nb-NO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589865"/>
                  </a:ext>
                </a:extLst>
              </a:tr>
              <a:tr h="3130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min.</a:t>
                      </a:r>
                    </a:p>
                  </a:txBody>
                  <a:tcPr marT="45717" marB="45717">
                    <a:lnL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Oppsummering og avslutning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+mj-lt"/>
                        <a:buNone/>
                        <a:defRPr/>
                      </a:pPr>
                      <a:r>
                        <a:rPr lang="nb-NO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Oppsummere arbeidet som er gjort i dag og skape tydelighet rundt hva som skjer videre i gevinstarbeidet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nb-NO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Oppsummere det gjennomførte arbeidet og synliggjøre arbeidet som gjenstår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b-NO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Husk å lage avtaler med gevinsteier/-eierne om arbeidet som gjenstår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b-NO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Fortell hvordan det skal arbeides videre med output fra denne workshop, samt om deltakerne vil bli invitert til flere workshops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4612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54887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C4EF579C-E89C-441B-BF71-0981B93F406E}"/>
              </a:ext>
            </a:extLst>
          </p:cNvPr>
          <p:cNvSpPr/>
          <p:nvPr/>
        </p:nvSpPr>
        <p:spPr>
          <a:xfrm>
            <a:off x="3331753" y="4086225"/>
            <a:ext cx="3924300" cy="39243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38DA43-3340-417C-ADF0-1483410E1A60}"/>
              </a:ext>
            </a:extLst>
          </p:cNvPr>
          <p:cNvSpPr/>
          <p:nvPr/>
        </p:nvSpPr>
        <p:spPr>
          <a:xfrm>
            <a:off x="228600" y="328612"/>
            <a:ext cx="1905000" cy="1905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2FA480-D285-4031-BAC0-72E8ECD7EB8C}"/>
              </a:ext>
            </a:extLst>
          </p:cNvPr>
          <p:cNvSpPr/>
          <p:nvPr/>
        </p:nvSpPr>
        <p:spPr>
          <a:xfrm>
            <a:off x="8115300" y="-1295400"/>
            <a:ext cx="5467350" cy="54673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3077A1-56D5-4B16-9F53-00B52A181164}"/>
              </a:ext>
            </a:extLst>
          </p:cNvPr>
          <p:cNvSpPr/>
          <p:nvPr/>
        </p:nvSpPr>
        <p:spPr>
          <a:xfrm>
            <a:off x="1184534" y="816777"/>
            <a:ext cx="9829800" cy="523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DB20011-DD82-4139-BCFC-3384EF6C13CA}"/>
              </a:ext>
            </a:extLst>
          </p:cNvPr>
          <p:cNvSpPr/>
          <p:nvPr/>
        </p:nvSpPr>
        <p:spPr>
          <a:xfrm>
            <a:off x="6400800" y="5395119"/>
            <a:ext cx="4305300" cy="3968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9C2AA2-B852-4127-BDCE-E81B96919883}"/>
              </a:ext>
            </a:extLst>
          </p:cNvPr>
          <p:cNvSpPr txBox="1"/>
          <p:nvPr/>
        </p:nvSpPr>
        <p:spPr>
          <a:xfrm>
            <a:off x="1611144" y="2902903"/>
            <a:ext cx="6542256" cy="178510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Workshop</a:t>
            </a:r>
          </a:p>
          <a:p>
            <a:r>
              <a:rPr lang="en-US" sz="4000" b="1" dirty="0" err="1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Gevinstplan</a:t>
            </a:r>
            <a:r>
              <a:rPr lang="en-US" sz="4000" b="1" dirty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og</a:t>
            </a:r>
            <a:r>
              <a:rPr lang="en-US" sz="4000" b="1" dirty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implementeringsaktiviteter</a:t>
            </a:r>
            <a:endParaRPr lang="en-US" sz="4000" b="1" dirty="0">
              <a:solidFill>
                <a:schemeClr val="accent1"/>
              </a:solidFill>
              <a:latin typeface="+mj-lt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UiO prosjektrammeverk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319D8F-6A9F-4F5B-BE6E-A97FFC9619E7}"/>
              </a:ext>
            </a:extLst>
          </p:cNvPr>
          <p:cNvGrpSpPr/>
          <p:nvPr/>
        </p:nvGrpSpPr>
        <p:grpSpPr>
          <a:xfrm>
            <a:off x="8354202" y="2518279"/>
            <a:ext cx="1649571" cy="898963"/>
            <a:chOff x="9880660" y="3542871"/>
            <a:chExt cx="667137" cy="290427"/>
          </a:xfrm>
          <a:solidFill>
            <a:schemeClr val="accent2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0090048-DA7A-444E-B2D5-8B89F4ABE1FE}"/>
                </a:ext>
              </a:extLst>
            </p:cNvPr>
            <p:cNvSpPr/>
            <p:nvPr/>
          </p:nvSpPr>
          <p:spPr>
            <a:xfrm>
              <a:off x="10067068" y="3625715"/>
              <a:ext cx="80401" cy="130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20D01DB-D4E4-4B02-BB2D-B40370ED0AA5}"/>
                </a:ext>
              </a:extLst>
            </p:cNvPr>
            <p:cNvSpPr/>
            <p:nvPr/>
          </p:nvSpPr>
          <p:spPr>
            <a:xfrm>
              <a:off x="10440367" y="3542871"/>
              <a:ext cx="107430" cy="24226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A5EEC335-5565-42C7-8FE2-F036E4D25EF9}"/>
                </a:ext>
              </a:extLst>
            </p:cNvPr>
            <p:cNvSpPr/>
            <p:nvPr/>
          </p:nvSpPr>
          <p:spPr>
            <a:xfrm rot="5400000">
              <a:off x="9944207" y="3635588"/>
              <a:ext cx="177029" cy="71562"/>
            </a:xfrm>
            <a:prstGeom prst="roundRect">
              <a:avLst>
                <a:gd name="adj" fmla="val 11455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A188CB36-4AC2-40A5-BB8F-0BBBD5799021}"/>
                </a:ext>
              </a:extLst>
            </p:cNvPr>
            <p:cNvSpPr/>
            <p:nvPr/>
          </p:nvSpPr>
          <p:spPr>
            <a:xfrm rot="5578872">
              <a:off x="10031385" y="3618206"/>
              <a:ext cx="192575" cy="1849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A033A682-6EB8-48EE-9531-7D49AA5A0FB8}"/>
                </a:ext>
              </a:extLst>
            </p:cNvPr>
            <p:cNvSpPr/>
            <p:nvPr/>
          </p:nvSpPr>
          <p:spPr>
            <a:xfrm rot="10141199">
              <a:off x="10001573" y="3574523"/>
              <a:ext cx="148359" cy="5085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D81C67A8-8334-4AB3-822A-0B30B975F4A2}"/>
                </a:ext>
              </a:extLst>
            </p:cNvPr>
            <p:cNvSpPr/>
            <p:nvPr/>
          </p:nvSpPr>
          <p:spPr>
            <a:xfrm rot="2006646">
              <a:off x="10157098" y="3693822"/>
              <a:ext cx="205118" cy="5731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07907534-6F0D-40C4-A7E4-75D9347EA082}"/>
                </a:ext>
              </a:extLst>
            </p:cNvPr>
            <p:cNvSpPr/>
            <p:nvPr/>
          </p:nvSpPr>
          <p:spPr>
            <a:xfrm rot="5400000">
              <a:off x="10295117" y="3633322"/>
              <a:ext cx="146655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DEF13189-690F-40F1-97AE-E49E5796ABA1}"/>
                </a:ext>
              </a:extLst>
            </p:cNvPr>
            <p:cNvSpPr/>
            <p:nvPr/>
          </p:nvSpPr>
          <p:spPr>
            <a:xfrm rot="12790554">
              <a:off x="10172833" y="3569762"/>
              <a:ext cx="209485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61E7060C-8D75-4698-9D83-BB2BF2B167B7}"/>
                </a:ext>
              </a:extLst>
            </p:cNvPr>
            <p:cNvSpPr/>
            <p:nvPr/>
          </p:nvSpPr>
          <p:spPr>
            <a:xfrm rot="8210285">
              <a:off x="10049424" y="3556980"/>
              <a:ext cx="223478" cy="83570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332EF85-8B23-4EA4-A315-7DCA8392DE8A}"/>
                </a:ext>
              </a:extLst>
            </p:cNvPr>
            <p:cNvSpPr/>
            <p:nvPr/>
          </p:nvSpPr>
          <p:spPr>
            <a:xfrm rot="2772113">
              <a:off x="10120477" y="3686839"/>
              <a:ext cx="89584" cy="12514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DEC7509-1FEB-479A-A024-29705C106F87}"/>
                </a:ext>
              </a:extLst>
            </p:cNvPr>
            <p:cNvSpPr/>
            <p:nvPr/>
          </p:nvSpPr>
          <p:spPr>
            <a:xfrm rot="2110928">
              <a:off x="10150156" y="3669199"/>
              <a:ext cx="125383" cy="11076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6214D3CE-3677-4411-9E97-CF47F8581B82}"/>
                </a:ext>
              </a:extLst>
            </p:cNvPr>
            <p:cNvSpPr/>
            <p:nvPr/>
          </p:nvSpPr>
          <p:spPr>
            <a:xfrm rot="2006646">
              <a:off x="10122120" y="3725551"/>
              <a:ext cx="205118" cy="5731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B67F6AB8-51EC-4A4F-BD64-D38AA84CB8D0}"/>
                </a:ext>
              </a:extLst>
            </p:cNvPr>
            <p:cNvSpPr/>
            <p:nvPr/>
          </p:nvSpPr>
          <p:spPr>
            <a:xfrm rot="2006646">
              <a:off x="10119003" y="3761314"/>
              <a:ext cx="162517" cy="5731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4F80DC39-A2E8-42C2-A010-DC6B70C6DEED}"/>
                </a:ext>
              </a:extLst>
            </p:cNvPr>
            <p:cNvSpPr/>
            <p:nvPr/>
          </p:nvSpPr>
          <p:spPr>
            <a:xfrm rot="2006646">
              <a:off x="10063017" y="3775985"/>
              <a:ext cx="162517" cy="5731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E9F58C32-6CAA-48B4-99B3-1279619FC9F4}"/>
                </a:ext>
              </a:extLst>
            </p:cNvPr>
            <p:cNvSpPr/>
            <p:nvPr/>
          </p:nvSpPr>
          <p:spPr>
            <a:xfrm rot="12357892">
              <a:off x="10181372" y="3545622"/>
              <a:ext cx="209485" cy="5717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46334734-966B-4433-B313-164B0A3F5474}"/>
                </a:ext>
              </a:extLst>
            </p:cNvPr>
            <p:cNvSpPr/>
            <p:nvPr/>
          </p:nvSpPr>
          <p:spPr>
            <a:xfrm rot="12790554">
              <a:off x="10172832" y="3611359"/>
              <a:ext cx="209485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AC012572-3E7B-40FC-9C88-7A1A58A295AC}"/>
                </a:ext>
              </a:extLst>
            </p:cNvPr>
            <p:cNvSpPr/>
            <p:nvPr/>
          </p:nvSpPr>
          <p:spPr>
            <a:xfrm rot="12790554">
              <a:off x="10172832" y="3635599"/>
              <a:ext cx="209485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2C98CC03-BCF2-4A45-93D7-CC60A9736277}"/>
                </a:ext>
              </a:extLst>
            </p:cNvPr>
            <p:cNvSpPr/>
            <p:nvPr/>
          </p:nvSpPr>
          <p:spPr>
            <a:xfrm rot="13245190">
              <a:off x="10201793" y="3645580"/>
              <a:ext cx="209485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A3CA2B5-693E-4C26-8F04-ED6ED4CE4DC0}"/>
                </a:ext>
              </a:extLst>
            </p:cNvPr>
            <p:cNvSpPr/>
            <p:nvPr/>
          </p:nvSpPr>
          <p:spPr>
            <a:xfrm>
              <a:off x="9880660" y="3552642"/>
              <a:ext cx="107430" cy="24226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356298F-6F06-4826-B2D5-D3AD1DDA706A}"/>
                </a:ext>
              </a:extLst>
            </p:cNvPr>
            <p:cNvSpPr/>
            <p:nvPr/>
          </p:nvSpPr>
          <p:spPr>
            <a:xfrm>
              <a:off x="9911515" y="3725889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F4C795C-3D5E-425D-91EC-C98348CCD72C}"/>
                </a:ext>
              </a:extLst>
            </p:cNvPr>
            <p:cNvSpPr/>
            <p:nvPr/>
          </p:nvSpPr>
          <p:spPr>
            <a:xfrm>
              <a:off x="10471222" y="3725889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933EED6E-572F-499A-9514-8FCE73044D3F}"/>
                </a:ext>
              </a:extLst>
            </p:cNvPr>
            <p:cNvSpPr/>
            <p:nvPr/>
          </p:nvSpPr>
          <p:spPr>
            <a:xfrm rot="5400000">
              <a:off x="10318760" y="3636414"/>
              <a:ext cx="157031" cy="59437"/>
            </a:xfrm>
            <a:prstGeom prst="roundRect">
              <a:avLst>
                <a:gd name="adj" fmla="val 9937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0" name="Grafikk 27" descr="Dagskalender">
            <a:extLst>
              <a:ext uri="{FF2B5EF4-FFF2-40B4-BE49-F238E27FC236}">
                <a16:creationId xmlns:a16="http://schemas.microsoft.com/office/drawing/2014/main" id="{CC79AD84-2608-495C-987B-66EF886A0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00289" y="3585278"/>
            <a:ext cx="1712888" cy="171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14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269EB494-5692-401F-9EBC-6C42916CD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Workshop implementeringsaktiviteter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609E4-BA94-4ED9-A2A1-C6B82C87E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0243" y="1981201"/>
            <a:ext cx="5029200" cy="2270760"/>
          </a:xfrm>
        </p:spPr>
        <p:txBody>
          <a:bodyPr/>
          <a:lstStyle/>
          <a:p>
            <a:pPr marL="0" indent="0">
              <a:buNone/>
            </a:pPr>
            <a:r>
              <a:rPr lang="nb-NO" sz="1400" b="1"/>
              <a:t>Formål med workshop: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da-DK" sz="1100"/>
              <a:t>Sikre at </a:t>
            </a:r>
            <a:r>
              <a:rPr lang="da-DK" sz="1100" err="1"/>
              <a:t>mottakerorganisasjonen</a:t>
            </a:r>
            <a:r>
              <a:rPr lang="da-DK" sz="1100"/>
              <a:t> får optimale </a:t>
            </a:r>
            <a:r>
              <a:rPr lang="da-DK" sz="1100" err="1"/>
              <a:t>muligheter</a:t>
            </a:r>
            <a:r>
              <a:rPr lang="da-DK" sz="1100"/>
              <a:t> for å realisere ønskede gevinster </a:t>
            </a:r>
            <a:r>
              <a:rPr lang="da-DK" sz="1100" err="1"/>
              <a:t>gjennom</a:t>
            </a:r>
            <a:r>
              <a:rPr lang="da-DK" sz="1100"/>
              <a:t> å:</a:t>
            </a:r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sz="1100" err="1"/>
              <a:t>Tydeliggjøre</a:t>
            </a:r>
            <a:r>
              <a:rPr lang="da-DK" sz="1100"/>
              <a:t> </a:t>
            </a:r>
            <a:r>
              <a:rPr lang="da-DK" sz="1100" err="1"/>
              <a:t>prosjektet</a:t>
            </a:r>
            <a:r>
              <a:rPr lang="da-DK" sz="1100"/>
              <a:t> og </a:t>
            </a:r>
            <a:r>
              <a:rPr lang="da-DK" sz="1100" err="1"/>
              <a:t>mottakerorganisasjonens</a:t>
            </a:r>
            <a:r>
              <a:rPr lang="da-DK" sz="1100"/>
              <a:t> </a:t>
            </a:r>
            <a:r>
              <a:rPr lang="da-DK" sz="1100" err="1"/>
              <a:t>felles</a:t>
            </a:r>
            <a:r>
              <a:rPr lang="da-DK" sz="1100"/>
              <a:t> ansvar for organisatoriske implementering og anvendelse av </a:t>
            </a:r>
            <a:r>
              <a:rPr lang="da-DK" sz="1100" err="1"/>
              <a:t>prosjektets</a:t>
            </a:r>
            <a:r>
              <a:rPr lang="da-DK" sz="1100"/>
              <a:t> løsninger/leveranser.</a:t>
            </a:r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sz="1100" err="1"/>
              <a:t>Klargjøre</a:t>
            </a:r>
            <a:r>
              <a:rPr lang="da-DK" sz="1100"/>
              <a:t> skillet </a:t>
            </a:r>
            <a:r>
              <a:rPr lang="da-DK" sz="1100" err="1"/>
              <a:t>mellom</a:t>
            </a:r>
            <a:r>
              <a:rPr lang="da-DK" sz="1100"/>
              <a:t> de </a:t>
            </a:r>
            <a:r>
              <a:rPr lang="da-DK" sz="1100" err="1"/>
              <a:t>aktivitetene</a:t>
            </a:r>
            <a:r>
              <a:rPr lang="da-DK" sz="1100"/>
              <a:t> som </a:t>
            </a:r>
            <a:r>
              <a:rPr lang="da-DK" sz="1100" err="1"/>
              <a:t>gjennomføres</a:t>
            </a:r>
            <a:r>
              <a:rPr lang="da-DK" sz="1100"/>
              <a:t> som en del av </a:t>
            </a:r>
            <a:r>
              <a:rPr lang="da-DK" sz="1100" err="1"/>
              <a:t>prosjektet</a:t>
            </a:r>
            <a:r>
              <a:rPr lang="da-DK" sz="1100"/>
              <a:t> og de </a:t>
            </a:r>
            <a:r>
              <a:rPr lang="da-DK" sz="1100" err="1"/>
              <a:t>aktivitetene</a:t>
            </a:r>
            <a:r>
              <a:rPr lang="da-DK" sz="1100"/>
              <a:t> som </a:t>
            </a:r>
            <a:r>
              <a:rPr lang="da-DK" sz="1100" err="1"/>
              <a:t>mottakerorganisasjonen</a:t>
            </a:r>
            <a:r>
              <a:rPr lang="da-DK" sz="1100"/>
              <a:t> er ansvarlig for.</a:t>
            </a:r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sz="1100"/>
              <a:t>Formulere effektive og </a:t>
            </a:r>
            <a:r>
              <a:rPr lang="da-DK" sz="1100" err="1"/>
              <a:t>forpliktende</a:t>
            </a:r>
            <a:r>
              <a:rPr lang="da-DK" sz="1100"/>
              <a:t> implementeringsaktiviteter i </a:t>
            </a:r>
            <a:r>
              <a:rPr lang="da-DK" sz="1100" err="1"/>
              <a:t>mottakerorganisasjonen</a:t>
            </a:r>
            <a:r>
              <a:rPr lang="da-DK" sz="110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FB5F0-086F-4C2F-A4C4-21660B426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2643" y="1981200"/>
            <a:ext cx="5029200" cy="2270761"/>
          </a:xfrm>
        </p:spPr>
        <p:txBody>
          <a:bodyPr/>
          <a:lstStyle/>
          <a:p>
            <a:pPr marL="0" indent="0">
              <a:buNone/>
            </a:pPr>
            <a:r>
              <a:rPr lang="nb-NO" sz="1400" b="1"/>
              <a:t>Leveranser etter workshop: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da-DK" sz="1100"/>
              <a:t>En beskrivelse av og beslutning om implementeringsaktiviteter etter prosjektets avslutning:</a:t>
            </a:r>
          </a:p>
          <a:p>
            <a:pPr fontAlgn="auto">
              <a:spcAft>
                <a:spcPts val="0"/>
              </a:spcAft>
              <a:defRPr/>
            </a:pPr>
            <a:r>
              <a:rPr lang="da-DK" sz="1100"/>
              <a:t>Felles oversikt over prosjektets implementeringsplan</a:t>
            </a:r>
          </a:p>
          <a:p>
            <a:pPr fontAlgn="auto">
              <a:spcAft>
                <a:spcPts val="0"/>
              </a:spcAft>
              <a:defRPr/>
            </a:pPr>
            <a:r>
              <a:rPr lang="da-DK" sz="1100"/>
              <a:t>Drøfte behov for ytterligere understøttende implementeringsaktiviteter i mottakerorganisasjonen</a:t>
            </a:r>
          </a:p>
          <a:p>
            <a:pPr fontAlgn="auto">
              <a:spcAft>
                <a:spcPts val="0"/>
              </a:spcAft>
              <a:defRPr/>
            </a:pPr>
            <a:r>
              <a:rPr lang="da-DK" sz="1100"/>
              <a:t>Beskrivelse av implementeringsaktiviteter etter prosjektavslutning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da-DK" sz="11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C53ABA-185F-4B22-9F66-A5B3093A781A}"/>
              </a:ext>
            </a:extLst>
          </p:cNvPr>
          <p:cNvSpPr txBox="1"/>
          <p:nvPr/>
        </p:nvSpPr>
        <p:spPr>
          <a:xfrm>
            <a:off x="1016001" y="4344402"/>
            <a:ext cx="1077322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Deltakere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dirty="0" err="1" smtClean="0"/>
              <a:t>Seniorbruker</a:t>
            </a:r>
            <a:r>
              <a:rPr lang="da-DK" sz="1100" dirty="0" smtClean="0"/>
              <a:t>/gevinstansvarlig</a:t>
            </a:r>
            <a:endParaRPr lang="da-DK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dirty="0"/>
              <a:t>Øvrige </a:t>
            </a:r>
            <a:r>
              <a:rPr lang="da-DK" sz="1100" dirty="0" err="1" smtClean="0"/>
              <a:t>gevinsteiere</a:t>
            </a:r>
            <a:endParaRPr lang="da-DK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dirty="0"/>
              <a:t>Relevante ledere fra </a:t>
            </a:r>
            <a:r>
              <a:rPr lang="da-DK" sz="1100" dirty="0" err="1"/>
              <a:t>mottakerorganisasjonen</a:t>
            </a:r>
            <a:r>
              <a:rPr lang="da-DK" sz="1100" dirty="0"/>
              <a:t> (</a:t>
            </a:r>
            <a:r>
              <a:rPr lang="da-DK" sz="1100" dirty="0" err="1"/>
              <a:t>kontorsjef</a:t>
            </a:r>
            <a:r>
              <a:rPr lang="da-DK" sz="1100" dirty="0"/>
              <a:t>, </a:t>
            </a:r>
            <a:r>
              <a:rPr lang="da-DK" sz="1100" dirty="0" err="1"/>
              <a:t>avdelingsleder</a:t>
            </a:r>
            <a:r>
              <a:rPr lang="da-DK" sz="1100" dirty="0"/>
              <a:t>, teamleder mv.)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dirty="0" err="1"/>
              <a:t>Prosjektleder</a:t>
            </a:r>
            <a:endParaRPr lang="da-DK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dirty="0"/>
              <a:t>Eventuelle </a:t>
            </a:r>
            <a:r>
              <a:rPr lang="da-DK" sz="1100" dirty="0" err="1"/>
              <a:t>fagspesialister</a:t>
            </a:r>
            <a:r>
              <a:rPr lang="da-DK" sz="1100" dirty="0"/>
              <a:t> fra </a:t>
            </a:r>
            <a:r>
              <a:rPr lang="da-DK" sz="1100" dirty="0" err="1"/>
              <a:t>mottakerorganisasjonen</a:t>
            </a:r>
            <a:endParaRPr lang="nb-NO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23307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01FED89-C9A4-4BB8-96CF-CB9D44710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1" y="849630"/>
            <a:ext cx="10562167" cy="854479"/>
          </a:xfrm>
        </p:spPr>
        <p:txBody>
          <a:bodyPr>
            <a:normAutofit fontScale="90000"/>
          </a:bodyPr>
          <a:lstStyle/>
          <a:p>
            <a:r>
              <a:rPr lang="nb-NO" dirty="0"/>
              <a:t>Prosjektlederens rolle og ansvar knyttet til workshop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6A4F76E-D312-4BAB-A0DA-EDB90997CABE}"/>
              </a:ext>
            </a:extLst>
          </p:cNvPr>
          <p:cNvSpPr/>
          <p:nvPr/>
        </p:nvSpPr>
        <p:spPr bwMode="auto">
          <a:xfrm>
            <a:off x="1404255" y="1756957"/>
            <a:ext cx="1717766" cy="75111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FØR WORKSHOP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A8614D8-3667-4185-B809-3F44AB160DFA}"/>
              </a:ext>
            </a:extLst>
          </p:cNvPr>
          <p:cNvSpPr/>
          <p:nvPr/>
        </p:nvSpPr>
        <p:spPr bwMode="auto">
          <a:xfrm>
            <a:off x="4149623" y="1759140"/>
            <a:ext cx="1717766" cy="74893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UNDER WORKSHOP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0248264-5C79-45F6-AD7B-DC8842BB5B38}"/>
              </a:ext>
            </a:extLst>
          </p:cNvPr>
          <p:cNvSpPr/>
          <p:nvPr/>
        </p:nvSpPr>
        <p:spPr bwMode="auto">
          <a:xfrm>
            <a:off x="7045218" y="1761321"/>
            <a:ext cx="1648112" cy="74674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ETTER WORKSHOP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C1AEB9-2787-4DB3-BE83-6E292429D846}"/>
              </a:ext>
            </a:extLst>
          </p:cNvPr>
          <p:cNvSpPr txBox="1"/>
          <p:nvPr/>
        </p:nvSpPr>
        <p:spPr>
          <a:xfrm>
            <a:off x="1358537" y="3004457"/>
            <a:ext cx="237090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 smtClean="0"/>
              <a:t>Oppgaver</a:t>
            </a:r>
            <a:endParaRPr lang="nb-NO" sz="1200" b="1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b-NO" altLang="da-DK" sz="1200" dirty="0"/>
              <a:t>I samråd med gevinsteier/styringsgruppen: Identifisere deltakere og sende ut invitasjoner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b-NO" altLang="da-DK" sz="1200" dirty="0"/>
              <a:t>Skape støtte for gevinstarbeidet i organisasjonen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b-NO" altLang="da-DK" sz="1200" dirty="0"/>
              <a:t>Planlegge og designe workshop, ev. i samarbeid med en </a:t>
            </a:r>
            <a:r>
              <a:rPr lang="nb-NO" altLang="da-DK" sz="1200" dirty="0" err="1"/>
              <a:t>fasilitator</a:t>
            </a:r>
            <a:endParaRPr lang="nb-NO" altLang="da-DK" sz="1200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b-NO" altLang="da-DK" sz="1200" dirty="0"/>
              <a:t>Ev. finne </a:t>
            </a:r>
            <a:r>
              <a:rPr lang="nb-NO" altLang="da-DK" sz="1200" dirty="0" err="1"/>
              <a:t>fasilitator</a:t>
            </a:r>
            <a:r>
              <a:rPr lang="nb-NO" altLang="da-DK" sz="1200" dirty="0"/>
              <a:t> som kan lede workshopen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b-NO" altLang="da-DK" sz="1200" dirty="0"/>
              <a:t>Ivareta alle praktiske detaljer inkl. booking av møtelokale, bevertning, utskrift av materiale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7E9D92-26C2-4315-8423-7F842C1898D3}"/>
              </a:ext>
            </a:extLst>
          </p:cNvPr>
          <p:cNvSpPr txBox="1"/>
          <p:nvPr/>
        </p:nvSpPr>
        <p:spPr>
          <a:xfrm>
            <a:off x="4095206" y="3006636"/>
            <a:ext cx="24579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 smtClean="0"/>
              <a:t>Oppgaver</a:t>
            </a:r>
            <a:endParaRPr lang="nb-NO" sz="1200" b="1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b-NO" altLang="da-DK" sz="1200" dirty="0"/>
              <a:t>Bidra i workshop på like vilkår som øvrige deltakere (dersom workshop ledes av en </a:t>
            </a:r>
            <a:r>
              <a:rPr lang="nb-NO" altLang="da-DK" sz="1200" dirty="0" err="1"/>
              <a:t>fasilitator</a:t>
            </a:r>
            <a:r>
              <a:rPr lang="nb-NO" altLang="da-DK" sz="1200" dirty="0"/>
              <a:t>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b-NO" altLang="da-DK" sz="1200" dirty="0" err="1"/>
              <a:t>Fasilitere</a:t>
            </a:r>
            <a:r>
              <a:rPr lang="nb-NO" altLang="da-DK" sz="1200" dirty="0"/>
              <a:t> workshop med fokus på å skape en god prosess for gevinstarbeidet, og skape engasjement blant deltagerne (dersom prosjektlederen er </a:t>
            </a:r>
            <a:r>
              <a:rPr lang="nb-NO" altLang="da-DK" sz="1200" dirty="0" err="1"/>
              <a:t>fasilitator</a:t>
            </a:r>
            <a:r>
              <a:rPr lang="nb-NO" altLang="da-DK" sz="1200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0C85D9-A5C0-4F95-8B9C-6CB7AD90A9BC}"/>
              </a:ext>
            </a:extLst>
          </p:cNvPr>
          <p:cNvSpPr txBox="1"/>
          <p:nvPr/>
        </p:nvSpPr>
        <p:spPr>
          <a:xfrm>
            <a:off x="6988630" y="3004457"/>
            <a:ext cx="33636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 smtClean="0"/>
              <a:t>Oppgaver</a:t>
            </a:r>
            <a:endParaRPr lang="nb-NO" sz="1200" b="1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b-NO" altLang="da-DK" sz="1200" dirty="0"/>
              <a:t>Benytte input fra workshopen til å fylle ut relevant prosjektdokumentasjon, samt etablere eierskap til gevinstene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b-NO" altLang="da-DK" sz="1200" dirty="0"/>
              <a:t>Sikre deltakernes aksept av input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b-NO" altLang="da-DK" sz="1200" dirty="0"/>
              <a:t>Kvalitetssikre utfylte gevinstbeskrivelser og sikre enhetlig nivå på tvers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b-NO" altLang="da-DK" sz="1200" dirty="0"/>
              <a:t>Innhente foreløpige estimater for gevinstpotensialet og indikatorer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b-NO" altLang="da-DK" sz="1200" dirty="0"/>
              <a:t>Sørge for at gevinstbeskrivelsene blir tatt frem og oppdateres ved behov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b-NO" altLang="da-DK" sz="1200" dirty="0"/>
              <a:t>Oppdatere gevinstkart i henhold til ny innsikt på bakgrunn av detaljering av gevinstene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801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Hvorfor </a:t>
            </a:r>
            <a:r>
              <a:rPr lang="nb-NO" dirty="0" err="1" smtClean="0"/>
              <a:t>fasiliterin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10658" y="1459130"/>
            <a:ext cx="5386917" cy="463116"/>
          </a:xfrm>
        </p:spPr>
        <p:txBody>
          <a:bodyPr>
            <a:normAutofit fontScale="25000" lnSpcReduction="20000"/>
          </a:bodyPr>
          <a:lstStyle/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r>
              <a:rPr lang="nb-NO"/>
              <a:t> </a:t>
            </a:r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r>
              <a:rPr lang="nb-NO" sz="9100"/>
              <a:t>Formål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5222" y="2174874"/>
            <a:ext cx="5548578" cy="379412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b-NO" sz="1800" dirty="0"/>
              <a:t>Dreiebokens formål er å inspirere til planlegging og gjennomføring av gevinstkartlegging og gevinstrealisering, og gi prosjekt- og prosessledere en praktisk guide i å støtte prosjektets interessenter i å jobbe systematisk med ønskede gevinster fra prosjekter</a:t>
            </a:r>
            <a:r>
              <a:rPr lang="nb-NO" sz="1800" dirty="0" smtClean="0"/>
              <a:t>.</a:t>
            </a:r>
            <a:endParaRPr lang="nb-NO" sz="1800" dirty="0"/>
          </a:p>
          <a:p>
            <a:pPr marL="0" indent="0">
              <a:lnSpc>
                <a:spcPct val="120000"/>
              </a:lnSpc>
              <a:buNone/>
            </a:pPr>
            <a:r>
              <a:rPr lang="nb-NO" sz="1800" dirty="0"/>
              <a:t>Gjennomføring av foreslåtte workshops og møter kan gi et godt grunnlag for gevinstrealisering, og  gode bidrag til nødvendig prosjektdokumentasjon om ønskede gevinster.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b-NO" sz="1800" dirty="0"/>
              <a:t>Antall workshops og møter, og innholdet i dem, </a:t>
            </a:r>
            <a:r>
              <a:rPr lang="nb-NO" sz="1800" dirty="0" smtClean="0"/>
              <a:t>kan tilpasses </a:t>
            </a:r>
            <a:r>
              <a:rPr lang="nb-NO" sz="1800" dirty="0"/>
              <a:t>hver enkelt prosjekt. 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2967" y="1300164"/>
            <a:ext cx="5389033" cy="639762"/>
          </a:xfrm>
        </p:spPr>
        <p:txBody>
          <a:bodyPr/>
          <a:lstStyle/>
          <a:p>
            <a:r>
              <a:rPr lang="nb-NO" sz="2400"/>
              <a:t>Innhold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2967" y="2174875"/>
            <a:ext cx="4518749" cy="36845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1800" dirty="0"/>
              <a:t>Dreieboken inneholder detaljerte beskrivelser av fire anbefalte workshops: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800" dirty="0"/>
              <a:t>Vurdering av gevinstpotensialet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800" dirty="0"/>
              <a:t>Gevinstkart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800" dirty="0"/>
              <a:t>Gevinstprofiler/-beskrivelser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800" dirty="0"/>
              <a:t>Gevinstrealiseringsplan og implementeringsaktiviteter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1800" dirty="0"/>
              <a:t>I tillegg inneholder dreieboken maler som kan benyttes til dokumentasjon i prosjekter, og forslag til presentasjonsmateriale til workshops. 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104BEC8-3B4E-4B38-9A64-D217FC739E31}"/>
              </a:ext>
            </a:extLst>
          </p:cNvPr>
          <p:cNvSpPr/>
          <p:nvPr/>
        </p:nvSpPr>
        <p:spPr bwMode="auto">
          <a:xfrm>
            <a:off x="518852" y="614364"/>
            <a:ext cx="7879080" cy="685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2800" b="1" dirty="0">
                <a:latin typeface="Arial" charset="0"/>
                <a:ea typeface="ヒラギノ角ゴ Pro W3" charset="-128"/>
                <a:cs typeface="ヒラギノ角ゴ Pro W3" charset="-128"/>
              </a:rPr>
              <a:t>Introduksjon til dreieboken</a:t>
            </a:r>
            <a:endParaRPr kumimoji="0" lang="nb-NO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010" y="170564"/>
            <a:ext cx="1714684" cy="171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6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74752-991A-4EA7-9CF5-C7201BAC7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1" y="849630"/>
            <a:ext cx="10562167" cy="698319"/>
          </a:xfrm>
        </p:spPr>
        <p:txBody>
          <a:bodyPr/>
          <a:lstStyle/>
          <a:p>
            <a:r>
              <a:rPr lang="nb-NO"/>
              <a:t>Forslag til agenda til workshop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3893F6E-BEC3-45CE-88E3-4362E68E35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924929"/>
              </p:ext>
            </p:extLst>
          </p:nvPr>
        </p:nvGraphicFramePr>
        <p:xfrm>
          <a:off x="931094" y="1596120"/>
          <a:ext cx="5920375" cy="3867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6792">
                  <a:extLst>
                    <a:ext uri="{9D8B030D-6E8A-4147-A177-3AD203B41FA5}">
                      <a16:colId xmlns:a16="http://schemas.microsoft.com/office/drawing/2014/main" val="1796933000"/>
                    </a:ext>
                  </a:extLst>
                </a:gridCol>
                <a:gridCol w="4993583">
                  <a:extLst>
                    <a:ext uri="{9D8B030D-6E8A-4147-A177-3AD203B41FA5}">
                      <a16:colId xmlns:a16="http://schemas.microsoft.com/office/drawing/2014/main" val="4068899678"/>
                    </a:ext>
                  </a:extLst>
                </a:gridCol>
              </a:tblGrid>
              <a:tr h="341063">
                <a:tc>
                  <a:txBody>
                    <a:bodyPr/>
                    <a:lstStyle/>
                    <a:p>
                      <a:r>
                        <a:rPr lang="nb-NO" sz="1200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TEMA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684870"/>
                  </a:ext>
                </a:extLst>
              </a:tr>
              <a:tr h="341063">
                <a:tc>
                  <a:txBody>
                    <a:bodyPr/>
                    <a:lstStyle/>
                    <a:p>
                      <a:r>
                        <a:rPr lang="nb-NO" sz="1200"/>
                        <a:t>20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Velkommen og formålet med workshop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338479"/>
                  </a:ext>
                </a:extLst>
              </a:tr>
              <a:tr h="341063">
                <a:tc>
                  <a:txBody>
                    <a:bodyPr/>
                    <a:lstStyle/>
                    <a:p>
                      <a:r>
                        <a:rPr lang="nb-NO" sz="1200"/>
                        <a:t>15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Kort gjennomgang av prosjektets gevinstkart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834221"/>
                  </a:ext>
                </a:extLst>
              </a:tr>
              <a:tr h="341063">
                <a:tc>
                  <a:txBody>
                    <a:bodyPr/>
                    <a:lstStyle/>
                    <a:p>
                      <a:r>
                        <a:rPr lang="nb-NO" sz="1200"/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Felles gjennomgang av prosjektets implementeringsplan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433098"/>
                  </a:ext>
                </a:extLst>
              </a:tr>
              <a:tr h="341063">
                <a:tc>
                  <a:txBody>
                    <a:bodyPr/>
                    <a:lstStyle/>
                    <a:p>
                      <a:r>
                        <a:rPr lang="nb-NO" sz="1200"/>
                        <a:t>15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i="1"/>
                        <a:t>Pause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974815"/>
                  </a:ext>
                </a:extLst>
              </a:tr>
              <a:tr h="341063">
                <a:tc>
                  <a:txBody>
                    <a:bodyPr/>
                    <a:lstStyle/>
                    <a:p>
                      <a:r>
                        <a:rPr lang="nb-NO" sz="1200"/>
                        <a:t>20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62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/>
                        <a:t>Vurdering; </a:t>
                      </a:r>
                      <a:r>
                        <a:rPr lang="nb-NO" sz="1200" dirty="0" smtClean="0"/>
                        <a:t>Hvor krevende</a:t>
                      </a:r>
                      <a:r>
                        <a:rPr lang="nb-NO" sz="1200" baseline="0" dirty="0" smtClean="0"/>
                        <a:t> er endringen for</a:t>
                      </a:r>
                      <a:r>
                        <a:rPr lang="nb-NO" sz="1200" dirty="0" smtClean="0"/>
                        <a:t> </a:t>
                      </a:r>
                      <a:r>
                        <a:rPr lang="nb-NO" sz="1200" dirty="0"/>
                        <a:t>berørte </a:t>
                      </a:r>
                      <a:r>
                        <a:rPr lang="nb-NO" sz="1200" dirty="0" err="1" smtClean="0"/>
                        <a:t>ansattegrupper</a:t>
                      </a:r>
                      <a:r>
                        <a:rPr lang="nb-NO" sz="1200" dirty="0" smtClean="0"/>
                        <a:t>?</a:t>
                      </a:r>
                      <a:endParaRPr lang="nb-N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297656"/>
                  </a:ext>
                </a:extLst>
              </a:tr>
              <a:tr h="341063">
                <a:tc>
                  <a:txBody>
                    <a:bodyPr/>
                    <a:lstStyle/>
                    <a:p>
                      <a:r>
                        <a:rPr lang="nb-NO" sz="1200"/>
                        <a:t>35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Mulige implementeringsaktiviteter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52123"/>
                  </a:ext>
                </a:extLst>
              </a:tr>
              <a:tr h="341063">
                <a:tc>
                  <a:txBody>
                    <a:bodyPr/>
                    <a:lstStyle/>
                    <a:p>
                      <a:r>
                        <a:rPr lang="nb-NO" sz="1200"/>
                        <a:t>15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i="1"/>
                        <a:t>Pause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499549"/>
                  </a:ext>
                </a:extLst>
              </a:tr>
              <a:tr h="341063">
                <a:tc>
                  <a:txBody>
                    <a:bodyPr/>
                    <a:lstStyle/>
                    <a:p>
                      <a:r>
                        <a:rPr lang="nb-NO" sz="1200"/>
                        <a:t>30 min.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Prioritering og utvelging av implementeringsaktiviteter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570963"/>
                  </a:ext>
                </a:extLst>
              </a:tr>
              <a:tr h="341063">
                <a:tc>
                  <a:txBody>
                    <a:bodyPr/>
                    <a:lstStyle/>
                    <a:p>
                      <a:r>
                        <a:rPr lang="nb-NO" sz="1200"/>
                        <a:t>15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62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/>
                        <a:t>Oppsummering og avslutning</a:t>
                      </a:r>
                    </a:p>
                    <a:p>
                      <a:endParaRPr lang="nb-NO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345839"/>
                  </a:ext>
                </a:extLst>
              </a:tr>
              <a:tr h="341063"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i="1" dirty="0"/>
                        <a:t>Total tid 3 timer, f.eks. fra kl. 9-12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77972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CEA2FF3-5E4F-47FE-93FE-51CCDD19BCBF}"/>
              </a:ext>
            </a:extLst>
          </p:cNvPr>
          <p:cNvSpPr txBox="1"/>
          <p:nvPr/>
        </p:nvSpPr>
        <p:spPr>
          <a:xfrm>
            <a:off x="7106195" y="1678577"/>
            <a:ext cx="4323805" cy="35240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 b="1"/>
              <a:t>TIPS OG TRIKS</a:t>
            </a:r>
          </a:p>
          <a:p>
            <a:pPr marL="171450" indent="-171450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nb-NO" altLang="da-DK" sz="1200">
                <a:solidFill>
                  <a:schemeClr val="bg1"/>
                </a:solidFill>
              </a:rPr>
              <a:t>Tenk gjennom hvor mange ulike enheter/grupper som inngår i implementeringsaktivitetene</a:t>
            </a:r>
          </a:p>
          <a:p>
            <a:pPr marL="171450" indent="-171450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nb-NO" altLang="da-DK" sz="1200">
                <a:solidFill>
                  <a:schemeClr val="bg1"/>
                </a:solidFill>
              </a:rPr>
              <a:t>Tenk over hvilke oppgaver som skal utføres av prosjektet og hvilke oppgaver som mottakerorganisasjonen selv skal stå for</a:t>
            </a:r>
          </a:p>
          <a:p>
            <a:pPr marL="171450" indent="-171450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nb-NO" altLang="da-DK" sz="1200">
                <a:solidFill>
                  <a:schemeClr val="bg1"/>
                </a:solidFill>
              </a:rPr>
              <a:t>Hvis det er snakk om mange selvstendige deler av organisasjonen kan det gi mening å lage egne workshops for hver av lederne i hver del av organisasjonen (f.eks. lokasjon eller virksomhetsområde)</a:t>
            </a:r>
          </a:p>
          <a:p>
            <a:pPr marL="171450" indent="-171450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nb-NO" altLang="da-DK" sz="1200">
                <a:solidFill>
                  <a:schemeClr val="bg1"/>
                </a:solidFill>
              </a:rPr>
              <a:t>Gevinsteierne bør alltid delta i dette arbeidet for å sikre at aktivitetene støtter gevinstrealiseringen</a:t>
            </a:r>
          </a:p>
          <a:p>
            <a:pPr marL="171450" indent="-171450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nb-NO" altLang="da-DK" sz="1200">
                <a:solidFill>
                  <a:schemeClr val="bg1"/>
                </a:solidFill>
              </a:rPr>
              <a:t>Tilpass agendaen til den tiden som er til rådighet.</a:t>
            </a:r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lang="da-DK" altLang="da-DK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155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2565CCAC-845F-4F88-B837-2055F192F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978" y="372728"/>
            <a:ext cx="9713237" cy="357592"/>
          </a:xfrm>
        </p:spPr>
        <p:txBody>
          <a:bodyPr>
            <a:normAutofit fontScale="90000"/>
          </a:bodyPr>
          <a:lstStyle/>
          <a:p>
            <a:r>
              <a:rPr lang="da-DK" altLang="da-DK"/>
              <a:t>Forslag til </a:t>
            </a:r>
            <a:r>
              <a:rPr lang="da-DK" altLang="da-DK" err="1"/>
              <a:t>dreiebok</a:t>
            </a:r>
            <a:r>
              <a:rPr lang="da-DK" altLang="da-DK"/>
              <a:t/>
            </a:r>
            <a:br>
              <a:rPr lang="da-DK" altLang="da-DK"/>
            </a:br>
            <a:endParaRPr lang="da-DK" altLang="da-DK" sz="18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58FCE7-72AA-421F-83EE-BA3F4EBA9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41317"/>
              </p:ext>
            </p:extLst>
          </p:nvPr>
        </p:nvGraphicFramePr>
        <p:xfrm>
          <a:off x="667147" y="724892"/>
          <a:ext cx="10783907" cy="544683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40230">
                  <a:extLst>
                    <a:ext uri="{9D8B030D-6E8A-4147-A177-3AD203B41FA5}">
                      <a16:colId xmlns:a16="http://schemas.microsoft.com/office/drawing/2014/main" val="1281089233"/>
                    </a:ext>
                  </a:extLst>
                </a:gridCol>
                <a:gridCol w="1628328">
                  <a:extLst>
                    <a:ext uri="{9D8B030D-6E8A-4147-A177-3AD203B41FA5}">
                      <a16:colId xmlns:a16="http://schemas.microsoft.com/office/drawing/2014/main" val="673618399"/>
                    </a:ext>
                  </a:extLst>
                </a:gridCol>
                <a:gridCol w="1780673">
                  <a:extLst>
                    <a:ext uri="{9D8B030D-6E8A-4147-A177-3AD203B41FA5}">
                      <a16:colId xmlns:a16="http://schemas.microsoft.com/office/drawing/2014/main" val="272363041"/>
                    </a:ext>
                  </a:extLst>
                </a:gridCol>
                <a:gridCol w="6734676">
                  <a:extLst>
                    <a:ext uri="{9D8B030D-6E8A-4147-A177-3AD203B41FA5}">
                      <a16:colId xmlns:a16="http://schemas.microsoft.com/office/drawing/2014/main" val="3851267216"/>
                    </a:ext>
                  </a:extLst>
                </a:gridCol>
              </a:tblGrid>
              <a:tr h="325073">
                <a:tc>
                  <a:txBody>
                    <a:bodyPr/>
                    <a:lstStyle/>
                    <a:p>
                      <a:r>
                        <a:rPr lang="da-DK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</a:t>
                      </a:r>
                    </a:p>
                  </a:txBody>
                  <a:tcPr>
                    <a:lnL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TEMA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FORMÅL MED TEMA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FASILITERING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034988"/>
                  </a:ext>
                </a:extLst>
              </a:tr>
              <a:tr h="1024624">
                <a:tc>
                  <a:txBody>
                    <a:bodyPr/>
                    <a:lstStyle/>
                    <a:p>
                      <a:r>
                        <a:rPr lang="da-D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min.</a:t>
                      </a:r>
                    </a:p>
                  </a:txBody>
                  <a:tcPr marT="45717" marB="45717">
                    <a:lnL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Velkommen, formål med workshop og rollen som </a:t>
                      </a:r>
                      <a:r>
                        <a:rPr 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gevinsteier</a:t>
                      </a:r>
                      <a:endParaRPr lang="da-DK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Skape tydelighet rundt hva som skal skje og hvem som deltar</a:t>
                      </a:r>
                    </a:p>
                    <a:p>
                      <a:endParaRPr lang="da-DK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da-D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Velkommen til alle og </a:t>
                      </a:r>
                      <a:r>
                        <a:rPr lang="da-DK" sz="12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presentasjonsrunde</a:t>
                      </a:r>
                      <a:r>
                        <a:rPr lang="da-D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(5 min)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a-DK" sz="12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Gjennomgang</a:t>
                      </a:r>
                      <a:r>
                        <a:rPr lang="da-D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 agenda og </a:t>
                      </a:r>
                      <a:r>
                        <a:rPr lang="da-DK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formål (5 min)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a-DK" altLang="da-DK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Kort status for </a:t>
                      </a:r>
                      <a:r>
                        <a:rPr lang="da-DK" altLang="da-DK" sz="1200" kern="120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gevinstarbeidet</a:t>
                      </a:r>
                      <a:r>
                        <a:rPr lang="da-DK" altLang="da-DK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(5 min)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a-DK" altLang="da-DK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Forklare </a:t>
                      </a:r>
                      <a:r>
                        <a:rPr lang="da-DK" altLang="da-DK" sz="1200" kern="120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sammenhengen</a:t>
                      </a:r>
                      <a:r>
                        <a:rPr lang="da-DK" altLang="da-DK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altLang="da-DK" sz="1200" kern="120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mellom</a:t>
                      </a:r>
                      <a:r>
                        <a:rPr lang="da-DK" altLang="da-DK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implementeringsaktiviteter og gevinstrealisering (5 min)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da-DK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680157"/>
                  </a:ext>
                </a:extLst>
              </a:tr>
              <a:tr h="350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min.</a:t>
                      </a:r>
                    </a:p>
                  </a:txBody>
                  <a:tcPr marT="45717" marB="45717">
                    <a:lnL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Kort </a:t>
                      </a:r>
                      <a:r>
                        <a:rPr lang="da-DK" sz="12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gjennomgang</a:t>
                      </a:r>
                      <a:r>
                        <a:rPr lang="da-D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 </a:t>
                      </a:r>
                      <a:r>
                        <a:rPr lang="da-DK" sz="12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prosjektets</a:t>
                      </a:r>
                      <a:r>
                        <a:rPr lang="da-D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gevinstkart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+mj-lt"/>
                        <a:buNone/>
                        <a:defRPr/>
                      </a:pPr>
                      <a:r>
                        <a:rPr lang="da-D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Sette rammer for prosjektet og gi status på innledende prosess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da-D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Gjennomgang av gevinstkart (10 min)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a-D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Spørsmål og refleksjoner (5 min)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da-DK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589865"/>
                  </a:ext>
                </a:extLst>
              </a:tr>
              <a:tr h="3130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min.</a:t>
                      </a:r>
                    </a:p>
                  </a:txBody>
                  <a:tcPr marT="45717" marB="45717">
                    <a:lnL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Felles gjennomgang av prosjektets implementeringsplan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+mj-lt"/>
                        <a:buNone/>
                        <a:defRPr/>
                      </a:pPr>
                      <a:r>
                        <a:rPr lang="da-D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Skape felles forståelse for prosjektets implementeringsplan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da-D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Gjennomgå prosjektplanen og fremhev når leveransene skal tas i bruk og hvilke implementeringsaktiviteter som utføres som en del av prosjektet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2175122"/>
                  </a:ext>
                </a:extLst>
              </a:tr>
              <a:tr h="3130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min.</a:t>
                      </a:r>
                    </a:p>
                  </a:txBody>
                  <a:tcPr marT="45717" marB="45717">
                    <a:lnL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Pause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+mj-lt"/>
                        <a:buNone/>
                        <a:defRPr/>
                      </a:pPr>
                      <a:endParaRPr lang="da-DK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endParaRPr lang="da-DK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46126"/>
                  </a:ext>
                </a:extLst>
              </a:tr>
              <a:tr h="11710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min.</a:t>
                      </a:r>
                    </a:p>
                  </a:txBody>
                  <a:tcPr marT="45717" marB="45717">
                    <a:lnL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Vurdering av </a:t>
                      </a:r>
                      <a:r>
                        <a:rPr lang="da-DK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hvor </a:t>
                      </a:r>
                      <a:r>
                        <a:rPr lang="da-DK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krevende</a:t>
                      </a:r>
                      <a:r>
                        <a:rPr lang="da-DK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endringen</a:t>
                      </a:r>
                      <a:r>
                        <a:rPr lang="da-DK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(e) er for </a:t>
                      </a:r>
                      <a:r>
                        <a:rPr 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berørte </a:t>
                      </a:r>
                      <a:r>
                        <a:rPr 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ansattegrupper</a:t>
                      </a:r>
                      <a:endParaRPr lang="da-DK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Oppnå</a:t>
                      </a:r>
                      <a:r>
                        <a:rPr 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enighet</a:t>
                      </a:r>
                      <a:r>
                        <a:rPr 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om den </a:t>
                      </a:r>
                      <a:r>
                        <a:rPr 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endring</a:t>
                      </a:r>
                      <a:r>
                        <a:rPr 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som </a:t>
                      </a:r>
                      <a:r>
                        <a:rPr 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prosjektet</a:t>
                      </a:r>
                      <a:r>
                        <a:rPr 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forventes å føre til og </a:t>
                      </a:r>
                      <a:r>
                        <a:rPr 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utfordringene</a:t>
                      </a:r>
                      <a:r>
                        <a:rPr 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det medfører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Øvelse 1</a:t>
                      </a:r>
                      <a:r>
                        <a:rPr lang="da-DK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da-DK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Vurdering av </a:t>
                      </a:r>
                      <a:r>
                        <a:rPr lang="da-DK" sz="12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utfordringer</a:t>
                      </a:r>
                      <a:endParaRPr lang="da-DK" altLang="da-DK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71463" marR="0" lvl="1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Liste med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brukergrupper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organisasjoner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utarbeides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71463" marR="0" lvl="1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hver enkelt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enhet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på listen skal deltakerne vurdere hvor stor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utfordringen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er mht.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endringer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etter at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prosjektets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implementeringsplan er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gjennomført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dvs. hvor stor er denne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oppgaven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virksomheten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altLang="da-DK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etter </a:t>
                      </a:r>
                      <a:r>
                        <a:rPr lang="da-DK" altLang="da-DK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prosjektavslutningen</a:t>
                      </a: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2129159"/>
                  </a:ext>
                </a:extLst>
              </a:tr>
              <a:tr h="753920">
                <a:tc>
                  <a:txBody>
                    <a:bodyPr/>
                    <a:lstStyle/>
                    <a:p>
                      <a:r>
                        <a:rPr lang="da-D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min.</a:t>
                      </a:r>
                    </a:p>
                  </a:txBody>
                  <a:tcPr marT="45717" marB="45717">
                    <a:lnL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Mulige implementerings-aktiviteter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Få frem idéer til implementerings-aktiviteter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alt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Øvelse 2: Brainstorming implementeringsaktiviteter</a:t>
                      </a:r>
                    </a:p>
                    <a:p>
                      <a:pPr marL="271463" marR="0" lvl="1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da-DK" altLang="da-D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Med </a:t>
                      </a:r>
                      <a:r>
                        <a:rPr lang="da-DK" altLang="da-DK" sz="12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utgangspunkt</a:t>
                      </a:r>
                      <a:r>
                        <a:rPr lang="da-DK" altLang="da-D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 brainstorming om </a:t>
                      </a:r>
                      <a:r>
                        <a:rPr lang="da-DK" altLang="da-DK" sz="12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utfordringer</a:t>
                      </a:r>
                      <a:r>
                        <a:rPr lang="da-DK" altLang="da-D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altLang="da-DK" sz="12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gjøres</a:t>
                      </a:r>
                      <a:r>
                        <a:rPr lang="da-DK" altLang="da-D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det en brainstorming enkeltvis eller i mindre grupper på </a:t>
                      </a:r>
                      <a:r>
                        <a:rPr lang="da-DK" altLang="da-DK" sz="12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implementeringstiltak</a:t>
                      </a:r>
                      <a:r>
                        <a:rPr lang="da-DK" altLang="da-D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(skrives på post-</a:t>
                      </a:r>
                      <a:r>
                        <a:rPr lang="da-DK" altLang="da-DK" sz="12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its</a:t>
                      </a:r>
                      <a:r>
                        <a:rPr lang="da-DK" altLang="da-D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(20 min)</a:t>
                      </a:r>
                    </a:p>
                    <a:p>
                      <a:pPr marL="271463" lvl="1" indent="-180975" eaLnBrk="1" hangingPunct="1">
                        <a:buFont typeface="+mj-lt"/>
                        <a:buAutoNum type="arabicPeriod"/>
                      </a:pPr>
                      <a:r>
                        <a:rPr lang="da-DK" altLang="da-DK" sz="12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Tiltakene</a:t>
                      </a:r>
                      <a:r>
                        <a:rPr lang="da-DK" altLang="da-D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altLang="da-DK" sz="12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presenteres</a:t>
                      </a:r>
                      <a:r>
                        <a:rPr lang="da-DK" altLang="da-D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 plenum og post-</a:t>
                      </a:r>
                      <a:r>
                        <a:rPr lang="da-DK" altLang="da-DK" sz="12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its</a:t>
                      </a:r>
                      <a:r>
                        <a:rPr lang="da-DK" altLang="da-D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med implementeringsaktiviteter </a:t>
                      </a:r>
                      <a:r>
                        <a:rPr lang="da-DK" altLang="da-DK" sz="12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henges</a:t>
                      </a:r>
                      <a:r>
                        <a:rPr lang="da-DK" altLang="da-D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altLang="da-DK" sz="12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opp</a:t>
                      </a:r>
                      <a:r>
                        <a:rPr lang="da-DK" altLang="da-D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på de relevante </a:t>
                      </a:r>
                      <a:r>
                        <a:rPr lang="da-DK" altLang="da-DK" sz="12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enhetene</a:t>
                      </a:r>
                      <a:r>
                        <a:rPr lang="da-DK" altLang="da-D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/teamene (plakat) (15 min)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altLang="da-DK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89878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7266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2565CCAC-845F-4F88-B837-2055F192F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42" y="763380"/>
            <a:ext cx="9713237" cy="357592"/>
          </a:xfrm>
        </p:spPr>
        <p:txBody>
          <a:bodyPr>
            <a:normAutofit fontScale="90000"/>
          </a:bodyPr>
          <a:lstStyle/>
          <a:p>
            <a:r>
              <a:rPr lang="da-DK" altLang="da-DK"/>
              <a:t>Forslag til dreiebok</a:t>
            </a:r>
            <a:br>
              <a:rPr lang="da-DK" altLang="da-DK"/>
            </a:br>
            <a:endParaRPr lang="da-DK" altLang="da-DK" sz="18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58FCE7-72AA-421F-83EE-BA3F4EBA9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13655"/>
              </p:ext>
            </p:extLst>
          </p:nvPr>
        </p:nvGraphicFramePr>
        <p:xfrm>
          <a:off x="703242" y="1268760"/>
          <a:ext cx="10783907" cy="323381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40230">
                  <a:extLst>
                    <a:ext uri="{9D8B030D-6E8A-4147-A177-3AD203B41FA5}">
                      <a16:colId xmlns:a16="http://schemas.microsoft.com/office/drawing/2014/main" val="128108923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673618399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72363041"/>
                    </a:ext>
                  </a:extLst>
                </a:gridCol>
                <a:gridCol w="6831309">
                  <a:extLst>
                    <a:ext uri="{9D8B030D-6E8A-4147-A177-3AD203B41FA5}">
                      <a16:colId xmlns:a16="http://schemas.microsoft.com/office/drawing/2014/main" val="3851267216"/>
                    </a:ext>
                  </a:extLst>
                </a:gridCol>
              </a:tblGrid>
              <a:tr h="325073">
                <a:tc>
                  <a:txBody>
                    <a:bodyPr/>
                    <a:lstStyle/>
                    <a:p>
                      <a:r>
                        <a:rPr lang="da-DK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</a:t>
                      </a:r>
                    </a:p>
                  </a:txBody>
                  <a:tcPr>
                    <a:lnL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TEMA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FORMÅL MED TEMA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FASILITERING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034988"/>
                  </a:ext>
                </a:extLst>
              </a:tr>
              <a:tr h="531300">
                <a:tc>
                  <a:txBody>
                    <a:bodyPr/>
                    <a:lstStyle/>
                    <a:p>
                      <a:r>
                        <a:rPr lang="da-D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min.</a:t>
                      </a:r>
                    </a:p>
                  </a:txBody>
                  <a:tcPr marT="45717" marB="45717">
                    <a:lnL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Pause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endParaRPr lang="nb-NO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680157"/>
                  </a:ext>
                </a:extLst>
              </a:tr>
              <a:tr h="350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min.</a:t>
                      </a:r>
                    </a:p>
                  </a:txBody>
                  <a:tcPr marT="45717" marB="45717">
                    <a:lnL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Prioritering og utvelgelse av implementerings-aktiviteter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Prioritering av implementerings-aktiviteter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Øvelse: Prioritering og utvelgelse av implementeringsaktiviteter</a:t>
                      </a:r>
                      <a:endParaRPr lang="nb-NO" altLang="da-DK" sz="120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71463" marR="0" lvl="1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nb-NO" altLang="da-DK" sz="120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Hver implementeringsaktivitet vurderes på bakgrunn av parameterne 1) innsats/kost og 2) effekt</a:t>
                      </a:r>
                    </a:p>
                    <a:p>
                      <a:pPr marL="271463" lvl="1" indent="-180975" eaLnBrk="1" hangingPunct="1">
                        <a:buFont typeface="+mj-lt"/>
                        <a:buAutoNum type="arabicPeriod"/>
                      </a:pPr>
                      <a:r>
                        <a:rPr lang="nb-NO" altLang="da-DK" sz="120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 mest fordelaktige aktivitetene velges ut for hver gevinst/enhet</a:t>
                      </a:r>
                    </a:p>
                    <a:p>
                      <a:pPr marL="271463" lvl="1" indent="-180975" eaLnBrk="1" hangingPunct="1">
                        <a:buFont typeface="+mj-lt"/>
                        <a:buAutoNum type="arabicPeriod"/>
                      </a:pPr>
                      <a:r>
                        <a:rPr lang="nb-NO" altLang="da-DK" sz="120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 berørte gevinsteier gjør en vurdering av om det er tilstrekkelig for å imøtekomme utfordringene og kunne realisere gevinstene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nb-NO" sz="120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589865"/>
                  </a:ext>
                </a:extLst>
              </a:tr>
              <a:tr h="3130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min.</a:t>
                      </a:r>
                    </a:p>
                  </a:txBody>
                  <a:tcPr marT="45717" marB="45717">
                    <a:lnL w="9525" cap="flat" cmpd="sng" algn="ctr">
                      <a:solidFill>
                        <a:srgbClr val="031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Oppsummering og avslutning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+mj-lt"/>
                        <a:buNone/>
                        <a:defRPr/>
                      </a:pPr>
                      <a:r>
                        <a:rPr lang="nb-NO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Oppsummere arbeidet som er gjort i dag og skape tydelighet rundt hva som skjer videre i implementeringsarbeidet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nb-NO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Oppsummere det gjennomførte arbeidet og synliggjøre arbeidet som gjenstår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b-NO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Husk å lage avtaler med gevinsteier/-eierne om arbeidet som gjenstår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b-NO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Fortell hvordan det skal arbeides videre med output fra denne workshop, samt om deltakerne vil bli invitert til flere workshops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4612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244804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269EB494-5692-401F-9EBC-6C42916CD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1" y="849630"/>
            <a:ext cx="10562167" cy="840022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Etterarbeid: Arbeidsmøter </a:t>
            </a:r>
            <a:r>
              <a:rPr lang="nb-NO" dirty="0"/>
              <a:t>for å </a:t>
            </a:r>
            <a:r>
              <a:rPr lang="nb-NO" dirty="0" smtClean="0"/>
              <a:t>detaljere </a:t>
            </a:r>
            <a:r>
              <a:rPr lang="nb-NO" dirty="0"/>
              <a:t>gevinstrealiseringsplan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609E4-BA94-4ED9-A2A1-C6B82C87E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0243" y="3076812"/>
            <a:ext cx="4783041" cy="156144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sz="1400" b="1" dirty="0"/>
              <a:t>Formål med </a:t>
            </a:r>
            <a:r>
              <a:rPr lang="nb-NO" sz="1400" b="1" dirty="0" smtClean="0"/>
              <a:t>arbeidsmøtet: </a:t>
            </a:r>
            <a:endParaRPr lang="nb-NO" sz="1400" b="1" dirty="0"/>
          </a:p>
          <a:p>
            <a:pPr marL="216000" indent="-2160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1100" dirty="0"/>
              <a:t>At prosjekt- og mottakerorganisasjoner er 100% enige om oppfølging av gevinstrealisering både i prosjektperioden og særlig i realiseringsperioden</a:t>
            </a:r>
          </a:p>
          <a:p>
            <a:pPr marL="216000" indent="-2160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1100" dirty="0"/>
              <a:t>Å formulere målepunkter og indikatorer for prosjektets prioriterte gevinster</a:t>
            </a:r>
          </a:p>
          <a:p>
            <a:pPr marL="216000" indent="-2160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1100" dirty="0"/>
              <a:t>Å avtale målemetode og måleansvarlige</a:t>
            </a:r>
          </a:p>
          <a:p>
            <a:pPr marL="216000" indent="-2160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1100" dirty="0"/>
              <a:t>Å avklare tidspunkt/datoer for målinger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FB5F0-086F-4C2F-A4C4-21660B426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2643" y="3076812"/>
            <a:ext cx="5029200" cy="15614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sz="1400" b="1"/>
              <a:t>Leveranser etter arbeidsmøter:</a:t>
            </a:r>
          </a:p>
          <a:p>
            <a:pPr fontAlgn="auto">
              <a:spcAft>
                <a:spcPts val="0"/>
              </a:spcAft>
              <a:defRPr/>
            </a:pPr>
            <a:r>
              <a:rPr lang="nb-NO" sz="1100"/>
              <a:t>Tilstrekkelig med informasjon om hver enkelt gevinst og oppfølging av den til å kunne etablere en helhetlig plan for gevinstrealisering</a:t>
            </a:r>
          </a:p>
          <a:p>
            <a:pPr fontAlgn="auto">
              <a:spcAft>
                <a:spcPts val="0"/>
              </a:spcAft>
              <a:defRPr/>
            </a:pPr>
            <a:r>
              <a:rPr lang="nb-NO" sz="1100"/>
              <a:t>Det kan fylles ut et gevinstrealiseringsskjema for hver enkelt gevinst. Hvert skjema skal da definere hvordan gevinsten og indikatorer for gevinsten - i form av ny adferd og nye kompetanser - skal måles, og på hvilket tidspunkt de skal måles.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da-DK" sz="11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C53ABA-185F-4B22-9F66-A5B3093A781A}"/>
              </a:ext>
            </a:extLst>
          </p:cNvPr>
          <p:cNvSpPr txBox="1"/>
          <p:nvPr/>
        </p:nvSpPr>
        <p:spPr>
          <a:xfrm>
            <a:off x="1016001" y="4907618"/>
            <a:ext cx="1077322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Deltakere </a:t>
            </a:r>
          </a:p>
          <a:p>
            <a:r>
              <a:rPr lang="nb-NO" sz="1100" dirty="0"/>
              <a:t>Mulige deltakere/nødvendige kompetanser til utarbeidelse av gevinstrealiseringsplan 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/>
              <a:t>Gevinsteiere </a:t>
            </a:r>
            <a:endParaRPr lang="nb-NO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 smtClean="0"/>
              <a:t>Gevinstansvarlige</a:t>
            </a:r>
            <a:endParaRPr lang="nb-NO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/>
              <a:t>Relevante ledere fra mottakerorganisasjoner (kontorsjef/avdelingsleder/teamleder mv.)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/>
              <a:t>Fagspesialister i mottagerorganisasjonen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/>
              <a:t>Økonomimedarbeidere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/>
              <a:t>IT-driftsmedarbeidere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/>
              <a:t>Prosjektleder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84065F-7D07-470A-B724-F13855816C84}"/>
              </a:ext>
            </a:extLst>
          </p:cNvPr>
          <p:cNvSpPr txBox="1"/>
          <p:nvPr/>
        </p:nvSpPr>
        <p:spPr>
          <a:xfrm>
            <a:off x="1016001" y="1886956"/>
            <a:ext cx="96921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Arbeidet med planlegging av gevinstrealisering krever høyt detaljeringsnivå og antakeligvis innhenting av informasjon fra en rekke personer i organisasjonen. Det anbefales ikke at dette gjennomføres som store workshops med bred deltagelse. Tvert imot anbefales det at prosjektlederen driver arbeidet i fellesskap med de enkelte gevinsteierne og heller innhenter andre relevante personer/kompetanser etter behov. Hovedaktiviteten er å fylle ut malen for gevinstrealiseringsplan som kan lastes ned fra </a:t>
            </a:r>
            <a:r>
              <a:rPr lang="nb-NO" sz="1200">
                <a:hlinkClick r:id="rId4"/>
              </a:rPr>
              <a:t>UiO: prosjektrammeverkssidene med maler og verktøy.</a:t>
            </a:r>
            <a:endParaRPr lang="nb-NO" sz="1200"/>
          </a:p>
          <a:p>
            <a:endParaRPr lang="nb-NO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9150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C4EF579C-E89C-441B-BF71-0981B93F406E}"/>
              </a:ext>
            </a:extLst>
          </p:cNvPr>
          <p:cNvSpPr/>
          <p:nvPr/>
        </p:nvSpPr>
        <p:spPr>
          <a:xfrm>
            <a:off x="3331753" y="4086225"/>
            <a:ext cx="3924300" cy="39243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38DA43-3340-417C-ADF0-1483410E1A60}"/>
              </a:ext>
            </a:extLst>
          </p:cNvPr>
          <p:cNvSpPr/>
          <p:nvPr/>
        </p:nvSpPr>
        <p:spPr>
          <a:xfrm>
            <a:off x="228600" y="328612"/>
            <a:ext cx="1905000" cy="1905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2FA480-D285-4031-BAC0-72E8ECD7EB8C}"/>
              </a:ext>
            </a:extLst>
          </p:cNvPr>
          <p:cNvSpPr/>
          <p:nvPr/>
        </p:nvSpPr>
        <p:spPr>
          <a:xfrm>
            <a:off x="8115300" y="-1295400"/>
            <a:ext cx="5467350" cy="54673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3077A1-56D5-4B16-9F53-00B52A181164}"/>
              </a:ext>
            </a:extLst>
          </p:cNvPr>
          <p:cNvSpPr/>
          <p:nvPr/>
        </p:nvSpPr>
        <p:spPr>
          <a:xfrm>
            <a:off x="1184534" y="816777"/>
            <a:ext cx="9829800" cy="523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DB20011-DD82-4139-BCFC-3384EF6C13CA}"/>
              </a:ext>
            </a:extLst>
          </p:cNvPr>
          <p:cNvSpPr/>
          <p:nvPr/>
        </p:nvSpPr>
        <p:spPr>
          <a:xfrm>
            <a:off x="6400800" y="5395119"/>
            <a:ext cx="4305300" cy="3968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9C2AA2-B852-4127-BDCE-E81B96919883}"/>
              </a:ext>
            </a:extLst>
          </p:cNvPr>
          <p:cNvSpPr txBox="1"/>
          <p:nvPr/>
        </p:nvSpPr>
        <p:spPr>
          <a:xfrm>
            <a:off x="1611144" y="3421509"/>
            <a:ext cx="5488156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6000" b="1" dirty="0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Workshop</a:t>
            </a:r>
            <a:r>
              <a:rPr lang="en-US" sz="6000" b="1" dirty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UiO prosjektrammeverk</a:t>
            </a:r>
          </a:p>
        </p:txBody>
      </p:sp>
    </p:spTree>
    <p:extLst>
      <p:ext uri="{BB962C8B-B14F-4D97-AF65-F5344CB8AC3E}">
        <p14:creationId xmlns:p14="http://schemas.microsoft.com/office/powerpoint/2010/main" val="6532642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F594C-8E03-45AB-8568-572624280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Gevinster og gevinstrealisering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E8747905-2A27-4C86-9160-BB040A0FA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24012" y="3357786"/>
            <a:ext cx="9216311" cy="864096"/>
          </a:xfrm>
        </p:spPr>
        <p:txBody>
          <a:bodyPr/>
          <a:lstStyle/>
          <a:p>
            <a:pPr marL="16933" indent="-33866">
              <a:buNone/>
            </a:pPr>
            <a:r>
              <a:rPr lang="nb-NO" sz="2700" b="1" i="1">
                <a:solidFill>
                  <a:schemeClr val="accent2"/>
                </a:solidFill>
                <a:latin typeface="Verdana" pitchFamily="34" charset="0"/>
                <a:cs typeface="+mn-cs"/>
              </a:rPr>
              <a:t>«Gevinstrealisering </a:t>
            </a:r>
            <a:r>
              <a:rPr lang="nb-NO" sz="1900"/>
              <a:t>er prosessen hvor man </a:t>
            </a:r>
            <a:r>
              <a:rPr lang="nb-NO" sz="1900" b="1"/>
              <a:t>organiserer</a:t>
            </a:r>
            <a:r>
              <a:rPr lang="nb-NO" sz="1900"/>
              <a:t> og </a:t>
            </a:r>
            <a:r>
              <a:rPr lang="nb-NO" sz="1900" b="1"/>
              <a:t>leder</a:t>
            </a:r>
            <a:r>
              <a:rPr lang="nb-NO" sz="1900"/>
              <a:t>, slik at mulige gevinster </a:t>
            </a:r>
            <a:r>
              <a:rPr lang="nb-NO" sz="1900" b="1"/>
              <a:t>faktisk realiseres</a:t>
            </a:r>
            <a:r>
              <a:rPr lang="nb-NO" sz="1900"/>
              <a:t>”.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DEC5B3-86BB-4E07-B704-4B1054274F6B}"/>
              </a:ext>
            </a:extLst>
          </p:cNvPr>
          <p:cNvCxnSpPr/>
          <p:nvPr/>
        </p:nvCxnSpPr>
        <p:spPr>
          <a:xfrm>
            <a:off x="816927" y="2085333"/>
            <a:ext cx="10581956" cy="0"/>
          </a:xfrm>
          <a:prstGeom prst="line">
            <a:avLst/>
          </a:prstGeom>
          <a:ln w="444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0F9B303-26C5-4D1E-B80B-7F0A9EF12B58}"/>
              </a:ext>
            </a:extLst>
          </p:cNvPr>
          <p:cNvCxnSpPr/>
          <p:nvPr/>
        </p:nvCxnSpPr>
        <p:spPr>
          <a:xfrm>
            <a:off x="816927" y="5542518"/>
            <a:ext cx="10581956" cy="0"/>
          </a:xfrm>
          <a:prstGeom prst="line">
            <a:avLst/>
          </a:prstGeom>
          <a:ln w="285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2">
            <a:extLst>
              <a:ext uri="{FF2B5EF4-FFF2-40B4-BE49-F238E27FC236}">
                <a16:creationId xmlns:a16="http://schemas.microsoft.com/office/drawing/2014/main" id="{CD06FAC6-989F-40E5-BB99-8910BC9C6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337" y="2205658"/>
            <a:ext cx="6349173" cy="83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l"/>
            <a:r>
              <a:rPr lang="nb-NO" sz="2100"/>
              <a:t>”</a:t>
            </a:r>
            <a:r>
              <a:rPr lang="nb-NO" sz="1900"/>
              <a:t>En </a:t>
            </a:r>
            <a:r>
              <a:rPr lang="nb-NO" sz="2700" b="1" i="1">
                <a:solidFill>
                  <a:schemeClr val="accent2"/>
                </a:solidFill>
              </a:rPr>
              <a:t>gevinst</a:t>
            </a:r>
            <a:r>
              <a:rPr lang="nb-NO" sz="2700" b="1" i="1">
                <a:solidFill>
                  <a:srgbClr val="00B0F0"/>
                </a:solidFill>
              </a:rPr>
              <a:t> </a:t>
            </a:r>
            <a:r>
              <a:rPr lang="nb-NO" sz="1900"/>
              <a:t>er en effekt av en endring som oppleves som positiv av minst én interessent»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64EA265A-7C14-4B50-B62E-298B77C11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337" y="4324294"/>
            <a:ext cx="10558773" cy="102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nb-NO" sz="2700"/>
              <a:t>”</a:t>
            </a:r>
            <a:r>
              <a:rPr lang="nb-NO"/>
              <a:t>Gevinstrealisering er </a:t>
            </a:r>
          </a:p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3200" b="1" i="1">
                <a:solidFill>
                  <a:schemeClr val="accent2"/>
                </a:solidFill>
              </a:rPr>
              <a:t>common sense </a:t>
            </a:r>
            <a:r>
              <a:rPr lang="nb-NO" sz="3200" b="1" i="1">
                <a:solidFill>
                  <a:schemeClr val="accent2"/>
                </a:solidFill>
              </a:rPr>
              <a:t>– </a:t>
            </a:r>
            <a:r>
              <a:rPr lang="nb-NO"/>
              <a:t>men ikke </a:t>
            </a:r>
            <a:r>
              <a:rPr lang="en-US" sz="3200" b="1" i="1">
                <a:solidFill>
                  <a:schemeClr val="accent2"/>
                </a:solidFill>
              </a:rPr>
              <a:t>common practice</a:t>
            </a:r>
            <a:r>
              <a:rPr lang="nb-NO" sz="320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483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UiO prosjektrammeverk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2566" t="10105" r="1184" b="6316"/>
          <a:stretch/>
        </p:blipFill>
        <p:spPr>
          <a:xfrm>
            <a:off x="1702830" y="739896"/>
            <a:ext cx="9945509" cy="561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852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39AE2-3786-4230-BE90-E299C1D6B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Mellomlederne avgjørende for å realisere digitaliseringsambisjoner – krever økt kompetanse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9921F2-F2E6-4803-AFD7-7359A28953D8}"/>
              </a:ext>
            </a:extLst>
          </p:cNvPr>
          <p:cNvSpPr txBox="1"/>
          <p:nvPr/>
        </p:nvSpPr>
        <p:spPr bwMode="auto">
          <a:xfrm>
            <a:off x="3811325" y="1989301"/>
            <a:ext cx="851997" cy="37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7999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6933" indent="-33866" defTabSz="609585" eaLnBrk="0" hangingPunct="0">
              <a:lnSpc>
                <a:spcPts val="2884"/>
              </a:lnSpc>
              <a:spcAft>
                <a:spcPts val="2000"/>
              </a:spcAft>
            </a:pPr>
            <a:r>
              <a:rPr lang="nb-NO" sz="1300" b="1">
                <a:solidFill>
                  <a:schemeClr val="tx2"/>
                </a:solidFill>
                <a:latin typeface="Verdana"/>
                <a:cs typeface="ＭＳ Ｐゴシック" pitchFamily="-111" charset="-128"/>
              </a:rPr>
              <a:t>Prosjekt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FE570CE-EA1D-4246-822A-9538E345E55D}"/>
              </a:ext>
            </a:extLst>
          </p:cNvPr>
          <p:cNvSpPr/>
          <p:nvPr/>
        </p:nvSpPr>
        <p:spPr>
          <a:xfrm>
            <a:off x="3609252" y="2677853"/>
            <a:ext cx="1145208" cy="873106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r>
              <a:rPr lang="nn-NO" sz="1100" b="1">
                <a:solidFill>
                  <a:schemeClr val="tx1"/>
                </a:solidFill>
              </a:rPr>
              <a:t>59%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7A8900-362B-4284-9A7D-5A3BD0266E34}"/>
              </a:ext>
            </a:extLst>
          </p:cNvPr>
          <p:cNvSpPr/>
          <p:nvPr/>
        </p:nvSpPr>
        <p:spPr>
          <a:xfrm>
            <a:off x="3649342" y="4411453"/>
            <a:ext cx="1105117" cy="93899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r>
              <a:rPr lang="nn-NO" sz="1100" b="1">
                <a:solidFill>
                  <a:schemeClr val="tx1"/>
                </a:solidFill>
              </a:rPr>
              <a:t>56%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E0799D-C2F1-4EC5-809D-DBBBA35EDE5B}"/>
              </a:ext>
            </a:extLst>
          </p:cNvPr>
          <p:cNvSpPr txBox="1"/>
          <p:nvPr/>
        </p:nvSpPr>
        <p:spPr bwMode="auto">
          <a:xfrm>
            <a:off x="5121567" y="1989301"/>
            <a:ext cx="877642" cy="37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7999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6933" indent="-33866" defTabSz="609585" eaLnBrk="0" hangingPunct="0">
              <a:lnSpc>
                <a:spcPts val="2884"/>
              </a:lnSpc>
              <a:spcAft>
                <a:spcPts val="2000"/>
              </a:spcAft>
            </a:pPr>
            <a:r>
              <a:rPr lang="en-GB" sz="1300" b="1">
                <a:solidFill>
                  <a:schemeClr val="tx2"/>
                </a:solidFill>
                <a:latin typeface="Verdana"/>
                <a:cs typeface="ＭＳ Ｐゴシック" pitchFamily="-111" charset="-128"/>
              </a:rPr>
              <a:t>Program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FA5A725-9210-432F-A5F1-4ACA5EC07DC1}"/>
              </a:ext>
            </a:extLst>
          </p:cNvPr>
          <p:cNvSpPr/>
          <p:nvPr/>
        </p:nvSpPr>
        <p:spPr>
          <a:xfrm>
            <a:off x="5196034" y="2762139"/>
            <a:ext cx="785700" cy="704534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r>
              <a:rPr lang="nn-NO" sz="1100" b="1">
                <a:solidFill>
                  <a:schemeClr val="tx1"/>
                </a:solidFill>
              </a:rPr>
              <a:t>27%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15DDEBA-89E4-4429-B48B-1CEC5F40677E}"/>
              </a:ext>
            </a:extLst>
          </p:cNvPr>
          <p:cNvSpPr/>
          <p:nvPr/>
        </p:nvSpPr>
        <p:spPr>
          <a:xfrm>
            <a:off x="5196035" y="4533997"/>
            <a:ext cx="785699" cy="63627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r>
              <a:rPr lang="nn-NO" sz="1100" b="1">
                <a:solidFill>
                  <a:schemeClr val="tx1"/>
                </a:solidFill>
              </a:rPr>
              <a:t>19%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175B87-3964-49BA-AEC4-E7E0A2D281B3}"/>
              </a:ext>
            </a:extLst>
          </p:cNvPr>
          <p:cNvSpPr txBox="1"/>
          <p:nvPr/>
        </p:nvSpPr>
        <p:spPr bwMode="auto">
          <a:xfrm>
            <a:off x="891915" y="3364958"/>
            <a:ext cx="1841839" cy="37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7999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6933" indent="-33866" defTabSz="609585" eaLnBrk="0" hangingPunct="0">
              <a:lnSpc>
                <a:spcPts val="2884"/>
              </a:lnSpc>
              <a:spcAft>
                <a:spcPts val="2000"/>
              </a:spcAft>
            </a:pPr>
            <a:r>
              <a:rPr lang="nb-NO" sz="1500">
                <a:solidFill>
                  <a:schemeClr val="bg1"/>
                </a:solidFill>
              </a:rPr>
              <a:t>Porteføljestyring</a:t>
            </a:r>
            <a:endParaRPr lang="nb-NO" sz="1500">
              <a:solidFill>
                <a:schemeClr val="bg1"/>
              </a:solidFill>
              <a:latin typeface="Verdana"/>
              <a:cs typeface="ＭＳ Ｐゴシック" pitchFamily="-111" charset="-128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2C9A35-082B-413C-A8A3-9DC1FDD824A9}"/>
              </a:ext>
            </a:extLst>
          </p:cNvPr>
          <p:cNvCxnSpPr/>
          <p:nvPr/>
        </p:nvCxnSpPr>
        <p:spPr>
          <a:xfrm>
            <a:off x="1774044" y="3465367"/>
            <a:ext cx="0" cy="1421903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2133339-AFA7-445E-9AC5-E4E043256615}"/>
              </a:ext>
            </a:extLst>
          </p:cNvPr>
          <p:cNvSpPr txBox="1"/>
          <p:nvPr/>
        </p:nvSpPr>
        <p:spPr bwMode="auto">
          <a:xfrm>
            <a:off x="2210943" y="1989301"/>
            <a:ext cx="997317" cy="37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7999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6933" indent="-33866" defTabSz="609585" eaLnBrk="0" hangingPunct="0">
              <a:lnSpc>
                <a:spcPts val="2884"/>
              </a:lnSpc>
              <a:spcAft>
                <a:spcPts val="2000"/>
              </a:spcAft>
            </a:pPr>
            <a:r>
              <a:rPr lang="nb-NO" sz="1300" b="1">
                <a:solidFill>
                  <a:schemeClr val="tx2"/>
                </a:solidFill>
                <a:latin typeface="Verdana"/>
                <a:cs typeface="ＭＳ Ｐゴシック" pitchFamily="-111" charset="-128"/>
              </a:rPr>
              <a:t>Portefølje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5529BC-1B24-4450-BE19-A98C691A9E3F}"/>
              </a:ext>
            </a:extLst>
          </p:cNvPr>
          <p:cNvGrpSpPr/>
          <p:nvPr/>
        </p:nvGrpSpPr>
        <p:grpSpPr>
          <a:xfrm>
            <a:off x="1103302" y="4294091"/>
            <a:ext cx="971568" cy="1026132"/>
            <a:chOff x="3970926" y="1244244"/>
            <a:chExt cx="953677" cy="830967"/>
          </a:xfrm>
          <a:solidFill>
            <a:schemeClr val="tx2"/>
          </a:solidFill>
        </p:grpSpPr>
        <p:sp>
          <p:nvSpPr>
            <p:cNvPr id="23" name="Flowchart: Delay 22">
              <a:extLst>
                <a:ext uri="{FF2B5EF4-FFF2-40B4-BE49-F238E27FC236}">
                  <a16:creationId xmlns:a16="http://schemas.microsoft.com/office/drawing/2014/main" id="{35826A8B-ACA7-4B31-BF44-D00DA74949F0}"/>
                </a:ext>
              </a:extLst>
            </p:cNvPr>
            <p:cNvSpPr/>
            <p:nvPr/>
          </p:nvSpPr>
          <p:spPr>
            <a:xfrm rot="16200000">
              <a:off x="4459349" y="1452884"/>
              <a:ext cx="426507" cy="504000"/>
            </a:xfrm>
            <a:prstGeom prst="flowChartDelay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00">
                <a:solidFill>
                  <a:srgbClr val="FFFFFF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F601567-E169-49FD-A595-D161385DFEA2}"/>
                </a:ext>
              </a:extLst>
            </p:cNvPr>
            <p:cNvSpPr/>
            <p:nvPr/>
          </p:nvSpPr>
          <p:spPr>
            <a:xfrm>
              <a:off x="4539552" y="1244244"/>
              <a:ext cx="266100" cy="25374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00">
                <a:solidFill>
                  <a:srgbClr val="FFFFFF"/>
                </a:solidFill>
              </a:endParaRPr>
            </a:p>
          </p:txBody>
        </p:sp>
        <p:sp>
          <p:nvSpPr>
            <p:cNvPr id="25" name="Flowchart: Delay 24">
              <a:extLst>
                <a:ext uri="{FF2B5EF4-FFF2-40B4-BE49-F238E27FC236}">
                  <a16:creationId xmlns:a16="http://schemas.microsoft.com/office/drawing/2014/main" id="{DED37D27-BF1D-4CD6-869C-1671A14ABD97}"/>
                </a:ext>
              </a:extLst>
            </p:cNvPr>
            <p:cNvSpPr/>
            <p:nvPr/>
          </p:nvSpPr>
          <p:spPr>
            <a:xfrm rot="16200000">
              <a:off x="4006926" y="1456498"/>
              <a:ext cx="432000" cy="504000"/>
            </a:xfrm>
            <a:prstGeom prst="flowChartDelay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00">
                <a:solidFill>
                  <a:srgbClr val="FFFFFF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6E00551-C66A-4515-953F-FB216D68A892}"/>
                </a:ext>
              </a:extLst>
            </p:cNvPr>
            <p:cNvSpPr/>
            <p:nvPr/>
          </p:nvSpPr>
          <p:spPr>
            <a:xfrm>
              <a:off x="4089876" y="1250182"/>
              <a:ext cx="266100" cy="25374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00">
                <a:solidFill>
                  <a:srgbClr val="FFFFFF"/>
                </a:solidFill>
              </a:endParaRPr>
            </a:p>
          </p:txBody>
        </p:sp>
        <p:sp>
          <p:nvSpPr>
            <p:cNvPr id="27" name="Flowchart: Delay 26">
              <a:extLst>
                <a:ext uri="{FF2B5EF4-FFF2-40B4-BE49-F238E27FC236}">
                  <a16:creationId xmlns:a16="http://schemas.microsoft.com/office/drawing/2014/main" id="{B11ECAA1-3954-44D8-9246-FC40AE4505D2}"/>
                </a:ext>
              </a:extLst>
            </p:cNvPr>
            <p:cNvSpPr/>
            <p:nvPr/>
          </p:nvSpPr>
          <p:spPr>
            <a:xfrm rot="16200000">
              <a:off x="4194032" y="1580893"/>
              <a:ext cx="484637" cy="504000"/>
            </a:xfrm>
            <a:prstGeom prst="flowChartDelay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00">
                <a:solidFill>
                  <a:srgbClr val="FFFFFF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8A1FDAC-F39E-4F59-BEFD-48F5201CD7DA}"/>
                </a:ext>
              </a:extLst>
            </p:cNvPr>
            <p:cNvSpPr/>
            <p:nvPr/>
          </p:nvSpPr>
          <p:spPr>
            <a:xfrm>
              <a:off x="4303300" y="1335166"/>
              <a:ext cx="266100" cy="25374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00">
                <a:solidFill>
                  <a:srgbClr val="FFFFFF"/>
                </a:solidFill>
              </a:endParaRP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D5CAFAB7-6E70-4FE0-9650-57D10663AF8D}"/>
              </a:ext>
            </a:extLst>
          </p:cNvPr>
          <p:cNvSpPr/>
          <p:nvPr/>
        </p:nvSpPr>
        <p:spPr>
          <a:xfrm>
            <a:off x="2427082" y="4488453"/>
            <a:ext cx="824883" cy="727362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r>
              <a:rPr lang="nn-NO" sz="1100" b="1">
                <a:solidFill>
                  <a:schemeClr val="tx1"/>
                </a:solidFill>
              </a:rPr>
              <a:t>37%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E7BFFD8-52FD-44D8-92AD-8F05382FB115}"/>
              </a:ext>
            </a:extLst>
          </p:cNvPr>
          <p:cNvSpPr/>
          <p:nvPr/>
        </p:nvSpPr>
        <p:spPr>
          <a:xfrm>
            <a:off x="2412527" y="2750727"/>
            <a:ext cx="824883" cy="72736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r>
              <a:rPr lang="nn-NO" sz="1100" b="1">
                <a:solidFill>
                  <a:schemeClr val="tx1"/>
                </a:solidFill>
              </a:rPr>
              <a:t>21%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8BF524-287D-48CD-8BE3-1D292BC7D319}"/>
              </a:ext>
            </a:extLst>
          </p:cNvPr>
          <p:cNvSpPr txBox="1"/>
          <p:nvPr/>
        </p:nvSpPr>
        <p:spPr bwMode="auto">
          <a:xfrm>
            <a:off x="7898794" y="1989301"/>
            <a:ext cx="1794440" cy="37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7999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6933" indent="-33866" defTabSz="609585" eaLnBrk="0" hangingPunct="0">
              <a:lnSpc>
                <a:spcPts val="2884"/>
              </a:lnSpc>
              <a:spcAft>
                <a:spcPts val="2000"/>
              </a:spcAft>
            </a:pPr>
            <a:r>
              <a:rPr lang="nb-NO" sz="1300" b="1">
                <a:solidFill>
                  <a:schemeClr val="tx2"/>
                </a:solidFill>
                <a:latin typeface="Verdana"/>
                <a:cs typeface="ＭＳ Ｐゴシック" pitchFamily="-111" charset="-128"/>
              </a:rPr>
              <a:t>Gevinstrealisering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7B4F26B-717A-484B-9A1A-C3EF6A6B90F2}"/>
              </a:ext>
            </a:extLst>
          </p:cNvPr>
          <p:cNvSpPr/>
          <p:nvPr/>
        </p:nvSpPr>
        <p:spPr>
          <a:xfrm>
            <a:off x="8349949" y="2633994"/>
            <a:ext cx="1104099" cy="960825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r>
              <a:rPr lang="nn-NO" sz="1100" b="1">
                <a:solidFill>
                  <a:schemeClr val="tx1"/>
                </a:solidFill>
              </a:rPr>
              <a:t>50%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5CFDE43-56F1-4952-B8EE-73292DC21586}"/>
              </a:ext>
            </a:extLst>
          </p:cNvPr>
          <p:cNvSpPr/>
          <p:nvPr/>
        </p:nvSpPr>
        <p:spPr>
          <a:xfrm>
            <a:off x="8398067" y="4439456"/>
            <a:ext cx="1057076" cy="82535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r>
              <a:rPr lang="nn-NO" sz="1100" b="1">
                <a:solidFill>
                  <a:schemeClr val="tx1"/>
                </a:solidFill>
              </a:rPr>
              <a:t>40%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F8F16B5-9A27-43ED-B1C7-6C4EF52DC32C}"/>
              </a:ext>
            </a:extLst>
          </p:cNvPr>
          <p:cNvCxnSpPr/>
          <p:nvPr/>
        </p:nvCxnSpPr>
        <p:spPr>
          <a:xfrm>
            <a:off x="816927" y="1833458"/>
            <a:ext cx="10581956" cy="0"/>
          </a:xfrm>
          <a:prstGeom prst="line">
            <a:avLst/>
          </a:prstGeom>
          <a:ln w="285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60CD6AE-685F-4407-88FC-B0B65E418D70}"/>
              </a:ext>
            </a:extLst>
          </p:cNvPr>
          <p:cNvCxnSpPr/>
          <p:nvPr/>
        </p:nvCxnSpPr>
        <p:spPr>
          <a:xfrm>
            <a:off x="816927" y="5852426"/>
            <a:ext cx="10581956" cy="0"/>
          </a:xfrm>
          <a:prstGeom prst="line">
            <a:avLst/>
          </a:prstGeom>
          <a:ln w="285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A34BFD7-3375-4CB7-AB9F-E46459390249}"/>
              </a:ext>
            </a:extLst>
          </p:cNvPr>
          <p:cNvSpPr txBox="1"/>
          <p:nvPr/>
        </p:nvSpPr>
        <p:spPr bwMode="auto">
          <a:xfrm rot="16200000">
            <a:off x="-394934" y="2760445"/>
            <a:ext cx="2118931" cy="37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7999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6933" indent="-33866" defTabSz="609585" eaLnBrk="0" hangingPunct="0">
              <a:lnSpc>
                <a:spcPts val="2884"/>
              </a:lnSpc>
              <a:spcAft>
                <a:spcPts val="2000"/>
              </a:spcAft>
            </a:pPr>
            <a:r>
              <a:rPr lang="nn-NO" sz="1500" b="1">
                <a:latin typeface="Verdana"/>
                <a:cs typeface="ＭＳ Ｐゴシック" pitchFamily="-111" charset="-128"/>
              </a:rPr>
              <a:t>Toppledergruppen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DA8140B-6068-4F99-8B76-D5BAC94657B2}"/>
              </a:ext>
            </a:extLst>
          </p:cNvPr>
          <p:cNvSpPr txBox="1"/>
          <p:nvPr/>
        </p:nvSpPr>
        <p:spPr bwMode="auto">
          <a:xfrm rot="16200000">
            <a:off x="-369343" y="4666156"/>
            <a:ext cx="2000644" cy="37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7999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6933" indent="-33866" defTabSz="609585" eaLnBrk="0" hangingPunct="0">
              <a:lnSpc>
                <a:spcPts val="2884"/>
              </a:lnSpc>
              <a:spcAft>
                <a:spcPts val="2000"/>
              </a:spcAft>
            </a:pPr>
            <a:r>
              <a:rPr lang="nn-NO" sz="1500" b="1">
                <a:latin typeface="Verdana"/>
                <a:cs typeface="ＭＳ Ｐゴシック" pitchFamily="-111" charset="-128"/>
              </a:rPr>
              <a:t>Mellomledere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7F47D37-98F4-4AC2-8D84-5C1F87B9F993}"/>
              </a:ext>
            </a:extLst>
          </p:cNvPr>
          <p:cNvSpPr txBox="1"/>
          <p:nvPr/>
        </p:nvSpPr>
        <p:spPr bwMode="auto">
          <a:xfrm>
            <a:off x="9917813" y="1989301"/>
            <a:ext cx="1745287" cy="37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7999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6933" indent="-33866" defTabSz="609585" eaLnBrk="0" hangingPunct="0">
              <a:lnSpc>
                <a:spcPts val="2884"/>
              </a:lnSpc>
              <a:spcAft>
                <a:spcPts val="2000"/>
              </a:spcAft>
            </a:pPr>
            <a:r>
              <a:rPr lang="nb-NO" sz="1300" b="1">
                <a:solidFill>
                  <a:schemeClr val="tx2"/>
                </a:solidFill>
                <a:latin typeface="Verdana"/>
                <a:cs typeface="ＭＳ Ｐゴシック" pitchFamily="-111" charset="-128"/>
              </a:rPr>
              <a:t>Digitalt lederskap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7202013-26FE-4D3B-AC1F-4297091E3C17}"/>
              </a:ext>
            </a:extLst>
          </p:cNvPr>
          <p:cNvSpPr/>
          <p:nvPr/>
        </p:nvSpPr>
        <p:spPr>
          <a:xfrm>
            <a:off x="10255801" y="2701079"/>
            <a:ext cx="1023307" cy="826655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r>
              <a:rPr lang="nn-NO" sz="1100" b="1">
                <a:solidFill>
                  <a:schemeClr val="tx1"/>
                </a:solidFill>
              </a:rPr>
              <a:t>42%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45E05B1-E8AD-481A-B502-984BAF581E70}"/>
              </a:ext>
            </a:extLst>
          </p:cNvPr>
          <p:cNvSpPr/>
          <p:nvPr/>
        </p:nvSpPr>
        <p:spPr>
          <a:xfrm>
            <a:off x="10403485" y="4522322"/>
            <a:ext cx="779625" cy="6596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r>
              <a:rPr lang="nn-NO" sz="1100" b="1">
                <a:solidFill>
                  <a:schemeClr val="tx1"/>
                </a:solidFill>
              </a:rPr>
              <a:t>30%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8868900-8E61-4498-A58C-F3FE99473BA8}"/>
              </a:ext>
            </a:extLst>
          </p:cNvPr>
          <p:cNvSpPr txBox="1"/>
          <p:nvPr/>
        </p:nvSpPr>
        <p:spPr bwMode="auto">
          <a:xfrm>
            <a:off x="6255262" y="1989301"/>
            <a:ext cx="1567912" cy="37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7999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6933" indent="-33866" defTabSz="609585" eaLnBrk="0" hangingPunct="0">
              <a:lnSpc>
                <a:spcPts val="2884"/>
              </a:lnSpc>
              <a:spcAft>
                <a:spcPts val="2000"/>
              </a:spcAft>
            </a:pPr>
            <a:r>
              <a:rPr lang="nb-NO" sz="1300" b="1">
                <a:solidFill>
                  <a:schemeClr val="tx2"/>
                </a:solidFill>
                <a:latin typeface="Verdana"/>
                <a:cs typeface="ＭＳ Ｐゴシック" pitchFamily="-111" charset="-128"/>
              </a:rPr>
              <a:t>Endringsledelse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535AE2F-45DD-43E3-BD18-C93C6BDD1333}"/>
              </a:ext>
            </a:extLst>
          </p:cNvPr>
          <p:cNvSpPr/>
          <p:nvPr/>
        </p:nvSpPr>
        <p:spPr>
          <a:xfrm>
            <a:off x="6556527" y="2611661"/>
            <a:ext cx="1170649" cy="1005493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r>
              <a:rPr lang="nn-NO" sz="1100" b="1">
                <a:solidFill>
                  <a:schemeClr val="tx1"/>
                </a:solidFill>
              </a:rPr>
              <a:t>76%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54E3BC0-F2BD-4BB5-81D5-F9FE98654CAF}"/>
              </a:ext>
            </a:extLst>
          </p:cNvPr>
          <p:cNvSpPr/>
          <p:nvPr/>
        </p:nvSpPr>
        <p:spPr>
          <a:xfrm>
            <a:off x="6571107" y="4400056"/>
            <a:ext cx="1156068" cy="904153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r>
              <a:rPr lang="nn-NO" sz="1100" b="1">
                <a:solidFill>
                  <a:schemeClr val="tx1"/>
                </a:solidFill>
              </a:rPr>
              <a:t>57%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96127B0-EEE2-45BE-9E93-34929FCAA852}"/>
              </a:ext>
            </a:extLst>
          </p:cNvPr>
          <p:cNvCxnSpPr/>
          <p:nvPr/>
        </p:nvCxnSpPr>
        <p:spPr>
          <a:xfrm>
            <a:off x="920527" y="3906592"/>
            <a:ext cx="10419624" cy="0"/>
          </a:xfrm>
          <a:prstGeom prst="line">
            <a:avLst/>
          </a:prstGeom>
          <a:ln w="28575">
            <a:solidFill>
              <a:schemeClr val="bg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C44AEA50-E0CC-429C-BC91-FC9B793C83BD}"/>
              </a:ext>
            </a:extLst>
          </p:cNvPr>
          <p:cNvSpPr/>
          <p:nvPr/>
        </p:nvSpPr>
        <p:spPr>
          <a:xfrm>
            <a:off x="7898793" y="1944078"/>
            <a:ext cx="1868821" cy="3775113"/>
          </a:xfrm>
          <a:prstGeom prst="rect">
            <a:avLst/>
          </a:prstGeom>
          <a:solidFill>
            <a:schemeClr val="accent6">
              <a:alpha val="0"/>
            </a:schemeClr>
          </a:solidFill>
          <a:ln w="571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315F090-CB6F-401C-96C2-2AF0A6E7F581}"/>
              </a:ext>
            </a:extLst>
          </p:cNvPr>
          <p:cNvSpPr txBox="1"/>
          <p:nvPr/>
        </p:nvSpPr>
        <p:spPr>
          <a:xfrm>
            <a:off x="731853" y="5956629"/>
            <a:ext cx="19014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/>
              <a:t>Kilde: IT i praksis, Rambøll 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B958C02-4AC4-4295-9FF8-C6F863A2AAE6}"/>
              </a:ext>
            </a:extLst>
          </p:cNvPr>
          <p:cNvGrpSpPr/>
          <p:nvPr/>
        </p:nvGrpSpPr>
        <p:grpSpPr>
          <a:xfrm>
            <a:off x="1039287" y="2580366"/>
            <a:ext cx="914400" cy="914400"/>
            <a:chOff x="0" y="0"/>
            <a:chExt cx="914400" cy="914400"/>
          </a:xfrm>
          <a:solidFill>
            <a:schemeClr val="accent4"/>
          </a:solidFill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6721D8B-137D-49EA-AF7A-C2F3CB86C610}"/>
                </a:ext>
              </a:extLst>
            </p:cNvPr>
            <p:cNvSpPr/>
            <p:nvPr/>
          </p:nvSpPr>
          <p:spPr>
            <a:xfrm>
              <a:off x="0" y="0"/>
              <a:ext cx="914400" cy="91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5BD751DB-0435-4942-904D-3A02662C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084" y="91800"/>
              <a:ext cx="730800" cy="727383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59023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 animBg="1"/>
      <p:bldP spid="9" grpId="0" animBg="1"/>
      <p:bldP spid="12" grpId="0"/>
      <p:bldP spid="29" grpId="0" animBg="1"/>
      <p:bldP spid="30" grpId="0" animBg="1"/>
      <p:bldP spid="31" grpId="0"/>
      <p:bldP spid="32" grpId="0" animBg="1"/>
      <p:bldP spid="33" grpId="0" animBg="1"/>
      <p:bldP spid="38" grpId="0"/>
      <p:bldP spid="39" grpId="0" animBg="1"/>
      <p:bldP spid="40" grpId="0" animBg="1"/>
      <p:bldP spid="41" grpId="0"/>
      <p:bldP spid="42" grpId="0" animBg="1"/>
      <p:bldP spid="4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717C5-C0CF-47F4-BBC3-8A6740B80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Faser i arbeidet med gevinstrealisering</a:t>
            </a:r>
          </a:p>
        </p:txBody>
      </p:sp>
      <p:sp>
        <p:nvSpPr>
          <p:cNvPr id="4" name="AutoShape 9">
            <a:extLst>
              <a:ext uri="{FF2B5EF4-FFF2-40B4-BE49-F238E27FC236}">
                <a16:creationId xmlns:a16="http://schemas.microsoft.com/office/drawing/2014/main" id="{C8B3DAE0-F1B9-473E-A4D5-6A4B9DCFE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433" y="1743496"/>
            <a:ext cx="4884428" cy="1931084"/>
          </a:xfrm>
          <a:prstGeom prst="roundRect">
            <a:avLst>
              <a:gd name="adj" fmla="val 4907"/>
            </a:avLst>
          </a:prstGeom>
          <a:solidFill>
            <a:schemeClr val="bg1"/>
          </a:solidFill>
          <a:ln w="1905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35999" tIns="0" rIns="0" bIns="0" anchor="ctr"/>
          <a:lstStyle/>
          <a:p>
            <a:endParaRPr lang="en-GB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A39CC58-C1E3-4CD6-8E64-D4EE207DD74D}"/>
              </a:ext>
            </a:extLst>
          </p:cNvPr>
          <p:cNvSpPr txBox="1">
            <a:spLocks/>
          </p:cNvSpPr>
          <p:nvPr/>
        </p:nvSpPr>
        <p:spPr>
          <a:xfrm>
            <a:off x="1592380" y="1834902"/>
            <a:ext cx="4236162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90500" indent="-203200" algn="l" defTabSz="457200" rtl="0" eaLnBrk="1" fontAlgn="base" hangingPunct="1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defRPr>
            </a:lvl1pPr>
            <a:lvl2pPr marL="571500" indent="-177800" algn="l" defTabSz="457200" rtl="0" eaLnBrk="1" fontAlgn="base" hangingPunct="1">
              <a:lnSpc>
                <a:spcPts val="1925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6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2pPr>
            <a:lvl3pPr marL="914400" indent="-152400" algn="l" defTabSz="457200" rtl="0" eaLnBrk="1" fontAlgn="base" hangingPunct="1">
              <a:lnSpc>
                <a:spcPts val="1675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3pPr>
            <a:lvl4pPr marL="1254125" indent="-161925" algn="l" defTabSz="457200" rtl="0" eaLnBrk="1" fontAlgn="base" hangingPunct="1">
              <a:lnSpc>
                <a:spcPts val="1438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4pPr>
            <a:lvl5pPr marL="1566863" indent="-169863" algn="l" defTabSz="457200" rtl="0" eaLnBrk="1" fontAlgn="base" hangingPunct="1">
              <a:lnSpc>
                <a:spcPts val="1200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nb-NO" sz="2400" b="1">
                <a:solidFill>
                  <a:schemeClr val="accent2"/>
                </a:solidFill>
                <a:latin typeface="+mj-lt"/>
              </a:rPr>
              <a:t>Identifisere og strukturere gevinster</a:t>
            </a:r>
            <a:endParaRPr lang="nb-NO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036244E2-4B9B-4343-8277-7B9E98CB413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209492" y="1743496"/>
            <a:ext cx="4884428" cy="1931084"/>
          </a:xfrm>
          <a:prstGeom prst="roundRect">
            <a:avLst>
              <a:gd name="adj" fmla="val 4907"/>
            </a:avLst>
          </a:prstGeom>
          <a:solidFill>
            <a:schemeClr val="bg1"/>
          </a:solidFill>
          <a:ln w="19050" algn="ctr">
            <a:solidFill>
              <a:schemeClr val="accent1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lIns="35999" tIns="0" rIns="0" bIns="0" anchor="ctr"/>
          <a:lstStyle/>
          <a:p>
            <a:endParaRPr lang="en-GB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EDC70BC-FBE2-41E1-9FAE-3118EF22FBB9}"/>
              </a:ext>
            </a:extLst>
          </p:cNvPr>
          <p:cNvSpPr txBox="1">
            <a:spLocks/>
          </p:cNvSpPr>
          <p:nvPr/>
        </p:nvSpPr>
        <p:spPr>
          <a:xfrm flipH="1">
            <a:off x="6344809" y="1834902"/>
            <a:ext cx="460963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90500" indent="-203200" algn="l" defTabSz="457200" rtl="0" eaLnBrk="1" fontAlgn="base" hangingPunct="1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defRPr>
            </a:lvl1pPr>
            <a:lvl2pPr marL="571500" indent="-177800" algn="l" defTabSz="457200" rtl="0" eaLnBrk="1" fontAlgn="base" hangingPunct="1">
              <a:lnSpc>
                <a:spcPts val="1925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6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2pPr>
            <a:lvl3pPr marL="914400" indent="-152400" algn="l" defTabSz="457200" rtl="0" eaLnBrk="1" fontAlgn="base" hangingPunct="1">
              <a:lnSpc>
                <a:spcPts val="1675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3pPr>
            <a:lvl4pPr marL="1254125" indent="-161925" algn="l" defTabSz="457200" rtl="0" eaLnBrk="1" fontAlgn="base" hangingPunct="1">
              <a:lnSpc>
                <a:spcPts val="1438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4pPr>
            <a:lvl5pPr marL="1566863" indent="-169863" algn="l" defTabSz="457200" rtl="0" eaLnBrk="1" fontAlgn="base" hangingPunct="1">
              <a:lnSpc>
                <a:spcPts val="1200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nb-NO" sz="2400" b="1">
                <a:solidFill>
                  <a:schemeClr val="accent1">
                    <a:lumMod val="90000"/>
                  </a:schemeClr>
                </a:solidFill>
                <a:latin typeface="+mj-lt"/>
              </a:rPr>
              <a:t>Planlegge gevinstrealiseringen</a:t>
            </a:r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C4D7270E-EC06-4168-9BE7-540FE2373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433" y="3941961"/>
            <a:ext cx="4884428" cy="1931084"/>
          </a:xfrm>
          <a:prstGeom prst="roundRect">
            <a:avLst>
              <a:gd name="adj" fmla="val 4907"/>
            </a:avLst>
          </a:prstGeom>
          <a:solidFill>
            <a:schemeClr val="bg1"/>
          </a:solidFill>
          <a:ln w="19050" algn="ctr">
            <a:solidFill>
              <a:schemeClr val="accent4"/>
            </a:solidFill>
            <a:round/>
            <a:headEnd/>
            <a:tailEnd/>
          </a:ln>
          <a:effectLst/>
        </p:spPr>
        <p:txBody>
          <a:bodyPr wrap="none" lIns="35999" tIns="0" rIns="0" bIns="0" anchor="ctr"/>
          <a:lstStyle/>
          <a:p>
            <a:endParaRPr lang="en-GB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DB96ED0-0850-4D6A-BC4D-EC7369C99534}"/>
              </a:ext>
            </a:extLst>
          </p:cNvPr>
          <p:cNvSpPr txBox="1">
            <a:spLocks/>
          </p:cNvSpPr>
          <p:nvPr/>
        </p:nvSpPr>
        <p:spPr>
          <a:xfrm>
            <a:off x="1592380" y="4033367"/>
            <a:ext cx="4236162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90500" indent="-203200" algn="l" defTabSz="457200" rtl="0" eaLnBrk="1" fontAlgn="base" hangingPunct="1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defRPr>
            </a:lvl1pPr>
            <a:lvl2pPr marL="571500" indent="-177800" algn="l" defTabSz="457200" rtl="0" eaLnBrk="1" fontAlgn="base" hangingPunct="1">
              <a:lnSpc>
                <a:spcPts val="1925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6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2pPr>
            <a:lvl3pPr marL="914400" indent="-152400" algn="l" defTabSz="457200" rtl="0" eaLnBrk="1" fontAlgn="base" hangingPunct="1">
              <a:lnSpc>
                <a:spcPts val="1675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3pPr>
            <a:lvl4pPr marL="1254125" indent="-161925" algn="l" defTabSz="457200" rtl="0" eaLnBrk="1" fontAlgn="base" hangingPunct="1">
              <a:lnSpc>
                <a:spcPts val="1438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4pPr>
            <a:lvl5pPr marL="1566863" indent="-169863" algn="l" defTabSz="457200" rtl="0" eaLnBrk="1" fontAlgn="base" hangingPunct="1">
              <a:lnSpc>
                <a:spcPts val="1200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nb-NO" sz="2400" b="1">
                <a:solidFill>
                  <a:schemeClr val="bg2"/>
                </a:solidFill>
                <a:latin typeface="+mj-lt"/>
              </a:rPr>
              <a:t>Gjennomføre gevinstrealiseringen</a:t>
            </a:r>
            <a:endParaRPr lang="nb-NO" b="1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6458E499-D1ED-439A-BB7B-0512A5ED383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209492" y="3941961"/>
            <a:ext cx="4884428" cy="1931084"/>
          </a:xfrm>
          <a:prstGeom prst="roundRect">
            <a:avLst>
              <a:gd name="adj" fmla="val 4907"/>
            </a:avLst>
          </a:prstGeom>
          <a:solidFill>
            <a:schemeClr val="bg1"/>
          </a:solidFill>
          <a:ln w="19050" algn="ctr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lIns="35999" tIns="0" rIns="0" bIns="0" anchor="ctr"/>
          <a:lstStyle/>
          <a:p>
            <a:endParaRPr lang="en-GB">
              <a:solidFill>
                <a:srgbClr val="787662"/>
              </a:solidFill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7ADB766-F2B9-4FE6-8FB3-0C35253ED15B}"/>
              </a:ext>
            </a:extLst>
          </p:cNvPr>
          <p:cNvSpPr txBox="1">
            <a:spLocks/>
          </p:cNvSpPr>
          <p:nvPr/>
        </p:nvSpPr>
        <p:spPr>
          <a:xfrm flipH="1">
            <a:off x="6344809" y="4033367"/>
            <a:ext cx="4609632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90500" indent="-203200" algn="l" defTabSz="457200" rtl="0" eaLnBrk="1" fontAlgn="base" hangingPunct="1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defRPr>
            </a:lvl1pPr>
            <a:lvl2pPr marL="571500" indent="-177800" algn="l" defTabSz="457200" rtl="0" eaLnBrk="1" fontAlgn="base" hangingPunct="1">
              <a:lnSpc>
                <a:spcPts val="1925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6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2pPr>
            <a:lvl3pPr marL="914400" indent="-152400" algn="l" defTabSz="457200" rtl="0" eaLnBrk="1" fontAlgn="base" hangingPunct="1">
              <a:lnSpc>
                <a:spcPts val="1675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3pPr>
            <a:lvl4pPr marL="1254125" indent="-161925" algn="l" defTabSz="457200" rtl="0" eaLnBrk="1" fontAlgn="base" hangingPunct="1">
              <a:lnSpc>
                <a:spcPts val="1438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4pPr>
            <a:lvl5pPr marL="1566863" indent="-169863" algn="l" defTabSz="457200" rtl="0" eaLnBrk="1" fontAlgn="base" hangingPunct="1">
              <a:lnSpc>
                <a:spcPts val="1200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nb-NO" sz="2400" b="1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Evaluere og dokumentere realiserte gevinster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C74D7E-D01B-4F6C-BDF3-4297D7FD581D}"/>
              </a:ext>
            </a:extLst>
          </p:cNvPr>
          <p:cNvGrpSpPr/>
          <p:nvPr/>
        </p:nvGrpSpPr>
        <p:grpSpPr>
          <a:xfrm>
            <a:off x="10720662" y="4277167"/>
            <a:ext cx="1007591" cy="1229645"/>
            <a:chOff x="8041543" y="3207133"/>
            <a:chExt cx="755792" cy="922020"/>
          </a:xfrm>
        </p:grpSpPr>
        <p:sp>
          <p:nvSpPr>
            <p:cNvPr id="13" name="Rounded Rectangle 71">
              <a:extLst>
                <a:ext uri="{FF2B5EF4-FFF2-40B4-BE49-F238E27FC236}">
                  <a16:creationId xmlns:a16="http://schemas.microsoft.com/office/drawing/2014/main" id="{6BC71DB1-B592-4314-B66D-B0BA49A7C439}"/>
                </a:ext>
              </a:extLst>
            </p:cNvPr>
            <p:cNvSpPr/>
            <p:nvPr/>
          </p:nvSpPr>
          <p:spPr>
            <a:xfrm flipH="1">
              <a:off x="8041543" y="3399795"/>
              <a:ext cx="559960" cy="55996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8766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66ECAFE-24CA-4FD1-BBA7-508FA45FCBFC}"/>
                </a:ext>
              </a:extLst>
            </p:cNvPr>
            <p:cNvSpPr/>
            <p:nvPr/>
          </p:nvSpPr>
          <p:spPr>
            <a:xfrm>
              <a:off x="8338175" y="3207133"/>
              <a:ext cx="459160" cy="9220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ed Rectangle 73">
              <a:extLst>
                <a:ext uri="{FF2B5EF4-FFF2-40B4-BE49-F238E27FC236}">
                  <a16:creationId xmlns:a16="http://schemas.microsoft.com/office/drawing/2014/main" id="{BFCD8F8B-9007-4892-9462-7AD3F2C24772}"/>
                </a:ext>
              </a:extLst>
            </p:cNvPr>
            <p:cNvSpPr/>
            <p:nvPr/>
          </p:nvSpPr>
          <p:spPr>
            <a:xfrm flipH="1">
              <a:off x="8123403" y="3481655"/>
              <a:ext cx="396240" cy="39624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78766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808D231-0D56-4154-BAD7-31C3889C712D}"/>
              </a:ext>
            </a:extLst>
          </p:cNvPr>
          <p:cNvGrpSpPr/>
          <p:nvPr/>
        </p:nvGrpSpPr>
        <p:grpSpPr>
          <a:xfrm>
            <a:off x="10720662" y="2084770"/>
            <a:ext cx="1007591" cy="1229645"/>
            <a:chOff x="8041543" y="1563216"/>
            <a:chExt cx="755792" cy="922020"/>
          </a:xfrm>
        </p:grpSpPr>
        <p:sp>
          <p:nvSpPr>
            <p:cNvPr id="17" name="Rounded Rectangle 37">
              <a:extLst>
                <a:ext uri="{FF2B5EF4-FFF2-40B4-BE49-F238E27FC236}">
                  <a16:creationId xmlns:a16="http://schemas.microsoft.com/office/drawing/2014/main" id="{18808595-00AF-430E-8A4C-8E5648859E65}"/>
                </a:ext>
              </a:extLst>
            </p:cNvPr>
            <p:cNvSpPr/>
            <p:nvPr/>
          </p:nvSpPr>
          <p:spPr>
            <a:xfrm flipH="1">
              <a:off x="8041543" y="1751328"/>
              <a:ext cx="559960" cy="55996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048D5EB-3E9D-40D7-883F-1D8638890F04}"/>
                </a:ext>
              </a:extLst>
            </p:cNvPr>
            <p:cNvSpPr/>
            <p:nvPr/>
          </p:nvSpPr>
          <p:spPr>
            <a:xfrm>
              <a:off x="8338175" y="1563216"/>
              <a:ext cx="459160" cy="9220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39">
              <a:extLst>
                <a:ext uri="{FF2B5EF4-FFF2-40B4-BE49-F238E27FC236}">
                  <a16:creationId xmlns:a16="http://schemas.microsoft.com/office/drawing/2014/main" id="{125925BD-62CE-4F6F-AD81-9DD8F5784E51}"/>
                </a:ext>
              </a:extLst>
            </p:cNvPr>
            <p:cNvSpPr/>
            <p:nvPr/>
          </p:nvSpPr>
          <p:spPr>
            <a:xfrm>
              <a:off x="8123835" y="1839693"/>
              <a:ext cx="396240" cy="396240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rgbClr val="8DC63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830B92A-4E9D-451D-93EA-BED58B69B7EF}"/>
              </a:ext>
            </a:extLst>
          </p:cNvPr>
          <p:cNvGrpSpPr/>
          <p:nvPr/>
        </p:nvGrpSpPr>
        <p:grpSpPr>
          <a:xfrm>
            <a:off x="457141" y="2084770"/>
            <a:ext cx="995550" cy="1229645"/>
            <a:chOff x="342900" y="1563216"/>
            <a:chExt cx="746760" cy="922020"/>
          </a:xfrm>
        </p:grpSpPr>
        <p:sp>
          <p:nvSpPr>
            <p:cNvPr id="21" name="Rounded Rectangle 31">
              <a:extLst>
                <a:ext uri="{FF2B5EF4-FFF2-40B4-BE49-F238E27FC236}">
                  <a16:creationId xmlns:a16="http://schemas.microsoft.com/office/drawing/2014/main" id="{78E8FD5C-FF2B-4030-92BB-5F60C906C5AD}"/>
                </a:ext>
              </a:extLst>
            </p:cNvPr>
            <p:cNvSpPr/>
            <p:nvPr/>
          </p:nvSpPr>
          <p:spPr>
            <a:xfrm>
              <a:off x="529700" y="1751328"/>
              <a:ext cx="559960" cy="55996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78304E5-96E8-457A-9EAE-80D791851F11}"/>
                </a:ext>
              </a:extLst>
            </p:cNvPr>
            <p:cNvSpPr/>
            <p:nvPr/>
          </p:nvSpPr>
          <p:spPr>
            <a:xfrm>
              <a:off x="342900" y="1563216"/>
              <a:ext cx="459160" cy="9220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ed Rectangle 1">
              <a:extLst>
                <a:ext uri="{FF2B5EF4-FFF2-40B4-BE49-F238E27FC236}">
                  <a16:creationId xmlns:a16="http://schemas.microsoft.com/office/drawing/2014/main" id="{92E0ECD1-3371-42CB-98A2-B0951C662A3B}"/>
                </a:ext>
              </a:extLst>
            </p:cNvPr>
            <p:cNvSpPr/>
            <p:nvPr/>
          </p:nvSpPr>
          <p:spPr>
            <a:xfrm>
              <a:off x="611560" y="1833188"/>
              <a:ext cx="396240" cy="39624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BDDF696-31FF-4C6E-BBB7-FB161D1DF598}"/>
              </a:ext>
            </a:extLst>
          </p:cNvPr>
          <p:cNvGrpSpPr/>
          <p:nvPr/>
        </p:nvGrpSpPr>
        <p:grpSpPr>
          <a:xfrm>
            <a:off x="457141" y="4277167"/>
            <a:ext cx="995550" cy="1229645"/>
            <a:chOff x="342900" y="3207133"/>
            <a:chExt cx="746760" cy="922020"/>
          </a:xfrm>
        </p:grpSpPr>
        <p:sp>
          <p:nvSpPr>
            <p:cNvPr id="25" name="Rounded Rectangle 65">
              <a:extLst>
                <a:ext uri="{FF2B5EF4-FFF2-40B4-BE49-F238E27FC236}">
                  <a16:creationId xmlns:a16="http://schemas.microsoft.com/office/drawing/2014/main" id="{AFAD9C16-7642-451B-90B7-AA1BE7B81C2A}"/>
                </a:ext>
              </a:extLst>
            </p:cNvPr>
            <p:cNvSpPr/>
            <p:nvPr/>
          </p:nvSpPr>
          <p:spPr>
            <a:xfrm>
              <a:off x="529700" y="3399795"/>
              <a:ext cx="559960" cy="55996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5A445D4-6EA1-4395-8D79-1F4B91AC4BCE}"/>
                </a:ext>
              </a:extLst>
            </p:cNvPr>
            <p:cNvSpPr/>
            <p:nvPr/>
          </p:nvSpPr>
          <p:spPr>
            <a:xfrm>
              <a:off x="342900" y="3207133"/>
              <a:ext cx="459160" cy="9220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ed Rectangle 67">
              <a:extLst>
                <a:ext uri="{FF2B5EF4-FFF2-40B4-BE49-F238E27FC236}">
                  <a16:creationId xmlns:a16="http://schemas.microsoft.com/office/drawing/2014/main" id="{A2A4B5E5-BE13-4911-877B-0E7CAFA731DF}"/>
                </a:ext>
              </a:extLst>
            </p:cNvPr>
            <p:cNvSpPr/>
            <p:nvPr/>
          </p:nvSpPr>
          <p:spPr>
            <a:xfrm>
              <a:off x="611560" y="3481655"/>
              <a:ext cx="396240" cy="39624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2932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6486C-D68C-4247-87A3-8BE62F641357}"/>
              </a:ext>
            </a:extLst>
          </p:cNvPr>
          <p:cNvSpPr txBox="1">
            <a:spLocks/>
          </p:cNvSpPr>
          <p:nvPr/>
        </p:nvSpPr>
        <p:spPr>
          <a:xfrm>
            <a:off x="732706" y="1457180"/>
            <a:ext cx="10559098" cy="748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362925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725851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088776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1451701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r>
              <a:rPr lang="nb-NO" kern="0"/>
              <a:t>Identifisering av gevinster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6E49A-5A52-4493-A28A-49F2432A6A67}"/>
              </a:ext>
            </a:extLst>
          </p:cNvPr>
          <p:cNvSpPr txBox="1">
            <a:spLocks/>
          </p:cNvSpPr>
          <p:nvPr/>
        </p:nvSpPr>
        <p:spPr>
          <a:xfrm>
            <a:off x="817348" y="2439118"/>
            <a:ext cx="9638093" cy="4063354"/>
          </a:xfrm>
          <a:prstGeom prst="rect">
            <a:avLst/>
          </a:prstGeom>
        </p:spPr>
        <p:txBody>
          <a:bodyPr/>
          <a:lstStyle>
            <a:lvl1pPr marL="271463" indent="-2714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8963" indent="-22542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6463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00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195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6089" indent="-181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59015" indent="-181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1940" indent="-181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84866" indent="-181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nb-NO" sz="2400" kern="0"/>
              <a:t>For å kunne gjøre en god jobb med identifiseringen av gevinster trenger vi to ting:</a:t>
            </a:r>
          </a:p>
          <a:p>
            <a:pPr marL="0" indent="0">
              <a:buFontTx/>
              <a:buNone/>
            </a:pPr>
            <a:endParaRPr lang="nb-NO" sz="2400" kern="0"/>
          </a:p>
          <a:p>
            <a:pPr marL="342900" indent="-342900">
              <a:buFontTx/>
              <a:buAutoNum type="arabicPeriod"/>
            </a:pPr>
            <a:r>
              <a:rPr lang="nb-NO" sz="2400" kern="0"/>
              <a:t>En visjon/et mål for endringsarbeidet</a:t>
            </a:r>
          </a:p>
          <a:p>
            <a:pPr marL="342900" indent="-342900">
              <a:buFontTx/>
              <a:buAutoNum type="arabicPeriod"/>
            </a:pPr>
            <a:r>
              <a:rPr lang="nb-NO" sz="2400" kern="0"/>
              <a:t>Perspektiver fra interessenter som ønsker gevinsten(e) eller som kan bli påvirket av endringen(e)</a:t>
            </a:r>
          </a:p>
        </p:txBody>
      </p:sp>
    </p:spTree>
    <p:extLst>
      <p:ext uri="{BB962C8B-B14F-4D97-AF65-F5344CB8AC3E}">
        <p14:creationId xmlns:p14="http://schemas.microsoft.com/office/powerpoint/2010/main" val="3572073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F6E6E-8E37-4E6A-889F-861412C45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68" y="260083"/>
            <a:ext cx="10562167" cy="1144906"/>
          </a:xfrm>
        </p:spPr>
        <p:txBody>
          <a:bodyPr/>
          <a:lstStyle/>
          <a:p>
            <a:r>
              <a:rPr lang="nb-NO"/>
              <a:t>Sentrale begreper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4EE47-2DBC-41B9-A100-F6C1F9303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68" y="1236547"/>
            <a:ext cx="11111832" cy="5119374"/>
          </a:xfrm>
        </p:spPr>
        <p:txBody>
          <a:bodyPr>
            <a:normAutofit/>
          </a:bodyPr>
          <a:lstStyle/>
          <a:p>
            <a:r>
              <a:rPr lang="nb-NO" sz="2000" b="1" dirty="0" smtClean="0"/>
              <a:t>Gevinst:</a:t>
            </a:r>
            <a:r>
              <a:rPr lang="nb-NO" sz="2000" dirty="0" smtClean="0"/>
              <a:t> </a:t>
            </a:r>
            <a:r>
              <a:rPr lang="nb-NO" sz="2000" dirty="0"/>
              <a:t>En målbar effekt av en endring som oppleves som positiv av minst en interessent</a:t>
            </a:r>
            <a:r>
              <a:rPr lang="nb-NO" sz="2000" dirty="0" smtClean="0"/>
              <a:t>.</a:t>
            </a:r>
            <a:endParaRPr lang="nb-NO" sz="2000" dirty="0"/>
          </a:p>
          <a:p>
            <a:r>
              <a:rPr lang="nb-NO" sz="2000" b="1" dirty="0"/>
              <a:t>Gevinsttype</a:t>
            </a:r>
            <a:r>
              <a:rPr lang="nb-NO" sz="2000" dirty="0"/>
              <a:t>: Ulike overordnede kategorier av gevinster (Kvalitet? Kvantitet? For interne brukere? Eksterne partnere? o.l</a:t>
            </a:r>
            <a:r>
              <a:rPr lang="nb-NO" sz="2000" dirty="0" smtClean="0"/>
              <a:t>.)</a:t>
            </a:r>
            <a:endParaRPr lang="nb-NO" sz="2000" dirty="0"/>
          </a:p>
          <a:p>
            <a:r>
              <a:rPr lang="nb-NO" sz="2000" b="1" dirty="0"/>
              <a:t>Gevinstkart</a:t>
            </a:r>
            <a:r>
              <a:rPr lang="nb-NO" sz="2000" dirty="0"/>
              <a:t>: </a:t>
            </a:r>
            <a:r>
              <a:rPr lang="nb-NO" sz="2000" dirty="0" smtClean="0"/>
              <a:t>En visuell fremstilling </a:t>
            </a:r>
            <a:r>
              <a:rPr lang="nb-NO" sz="2000" dirty="0"/>
              <a:t>av identifiserte gevinster som også viser relevante sammenhenger mellom de ulike gevinstene som ønskes oppnådd og tydeliggjør forutsetninger</a:t>
            </a:r>
            <a:r>
              <a:rPr lang="nb-NO" sz="2000" dirty="0" smtClean="0"/>
              <a:t>.</a:t>
            </a:r>
          </a:p>
          <a:p>
            <a:r>
              <a:rPr lang="nb-NO" sz="2000" b="1" dirty="0" smtClean="0"/>
              <a:t>Gevinstbeskrivelse</a:t>
            </a:r>
            <a:r>
              <a:rPr lang="nb-NO" sz="2000" dirty="0" smtClean="0"/>
              <a:t>: Detaljert beskrivelse av hver enkelt gevinst, som benyttes </a:t>
            </a:r>
            <a:r>
              <a:rPr lang="nb-NO" sz="2000" dirty="0"/>
              <a:t>som input til gevinstrealiseringsplanen.</a:t>
            </a:r>
          </a:p>
          <a:p>
            <a:r>
              <a:rPr lang="nb-NO" sz="2000" b="1" dirty="0"/>
              <a:t>Gevinstrealiseringsplan</a:t>
            </a:r>
            <a:r>
              <a:rPr lang="nb-NO" sz="2000" dirty="0"/>
              <a:t>: </a:t>
            </a:r>
            <a:r>
              <a:rPr lang="nb-NO" sz="2000" dirty="0" smtClean="0"/>
              <a:t>En konkret plan for hvordan involverte roller skal følge opp realiseringen av </a:t>
            </a:r>
            <a:r>
              <a:rPr lang="nb-NO" sz="2000" dirty="0"/>
              <a:t>prosjektets gevinster.</a:t>
            </a:r>
          </a:p>
          <a:p>
            <a:r>
              <a:rPr lang="nb-NO" sz="2000" b="1" dirty="0"/>
              <a:t>Gevinstansvarlig</a:t>
            </a:r>
            <a:r>
              <a:rPr lang="nb-NO" sz="2000" dirty="0"/>
              <a:t>: Personer (normalt </a:t>
            </a:r>
            <a:r>
              <a:rPr lang="nb-NO" sz="2000" dirty="0" smtClean="0"/>
              <a:t>lederroller</a:t>
            </a:r>
            <a:r>
              <a:rPr lang="nb-NO" sz="2000" dirty="0"/>
              <a:t>) som er ansvarlige for gjennomføringen av planlagte tiltak for gevinstrealisering, og oppfølging av tiltakenes effekt.</a:t>
            </a:r>
          </a:p>
          <a:p>
            <a:r>
              <a:rPr lang="nb-NO" sz="2000" b="1" dirty="0"/>
              <a:t>Gevinsteier</a:t>
            </a:r>
            <a:r>
              <a:rPr lang="nb-NO" sz="2000" dirty="0"/>
              <a:t>: Lederrolle (i virksomhetsledelsen) som har et overordnet ansvar for gevinsten(e). Delegerer </a:t>
            </a:r>
            <a:r>
              <a:rPr lang="nb-NO" sz="2000" dirty="0" smtClean="0"/>
              <a:t>ofte deler </a:t>
            </a:r>
            <a:r>
              <a:rPr lang="nb-NO" sz="2000" dirty="0"/>
              <a:t>av den praktiske oppfølgingen til gevinstansvarlige.</a:t>
            </a:r>
          </a:p>
          <a:p>
            <a:r>
              <a:rPr lang="nb-NO" sz="2000" b="1" dirty="0"/>
              <a:t>Nullpunktmåling</a:t>
            </a:r>
            <a:r>
              <a:rPr lang="nb-NO" sz="2000" dirty="0"/>
              <a:t>: Måler tilstanden </a:t>
            </a:r>
            <a:r>
              <a:rPr lang="nb-NO" sz="2000" i="1" dirty="0"/>
              <a:t>før</a:t>
            </a:r>
            <a:r>
              <a:rPr lang="nb-NO" sz="2000" dirty="0"/>
              <a:t> prosjektet/tiltaket på de områdene hvor en ønsker gevinster fra prosjektet/tiltaket. Viktig å vite utgangspunktet for å kunne måle effekt over tid.</a:t>
            </a:r>
          </a:p>
          <a:p>
            <a:endParaRPr lang="nb-NO" sz="2000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6195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980AC-53D4-4D0A-831C-BCA8B48E4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Gevinsttyper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C220ED-92C4-4D07-8146-666588E00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811" y="1886387"/>
            <a:ext cx="1881048" cy="81298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95998" tIns="47999" rIns="95998" bIns="47999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a-DK" altLang="de-DE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378BF7-EA8A-4ED4-A67C-4BFD03298086}"/>
              </a:ext>
            </a:extLst>
          </p:cNvPr>
          <p:cNvSpPr txBox="1"/>
          <p:nvPr/>
        </p:nvSpPr>
        <p:spPr bwMode="auto">
          <a:xfrm>
            <a:off x="2889721" y="1890305"/>
            <a:ext cx="8509162" cy="328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7993" indent="-287993" defTabSz="609585" eaLnBrk="0" hangingPunct="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a-DK" sz="2100">
                <a:latin typeface="Verdana"/>
                <a:cs typeface="ＭＳ Ｐゴシック" pitchFamily="-111" charset="-128"/>
              </a:rPr>
              <a:t>Effektiviseringsgevinster for UiO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0DC66FF-F63C-4B6E-86F7-839D43232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811" y="2919011"/>
            <a:ext cx="1881048" cy="81298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95998" tIns="47999" rIns="95998" bIns="47999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a-DK" altLang="de-DE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F9107C-B1EF-4B4B-9A30-865E6BA42E3D}"/>
              </a:ext>
            </a:extLst>
          </p:cNvPr>
          <p:cNvSpPr txBox="1"/>
          <p:nvPr/>
        </p:nvSpPr>
        <p:spPr bwMode="auto">
          <a:xfrm>
            <a:off x="2889721" y="2922928"/>
            <a:ext cx="8509162" cy="328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7993" indent="-287993" defTabSz="609585" eaLnBrk="0" hangingPunct="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a-DK" sz="2100">
                <a:latin typeface="Verdana"/>
                <a:cs typeface="ＭＳ Ｐゴシック" pitchFamily="-111" charset="-128"/>
              </a:rPr>
              <a:t>Kvalitetsgevinster for UiO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38AE850B-1655-46A7-8C92-A22611172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811" y="3951634"/>
            <a:ext cx="1881048" cy="81298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95998" tIns="47999" rIns="95998" bIns="47999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a-DK" altLang="de-DE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2B66C0-51E0-4FC5-9CDD-4F72335BCD42}"/>
              </a:ext>
            </a:extLst>
          </p:cNvPr>
          <p:cNvSpPr txBox="1"/>
          <p:nvPr/>
        </p:nvSpPr>
        <p:spPr bwMode="auto">
          <a:xfrm>
            <a:off x="2889721" y="3955551"/>
            <a:ext cx="8509162" cy="328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7993" indent="-287993" defTabSz="609585" eaLnBrk="0" hangingPunct="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a-DK" sz="2100">
                <a:latin typeface="Verdana"/>
                <a:cs typeface="ＭＳ Ｐゴシック" pitchFamily="-111" charset="-128"/>
              </a:rPr>
              <a:t>Gevinster for øvrige aktører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32C687F-9D77-49CE-93B9-3B1A1B4DAF63}"/>
              </a:ext>
            </a:extLst>
          </p:cNvPr>
          <p:cNvCxnSpPr/>
          <p:nvPr/>
        </p:nvCxnSpPr>
        <p:spPr>
          <a:xfrm>
            <a:off x="814812" y="2809193"/>
            <a:ext cx="10560792" cy="0"/>
          </a:xfrm>
          <a:prstGeom prst="line">
            <a:avLst/>
          </a:prstGeom>
          <a:ln w="31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A3FC7D-ED2E-4AF6-B15E-C9F5B1A2C2A4}"/>
              </a:ext>
            </a:extLst>
          </p:cNvPr>
          <p:cNvCxnSpPr/>
          <p:nvPr/>
        </p:nvCxnSpPr>
        <p:spPr>
          <a:xfrm>
            <a:off x="814812" y="3841816"/>
            <a:ext cx="10560792" cy="0"/>
          </a:xfrm>
          <a:prstGeom prst="line">
            <a:avLst/>
          </a:prstGeom>
          <a:ln w="31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51EA4E-1E91-4E9C-BDBD-2B6CE05C5E9F}"/>
              </a:ext>
            </a:extLst>
          </p:cNvPr>
          <p:cNvCxnSpPr/>
          <p:nvPr/>
        </p:nvCxnSpPr>
        <p:spPr>
          <a:xfrm>
            <a:off x="814812" y="4874439"/>
            <a:ext cx="10560792" cy="0"/>
          </a:xfrm>
          <a:prstGeom prst="line">
            <a:avLst/>
          </a:prstGeom>
          <a:ln w="31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D326EC-C9E6-41AB-936F-DFF624D83469}"/>
              </a:ext>
            </a:extLst>
          </p:cNvPr>
          <p:cNvGrpSpPr/>
          <p:nvPr/>
        </p:nvGrpSpPr>
        <p:grpSpPr>
          <a:xfrm>
            <a:off x="1414275" y="1969064"/>
            <a:ext cx="682120" cy="647633"/>
            <a:chOff x="1032778" y="2829080"/>
            <a:chExt cx="1029771" cy="102977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4D65B7A-576D-4CFC-A3A9-A3B246741D4B}"/>
                </a:ext>
              </a:extLst>
            </p:cNvPr>
            <p:cNvSpPr/>
            <p:nvPr/>
          </p:nvSpPr>
          <p:spPr>
            <a:xfrm>
              <a:off x="1032778" y="2829080"/>
              <a:ext cx="1029771" cy="102977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ECA84E2-E1CC-4B32-9819-6C607F366480}"/>
                </a:ext>
              </a:extLst>
            </p:cNvPr>
            <p:cNvSpPr/>
            <p:nvPr/>
          </p:nvSpPr>
          <p:spPr>
            <a:xfrm flipV="1">
              <a:off x="1512271" y="2869351"/>
              <a:ext cx="72000" cy="72000"/>
            </a:xfrm>
            <a:prstGeom prst="ellipse">
              <a:avLst/>
            </a:prstGeom>
            <a:solidFill>
              <a:schemeClr val="tx2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0279050-FEC7-4942-95F5-EDC14AE109FF}"/>
                </a:ext>
              </a:extLst>
            </p:cNvPr>
            <p:cNvSpPr/>
            <p:nvPr/>
          </p:nvSpPr>
          <p:spPr>
            <a:xfrm flipV="1">
              <a:off x="1511663" y="3741130"/>
              <a:ext cx="72000" cy="72000"/>
            </a:xfrm>
            <a:prstGeom prst="ellipse">
              <a:avLst/>
            </a:prstGeom>
            <a:solidFill>
              <a:schemeClr val="tx2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43308E2-B74F-4C59-B7D3-84B2ADD4D60D}"/>
                </a:ext>
              </a:extLst>
            </p:cNvPr>
            <p:cNvSpPr/>
            <p:nvPr/>
          </p:nvSpPr>
          <p:spPr>
            <a:xfrm flipV="1">
              <a:off x="1075361" y="3307965"/>
              <a:ext cx="72000" cy="72000"/>
            </a:xfrm>
            <a:prstGeom prst="ellipse">
              <a:avLst/>
            </a:prstGeom>
            <a:solidFill>
              <a:schemeClr val="tx2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E79D69D-76C8-49B0-957F-0243C1034253}"/>
                </a:ext>
              </a:extLst>
            </p:cNvPr>
            <p:cNvSpPr/>
            <p:nvPr/>
          </p:nvSpPr>
          <p:spPr>
            <a:xfrm flipV="1">
              <a:off x="1949052" y="3310556"/>
              <a:ext cx="72000" cy="72000"/>
            </a:xfrm>
            <a:prstGeom prst="ellipse">
              <a:avLst/>
            </a:prstGeom>
            <a:solidFill>
              <a:schemeClr val="tx2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AutoShape 9">
              <a:extLst>
                <a:ext uri="{FF2B5EF4-FFF2-40B4-BE49-F238E27FC236}">
                  <a16:creationId xmlns:a16="http://schemas.microsoft.com/office/drawing/2014/main" id="{498F569D-6213-4677-85AF-6F8D7FFD7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9663" y="2993484"/>
              <a:ext cx="36000" cy="360000"/>
            </a:xfrm>
            <a:prstGeom prst="roundRect">
              <a:avLst>
                <a:gd name="adj" fmla="val 4907"/>
              </a:avLst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27000" tIns="0" rIns="0" bIns="0" anchor="ctr"/>
            <a:lstStyle/>
            <a:p>
              <a:endParaRPr lang="en-GB"/>
            </a:p>
          </p:txBody>
        </p:sp>
        <p:sp>
          <p:nvSpPr>
            <p:cNvPr id="20" name="AutoShape 9">
              <a:extLst>
                <a:ext uri="{FF2B5EF4-FFF2-40B4-BE49-F238E27FC236}">
                  <a16:creationId xmlns:a16="http://schemas.microsoft.com/office/drawing/2014/main" id="{3A9E51DE-5CAB-472D-8DA1-F3BE1F3E7F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1633327" y="3103558"/>
              <a:ext cx="36000" cy="288000"/>
            </a:xfrm>
            <a:prstGeom prst="roundRect">
              <a:avLst>
                <a:gd name="adj" fmla="val 4907"/>
              </a:avLst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27000" tIns="0" rIns="0" bIns="0" anchor="ctr"/>
            <a:lstStyle/>
            <a:p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2CEA2D-E653-4B5E-8CC2-4E015E03EF50}"/>
              </a:ext>
            </a:extLst>
          </p:cNvPr>
          <p:cNvGrpSpPr/>
          <p:nvPr/>
        </p:nvGrpSpPr>
        <p:grpSpPr>
          <a:xfrm>
            <a:off x="1444872" y="2959103"/>
            <a:ext cx="689894" cy="686715"/>
            <a:chOff x="4973584" y="1788490"/>
            <a:chExt cx="1815404" cy="2056193"/>
          </a:xfrm>
        </p:grpSpPr>
        <p:sp>
          <p:nvSpPr>
            <p:cNvPr id="22" name="Heart 21">
              <a:extLst>
                <a:ext uri="{FF2B5EF4-FFF2-40B4-BE49-F238E27FC236}">
                  <a16:creationId xmlns:a16="http://schemas.microsoft.com/office/drawing/2014/main" id="{1F687198-B518-4EBD-96B6-7BD4E9D264BA}"/>
                </a:ext>
              </a:extLst>
            </p:cNvPr>
            <p:cNvSpPr/>
            <p:nvPr/>
          </p:nvSpPr>
          <p:spPr>
            <a:xfrm>
              <a:off x="5075990" y="1788490"/>
              <a:ext cx="1524610" cy="1152344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ed Rectangle 27">
              <a:extLst>
                <a:ext uri="{FF2B5EF4-FFF2-40B4-BE49-F238E27FC236}">
                  <a16:creationId xmlns:a16="http://schemas.microsoft.com/office/drawing/2014/main" id="{E0883D1C-A209-4469-834C-7F02A256A226}"/>
                </a:ext>
              </a:extLst>
            </p:cNvPr>
            <p:cNvSpPr/>
            <p:nvPr/>
          </p:nvSpPr>
          <p:spPr>
            <a:xfrm rot="19995607">
              <a:off x="5863892" y="3470770"/>
              <a:ext cx="853090" cy="203291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ed Rectangle 32">
              <a:extLst>
                <a:ext uri="{FF2B5EF4-FFF2-40B4-BE49-F238E27FC236}">
                  <a16:creationId xmlns:a16="http://schemas.microsoft.com/office/drawing/2014/main" id="{E4723D22-052F-45CE-BBA3-D2B7FDC0D356}"/>
                </a:ext>
              </a:extLst>
            </p:cNvPr>
            <p:cNvSpPr/>
            <p:nvPr/>
          </p:nvSpPr>
          <p:spPr>
            <a:xfrm rot="975540">
              <a:off x="5345978" y="3500456"/>
              <a:ext cx="853090" cy="344227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ed Rectangle 33">
              <a:extLst>
                <a:ext uri="{FF2B5EF4-FFF2-40B4-BE49-F238E27FC236}">
                  <a16:creationId xmlns:a16="http://schemas.microsoft.com/office/drawing/2014/main" id="{9F6B7F8B-1FB0-44F4-B98D-39AD35E8E2B4}"/>
                </a:ext>
              </a:extLst>
            </p:cNvPr>
            <p:cNvSpPr/>
            <p:nvPr/>
          </p:nvSpPr>
          <p:spPr>
            <a:xfrm rot="975540">
              <a:off x="5310186" y="3477417"/>
              <a:ext cx="853090" cy="344227"/>
            </a:xfrm>
            <a:prstGeom prst="roundRect">
              <a:avLst>
                <a:gd name="adj" fmla="val 27199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ed Rectangle 34">
              <a:extLst>
                <a:ext uri="{FF2B5EF4-FFF2-40B4-BE49-F238E27FC236}">
                  <a16:creationId xmlns:a16="http://schemas.microsoft.com/office/drawing/2014/main" id="{F16A6813-DF04-43EA-8779-6837ED651070}"/>
                </a:ext>
              </a:extLst>
            </p:cNvPr>
            <p:cNvSpPr/>
            <p:nvPr/>
          </p:nvSpPr>
          <p:spPr>
            <a:xfrm rot="21415276">
              <a:off x="5195105" y="3243421"/>
              <a:ext cx="853090" cy="203291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ed Rectangle 35">
              <a:extLst>
                <a:ext uri="{FF2B5EF4-FFF2-40B4-BE49-F238E27FC236}">
                  <a16:creationId xmlns:a16="http://schemas.microsoft.com/office/drawing/2014/main" id="{DD319F92-68DF-4291-822E-C25164196FAD}"/>
                </a:ext>
              </a:extLst>
            </p:cNvPr>
            <p:cNvSpPr/>
            <p:nvPr/>
          </p:nvSpPr>
          <p:spPr>
            <a:xfrm rot="19577802">
              <a:off x="5863891" y="3528074"/>
              <a:ext cx="853090" cy="203291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ed Rectangle 36">
              <a:extLst>
                <a:ext uri="{FF2B5EF4-FFF2-40B4-BE49-F238E27FC236}">
                  <a16:creationId xmlns:a16="http://schemas.microsoft.com/office/drawing/2014/main" id="{B884979A-81DF-4999-BFA9-E87CDD675611}"/>
                </a:ext>
              </a:extLst>
            </p:cNvPr>
            <p:cNvSpPr/>
            <p:nvPr/>
          </p:nvSpPr>
          <p:spPr>
            <a:xfrm rot="19577802">
              <a:off x="5863891" y="3550992"/>
              <a:ext cx="853090" cy="203291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ed Rectangle 37">
              <a:extLst>
                <a:ext uri="{FF2B5EF4-FFF2-40B4-BE49-F238E27FC236}">
                  <a16:creationId xmlns:a16="http://schemas.microsoft.com/office/drawing/2014/main" id="{581318E8-3147-4256-A731-062938879D90}"/>
                </a:ext>
              </a:extLst>
            </p:cNvPr>
            <p:cNvSpPr/>
            <p:nvPr/>
          </p:nvSpPr>
          <p:spPr>
            <a:xfrm rot="19577802">
              <a:off x="5863890" y="3534330"/>
              <a:ext cx="853090" cy="203291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ed Rectangle 38">
              <a:extLst>
                <a:ext uri="{FF2B5EF4-FFF2-40B4-BE49-F238E27FC236}">
                  <a16:creationId xmlns:a16="http://schemas.microsoft.com/office/drawing/2014/main" id="{208A7891-66B0-4EB5-B1CA-E5C955F17716}"/>
                </a:ext>
              </a:extLst>
            </p:cNvPr>
            <p:cNvSpPr/>
            <p:nvPr/>
          </p:nvSpPr>
          <p:spPr>
            <a:xfrm rot="19819913">
              <a:off x="5889290" y="3473191"/>
              <a:ext cx="853090" cy="203291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ed Rectangle 39">
              <a:extLst>
                <a:ext uri="{FF2B5EF4-FFF2-40B4-BE49-F238E27FC236}">
                  <a16:creationId xmlns:a16="http://schemas.microsoft.com/office/drawing/2014/main" id="{907B0E88-BD73-4BA2-A54B-E53D1A8BC9DE}"/>
                </a:ext>
              </a:extLst>
            </p:cNvPr>
            <p:cNvSpPr/>
            <p:nvPr/>
          </p:nvSpPr>
          <p:spPr>
            <a:xfrm rot="19577802">
              <a:off x="5935898" y="3511291"/>
              <a:ext cx="853090" cy="203291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ed Rectangle 40">
              <a:extLst>
                <a:ext uri="{FF2B5EF4-FFF2-40B4-BE49-F238E27FC236}">
                  <a16:creationId xmlns:a16="http://schemas.microsoft.com/office/drawing/2014/main" id="{367D6C58-DDC3-4227-A644-9DCAB3515D73}"/>
                </a:ext>
              </a:extLst>
            </p:cNvPr>
            <p:cNvSpPr/>
            <p:nvPr/>
          </p:nvSpPr>
          <p:spPr>
            <a:xfrm rot="975540">
              <a:off x="5271988" y="3477417"/>
              <a:ext cx="853090" cy="344227"/>
            </a:xfrm>
            <a:prstGeom prst="roundRect">
              <a:avLst>
                <a:gd name="adj" fmla="val 27199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ed Rectangle 41">
              <a:extLst>
                <a:ext uri="{FF2B5EF4-FFF2-40B4-BE49-F238E27FC236}">
                  <a16:creationId xmlns:a16="http://schemas.microsoft.com/office/drawing/2014/main" id="{A81E049E-51F5-4AD7-A179-E631A496DF55}"/>
                </a:ext>
              </a:extLst>
            </p:cNvPr>
            <p:cNvSpPr/>
            <p:nvPr/>
          </p:nvSpPr>
          <p:spPr>
            <a:xfrm rot="975540">
              <a:off x="5246962" y="3477417"/>
              <a:ext cx="853090" cy="344227"/>
            </a:xfrm>
            <a:prstGeom prst="roundRect">
              <a:avLst>
                <a:gd name="adj" fmla="val 27199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ed Rectangle 42">
              <a:extLst>
                <a:ext uri="{FF2B5EF4-FFF2-40B4-BE49-F238E27FC236}">
                  <a16:creationId xmlns:a16="http://schemas.microsoft.com/office/drawing/2014/main" id="{8B101062-12BA-472A-816E-8C884DA6B555}"/>
                </a:ext>
              </a:extLst>
            </p:cNvPr>
            <p:cNvSpPr/>
            <p:nvPr/>
          </p:nvSpPr>
          <p:spPr>
            <a:xfrm rot="975540">
              <a:off x="5253139" y="3490117"/>
              <a:ext cx="853090" cy="344227"/>
            </a:xfrm>
            <a:prstGeom prst="roundRect">
              <a:avLst>
                <a:gd name="adj" fmla="val 27199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ed Rectangle 43">
              <a:extLst>
                <a:ext uri="{FF2B5EF4-FFF2-40B4-BE49-F238E27FC236}">
                  <a16:creationId xmlns:a16="http://schemas.microsoft.com/office/drawing/2014/main" id="{EC235821-364D-45CD-B376-E26D91347205}"/>
                </a:ext>
              </a:extLst>
            </p:cNvPr>
            <p:cNvSpPr/>
            <p:nvPr/>
          </p:nvSpPr>
          <p:spPr>
            <a:xfrm rot="21415276">
              <a:off x="5197984" y="3288471"/>
              <a:ext cx="204810" cy="44735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ounded Rectangle 44">
              <a:extLst>
                <a:ext uri="{FF2B5EF4-FFF2-40B4-BE49-F238E27FC236}">
                  <a16:creationId xmlns:a16="http://schemas.microsoft.com/office/drawing/2014/main" id="{B215DAE7-2E8B-43C1-B0FF-028E2E7C0EA6}"/>
                </a:ext>
              </a:extLst>
            </p:cNvPr>
            <p:cNvSpPr/>
            <p:nvPr/>
          </p:nvSpPr>
          <p:spPr>
            <a:xfrm rot="21415276">
              <a:off x="5113427" y="3288471"/>
              <a:ext cx="204810" cy="44735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ounded Rectangle 45">
              <a:extLst>
                <a:ext uri="{FF2B5EF4-FFF2-40B4-BE49-F238E27FC236}">
                  <a16:creationId xmlns:a16="http://schemas.microsoft.com/office/drawing/2014/main" id="{538AD2C6-DF4B-4ECC-8274-21825B9F319E}"/>
                </a:ext>
              </a:extLst>
            </p:cNvPr>
            <p:cNvSpPr/>
            <p:nvPr/>
          </p:nvSpPr>
          <p:spPr>
            <a:xfrm rot="21415276">
              <a:off x="4973584" y="3288471"/>
              <a:ext cx="204810" cy="44735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AEB9DBF-DBBB-4944-B293-60400B9CDEE9}"/>
              </a:ext>
            </a:extLst>
          </p:cNvPr>
          <p:cNvGrpSpPr/>
          <p:nvPr/>
        </p:nvGrpSpPr>
        <p:grpSpPr>
          <a:xfrm>
            <a:off x="1405436" y="4005858"/>
            <a:ext cx="801338" cy="710443"/>
            <a:chOff x="3970926" y="1244244"/>
            <a:chExt cx="953677" cy="830967"/>
          </a:xfrm>
          <a:solidFill>
            <a:schemeClr val="tx2"/>
          </a:solidFill>
        </p:grpSpPr>
        <p:sp>
          <p:nvSpPr>
            <p:cNvPr id="39" name="Flowchart: Delay 38">
              <a:extLst>
                <a:ext uri="{FF2B5EF4-FFF2-40B4-BE49-F238E27FC236}">
                  <a16:creationId xmlns:a16="http://schemas.microsoft.com/office/drawing/2014/main" id="{C3B412E8-E1D5-492E-B507-AD5D8ED08933}"/>
                </a:ext>
              </a:extLst>
            </p:cNvPr>
            <p:cNvSpPr/>
            <p:nvPr/>
          </p:nvSpPr>
          <p:spPr>
            <a:xfrm rot="16200000">
              <a:off x="4459349" y="1452884"/>
              <a:ext cx="426507" cy="504000"/>
            </a:xfrm>
            <a:prstGeom prst="flowChartDelay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rgbClr val="FFFFFF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A158333-2865-4682-A937-80BFC109C24B}"/>
                </a:ext>
              </a:extLst>
            </p:cNvPr>
            <p:cNvSpPr/>
            <p:nvPr/>
          </p:nvSpPr>
          <p:spPr>
            <a:xfrm>
              <a:off x="4539552" y="1244244"/>
              <a:ext cx="266100" cy="25374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rgbClr val="FFFFFF"/>
                </a:solidFill>
              </a:endParaRPr>
            </a:p>
          </p:txBody>
        </p:sp>
        <p:sp>
          <p:nvSpPr>
            <p:cNvPr id="41" name="Flowchart: Delay 40">
              <a:extLst>
                <a:ext uri="{FF2B5EF4-FFF2-40B4-BE49-F238E27FC236}">
                  <a16:creationId xmlns:a16="http://schemas.microsoft.com/office/drawing/2014/main" id="{CE130318-81E1-4842-945F-661A326B1BB4}"/>
                </a:ext>
              </a:extLst>
            </p:cNvPr>
            <p:cNvSpPr/>
            <p:nvPr/>
          </p:nvSpPr>
          <p:spPr>
            <a:xfrm rot="16200000">
              <a:off x="4006926" y="1456498"/>
              <a:ext cx="432000" cy="504000"/>
            </a:xfrm>
            <a:prstGeom prst="flowChartDelay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rgbClr val="FFFFFF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5FB6B08-8E65-4DF9-83EB-DC8584089DAE}"/>
                </a:ext>
              </a:extLst>
            </p:cNvPr>
            <p:cNvSpPr/>
            <p:nvPr/>
          </p:nvSpPr>
          <p:spPr>
            <a:xfrm>
              <a:off x="4089876" y="1250182"/>
              <a:ext cx="266100" cy="25374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rgbClr val="FFFFFF"/>
                </a:solidFill>
              </a:endParaRPr>
            </a:p>
          </p:txBody>
        </p:sp>
        <p:sp>
          <p:nvSpPr>
            <p:cNvPr id="43" name="Flowchart: Delay 42">
              <a:extLst>
                <a:ext uri="{FF2B5EF4-FFF2-40B4-BE49-F238E27FC236}">
                  <a16:creationId xmlns:a16="http://schemas.microsoft.com/office/drawing/2014/main" id="{6548C342-4ED1-439D-B1EA-D37F0B1EF74E}"/>
                </a:ext>
              </a:extLst>
            </p:cNvPr>
            <p:cNvSpPr/>
            <p:nvPr/>
          </p:nvSpPr>
          <p:spPr>
            <a:xfrm rot="16200000">
              <a:off x="4194032" y="1580893"/>
              <a:ext cx="484637" cy="504000"/>
            </a:xfrm>
            <a:prstGeom prst="flowChartDelay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rgbClr val="FFFFFF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60AC866-56C5-4001-99F7-634B5EE126B8}"/>
                </a:ext>
              </a:extLst>
            </p:cNvPr>
            <p:cNvSpPr/>
            <p:nvPr/>
          </p:nvSpPr>
          <p:spPr>
            <a:xfrm>
              <a:off x="4303300" y="1335166"/>
              <a:ext cx="266100" cy="25374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36053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C798B-3500-4C9A-A0FF-ED41346BB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solidFill>
                  <a:schemeClr val="tx1"/>
                </a:solidFill>
              </a:rPr>
              <a:t>Formulering av gevinster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0F668-83B1-4F97-A004-B93386CABA90}"/>
              </a:ext>
            </a:extLst>
          </p:cNvPr>
          <p:cNvSpPr/>
          <p:nvPr/>
        </p:nvSpPr>
        <p:spPr>
          <a:xfrm>
            <a:off x="1016000" y="1994537"/>
            <a:ext cx="1056216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lvl="1"/>
            <a:r>
              <a:rPr lang="nb-NO" sz="1900">
                <a:solidFill>
                  <a:srgbClr val="000000"/>
                </a:solidFill>
                <a:cs typeface="ＭＳ Ｐゴシック" pitchFamily="-111" charset="-128"/>
              </a:rPr>
              <a:t>Gevinster beskrives typisk med adjektiver som indikerer retningen av forbedringen. </a:t>
            </a:r>
          </a:p>
          <a:p>
            <a:pPr marL="252000" lvl="1"/>
            <a:endParaRPr lang="nb-NO" sz="1900">
              <a:solidFill>
                <a:srgbClr val="000000"/>
              </a:solidFill>
              <a:cs typeface="ＭＳ Ｐゴシック" pitchFamily="-111" charset="-128"/>
            </a:endParaRPr>
          </a:p>
          <a:p>
            <a:pPr marL="252000" lvl="1"/>
            <a:r>
              <a:rPr lang="nb-NO" sz="1900">
                <a:solidFill>
                  <a:srgbClr val="000000"/>
                </a:solidFill>
                <a:cs typeface="ＭＳ Ｐゴシック" pitchFamily="-111" charset="-128"/>
              </a:rPr>
              <a:t>Eksempler kan være:</a:t>
            </a:r>
          </a:p>
          <a:p>
            <a:pPr marL="787400" lvl="1" indent="-342900" eaLnBrk="0" hangingPunct="0">
              <a:lnSpc>
                <a:spcPts val="2163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nb-NO" sz="1900">
                <a:solidFill>
                  <a:srgbClr val="000000"/>
                </a:solidFill>
                <a:cs typeface="ＭＳ Ｐゴシック" pitchFamily="-111" charset="-128"/>
              </a:rPr>
              <a:t>Redusere</a:t>
            </a:r>
          </a:p>
          <a:p>
            <a:pPr marL="787400" lvl="1" indent="-342900" eaLnBrk="0" hangingPunct="0">
              <a:lnSpc>
                <a:spcPts val="2163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nb-NO" sz="1900">
                <a:solidFill>
                  <a:srgbClr val="000000"/>
                </a:solidFill>
                <a:cs typeface="ＭＳ Ｐゴシック" pitchFamily="-111" charset="-128"/>
              </a:rPr>
              <a:t>Øke</a:t>
            </a:r>
          </a:p>
          <a:p>
            <a:pPr marL="787400" lvl="1" indent="-342900" eaLnBrk="0" hangingPunct="0">
              <a:lnSpc>
                <a:spcPts val="2163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nb-NO" sz="1900">
                <a:solidFill>
                  <a:srgbClr val="000000"/>
                </a:solidFill>
                <a:cs typeface="ＭＳ Ｐゴシック" pitchFamily="-111" charset="-128"/>
              </a:rPr>
              <a:t>Flere</a:t>
            </a:r>
          </a:p>
          <a:p>
            <a:pPr marL="787400" lvl="1" indent="-342900" eaLnBrk="0" hangingPunct="0">
              <a:lnSpc>
                <a:spcPts val="2163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nb-NO" sz="1900">
                <a:solidFill>
                  <a:srgbClr val="000000"/>
                </a:solidFill>
                <a:cs typeface="ＭＳ Ｐゴシック" pitchFamily="-111" charset="-128"/>
              </a:rPr>
              <a:t>Færre</a:t>
            </a:r>
          </a:p>
          <a:p>
            <a:pPr marL="787400" lvl="1" indent="-342900" eaLnBrk="0" hangingPunct="0">
              <a:lnSpc>
                <a:spcPts val="2163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nb-NO" sz="1900">
                <a:solidFill>
                  <a:srgbClr val="000000"/>
                </a:solidFill>
                <a:cs typeface="ＭＳ Ｐゴシック" pitchFamily="-111" charset="-128"/>
              </a:rPr>
              <a:t>Forbedret</a:t>
            </a:r>
          </a:p>
          <a:p>
            <a:pPr marL="787400" lvl="1" indent="-342900" eaLnBrk="0" hangingPunct="0">
              <a:lnSpc>
                <a:spcPts val="2163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nb-NO" sz="1900">
                <a:solidFill>
                  <a:srgbClr val="000000"/>
                </a:solidFill>
                <a:cs typeface="ＭＳ Ｐゴシック" pitchFamily="-111" charset="-128"/>
              </a:rPr>
              <a:t>Mindre</a:t>
            </a:r>
          </a:p>
          <a:p>
            <a:pPr marL="787400" lvl="1" indent="-342900" eaLnBrk="0" hangingPunct="0">
              <a:lnSpc>
                <a:spcPts val="2163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nb-NO" sz="1900">
                <a:solidFill>
                  <a:srgbClr val="000000"/>
                </a:solidFill>
                <a:cs typeface="ＭＳ Ｐゴシック" pitchFamily="-111" charset="-128"/>
              </a:rPr>
              <a:t>Mer</a:t>
            </a:r>
          </a:p>
          <a:p>
            <a:pPr marL="787400" lvl="1" indent="-342900" eaLnBrk="0" hangingPunct="0">
              <a:lnSpc>
                <a:spcPts val="2163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nb-NO" sz="1900">
                <a:solidFill>
                  <a:srgbClr val="000000"/>
                </a:solidFill>
                <a:cs typeface="ＭＳ Ｐゴシック" pitchFamily="-111" charset="-128"/>
              </a:rPr>
              <a:t>Sterkere</a:t>
            </a:r>
          </a:p>
          <a:p>
            <a:pPr marL="787400" lvl="1" indent="-342900" eaLnBrk="0" hangingPunct="0">
              <a:lnSpc>
                <a:spcPts val="2163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nb-NO" sz="1900">
                <a:solidFill>
                  <a:srgbClr val="000000"/>
                </a:solidFill>
                <a:cs typeface="ＭＳ Ｐゴシック" pitchFamily="-111" charset="-128"/>
              </a:rPr>
              <a:t>Høyere</a:t>
            </a:r>
          </a:p>
        </p:txBody>
      </p:sp>
    </p:spTree>
    <p:extLst>
      <p:ext uri="{BB962C8B-B14F-4D97-AF65-F5344CB8AC3E}">
        <p14:creationId xmlns:p14="http://schemas.microsoft.com/office/powerpoint/2010/main" val="10399617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B81AF9B-F3E3-424F-AECC-57B2018D89A1}"/>
              </a:ext>
            </a:extLst>
          </p:cNvPr>
          <p:cNvSpPr txBox="1">
            <a:spLocks/>
          </p:cNvSpPr>
          <p:nvPr/>
        </p:nvSpPr>
        <p:spPr bwMode="auto">
          <a:xfrm>
            <a:off x="816927" y="1210223"/>
            <a:ext cx="10559098" cy="71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362925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725851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088776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1451701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r>
              <a:rPr lang="nb-NO" kern="0" dirty="0" smtClean="0">
                <a:solidFill>
                  <a:schemeClr val="tx1"/>
                </a:solidFill>
              </a:rPr>
              <a:t>Roller: Gevinstansvarlig</a:t>
            </a:r>
            <a:r>
              <a:rPr lang="nb-NO" kern="0" dirty="0">
                <a:solidFill>
                  <a:schemeClr val="tx1"/>
                </a:solidFill>
              </a:rPr>
              <a:t/>
            </a:r>
            <a:br>
              <a:rPr lang="nb-NO" kern="0" dirty="0">
                <a:solidFill>
                  <a:schemeClr val="tx1"/>
                </a:solidFill>
              </a:rPr>
            </a:br>
            <a:endParaRPr lang="nb-NO" kern="0" dirty="0">
              <a:solidFill>
                <a:schemeClr val="tx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DF353AD-48E7-4B4D-A008-15259FC3761D}"/>
              </a:ext>
            </a:extLst>
          </p:cNvPr>
          <p:cNvSpPr txBox="1">
            <a:spLocks/>
          </p:cNvSpPr>
          <p:nvPr/>
        </p:nvSpPr>
        <p:spPr>
          <a:xfrm>
            <a:off x="816927" y="1382486"/>
            <a:ext cx="5926351" cy="4855028"/>
          </a:xfrm>
          <a:prstGeom prst="rect">
            <a:avLst/>
          </a:prstGeom>
        </p:spPr>
        <p:txBody>
          <a:bodyPr anchor="t"/>
          <a:lstStyle>
            <a:lvl1pPr marL="271463" indent="-2714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8963" indent="-22542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6463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00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195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6089" indent="-181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59015" indent="-181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1940" indent="-181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84866" indent="-181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nb-NO" kern="0" dirty="0"/>
          </a:p>
          <a:p>
            <a:pPr marL="271145" indent="-271145"/>
            <a:r>
              <a:rPr lang="nb-NO" kern="0" dirty="0"/>
              <a:t>Gevinstansvarlig </a:t>
            </a:r>
            <a:r>
              <a:rPr lang="nb-NO" kern="0" dirty="0" smtClean="0"/>
              <a:t>representerer </a:t>
            </a:r>
            <a:r>
              <a:rPr lang="nb-NO" kern="0" dirty="0"/>
              <a:t>virksomhetsledelsen, og har et overordnet ansvar for </a:t>
            </a:r>
            <a:r>
              <a:rPr lang="nb-NO" kern="0" dirty="0" smtClean="0"/>
              <a:t>realisering av ønskede gevinster. </a:t>
            </a:r>
            <a:r>
              <a:rPr lang="nb-NO" kern="0" dirty="0" smtClean="0">
                <a:cs typeface="Arial"/>
              </a:rPr>
              <a:t>Prosjekteier/styringsgruppeleder er gevinstansvarlig med mindre dette ansvaret eksplisitt delegeres til en annen person i styringsgruppen.</a:t>
            </a:r>
          </a:p>
          <a:p>
            <a:pPr marL="271145" indent="-271145"/>
            <a:r>
              <a:rPr lang="nb-NO" kern="0" dirty="0" smtClean="0"/>
              <a:t>Gevinstansvarlig delegerer </a:t>
            </a:r>
            <a:r>
              <a:rPr lang="nb-NO" kern="0" dirty="0"/>
              <a:t>typisk mye av den praktiske oppfølgingen til gevinsteiere</a:t>
            </a:r>
            <a:r>
              <a:rPr lang="nb-NO" kern="0" dirty="0" smtClean="0"/>
              <a:t>.</a:t>
            </a:r>
            <a:endParaRPr lang="nb-NO" kern="0" dirty="0">
              <a:cs typeface="Arial"/>
            </a:endParaRPr>
          </a:p>
          <a:p>
            <a:pPr marL="271145" indent="-271145"/>
            <a:r>
              <a:rPr lang="nb-NO" kern="0" dirty="0"/>
              <a:t>Gevinstansvarlig </a:t>
            </a:r>
            <a:r>
              <a:rPr lang="nb-NO" kern="0" dirty="0" smtClean="0"/>
              <a:t>må ha </a:t>
            </a:r>
            <a:r>
              <a:rPr lang="nb-NO" kern="0" dirty="0" smtClean="0"/>
              <a:t>jevnlig </a:t>
            </a:r>
            <a:r>
              <a:rPr lang="nb-NO" kern="0" dirty="0" smtClean="0"/>
              <a:t>dialog </a:t>
            </a:r>
            <a:r>
              <a:rPr lang="nb-NO" kern="0" dirty="0"/>
              <a:t>med gevinsteierne om oppfølging og status for </a:t>
            </a:r>
            <a:r>
              <a:rPr lang="nb-NO" kern="0" dirty="0" smtClean="0"/>
              <a:t>planlagte gevinster.</a:t>
            </a:r>
            <a:endParaRPr lang="nb-NO" kern="0" dirty="0">
              <a:cs typeface="Arial" panose="020B0604020202020204"/>
            </a:endParaRPr>
          </a:p>
          <a:p>
            <a:pPr marL="0" indent="0">
              <a:buFontTx/>
              <a:buNone/>
            </a:pPr>
            <a:endParaRPr lang="nb-NO" kern="0" dirty="0"/>
          </a:p>
          <a:p>
            <a:pPr marL="0" indent="0">
              <a:buFontTx/>
              <a:buNone/>
            </a:pPr>
            <a:endParaRPr lang="nb-NO" kern="0" dirty="0"/>
          </a:p>
        </p:txBody>
      </p:sp>
      <p:pic>
        <p:nvPicPr>
          <p:cNvPr id="25" name="Grafikk 24" descr="Kvinneprofil">
            <a:extLst>
              <a:ext uri="{FF2B5EF4-FFF2-40B4-BE49-F238E27FC236}">
                <a16:creationId xmlns:a16="http://schemas.microsoft.com/office/drawing/2014/main" id="{80F1E509-6B66-43C4-924F-0DF6F76FD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14709" y="1210223"/>
            <a:ext cx="3613062" cy="361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5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B81AF9B-F3E3-424F-AECC-57B2018D89A1}"/>
              </a:ext>
            </a:extLst>
          </p:cNvPr>
          <p:cNvSpPr txBox="1">
            <a:spLocks/>
          </p:cNvSpPr>
          <p:nvPr/>
        </p:nvSpPr>
        <p:spPr bwMode="auto">
          <a:xfrm>
            <a:off x="816927" y="1210223"/>
            <a:ext cx="10559098" cy="71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362925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725851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088776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1451701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r>
              <a:rPr lang="nb-NO" kern="0" dirty="0" smtClean="0">
                <a:solidFill>
                  <a:schemeClr val="tx1"/>
                </a:solidFill>
              </a:rPr>
              <a:t>Gevinsteiere</a:t>
            </a:r>
            <a:r>
              <a:rPr lang="nb-NO" kern="0" dirty="0">
                <a:solidFill>
                  <a:schemeClr val="tx1"/>
                </a:solidFill>
              </a:rPr>
              <a:t/>
            </a:r>
            <a:br>
              <a:rPr lang="nb-NO" kern="0" dirty="0">
                <a:solidFill>
                  <a:schemeClr val="tx1"/>
                </a:solidFill>
              </a:rPr>
            </a:br>
            <a:endParaRPr lang="nb-NO" kern="0" dirty="0">
              <a:solidFill>
                <a:schemeClr val="tx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DF353AD-48E7-4B4D-A008-15259FC3761D}"/>
              </a:ext>
            </a:extLst>
          </p:cNvPr>
          <p:cNvSpPr txBox="1">
            <a:spLocks/>
          </p:cNvSpPr>
          <p:nvPr/>
        </p:nvSpPr>
        <p:spPr>
          <a:xfrm>
            <a:off x="816927" y="1674736"/>
            <a:ext cx="5926351" cy="4698355"/>
          </a:xfrm>
          <a:prstGeom prst="rect">
            <a:avLst/>
          </a:prstGeom>
        </p:spPr>
        <p:txBody>
          <a:bodyPr/>
          <a:lstStyle>
            <a:lvl1pPr marL="271463" indent="-2714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8963" indent="-22542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6463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00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195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6089" indent="-181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59015" indent="-181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1940" indent="-181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84866" indent="-181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kern="0" dirty="0" smtClean="0"/>
              <a:t>Ledere som </a:t>
            </a:r>
            <a:r>
              <a:rPr lang="nb-NO" sz="2000" kern="0" dirty="0"/>
              <a:t>er ansvarlige for å gjennomføre gevinstrealiseringen i linja, for eksempel enhets-/avdelingsleder for enheter som påvirkes av endringen(e).</a:t>
            </a:r>
          </a:p>
          <a:p>
            <a:r>
              <a:rPr lang="nb-NO" sz="2000" kern="0" dirty="0"/>
              <a:t>Ansvarlig for gjennomføring av planlagte tiltak </a:t>
            </a:r>
            <a:r>
              <a:rPr lang="nb-NO" sz="2000" kern="0" dirty="0" smtClean="0"/>
              <a:t>og evaluering/måling av om gevinstene </a:t>
            </a:r>
            <a:r>
              <a:rPr lang="nb-NO" sz="2000" kern="0" dirty="0"/>
              <a:t>faktisk blir realisert.</a:t>
            </a:r>
          </a:p>
          <a:p>
            <a:r>
              <a:rPr lang="nb-NO" sz="2000" kern="0" dirty="0"/>
              <a:t>Virksomhetsledelsen har </a:t>
            </a:r>
            <a:r>
              <a:rPr lang="nb-NO" sz="2000" kern="0" dirty="0" smtClean="0"/>
              <a:t>overordnet ansvar </a:t>
            </a:r>
            <a:r>
              <a:rPr lang="nb-NO" sz="2000" kern="0" dirty="0"/>
              <a:t>for aktivitetene i gevinstrealiseringsprosessen, men det er god praksis at den praktiske gjennomføringen blir delegert.</a:t>
            </a:r>
          </a:p>
          <a:p>
            <a:r>
              <a:rPr lang="nb-NO" sz="2000" kern="0" dirty="0"/>
              <a:t>Gevinsteiere bør ha tett kontakt med prosjekt/-programleder i alle faser.</a:t>
            </a:r>
          </a:p>
          <a:p>
            <a:pPr marL="0" indent="0">
              <a:buFontTx/>
              <a:buNone/>
            </a:pPr>
            <a:endParaRPr lang="nb-NO" kern="0" dirty="0"/>
          </a:p>
          <a:p>
            <a:pPr marL="0" indent="0">
              <a:buFontTx/>
              <a:buNone/>
            </a:pPr>
            <a:endParaRPr lang="nb-NO" kern="0" dirty="0"/>
          </a:p>
        </p:txBody>
      </p:sp>
      <p:pic>
        <p:nvPicPr>
          <p:cNvPr id="5" name="Grafikk 4" descr="Gruppe med kvinner">
            <a:extLst>
              <a:ext uri="{FF2B5EF4-FFF2-40B4-BE49-F238E27FC236}">
                <a16:creationId xmlns:a16="http://schemas.microsoft.com/office/drawing/2014/main" id="{04D84BCF-491D-4DDD-AB79-96B93380F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43164" y="1674736"/>
            <a:ext cx="3232974" cy="323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7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4609"/>
            <a:ext cx="10515600" cy="1325563"/>
          </a:xfrm>
        </p:spPr>
        <p:txBody>
          <a:bodyPr>
            <a:normAutofit/>
          </a:bodyPr>
          <a:lstStyle/>
          <a:p>
            <a:r>
              <a:rPr lang="nb-NO" sz="2500" b="1" kern="0" dirty="0" smtClean="0"/>
              <a:t>Prosjektledere og </a:t>
            </a:r>
            <a:r>
              <a:rPr lang="nb-NO" sz="2500" b="1" kern="0" dirty="0" err="1" smtClean="0"/>
              <a:t>fasilitatorer</a:t>
            </a:r>
            <a:endParaRPr lang="nb-NO" sz="2500" b="1" kern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UiO prosjektrammeverk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DF353AD-48E7-4B4D-A008-15259FC3761D}"/>
              </a:ext>
            </a:extLst>
          </p:cNvPr>
          <p:cNvSpPr txBox="1">
            <a:spLocks/>
          </p:cNvSpPr>
          <p:nvPr/>
        </p:nvSpPr>
        <p:spPr>
          <a:xfrm>
            <a:off x="838200" y="1561268"/>
            <a:ext cx="5258558" cy="4632703"/>
          </a:xfrm>
          <a:prstGeom prst="rect">
            <a:avLst/>
          </a:prstGeom>
        </p:spPr>
        <p:txBody>
          <a:bodyPr/>
          <a:lstStyle>
            <a:lvl1pPr marL="271463" indent="-2714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8963" indent="-22542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6463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00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195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6089" indent="-181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59015" indent="-181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1940" indent="-181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84866" indent="-181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kern="0" dirty="0" smtClean="0"/>
              <a:t>Har s</a:t>
            </a:r>
            <a:r>
              <a:rPr lang="nb-NO" sz="2000" kern="0" dirty="0" smtClean="0"/>
              <a:t>tøtteroller i gevinstarbeid, </a:t>
            </a:r>
            <a:r>
              <a:rPr lang="nb-NO" sz="2000" kern="0" dirty="0" smtClean="0"/>
              <a:t>kan være samme person eller ulike </a:t>
            </a:r>
            <a:r>
              <a:rPr lang="nb-NO" sz="2000" kern="0" dirty="0" smtClean="0"/>
              <a:t>personer.</a:t>
            </a:r>
            <a:endParaRPr lang="nb-NO" sz="2000" kern="0" dirty="0" smtClean="0"/>
          </a:p>
          <a:p>
            <a:r>
              <a:rPr lang="nb-NO" sz="2000" kern="0" dirty="0" smtClean="0"/>
              <a:t>Jobber på oppdrag fra </a:t>
            </a:r>
            <a:r>
              <a:rPr lang="nb-NO" sz="2000" kern="0" dirty="0" smtClean="0"/>
              <a:t>gevinstansvarlig &amp; i dialog med </a:t>
            </a:r>
            <a:r>
              <a:rPr lang="nb-NO" sz="2000" kern="0" dirty="0" smtClean="0"/>
              <a:t>gevinsteiere.</a:t>
            </a:r>
          </a:p>
          <a:p>
            <a:r>
              <a:rPr lang="nb-NO" sz="2000" kern="0" dirty="0" smtClean="0"/>
              <a:t>Legger til rette for </a:t>
            </a:r>
            <a:r>
              <a:rPr lang="nb-NO" sz="2000" kern="0" dirty="0" smtClean="0"/>
              <a:t>og/eller </a:t>
            </a:r>
            <a:r>
              <a:rPr lang="nb-NO" sz="2000" kern="0" dirty="0" err="1" smtClean="0"/>
              <a:t>fasiliterer</a:t>
            </a:r>
            <a:r>
              <a:rPr lang="nb-NO" sz="2000" kern="0" dirty="0" smtClean="0"/>
              <a:t> at gevinstansvarlig, gevinsteiere, berørte </a:t>
            </a:r>
            <a:r>
              <a:rPr lang="nb-NO" sz="2000" kern="0" dirty="0" smtClean="0"/>
              <a:t>ansatte</a:t>
            </a:r>
            <a:r>
              <a:rPr lang="nb-NO" sz="2000" kern="0" dirty="0" smtClean="0"/>
              <a:t>- og</a:t>
            </a:r>
            <a:r>
              <a:rPr lang="nb-NO" sz="2000" kern="0" dirty="0" smtClean="0"/>
              <a:t> brukergrupper og </a:t>
            </a:r>
            <a:r>
              <a:rPr lang="nb-NO" sz="2000" kern="0" dirty="0" smtClean="0"/>
              <a:t>andre viktige interessenter </a:t>
            </a:r>
            <a:r>
              <a:rPr lang="nb-NO" sz="2000" kern="0" dirty="0"/>
              <a:t>gjennomfører nødvendige prosesser for å definere, prioritere og ta eierskap til ønskede </a:t>
            </a:r>
            <a:r>
              <a:rPr lang="nb-NO" sz="2000" kern="0" dirty="0" smtClean="0"/>
              <a:t>gevinster.</a:t>
            </a:r>
          </a:p>
          <a:p>
            <a:r>
              <a:rPr lang="nb-NO" sz="2000" kern="0" dirty="0" smtClean="0"/>
              <a:t>Bidrar i å dokumentere gevinstarbeidet som blir gjort i løpet av prosjektet, så </a:t>
            </a:r>
            <a:r>
              <a:rPr lang="nb-NO" sz="2000" kern="0" dirty="0" smtClean="0"/>
              <a:t>gevinsteiere kan </a:t>
            </a:r>
            <a:r>
              <a:rPr lang="nb-NO" sz="2000" kern="0" dirty="0" smtClean="0"/>
              <a:t>dra det videre etter prosjektperioden.</a:t>
            </a:r>
            <a:endParaRPr lang="nb-NO" sz="2000" kern="0" dirty="0"/>
          </a:p>
          <a:p>
            <a:pPr marL="0" indent="0">
              <a:buFontTx/>
              <a:buNone/>
            </a:pPr>
            <a:endParaRPr lang="nb-NO" sz="2000" kern="0" dirty="0"/>
          </a:p>
          <a:p>
            <a:pPr marL="0" indent="0">
              <a:buFontTx/>
              <a:buNone/>
            </a:pPr>
            <a:endParaRPr lang="nb-NO" sz="2000" kern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0" r="16716"/>
          <a:stretch/>
        </p:blipFill>
        <p:spPr>
          <a:xfrm>
            <a:off x="9078685" y="1659865"/>
            <a:ext cx="1981201" cy="38036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8" r="20017"/>
          <a:stretch/>
        </p:blipFill>
        <p:spPr>
          <a:xfrm>
            <a:off x="7380513" y="1646675"/>
            <a:ext cx="1807029" cy="380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813C5DB-A3CB-435D-BFDF-E94A9ECC88A1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1209394" y="1447660"/>
            <a:ext cx="1812614" cy="4005"/>
          </a:xfrm>
          <a:prstGeom prst="line">
            <a:avLst/>
          </a:prstGeom>
          <a:ln w="762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92371E-E37A-46A9-A6EF-A9016FF31134}"/>
              </a:ext>
            </a:extLst>
          </p:cNvPr>
          <p:cNvCxnSpPr>
            <a:cxnSpLocks/>
          </p:cNvCxnSpPr>
          <p:nvPr/>
        </p:nvCxnSpPr>
        <p:spPr>
          <a:xfrm>
            <a:off x="3239039" y="1447660"/>
            <a:ext cx="1732147" cy="0"/>
          </a:xfrm>
          <a:prstGeom prst="line">
            <a:avLst/>
          </a:prstGeom>
          <a:ln w="762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CDA9930-1439-4C75-89F8-408C10B9ED5D}"/>
              </a:ext>
            </a:extLst>
          </p:cNvPr>
          <p:cNvCxnSpPr>
            <a:cxnSpLocks/>
          </p:cNvCxnSpPr>
          <p:nvPr/>
        </p:nvCxnSpPr>
        <p:spPr>
          <a:xfrm>
            <a:off x="5227414" y="1447660"/>
            <a:ext cx="1732147" cy="0"/>
          </a:xfrm>
          <a:prstGeom prst="line">
            <a:avLst/>
          </a:prstGeom>
          <a:ln w="76200">
            <a:solidFill>
              <a:schemeClr val="accent1">
                <a:lumMod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2E3733-E911-411B-9D1B-6DB167AC2147}"/>
              </a:ext>
            </a:extLst>
          </p:cNvPr>
          <p:cNvCxnSpPr>
            <a:cxnSpLocks/>
          </p:cNvCxnSpPr>
          <p:nvPr/>
        </p:nvCxnSpPr>
        <p:spPr>
          <a:xfrm>
            <a:off x="7207338" y="1447659"/>
            <a:ext cx="1739765" cy="1290"/>
          </a:xfrm>
          <a:prstGeom prst="line">
            <a:avLst/>
          </a:prstGeom>
          <a:ln w="762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D31C31-D72A-40AD-BCCF-151908502522}"/>
              </a:ext>
            </a:extLst>
          </p:cNvPr>
          <p:cNvCxnSpPr>
            <a:cxnSpLocks/>
          </p:cNvCxnSpPr>
          <p:nvPr/>
        </p:nvCxnSpPr>
        <p:spPr>
          <a:xfrm>
            <a:off x="9198961" y="1447660"/>
            <a:ext cx="1913879" cy="0"/>
          </a:xfrm>
          <a:prstGeom prst="line">
            <a:avLst/>
          </a:prstGeom>
          <a:ln w="762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E0CE051A-09F1-46B7-B2A7-C77175B42EAC}"/>
              </a:ext>
            </a:extLst>
          </p:cNvPr>
          <p:cNvSpPr/>
          <p:nvPr/>
        </p:nvSpPr>
        <p:spPr>
          <a:xfrm>
            <a:off x="950374" y="1314341"/>
            <a:ext cx="266638" cy="26663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64B340F-69CF-4E75-8462-A7ABD09F8626}"/>
              </a:ext>
            </a:extLst>
          </p:cNvPr>
          <p:cNvSpPr/>
          <p:nvPr/>
        </p:nvSpPr>
        <p:spPr>
          <a:xfrm>
            <a:off x="3022009" y="1314341"/>
            <a:ext cx="266638" cy="266638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E211032-149E-4B97-A96B-58B71B9BD743}"/>
              </a:ext>
            </a:extLst>
          </p:cNvPr>
          <p:cNvSpPr/>
          <p:nvPr/>
        </p:nvSpPr>
        <p:spPr>
          <a:xfrm>
            <a:off x="4971853" y="1314341"/>
            <a:ext cx="266638" cy="266638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22CEDB-79EB-4E75-81D3-E749CB5D68D1}"/>
              </a:ext>
            </a:extLst>
          </p:cNvPr>
          <p:cNvSpPr/>
          <p:nvPr/>
        </p:nvSpPr>
        <p:spPr>
          <a:xfrm>
            <a:off x="6949151" y="1314341"/>
            <a:ext cx="266638" cy="2666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4081741-DCE6-4681-AF37-54C0053584DC}"/>
              </a:ext>
            </a:extLst>
          </p:cNvPr>
          <p:cNvSpPr/>
          <p:nvPr/>
        </p:nvSpPr>
        <p:spPr>
          <a:xfrm>
            <a:off x="8947103" y="1315630"/>
            <a:ext cx="266638" cy="266638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2CFD4C5-82CF-45D8-B516-5DB0A7825EC4}"/>
              </a:ext>
            </a:extLst>
          </p:cNvPr>
          <p:cNvSpPr/>
          <p:nvPr/>
        </p:nvSpPr>
        <p:spPr>
          <a:xfrm>
            <a:off x="10938076" y="1318345"/>
            <a:ext cx="266638" cy="266638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B8661D-E565-4196-86CA-969620C909D7}"/>
              </a:ext>
            </a:extLst>
          </p:cNvPr>
          <p:cNvSpPr txBox="1"/>
          <p:nvPr/>
        </p:nvSpPr>
        <p:spPr bwMode="auto">
          <a:xfrm>
            <a:off x="1228440" y="1218716"/>
            <a:ext cx="913869" cy="16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109" eaLnBrk="0" fontAlgn="base" hangingPunct="0">
              <a:spcBef>
                <a:spcPct val="0"/>
              </a:spcBef>
            </a:pPr>
            <a:r>
              <a:rPr lang="nb-NO" sz="1100" b="1" dirty="0">
                <a:latin typeface="Verdana"/>
                <a:ea typeface="Verdana" pitchFamily="34" charset="0"/>
                <a:cs typeface="Verdana" pitchFamily="34" charset="0"/>
              </a:rPr>
              <a:t>Konsept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A84597-48A3-4968-857C-9CCA0980E8D1}"/>
              </a:ext>
            </a:extLst>
          </p:cNvPr>
          <p:cNvSpPr txBox="1"/>
          <p:nvPr/>
        </p:nvSpPr>
        <p:spPr bwMode="auto">
          <a:xfrm>
            <a:off x="3270829" y="1215701"/>
            <a:ext cx="913869" cy="16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109" eaLnBrk="0" fontAlgn="base" hangingPunct="0">
              <a:spcBef>
                <a:spcPct val="0"/>
              </a:spcBef>
            </a:pPr>
            <a:r>
              <a:rPr lang="nb-NO" sz="1100" b="1" dirty="0">
                <a:latin typeface="Verdana"/>
                <a:ea typeface="Verdana" pitchFamily="34" charset="0"/>
                <a:cs typeface="Verdana" pitchFamily="34" charset="0"/>
              </a:rPr>
              <a:t>Planlegge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EA9BDA-CC1F-4F10-8FFB-E351E2BC35D7}"/>
              </a:ext>
            </a:extLst>
          </p:cNvPr>
          <p:cNvSpPr txBox="1"/>
          <p:nvPr/>
        </p:nvSpPr>
        <p:spPr bwMode="auto">
          <a:xfrm>
            <a:off x="5240336" y="1215701"/>
            <a:ext cx="1259425" cy="16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109" eaLnBrk="0" fontAlgn="base" hangingPunct="0">
              <a:spcBef>
                <a:spcPct val="0"/>
              </a:spcBef>
            </a:pPr>
            <a:r>
              <a:rPr lang="nb-NO" sz="1100" b="1" dirty="0">
                <a:latin typeface="Verdana"/>
                <a:ea typeface="Verdana" pitchFamily="34" charset="0"/>
                <a:cs typeface="Verdana" pitchFamily="34" charset="0"/>
              </a:rPr>
              <a:t>Gjennomføre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DF577C-7EF1-4C54-BFC0-FF7C48930BBC}"/>
              </a:ext>
            </a:extLst>
          </p:cNvPr>
          <p:cNvSpPr txBox="1"/>
          <p:nvPr/>
        </p:nvSpPr>
        <p:spPr bwMode="auto">
          <a:xfrm>
            <a:off x="7240269" y="1215701"/>
            <a:ext cx="913869" cy="16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109" eaLnBrk="0" fontAlgn="base" hangingPunct="0">
              <a:spcBef>
                <a:spcPct val="0"/>
              </a:spcBef>
            </a:pPr>
            <a:r>
              <a:rPr lang="nb-NO" sz="1100" b="1" dirty="0">
                <a:latin typeface="Verdana"/>
                <a:ea typeface="Verdana" pitchFamily="34" charset="0"/>
                <a:cs typeface="Verdana" pitchFamily="34" charset="0"/>
              </a:rPr>
              <a:t>Avslutte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54D6C5-15FF-4CC3-97CE-9E9885D45543}"/>
              </a:ext>
            </a:extLst>
          </p:cNvPr>
          <p:cNvSpPr txBox="1"/>
          <p:nvPr/>
        </p:nvSpPr>
        <p:spPr bwMode="auto">
          <a:xfrm>
            <a:off x="9214761" y="1215701"/>
            <a:ext cx="913869" cy="16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109" eaLnBrk="0" fontAlgn="base" hangingPunct="0">
              <a:spcBef>
                <a:spcPct val="0"/>
              </a:spcBef>
            </a:pPr>
            <a:r>
              <a:rPr lang="nb-NO" sz="1100" b="1" dirty="0">
                <a:latin typeface="Verdana"/>
                <a:ea typeface="Verdana" pitchFamily="34" charset="0"/>
                <a:cs typeface="Verdana" pitchFamily="34" charset="0"/>
              </a:rPr>
              <a:t>Realisere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8E6AB4-4BE2-4B15-BC53-B5F3D3C3C036}"/>
              </a:ext>
            </a:extLst>
          </p:cNvPr>
          <p:cNvGrpSpPr/>
          <p:nvPr/>
        </p:nvGrpSpPr>
        <p:grpSpPr>
          <a:xfrm>
            <a:off x="966534" y="2842629"/>
            <a:ext cx="2143043" cy="314667"/>
            <a:chOff x="1642732" y="1726172"/>
            <a:chExt cx="2143539" cy="314740"/>
          </a:xfrm>
        </p:grpSpPr>
        <p:pic>
          <p:nvPicPr>
            <p:cNvPr id="21" name="Graphic 20" descr="Document">
              <a:extLst>
                <a:ext uri="{FF2B5EF4-FFF2-40B4-BE49-F238E27FC236}">
                  <a16:creationId xmlns:a16="http://schemas.microsoft.com/office/drawing/2014/main" id="{A19BC7AE-3F96-4B7D-B9CD-52782E7A5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42732" y="1726172"/>
              <a:ext cx="314740" cy="31474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81F887F-CA27-49C2-B06C-51ACA685DA7C}"/>
                </a:ext>
              </a:extLst>
            </p:cNvPr>
            <p:cNvSpPr txBox="1"/>
            <p:nvPr/>
          </p:nvSpPr>
          <p:spPr bwMode="auto">
            <a:xfrm>
              <a:off x="1957471" y="1760903"/>
              <a:ext cx="18288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457109" eaLnBrk="0" fontAlgn="base" hangingPunct="0">
                <a:spcBef>
                  <a:spcPct val="0"/>
                </a:spcBef>
              </a:pPr>
              <a:r>
                <a:rPr lang="nb-NO" sz="800" b="1" dirty="0">
                  <a:latin typeface="Verdana"/>
                  <a:ea typeface="Verdana" pitchFamily="34" charset="0"/>
                  <a:cs typeface="Verdana" pitchFamily="34" charset="0"/>
                </a:rPr>
                <a:t>Kost-/nytte-</a:t>
              </a:r>
              <a:br>
                <a:rPr lang="nb-NO" sz="800" b="1" dirty="0">
                  <a:latin typeface="Verdana"/>
                  <a:ea typeface="Verdana" pitchFamily="34" charset="0"/>
                  <a:cs typeface="Verdana" pitchFamily="34" charset="0"/>
                </a:rPr>
              </a:br>
              <a:r>
                <a:rPr lang="nb-NO" sz="800" b="1" dirty="0">
                  <a:latin typeface="Verdana"/>
                  <a:ea typeface="Verdana" pitchFamily="34" charset="0"/>
                  <a:cs typeface="Verdana" pitchFamily="34" charset="0"/>
                </a:rPr>
                <a:t>vurderinger av konsepter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29A68AB-29C4-42C8-BC84-FA55B67AC47D}"/>
              </a:ext>
            </a:extLst>
          </p:cNvPr>
          <p:cNvSpPr txBox="1"/>
          <p:nvPr/>
        </p:nvSpPr>
        <p:spPr bwMode="auto">
          <a:xfrm>
            <a:off x="1031769" y="3203139"/>
            <a:ext cx="1828377" cy="36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109" eaLnBrk="0" fontAlgn="base" hangingPunct="0">
              <a:spcBef>
                <a:spcPct val="0"/>
              </a:spcBef>
            </a:pPr>
            <a:r>
              <a:rPr lang="nb-NO" sz="600" dirty="0">
                <a:latin typeface="Verdana"/>
                <a:ea typeface="Verdana" pitchFamily="34" charset="0"/>
                <a:cs typeface="Verdana" pitchFamily="34" charset="0"/>
              </a:rPr>
              <a:t>I konseptfasen utredes nytte- og kostnadsvirkninger av konseptene. Forventede gevinster av konseptet som velges tas med i videre prosjektforslag.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3F7B996-D405-4EE7-A1EA-692186F91F40}"/>
              </a:ext>
            </a:extLst>
          </p:cNvPr>
          <p:cNvGrpSpPr/>
          <p:nvPr/>
        </p:nvGrpSpPr>
        <p:grpSpPr>
          <a:xfrm>
            <a:off x="3211031" y="2611496"/>
            <a:ext cx="1879920" cy="813729"/>
            <a:chOff x="3221293" y="1756898"/>
            <a:chExt cx="1880355" cy="81391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2CF6542-C9BE-4E03-9508-4CBBD033C01A}"/>
                </a:ext>
              </a:extLst>
            </p:cNvPr>
            <p:cNvGrpSpPr/>
            <p:nvPr/>
          </p:nvGrpSpPr>
          <p:grpSpPr>
            <a:xfrm>
              <a:off x="3221293" y="1756898"/>
              <a:ext cx="1411667" cy="314740"/>
              <a:chOff x="3707943" y="1778708"/>
              <a:chExt cx="1411667" cy="314740"/>
            </a:xfrm>
          </p:grpSpPr>
          <p:pic>
            <p:nvPicPr>
              <p:cNvPr id="27" name="Graphic 26" descr="Document">
                <a:extLst>
                  <a:ext uri="{FF2B5EF4-FFF2-40B4-BE49-F238E27FC236}">
                    <a16:creationId xmlns:a16="http://schemas.microsoft.com/office/drawing/2014/main" id="{2C7F6B21-ED5F-414B-BE5A-9D79DA9B52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707943" y="1778708"/>
                <a:ext cx="314740" cy="314740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8BAAD17-E4FE-4F6F-A760-B57BC2C01905}"/>
                  </a:ext>
                </a:extLst>
              </p:cNvPr>
              <p:cNvSpPr txBox="1"/>
              <p:nvPr/>
            </p:nvSpPr>
            <p:spPr bwMode="auto">
              <a:xfrm>
                <a:off x="4023936" y="1881200"/>
                <a:ext cx="1095674" cy="12311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457109" eaLnBrk="0" fontAlgn="base" hangingPunct="0">
                  <a:spcBef>
                    <a:spcPct val="0"/>
                  </a:spcBef>
                </a:pPr>
                <a:r>
                  <a:rPr lang="nb-NO" sz="800" b="1" dirty="0">
                    <a:latin typeface="Verdana"/>
                    <a:ea typeface="Verdana" pitchFamily="34" charset="0"/>
                    <a:cs typeface="Verdana" pitchFamily="34" charset="0"/>
                  </a:rPr>
                  <a:t>Gevinstprofiler</a:t>
                </a: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5B17E9C-9C22-450B-A4C3-8809E4382346}"/>
                </a:ext>
              </a:extLst>
            </p:cNvPr>
            <p:cNvSpPr txBox="1"/>
            <p:nvPr/>
          </p:nvSpPr>
          <p:spPr bwMode="auto">
            <a:xfrm>
              <a:off x="3272848" y="2109150"/>
              <a:ext cx="1828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457109" eaLnBrk="0" fontAlgn="base" hangingPunct="0">
                <a:spcBef>
                  <a:spcPct val="0"/>
                </a:spcBef>
              </a:pPr>
              <a:r>
                <a:rPr lang="nb-NO" sz="600" dirty="0">
                  <a:latin typeface="Verdana"/>
                  <a:ea typeface="Verdana" pitchFamily="34" charset="0"/>
                  <a:cs typeface="Verdana" pitchFamily="34" charset="0"/>
                </a:rPr>
                <a:t>Gevinstprofilene er detaljerte beskrivelser av hver enkelte gevinst. Profilene benyttes som underlag til gevinstrealiseringsplanen. Vedlikeholdes og oppdateres gjennomprosjektforløpet.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7B6B3FD-77B2-4E81-97BF-A99F88E3CC44}"/>
              </a:ext>
            </a:extLst>
          </p:cNvPr>
          <p:cNvGrpSpPr/>
          <p:nvPr/>
        </p:nvGrpSpPr>
        <p:grpSpPr>
          <a:xfrm>
            <a:off x="3222752" y="3517909"/>
            <a:ext cx="2140306" cy="811696"/>
            <a:chOff x="3221292" y="3206855"/>
            <a:chExt cx="2140801" cy="811883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2DE4235-C377-4F83-B669-CF696EC3A16B}"/>
                </a:ext>
              </a:extLst>
            </p:cNvPr>
            <p:cNvGrpSpPr/>
            <p:nvPr/>
          </p:nvGrpSpPr>
          <p:grpSpPr>
            <a:xfrm>
              <a:off x="3221292" y="3206855"/>
              <a:ext cx="2140801" cy="314740"/>
              <a:chOff x="3707942" y="2260925"/>
              <a:chExt cx="2140801" cy="314740"/>
            </a:xfrm>
          </p:grpSpPr>
          <p:pic>
            <p:nvPicPr>
              <p:cNvPr id="32" name="Graphic 31" descr="Document">
                <a:extLst>
                  <a:ext uri="{FF2B5EF4-FFF2-40B4-BE49-F238E27FC236}">
                    <a16:creationId xmlns:a16="http://schemas.microsoft.com/office/drawing/2014/main" id="{CDFE2481-092D-457A-B624-6BBEE9FE71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707942" y="2260925"/>
                <a:ext cx="314740" cy="314740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6048865-223C-4B9D-8A00-A7CCA450E8ED}"/>
                  </a:ext>
                </a:extLst>
              </p:cNvPr>
              <p:cNvSpPr txBox="1"/>
              <p:nvPr/>
            </p:nvSpPr>
            <p:spPr bwMode="auto">
              <a:xfrm>
                <a:off x="4019943" y="2356797"/>
                <a:ext cx="1828800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457109" eaLnBrk="0" fontAlgn="base" hangingPunct="0">
                  <a:spcBef>
                    <a:spcPct val="0"/>
                  </a:spcBef>
                </a:pPr>
                <a:r>
                  <a:rPr lang="nb-NO" sz="800" b="1" dirty="0">
                    <a:latin typeface="Verdana"/>
                    <a:ea typeface="Verdana" pitchFamily="34" charset="0"/>
                    <a:cs typeface="Verdana" pitchFamily="34" charset="0"/>
                  </a:rPr>
                  <a:t>Gevinstrealiseringsplan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F15653F-29F9-4F4D-929E-AAF19C8B092F}"/>
                </a:ext>
              </a:extLst>
            </p:cNvPr>
            <p:cNvSpPr txBox="1"/>
            <p:nvPr/>
          </p:nvSpPr>
          <p:spPr bwMode="auto">
            <a:xfrm>
              <a:off x="3272848" y="3556966"/>
              <a:ext cx="1828800" cy="461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457109" eaLnBrk="0" fontAlgn="base" hangingPunct="0">
                <a:spcBef>
                  <a:spcPct val="0"/>
                </a:spcBef>
              </a:pPr>
              <a:r>
                <a:rPr lang="nb-NO" sz="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Grunnlaget for å lede og realisere gevinster. Utarbeides av programmet/prosjektene sammen med gevinsteiere i virksomheten. Benyttes deretter i virksomhetens oppfølging av gevinstene. 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99BA24-5249-407E-B59C-04B27FB78A80}"/>
              </a:ext>
            </a:extLst>
          </p:cNvPr>
          <p:cNvGrpSpPr/>
          <p:nvPr/>
        </p:nvGrpSpPr>
        <p:grpSpPr>
          <a:xfrm>
            <a:off x="3203877" y="1810683"/>
            <a:ext cx="2147826" cy="622541"/>
            <a:chOff x="3236630" y="4922397"/>
            <a:chExt cx="2148323" cy="62268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49617C0-7290-41D3-8EAE-4B9F73D782F6}"/>
                </a:ext>
              </a:extLst>
            </p:cNvPr>
            <p:cNvGrpSpPr/>
            <p:nvPr/>
          </p:nvGrpSpPr>
          <p:grpSpPr>
            <a:xfrm>
              <a:off x="3236630" y="4922397"/>
              <a:ext cx="2148323" cy="314740"/>
              <a:chOff x="3725450" y="2730579"/>
              <a:chExt cx="2148323" cy="314740"/>
            </a:xfrm>
          </p:grpSpPr>
          <p:pic>
            <p:nvPicPr>
              <p:cNvPr id="37" name="Graphic 36" descr="Document">
                <a:extLst>
                  <a:ext uri="{FF2B5EF4-FFF2-40B4-BE49-F238E27FC236}">
                    <a16:creationId xmlns:a16="http://schemas.microsoft.com/office/drawing/2014/main" id="{E18FBF1F-544F-463F-839A-D79EB5AE08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725450" y="2730579"/>
                <a:ext cx="314740" cy="314740"/>
              </a:xfrm>
              <a:prstGeom prst="rect">
                <a:avLst/>
              </a:prstGeom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2978200-7578-43F5-BF29-5EE57217F4C9}"/>
                  </a:ext>
                </a:extLst>
              </p:cNvPr>
              <p:cNvSpPr txBox="1"/>
              <p:nvPr/>
            </p:nvSpPr>
            <p:spPr bwMode="auto">
              <a:xfrm>
                <a:off x="4044973" y="2831008"/>
                <a:ext cx="1828800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457109" eaLnBrk="0" fontAlgn="base" hangingPunct="0">
                  <a:spcBef>
                    <a:spcPct val="0"/>
                  </a:spcBef>
                </a:pPr>
                <a:r>
                  <a:rPr lang="nb-NO" sz="800" b="1" dirty="0">
                    <a:latin typeface="Verdana"/>
                    <a:ea typeface="Verdana" pitchFamily="34" charset="0"/>
                    <a:cs typeface="Verdana" pitchFamily="34" charset="0"/>
                  </a:rPr>
                  <a:t>Gevinstkart</a:t>
                </a: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1AFDC9-550A-4730-89F9-813CD55A5E8B}"/>
                </a:ext>
              </a:extLst>
            </p:cNvPr>
            <p:cNvSpPr txBox="1"/>
            <p:nvPr/>
          </p:nvSpPr>
          <p:spPr bwMode="auto">
            <a:xfrm>
              <a:off x="3272848" y="5268083"/>
              <a:ext cx="18288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457109" eaLnBrk="0" fontAlgn="base" hangingPunct="0">
                <a:spcBef>
                  <a:spcPct val="0"/>
                </a:spcBef>
              </a:pPr>
              <a:r>
                <a:rPr lang="nb-NO" sz="600" dirty="0">
                  <a:latin typeface="Verdana"/>
                  <a:ea typeface="Verdana" pitchFamily="34" charset="0"/>
                  <a:cs typeface="Verdana" pitchFamily="34" charset="0"/>
                </a:rPr>
                <a:t>Gevinstkartet viser gevinstene programmet/prosjektet skal levere og sammenhengen med prosjektleveransene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1B68703-D294-4321-B003-0EB3DC236386}"/>
              </a:ext>
            </a:extLst>
          </p:cNvPr>
          <p:cNvGrpSpPr/>
          <p:nvPr/>
        </p:nvGrpSpPr>
        <p:grpSpPr>
          <a:xfrm>
            <a:off x="7162690" y="3694390"/>
            <a:ext cx="2179823" cy="768659"/>
            <a:chOff x="7123534" y="4271151"/>
            <a:chExt cx="2180328" cy="768837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05E2A40-C143-4510-A16A-8511D05E2A72}"/>
                </a:ext>
              </a:extLst>
            </p:cNvPr>
            <p:cNvGrpSpPr/>
            <p:nvPr/>
          </p:nvGrpSpPr>
          <p:grpSpPr>
            <a:xfrm>
              <a:off x="7123534" y="4271151"/>
              <a:ext cx="2180328" cy="314740"/>
              <a:chOff x="9126893" y="2641615"/>
              <a:chExt cx="2180328" cy="314740"/>
            </a:xfrm>
          </p:grpSpPr>
          <p:pic>
            <p:nvPicPr>
              <p:cNvPr id="42" name="Graphic 41" descr="Document">
                <a:extLst>
                  <a:ext uri="{FF2B5EF4-FFF2-40B4-BE49-F238E27FC236}">
                    <a16:creationId xmlns:a16="http://schemas.microsoft.com/office/drawing/2014/main" id="{74B21EEB-0FE3-4394-AC0C-774E8A7381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126893" y="2641615"/>
                <a:ext cx="314740" cy="314740"/>
              </a:xfrm>
              <a:prstGeom prst="rect">
                <a:avLst/>
              </a:prstGeom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2AE64C1-D48A-4BDC-BCA6-358729CE3D7C}"/>
                  </a:ext>
                </a:extLst>
              </p:cNvPr>
              <p:cNvSpPr txBox="1"/>
              <p:nvPr/>
            </p:nvSpPr>
            <p:spPr bwMode="auto">
              <a:xfrm>
                <a:off x="9478421" y="2737429"/>
                <a:ext cx="1828800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457109" eaLnBrk="0" fontAlgn="base" hangingPunct="0">
                  <a:spcBef>
                    <a:spcPct val="0"/>
                  </a:spcBef>
                </a:pPr>
                <a:r>
                  <a:rPr lang="nb-NO" sz="800" b="1" dirty="0">
                    <a:latin typeface="Verdana"/>
                    <a:ea typeface="Verdana" pitchFamily="34" charset="0"/>
                    <a:cs typeface="Verdana" pitchFamily="34" charset="0"/>
                  </a:rPr>
                  <a:t>Sluttrapport</a:t>
                </a: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7548809-DAC5-440D-B106-7102A4F2D3A9}"/>
                </a:ext>
              </a:extLst>
            </p:cNvPr>
            <p:cNvSpPr txBox="1"/>
            <p:nvPr/>
          </p:nvSpPr>
          <p:spPr bwMode="auto">
            <a:xfrm>
              <a:off x="7163068" y="4670571"/>
              <a:ext cx="1828800" cy="369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457109" eaLnBrk="0" hangingPunct="0"/>
              <a:r>
                <a:rPr lang="nb-NO" sz="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 forbindelse med avslutningen bør det gjennomføres målinger og dokumenteres i hvilken grad det er realisert gevinster innenfor prosjektperioden og etter overlevering til linja.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00345FB-46E1-4196-BCF3-CEB87C6A9188}"/>
              </a:ext>
            </a:extLst>
          </p:cNvPr>
          <p:cNvGrpSpPr/>
          <p:nvPr/>
        </p:nvGrpSpPr>
        <p:grpSpPr>
          <a:xfrm>
            <a:off x="7164444" y="2734213"/>
            <a:ext cx="2137901" cy="832819"/>
            <a:chOff x="6958897" y="2024705"/>
            <a:chExt cx="2138396" cy="83301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50E0754-C0FA-4647-AB09-14AB857AC086}"/>
                </a:ext>
              </a:extLst>
            </p:cNvPr>
            <p:cNvGrpSpPr/>
            <p:nvPr/>
          </p:nvGrpSpPr>
          <p:grpSpPr>
            <a:xfrm>
              <a:off x="6958897" y="2024705"/>
              <a:ext cx="2138396" cy="314740"/>
              <a:chOff x="7270799" y="2244724"/>
              <a:chExt cx="2138396" cy="314740"/>
            </a:xfrm>
          </p:grpSpPr>
          <p:pic>
            <p:nvPicPr>
              <p:cNvPr id="47" name="Graphic 46" descr="Document">
                <a:extLst>
                  <a:ext uri="{FF2B5EF4-FFF2-40B4-BE49-F238E27FC236}">
                    <a16:creationId xmlns:a16="http://schemas.microsoft.com/office/drawing/2014/main" id="{2CD80831-1F13-4F01-A308-4B15E129E9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270799" y="2244724"/>
                <a:ext cx="314740" cy="314740"/>
              </a:xfrm>
              <a:prstGeom prst="rect">
                <a:avLst/>
              </a:prstGeom>
            </p:spPr>
          </p:pic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DDCCC8F-7C84-410C-9B8E-2FB96B215BAC}"/>
                  </a:ext>
                </a:extLst>
              </p:cNvPr>
              <p:cNvSpPr txBox="1"/>
              <p:nvPr/>
            </p:nvSpPr>
            <p:spPr bwMode="auto">
              <a:xfrm>
                <a:off x="7580395" y="2246330"/>
                <a:ext cx="182880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457109" eaLnBrk="0" fontAlgn="base" hangingPunct="0">
                  <a:spcBef>
                    <a:spcPct val="0"/>
                  </a:spcBef>
                </a:pPr>
                <a:r>
                  <a:rPr lang="nb-NO" sz="800" b="1" dirty="0">
                    <a:latin typeface="Verdana"/>
                    <a:ea typeface="Verdana" pitchFamily="34" charset="0"/>
                    <a:cs typeface="Verdana" pitchFamily="34" charset="0"/>
                  </a:rPr>
                  <a:t>Oppdatert gevinstrealiseringsplan</a:t>
                </a: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11D6AC8-E66A-4533-AB96-F1002BC44EE5}"/>
                </a:ext>
              </a:extLst>
            </p:cNvPr>
            <p:cNvSpPr txBox="1"/>
            <p:nvPr/>
          </p:nvSpPr>
          <p:spPr bwMode="auto">
            <a:xfrm>
              <a:off x="7007465" y="2395944"/>
              <a:ext cx="1916295" cy="461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457109" eaLnBrk="0" fontAlgn="base" hangingPunct="0">
                <a:spcBef>
                  <a:spcPct val="0"/>
                </a:spcBef>
              </a:pPr>
              <a:r>
                <a:rPr lang="nb-NO" sz="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For å sikre oppfølging av gevinster i realiseringsfasen bør gevinsteierne oppdatere gevinstrealiseringsplanen før overlevering til linjen. Dette skal sikre at videre gevinstrealisering og målinger blir gjennomført.</a:t>
              </a:r>
            </a:p>
          </p:txBody>
        </p:sp>
      </p:grpSp>
      <p:pic>
        <p:nvPicPr>
          <p:cNvPr id="49" name="Graphic 48" descr="Repeat">
            <a:extLst>
              <a:ext uri="{FF2B5EF4-FFF2-40B4-BE49-F238E27FC236}">
                <a16:creationId xmlns:a16="http://schemas.microsoft.com/office/drawing/2014/main" id="{744EAAC8-E827-405B-91F9-26068A1C29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10687" y="1766694"/>
            <a:ext cx="314667" cy="310394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74C33F92-EAC7-46BE-9092-A1F2BE19A38E}"/>
              </a:ext>
            </a:extLst>
          </p:cNvPr>
          <p:cNvGrpSpPr/>
          <p:nvPr/>
        </p:nvGrpSpPr>
        <p:grpSpPr>
          <a:xfrm>
            <a:off x="3270509" y="4505492"/>
            <a:ext cx="1828377" cy="653784"/>
            <a:chOff x="3269380" y="5045026"/>
            <a:chExt cx="1828800" cy="653935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9C9E6B2-BEE1-4ED7-88D8-97C040C654CC}"/>
                </a:ext>
              </a:extLst>
            </p:cNvPr>
            <p:cNvGrpSpPr/>
            <p:nvPr/>
          </p:nvGrpSpPr>
          <p:grpSpPr>
            <a:xfrm>
              <a:off x="3269380" y="5179750"/>
              <a:ext cx="1828800" cy="519211"/>
              <a:chOff x="3272479" y="5455207"/>
              <a:chExt cx="1828800" cy="519211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7B0F137-D79B-4AD8-81A8-C416368AF33B}"/>
                  </a:ext>
                </a:extLst>
              </p:cNvPr>
              <p:cNvSpPr txBox="1"/>
              <p:nvPr/>
            </p:nvSpPr>
            <p:spPr bwMode="auto">
              <a:xfrm>
                <a:off x="3563931" y="5455207"/>
                <a:ext cx="1243390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457109" eaLnBrk="0" fontAlgn="base" hangingPunct="0">
                  <a:spcBef>
                    <a:spcPct val="0"/>
                  </a:spcBef>
                </a:pPr>
                <a:r>
                  <a:rPr lang="nb-NO" sz="800" b="1" dirty="0">
                    <a:latin typeface="Verdana"/>
                    <a:ea typeface="Verdana" pitchFamily="34" charset="0"/>
                    <a:cs typeface="Verdana" pitchFamily="34" charset="0"/>
                  </a:rPr>
                  <a:t>Gevinstansvarlig</a:t>
                </a:r>
                <a:endParaRPr lang="nb-NO" sz="900" b="1" dirty="0">
                  <a:latin typeface="Verdana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5A8E4EE-114C-4B13-B793-A71E9BB92D7E}"/>
                  </a:ext>
                </a:extLst>
              </p:cNvPr>
              <p:cNvSpPr txBox="1"/>
              <p:nvPr/>
            </p:nvSpPr>
            <p:spPr bwMode="auto">
              <a:xfrm>
                <a:off x="3272479" y="5697355"/>
                <a:ext cx="1828800" cy="277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457109" eaLnBrk="0" fontAlgn="base" hangingPunct="0">
                  <a:spcBef>
                    <a:spcPct val="0"/>
                  </a:spcBef>
                </a:pPr>
                <a:r>
                  <a:rPr lang="nb-NO" sz="600" dirty="0">
                    <a:latin typeface="Verdana"/>
                    <a:ea typeface="Verdana" pitchFamily="34" charset="0"/>
                    <a:cs typeface="Verdana" pitchFamily="34" charset="0"/>
                  </a:rPr>
                  <a:t>Deltaker i prosjekt/program som er ansvarlig for det meste av gevinstplanleggingen. Sikrer dialog mellom prosjekt og linjeorganisasjonen. </a:t>
                </a: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774139A-392C-4C58-9B3B-7BB6D6F3C0F7}"/>
                </a:ext>
              </a:extLst>
            </p:cNvPr>
            <p:cNvGrpSpPr/>
            <p:nvPr/>
          </p:nvGrpSpPr>
          <p:grpSpPr>
            <a:xfrm>
              <a:off x="3272548" y="5045026"/>
              <a:ext cx="351719" cy="360201"/>
              <a:chOff x="2063940" y="4822514"/>
              <a:chExt cx="351719" cy="360201"/>
            </a:xfrm>
          </p:grpSpPr>
          <p:pic>
            <p:nvPicPr>
              <p:cNvPr id="53" name="Graphic 52" descr="Man">
                <a:extLst>
                  <a:ext uri="{FF2B5EF4-FFF2-40B4-BE49-F238E27FC236}">
                    <a16:creationId xmlns:a16="http://schemas.microsoft.com/office/drawing/2014/main" id="{23AB97EF-6806-46F7-BAF4-A554B30BC8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092411" y="4859467"/>
                <a:ext cx="323248" cy="323248"/>
              </a:xfrm>
              <a:prstGeom prst="rect">
                <a:avLst/>
              </a:prstGeom>
            </p:spPr>
          </p:pic>
          <p:sp>
            <p:nvSpPr>
              <p:cNvPr id="54" name="Plus Sign 53">
                <a:extLst>
                  <a:ext uri="{FF2B5EF4-FFF2-40B4-BE49-F238E27FC236}">
                    <a16:creationId xmlns:a16="http://schemas.microsoft.com/office/drawing/2014/main" id="{E2259BA0-E816-4C4B-9871-D0ED8529D71D}"/>
                  </a:ext>
                </a:extLst>
              </p:cNvPr>
              <p:cNvSpPr/>
              <p:nvPr/>
            </p:nvSpPr>
            <p:spPr>
              <a:xfrm>
                <a:off x="2063940" y="4822514"/>
                <a:ext cx="158036" cy="158036"/>
              </a:xfrm>
              <a:prstGeom prst="mathPlus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115CB6D-2A28-4DAC-BEF7-CE2482F4B77F}"/>
              </a:ext>
            </a:extLst>
          </p:cNvPr>
          <p:cNvGrpSpPr/>
          <p:nvPr/>
        </p:nvGrpSpPr>
        <p:grpSpPr>
          <a:xfrm>
            <a:off x="3267042" y="5427183"/>
            <a:ext cx="1831844" cy="682416"/>
            <a:chOff x="3269380" y="4084560"/>
            <a:chExt cx="1832268" cy="682574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BAE1DBFD-E047-47C4-AE96-657C4E2445D8}"/>
                </a:ext>
              </a:extLst>
            </p:cNvPr>
            <p:cNvGrpSpPr/>
            <p:nvPr/>
          </p:nvGrpSpPr>
          <p:grpSpPr>
            <a:xfrm>
              <a:off x="3272848" y="4224515"/>
              <a:ext cx="1828800" cy="542619"/>
              <a:chOff x="3287203" y="4539911"/>
              <a:chExt cx="1828800" cy="542619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9018660-4B49-44AC-B403-F504E31213B3}"/>
                  </a:ext>
                </a:extLst>
              </p:cNvPr>
              <p:cNvSpPr txBox="1"/>
              <p:nvPr/>
            </p:nvSpPr>
            <p:spPr bwMode="auto">
              <a:xfrm>
                <a:off x="3560832" y="4539911"/>
                <a:ext cx="1020178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457109" eaLnBrk="0" fontAlgn="base" hangingPunct="0">
                  <a:spcBef>
                    <a:spcPct val="0"/>
                  </a:spcBef>
                </a:pPr>
                <a:r>
                  <a:rPr lang="nb-NO" sz="800" b="1" dirty="0">
                    <a:latin typeface="Verdana"/>
                    <a:ea typeface="Verdana" pitchFamily="34" charset="0"/>
                    <a:cs typeface="Verdana" pitchFamily="34" charset="0"/>
                  </a:rPr>
                  <a:t>Gevinsteiere</a:t>
                </a:r>
                <a:endParaRPr lang="nb-NO" sz="900" b="1" dirty="0">
                  <a:latin typeface="Verdana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9FCD8F1-875A-4578-8274-3C25C2C1FC04}"/>
                  </a:ext>
                </a:extLst>
              </p:cNvPr>
              <p:cNvSpPr txBox="1"/>
              <p:nvPr/>
            </p:nvSpPr>
            <p:spPr bwMode="auto">
              <a:xfrm>
                <a:off x="3287203" y="4805531"/>
                <a:ext cx="182880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457109" eaLnBrk="0" fontAlgn="base" hangingPunct="0">
                  <a:spcBef>
                    <a:spcPct val="0"/>
                  </a:spcBef>
                </a:pPr>
                <a:r>
                  <a:rPr lang="nb-NO" sz="600" dirty="0">
                    <a:latin typeface="Verdana"/>
                    <a:ea typeface="Verdana" pitchFamily="34" charset="0"/>
                    <a:cs typeface="Verdana" pitchFamily="34" charset="0"/>
                  </a:rPr>
                  <a:t>Gevinsteiere representerer linjeorganisasjonen med delegert ansvar fo</a:t>
                </a:r>
                <a:r>
                  <a:rPr lang="nb-NO" sz="600" dirty="0"/>
                  <a:t>r å følge opp gevinster. Rapporterer til gevinstansvarlig.</a:t>
                </a:r>
                <a:endParaRPr lang="nb-NO" sz="600" dirty="0">
                  <a:latin typeface="Verdana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D980814-3D2E-411E-983F-3B0A4FBAC7C9}"/>
                </a:ext>
              </a:extLst>
            </p:cNvPr>
            <p:cNvGrpSpPr/>
            <p:nvPr/>
          </p:nvGrpSpPr>
          <p:grpSpPr>
            <a:xfrm>
              <a:off x="3269380" y="4084560"/>
              <a:ext cx="351719" cy="360201"/>
              <a:chOff x="2063940" y="4822514"/>
              <a:chExt cx="351719" cy="360201"/>
            </a:xfrm>
          </p:grpSpPr>
          <p:pic>
            <p:nvPicPr>
              <p:cNvPr id="60" name="Graphic 59" descr="Man">
                <a:extLst>
                  <a:ext uri="{FF2B5EF4-FFF2-40B4-BE49-F238E27FC236}">
                    <a16:creationId xmlns:a16="http://schemas.microsoft.com/office/drawing/2014/main" id="{BA1BF64F-FFA0-47DB-AE9E-4A5B9F1560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092411" y="4859467"/>
                <a:ext cx="323248" cy="323248"/>
              </a:xfrm>
              <a:prstGeom prst="rect">
                <a:avLst/>
              </a:prstGeom>
            </p:spPr>
          </p:pic>
          <p:sp>
            <p:nvSpPr>
              <p:cNvPr id="61" name="Plus Sign 60">
                <a:extLst>
                  <a:ext uri="{FF2B5EF4-FFF2-40B4-BE49-F238E27FC236}">
                    <a16:creationId xmlns:a16="http://schemas.microsoft.com/office/drawing/2014/main" id="{80CDB1DC-8CE3-4F6B-AEB6-B0065A33D096}"/>
                  </a:ext>
                </a:extLst>
              </p:cNvPr>
              <p:cNvSpPr/>
              <p:nvPr/>
            </p:nvSpPr>
            <p:spPr>
              <a:xfrm>
                <a:off x="2063940" y="4822514"/>
                <a:ext cx="158036" cy="158036"/>
              </a:xfrm>
              <a:prstGeom prst="mathPlus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0B59848F-F81D-42AF-BD17-EDC875ED1749}"/>
              </a:ext>
            </a:extLst>
          </p:cNvPr>
          <p:cNvSpPr txBox="1"/>
          <p:nvPr/>
        </p:nvSpPr>
        <p:spPr bwMode="auto">
          <a:xfrm>
            <a:off x="5768175" y="1805231"/>
            <a:ext cx="800950" cy="24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109" eaLnBrk="0" fontAlgn="base" hangingPunct="0">
              <a:spcBef>
                <a:spcPct val="0"/>
              </a:spcBef>
            </a:pPr>
            <a:r>
              <a:rPr lang="nb-NO" sz="800" b="1" dirty="0">
                <a:latin typeface="Verdana"/>
                <a:ea typeface="Verdana" pitchFamily="34" charset="0"/>
                <a:cs typeface="Verdana" pitchFamily="34" charset="0"/>
              </a:rPr>
              <a:t>Vedlikeholde og oppdatere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BB6F5A3-899A-4C3F-90DF-A5AAB6A7BD11}"/>
              </a:ext>
            </a:extLst>
          </p:cNvPr>
          <p:cNvGrpSpPr/>
          <p:nvPr/>
        </p:nvGrpSpPr>
        <p:grpSpPr>
          <a:xfrm>
            <a:off x="7147413" y="1774034"/>
            <a:ext cx="1791308" cy="721417"/>
            <a:chOff x="3221293" y="1756898"/>
            <a:chExt cx="1791723" cy="721584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40E36218-139F-403B-9AEB-ECAAB1724F42}"/>
                </a:ext>
              </a:extLst>
            </p:cNvPr>
            <p:cNvGrpSpPr/>
            <p:nvPr/>
          </p:nvGrpSpPr>
          <p:grpSpPr>
            <a:xfrm>
              <a:off x="3221293" y="1756898"/>
              <a:ext cx="1410414" cy="314740"/>
              <a:chOff x="3707943" y="1778708"/>
              <a:chExt cx="1410414" cy="314740"/>
            </a:xfrm>
          </p:grpSpPr>
          <p:pic>
            <p:nvPicPr>
              <p:cNvPr id="68" name="Graphic 67" descr="Document">
                <a:extLst>
                  <a:ext uri="{FF2B5EF4-FFF2-40B4-BE49-F238E27FC236}">
                    <a16:creationId xmlns:a16="http://schemas.microsoft.com/office/drawing/2014/main" id="{A7841C9F-D2BF-45A5-8AF7-DC8A4C37B2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707943" y="1778708"/>
                <a:ext cx="314740" cy="314740"/>
              </a:xfrm>
              <a:prstGeom prst="rect">
                <a:avLst/>
              </a:prstGeom>
            </p:spPr>
          </p:pic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AD2FB71-7506-46A8-AB56-CE8D8E0DB3F9}"/>
                  </a:ext>
                </a:extLst>
              </p:cNvPr>
              <p:cNvSpPr txBox="1"/>
              <p:nvPr/>
            </p:nvSpPr>
            <p:spPr bwMode="auto">
              <a:xfrm>
                <a:off x="4022683" y="1823719"/>
                <a:ext cx="1095674" cy="24622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457109" eaLnBrk="0" fontAlgn="base" hangingPunct="0">
                  <a:spcBef>
                    <a:spcPct val="0"/>
                  </a:spcBef>
                </a:pPr>
                <a:r>
                  <a:rPr lang="nb-NO" sz="800" b="1" dirty="0">
                    <a:latin typeface="Verdana"/>
                    <a:ea typeface="Verdana" pitchFamily="34" charset="0"/>
                    <a:cs typeface="Verdana" pitchFamily="34" charset="0"/>
                  </a:rPr>
                  <a:t>Oppdaterte gevinstprofiler</a:t>
                </a:r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8A23592-7345-43A1-AD7E-6A2951ADADC6}"/>
                </a:ext>
              </a:extLst>
            </p:cNvPr>
            <p:cNvSpPr txBox="1"/>
            <p:nvPr/>
          </p:nvSpPr>
          <p:spPr bwMode="auto">
            <a:xfrm>
              <a:off x="3272848" y="2109150"/>
              <a:ext cx="17401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457109" eaLnBrk="0" fontAlgn="base" hangingPunct="0">
                <a:spcBef>
                  <a:spcPct val="0"/>
                </a:spcBef>
              </a:pPr>
              <a:r>
                <a:rPr lang="nb-NO" sz="600" dirty="0">
                  <a:latin typeface="Verdana"/>
                  <a:ea typeface="Verdana" pitchFamily="34" charset="0"/>
                  <a:cs typeface="Verdana" pitchFamily="34" charset="0"/>
                </a:rPr>
                <a:t>Gevinstprofilene vedlikeholdes og oppdateres gjennom prosjektet slik at de gir riktigst mulig bilde av en gevinst, når den oppstår og hvordan den måles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709941F4-6FDC-42D5-A0B6-51DF45951D55}"/>
              </a:ext>
            </a:extLst>
          </p:cNvPr>
          <p:cNvSpPr txBox="1"/>
          <p:nvPr/>
        </p:nvSpPr>
        <p:spPr bwMode="auto">
          <a:xfrm>
            <a:off x="5410687" y="2119105"/>
            <a:ext cx="1494300" cy="18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109" eaLnBrk="0" hangingPunct="0"/>
            <a:r>
              <a:rPr lang="nb-NO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Utføres av program-/prosjektleder, sammen med gevinsteiere</a:t>
            </a:r>
          </a:p>
        </p:txBody>
      </p:sp>
      <p:pic>
        <p:nvPicPr>
          <p:cNvPr id="71" name="Graphic 70" descr="Repeat">
            <a:extLst>
              <a:ext uri="{FF2B5EF4-FFF2-40B4-BE49-F238E27FC236}">
                <a16:creationId xmlns:a16="http://schemas.microsoft.com/office/drawing/2014/main" id="{09CFE63C-F151-435A-82DC-4F0EE87826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13741" y="1753712"/>
            <a:ext cx="314667" cy="310394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C4EC8783-7545-4517-913D-FCB99F52B79E}"/>
              </a:ext>
            </a:extLst>
          </p:cNvPr>
          <p:cNvSpPr txBox="1"/>
          <p:nvPr/>
        </p:nvSpPr>
        <p:spPr bwMode="auto">
          <a:xfrm>
            <a:off x="9571230" y="1792249"/>
            <a:ext cx="1136812" cy="24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109" eaLnBrk="0" fontAlgn="base" hangingPunct="0">
              <a:spcBef>
                <a:spcPct val="0"/>
              </a:spcBef>
            </a:pPr>
            <a:r>
              <a:rPr lang="nb-NO" sz="800" b="1" dirty="0">
                <a:latin typeface="Verdana"/>
                <a:ea typeface="Verdana" pitchFamily="34" charset="0"/>
                <a:cs typeface="Verdana" pitchFamily="34" charset="0"/>
              </a:rPr>
              <a:t>Gjennomføre</a:t>
            </a:r>
            <a:r>
              <a:rPr lang="nb-NO" sz="800" b="1" dirty="0"/>
              <a:t> </a:t>
            </a:r>
            <a:r>
              <a:rPr lang="nb-NO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gevinstrealisering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FEED201-D4AA-47C6-B34F-DB674C0D7B33}"/>
              </a:ext>
            </a:extLst>
          </p:cNvPr>
          <p:cNvSpPr txBox="1"/>
          <p:nvPr/>
        </p:nvSpPr>
        <p:spPr bwMode="auto">
          <a:xfrm>
            <a:off x="9213741" y="2106123"/>
            <a:ext cx="1494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109" eaLnBrk="0" hangingPunct="0"/>
            <a:r>
              <a:rPr lang="nb-NO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denne fasen gjennomfører gevinstansvarlige og gevinsteierne de nødvendige aktivitetene for å realisere gevinstene. 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1FE0EE2-4302-47EC-8577-2DF5E39B3682}"/>
              </a:ext>
            </a:extLst>
          </p:cNvPr>
          <p:cNvGrpSpPr/>
          <p:nvPr/>
        </p:nvGrpSpPr>
        <p:grpSpPr>
          <a:xfrm>
            <a:off x="968013" y="1800647"/>
            <a:ext cx="2143043" cy="403969"/>
            <a:chOff x="1642732" y="1726172"/>
            <a:chExt cx="2143539" cy="404063"/>
          </a:xfrm>
        </p:grpSpPr>
        <p:pic>
          <p:nvPicPr>
            <p:cNvPr id="75" name="Graphic 74" descr="Document">
              <a:extLst>
                <a:ext uri="{FF2B5EF4-FFF2-40B4-BE49-F238E27FC236}">
                  <a16:creationId xmlns:a16="http://schemas.microsoft.com/office/drawing/2014/main" id="{ABEC8CFD-F5A8-4B60-AE74-1A3BCC922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42732" y="1726172"/>
              <a:ext cx="314740" cy="314740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963A142-9477-4FBD-A654-76689CBB0239}"/>
                </a:ext>
              </a:extLst>
            </p:cNvPr>
            <p:cNvSpPr txBox="1"/>
            <p:nvPr/>
          </p:nvSpPr>
          <p:spPr bwMode="auto">
            <a:xfrm>
              <a:off x="1957471" y="1760903"/>
              <a:ext cx="1828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457109" eaLnBrk="0" fontAlgn="base" hangingPunct="0">
                <a:spcBef>
                  <a:spcPct val="0"/>
                </a:spcBef>
              </a:pPr>
              <a:r>
                <a:rPr lang="nb-NO" sz="8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Beskrivelse av nå- og </a:t>
              </a:r>
              <a:r>
                <a:rPr lang="nb-NO" sz="800" b="1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fremtidssituasjonen</a:t>
              </a:r>
              <a:r>
                <a:rPr lang="nb-NO" sz="8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og vurdering av gevinstpotensialet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CC664531-4DBD-4820-ACCB-65F8F301CF0C}"/>
              </a:ext>
            </a:extLst>
          </p:cNvPr>
          <p:cNvSpPr txBox="1"/>
          <p:nvPr/>
        </p:nvSpPr>
        <p:spPr bwMode="auto">
          <a:xfrm>
            <a:off x="1033249" y="2270513"/>
            <a:ext cx="18283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109" eaLnBrk="0" fontAlgn="base" hangingPunct="0">
              <a:spcBef>
                <a:spcPct val="0"/>
              </a:spcBef>
            </a:pPr>
            <a:r>
              <a:rPr lang="nb-NO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konseptfasen beskrives nåsituasjonen og den  ønskede </a:t>
            </a:r>
            <a:r>
              <a:rPr lang="nb-NO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fremtidssituasjonen</a:t>
            </a:r>
            <a:r>
              <a:rPr lang="nb-NO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som prosjektet skal føre til. Det gjøres en overordnet vurdering av hvilke potensielle gevinster prosjektet kan skape.</a:t>
            </a:r>
          </a:p>
        </p:txBody>
      </p:sp>
    </p:spTree>
    <p:extLst>
      <p:ext uri="{BB962C8B-B14F-4D97-AF65-F5344CB8AC3E}">
        <p14:creationId xmlns:p14="http://schemas.microsoft.com/office/powerpoint/2010/main" val="35304163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3077A1-56D5-4B16-9F53-00B52A181164}"/>
              </a:ext>
            </a:extLst>
          </p:cNvPr>
          <p:cNvSpPr/>
          <p:nvPr/>
        </p:nvSpPr>
        <p:spPr>
          <a:xfrm>
            <a:off x="248905" y="328612"/>
            <a:ext cx="11634910" cy="620077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9C2AA2-B852-4127-BDCE-E81B96919883}"/>
              </a:ext>
            </a:extLst>
          </p:cNvPr>
          <p:cNvSpPr txBox="1"/>
          <p:nvPr/>
        </p:nvSpPr>
        <p:spPr>
          <a:xfrm>
            <a:off x="2693684" y="663970"/>
            <a:ext cx="8969581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dirty="0" err="1" smtClean="0">
                <a:solidFill>
                  <a:schemeClr val="accent1"/>
                </a:solidFill>
                <a:latin typeface="+mj-lt"/>
                <a:ea typeface="Segoe UI Black"/>
                <a:cs typeface="Segoe UI"/>
              </a:rPr>
              <a:t>Oppgave</a:t>
            </a:r>
            <a:endParaRPr lang="en-US" sz="3200" b="1" dirty="0">
              <a:solidFill>
                <a:schemeClr val="accent1"/>
              </a:solidFill>
              <a:latin typeface="+mj-lt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Oval 6">
            <a:extLst>
              <a:ext uri="{FF2B5EF4-FFF2-40B4-BE49-F238E27FC236}">
                <a16:creationId xmlns:a16="http://schemas.microsoft.com/office/drawing/2014/main" id="{1203D08F-1F02-41EC-B469-36E2047D2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7352" y="3512665"/>
            <a:ext cx="667504" cy="16802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8">
            <a:extLst>
              <a:ext uri="{FF2B5EF4-FFF2-40B4-BE49-F238E27FC236}">
                <a16:creationId xmlns:a16="http://schemas.microsoft.com/office/drawing/2014/main" id="{1241EE1C-AFC7-44AC-85E1-89986FC1B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0195" y="3857926"/>
            <a:ext cx="752669" cy="19104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10">
            <a:extLst>
              <a:ext uri="{FF2B5EF4-FFF2-40B4-BE49-F238E27FC236}">
                <a16:creationId xmlns:a16="http://schemas.microsoft.com/office/drawing/2014/main" id="{94C54878-833E-4A44-8220-AB5FD7258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658" y="4403437"/>
            <a:ext cx="1051895" cy="2647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12">
            <a:extLst>
              <a:ext uri="{FF2B5EF4-FFF2-40B4-BE49-F238E27FC236}">
                <a16:creationId xmlns:a16="http://schemas.microsoft.com/office/drawing/2014/main" id="{0621AA8A-2CA7-44C1-9428-76E8F7AF6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7056" y="5070940"/>
            <a:ext cx="1169282" cy="296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14">
            <a:extLst>
              <a:ext uri="{FF2B5EF4-FFF2-40B4-BE49-F238E27FC236}">
                <a16:creationId xmlns:a16="http://schemas.microsoft.com/office/drawing/2014/main" id="{E7499771-82C0-4D7F-B9CF-53970AF50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7963" y="5687806"/>
            <a:ext cx="1341913" cy="34296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2B6DE2AB-50EA-4AE6-B121-F5EB26BC4800}"/>
              </a:ext>
            </a:extLst>
          </p:cNvPr>
          <p:cNvSpPr/>
          <p:nvPr/>
        </p:nvSpPr>
        <p:spPr>
          <a:xfrm>
            <a:off x="409858" y="4613281"/>
            <a:ext cx="2238375" cy="30736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BF8D5871-6F62-4765-B7BD-9EAD779D9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34" y="851353"/>
            <a:ext cx="1727274" cy="395692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UiO prosjektrammeverk</a:t>
            </a:r>
          </a:p>
        </p:txBody>
      </p:sp>
    </p:spTree>
    <p:extLst>
      <p:ext uri="{BB962C8B-B14F-4D97-AF65-F5344CB8AC3E}">
        <p14:creationId xmlns:p14="http://schemas.microsoft.com/office/powerpoint/2010/main" val="30441102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C4EF579C-E89C-441B-BF71-0981B93F406E}"/>
              </a:ext>
            </a:extLst>
          </p:cNvPr>
          <p:cNvSpPr/>
          <p:nvPr/>
        </p:nvSpPr>
        <p:spPr>
          <a:xfrm>
            <a:off x="3331753" y="4086225"/>
            <a:ext cx="3924300" cy="39243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38DA43-3340-417C-ADF0-1483410E1A60}"/>
              </a:ext>
            </a:extLst>
          </p:cNvPr>
          <p:cNvSpPr/>
          <p:nvPr/>
        </p:nvSpPr>
        <p:spPr>
          <a:xfrm>
            <a:off x="228600" y="328612"/>
            <a:ext cx="1905000" cy="1905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2FA480-D285-4031-BAC0-72E8ECD7EB8C}"/>
              </a:ext>
            </a:extLst>
          </p:cNvPr>
          <p:cNvSpPr/>
          <p:nvPr/>
        </p:nvSpPr>
        <p:spPr>
          <a:xfrm>
            <a:off x="8115300" y="-1295400"/>
            <a:ext cx="5467350" cy="54673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3077A1-56D5-4B16-9F53-00B52A181164}"/>
              </a:ext>
            </a:extLst>
          </p:cNvPr>
          <p:cNvSpPr/>
          <p:nvPr/>
        </p:nvSpPr>
        <p:spPr>
          <a:xfrm>
            <a:off x="1184534" y="816777"/>
            <a:ext cx="9829800" cy="523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DB20011-DD82-4139-BCFC-3384EF6C13CA}"/>
              </a:ext>
            </a:extLst>
          </p:cNvPr>
          <p:cNvSpPr/>
          <p:nvPr/>
        </p:nvSpPr>
        <p:spPr>
          <a:xfrm>
            <a:off x="6400800" y="5395119"/>
            <a:ext cx="4305300" cy="3968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9C2AA2-B852-4127-BDCE-E81B96919883}"/>
              </a:ext>
            </a:extLst>
          </p:cNvPr>
          <p:cNvSpPr txBox="1"/>
          <p:nvPr/>
        </p:nvSpPr>
        <p:spPr>
          <a:xfrm>
            <a:off x="1611144" y="2867511"/>
            <a:ext cx="5488156" cy="20313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Workshop</a:t>
            </a:r>
          </a:p>
          <a:p>
            <a:r>
              <a:rPr lang="en-US" sz="4800" b="1" dirty="0" err="1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Vurdering</a:t>
            </a:r>
            <a:r>
              <a:rPr lang="en-US" sz="4800" b="1" dirty="0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av</a:t>
            </a:r>
            <a:r>
              <a:rPr lang="en-US" sz="4800" b="1" dirty="0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4800" b="1" dirty="0" err="1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gevsintpotensiale</a:t>
            </a:r>
            <a:endParaRPr lang="en-US" sz="4800" b="1" dirty="0">
              <a:solidFill>
                <a:schemeClr val="accent1"/>
              </a:solidFill>
              <a:latin typeface="+mj-lt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UiO prosjektrammeverk</a:t>
            </a:r>
          </a:p>
        </p:txBody>
      </p:sp>
    </p:spTree>
    <p:extLst>
      <p:ext uri="{BB962C8B-B14F-4D97-AF65-F5344CB8AC3E}">
        <p14:creationId xmlns:p14="http://schemas.microsoft.com/office/powerpoint/2010/main" val="38686603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3077A1-56D5-4B16-9F53-00B52A181164}"/>
              </a:ext>
            </a:extLst>
          </p:cNvPr>
          <p:cNvSpPr/>
          <p:nvPr/>
        </p:nvSpPr>
        <p:spPr>
          <a:xfrm>
            <a:off x="278545" y="328612"/>
            <a:ext cx="11634910" cy="620077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9C2AA2-B852-4127-BDCE-E81B96919883}"/>
              </a:ext>
            </a:extLst>
          </p:cNvPr>
          <p:cNvSpPr txBox="1"/>
          <p:nvPr/>
        </p:nvSpPr>
        <p:spPr>
          <a:xfrm>
            <a:off x="558800" y="514945"/>
            <a:ext cx="11074400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Agenda</a:t>
            </a:r>
          </a:p>
        </p:txBody>
      </p:sp>
      <p:sp>
        <p:nvSpPr>
          <p:cNvPr id="11" name="Oval 6">
            <a:extLst>
              <a:ext uri="{FF2B5EF4-FFF2-40B4-BE49-F238E27FC236}">
                <a16:creationId xmlns:a16="http://schemas.microsoft.com/office/drawing/2014/main" id="{D2B24B41-984E-4CD5-B77D-D49657DEC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88" y="1587500"/>
            <a:ext cx="819150" cy="81438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40852A45-7903-4073-B35D-97E41D217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88" y="4070350"/>
            <a:ext cx="819150" cy="8080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2B9AEAD0-1B41-4338-B68C-F40C0B3B7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0" y="2828925"/>
            <a:ext cx="812800" cy="8080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Google Shape;349;p22">
            <a:extLst>
              <a:ext uri="{FF2B5EF4-FFF2-40B4-BE49-F238E27FC236}">
                <a16:creationId xmlns:a16="http://schemas.microsoft.com/office/drawing/2014/main" id="{74F11466-4FEC-4525-95E4-985E3E60DE28}"/>
              </a:ext>
            </a:extLst>
          </p:cNvPr>
          <p:cNvSpPr/>
          <p:nvPr/>
        </p:nvSpPr>
        <p:spPr>
          <a:xfrm>
            <a:off x="1969477" y="1767006"/>
            <a:ext cx="8808304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nb-NO" sz="2400" b="1" dirty="0"/>
              <a:t>Velkommen og informasjon om </a:t>
            </a:r>
            <a:r>
              <a:rPr lang="nb-NO" sz="2400" b="1" dirty="0" smtClean="0"/>
              <a:t>dagen</a:t>
            </a:r>
            <a:endParaRPr lang="nb-NO" sz="2400" b="1" dirty="0"/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nb-NO" sz="2400" b="1" dirty="0"/>
              <a:t>Kort intro til bakgrunn for </a:t>
            </a:r>
            <a:r>
              <a:rPr lang="nb-NO" sz="2400" b="1" dirty="0" smtClean="0"/>
              <a:t>prosjektet</a:t>
            </a:r>
            <a:endParaRPr lang="nb-NO" sz="2400" b="1" dirty="0"/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nb-NO" sz="2400" b="1" dirty="0"/>
              <a:t>Nåsituasjon – innspill til prosjektets overordnede formål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nb-NO" sz="2400" b="1" dirty="0"/>
              <a:t>Fremtidig situasjon – innspill til prosjektets overordnede formål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nb-NO" sz="2400" b="1" dirty="0"/>
              <a:t>Pause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nb-NO" sz="2400" b="1" dirty="0"/>
              <a:t>Prosjektets viktigste formål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nb-NO" sz="2400" b="1" dirty="0"/>
              <a:t>Prosjektets viktigste gevinster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nb-NO" sz="2400" b="1" dirty="0"/>
              <a:t>Lunsj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UiO prosjektrammeverk</a:t>
            </a:r>
          </a:p>
        </p:txBody>
      </p:sp>
    </p:spTree>
    <p:extLst>
      <p:ext uri="{BB962C8B-B14F-4D97-AF65-F5344CB8AC3E}">
        <p14:creationId xmlns:p14="http://schemas.microsoft.com/office/powerpoint/2010/main" val="26091473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3077A1-56D5-4B16-9F53-00B52A181164}"/>
              </a:ext>
            </a:extLst>
          </p:cNvPr>
          <p:cNvSpPr/>
          <p:nvPr/>
        </p:nvSpPr>
        <p:spPr>
          <a:xfrm>
            <a:off x="278545" y="328612"/>
            <a:ext cx="11634910" cy="620077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9C2AA2-B852-4127-BDCE-E81B96919883}"/>
              </a:ext>
            </a:extLst>
          </p:cNvPr>
          <p:cNvSpPr txBox="1"/>
          <p:nvPr/>
        </p:nvSpPr>
        <p:spPr>
          <a:xfrm>
            <a:off x="558800" y="514945"/>
            <a:ext cx="11074400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b="1" err="1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Formål</a:t>
            </a:r>
            <a:endParaRPr lang="en-US" sz="3600" b="1">
              <a:solidFill>
                <a:schemeClr val="accent1"/>
              </a:solidFill>
              <a:latin typeface="+mj-lt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Oval 6">
            <a:extLst>
              <a:ext uri="{FF2B5EF4-FFF2-40B4-BE49-F238E27FC236}">
                <a16:creationId xmlns:a16="http://schemas.microsoft.com/office/drawing/2014/main" id="{D2B24B41-984E-4CD5-B77D-D49657DEC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88" y="1587500"/>
            <a:ext cx="819150" cy="81438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40852A45-7903-4073-B35D-97E41D217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88" y="4070350"/>
            <a:ext cx="819150" cy="8080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2B9AEAD0-1B41-4338-B68C-F40C0B3B7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0" y="2828925"/>
            <a:ext cx="812800" cy="8080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9">
            <a:extLst>
              <a:ext uri="{FF2B5EF4-FFF2-40B4-BE49-F238E27FC236}">
                <a16:creationId xmlns:a16="http://schemas.microsoft.com/office/drawing/2014/main" id="{7E38EB65-DF2B-49BD-91EA-E763789A0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0" y="5300663"/>
            <a:ext cx="812800" cy="81438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UiO prosjektrammeverk</a:t>
            </a:r>
          </a:p>
        </p:txBody>
      </p:sp>
      <p:sp>
        <p:nvSpPr>
          <p:cNvPr id="25" name="Google Shape;349;p22">
            <a:extLst>
              <a:ext uri="{FF2B5EF4-FFF2-40B4-BE49-F238E27FC236}">
                <a16:creationId xmlns:a16="http://schemas.microsoft.com/office/drawing/2014/main" id="{74F11466-4FEC-4525-95E4-985E3E60DE28}"/>
              </a:ext>
            </a:extLst>
          </p:cNvPr>
          <p:cNvSpPr/>
          <p:nvPr/>
        </p:nvSpPr>
        <p:spPr>
          <a:xfrm>
            <a:off x="1312863" y="1892141"/>
            <a:ext cx="10117015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Identifisere </a:t>
            </a:r>
            <a:r>
              <a:rPr lang="nb-NO" sz="2400" dirty="0"/>
              <a:t>og gjøre en overordnet vurdering av gevinstpotensialet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Vurdere om prosjektforslaget (konseptet) er levedyktig i lys av mulige gevinster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Synliggjøre de viktigste krav til løsningen og forutsetninger for at prosjektet skal lykkes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Danne grunnlaget for et overordnet gevinstkart til prosjektdokumentasjonen</a:t>
            </a:r>
          </a:p>
        </p:txBody>
      </p:sp>
    </p:spTree>
    <p:extLst>
      <p:ext uri="{BB962C8B-B14F-4D97-AF65-F5344CB8AC3E}">
        <p14:creationId xmlns:p14="http://schemas.microsoft.com/office/powerpoint/2010/main" val="357449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717C5-C0CF-47F4-BBC3-8A6740B80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Faser i arbeidet med gevinstrealisering</a:t>
            </a:r>
          </a:p>
        </p:txBody>
      </p:sp>
      <p:sp>
        <p:nvSpPr>
          <p:cNvPr id="4" name="AutoShape 9">
            <a:extLst>
              <a:ext uri="{FF2B5EF4-FFF2-40B4-BE49-F238E27FC236}">
                <a16:creationId xmlns:a16="http://schemas.microsoft.com/office/drawing/2014/main" id="{C8B3DAE0-F1B9-473E-A4D5-6A4B9DCFE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433" y="1743496"/>
            <a:ext cx="4884428" cy="1931084"/>
          </a:xfrm>
          <a:prstGeom prst="roundRect">
            <a:avLst>
              <a:gd name="adj" fmla="val 4907"/>
            </a:avLst>
          </a:prstGeom>
          <a:solidFill>
            <a:schemeClr val="bg1"/>
          </a:solidFill>
          <a:ln w="1905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35999" tIns="0" rIns="0" bIns="0" anchor="ctr"/>
          <a:lstStyle/>
          <a:p>
            <a:endParaRPr lang="en-GB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A39CC58-C1E3-4CD6-8E64-D4EE207DD74D}"/>
              </a:ext>
            </a:extLst>
          </p:cNvPr>
          <p:cNvSpPr txBox="1">
            <a:spLocks/>
          </p:cNvSpPr>
          <p:nvPr/>
        </p:nvSpPr>
        <p:spPr>
          <a:xfrm>
            <a:off x="1592380" y="1834902"/>
            <a:ext cx="4236162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90500" indent="-203200" algn="l" defTabSz="457200" rtl="0" eaLnBrk="1" fontAlgn="base" hangingPunct="1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defRPr>
            </a:lvl1pPr>
            <a:lvl2pPr marL="571500" indent="-177800" algn="l" defTabSz="457200" rtl="0" eaLnBrk="1" fontAlgn="base" hangingPunct="1">
              <a:lnSpc>
                <a:spcPts val="1925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6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2pPr>
            <a:lvl3pPr marL="914400" indent="-152400" algn="l" defTabSz="457200" rtl="0" eaLnBrk="1" fontAlgn="base" hangingPunct="1">
              <a:lnSpc>
                <a:spcPts val="1675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3pPr>
            <a:lvl4pPr marL="1254125" indent="-161925" algn="l" defTabSz="457200" rtl="0" eaLnBrk="1" fontAlgn="base" hangingPunct="1">
              <a:lnSpc>
                <a:spcPts val="1438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4pPr>
            <a:lvl5pPr marL="1566863" indent="-169863" algn="l" defTabSz="457200" rtl="0" eaLnBrk="1" fontAlgn="base" hangingPunct="1">
              <a:lnSpc>
                <a:spcPts val="1200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nb-NO" sz="2400" b="1">
                <a:solidFill>
                  <a:schemeClr val="accent2"/>
                </a:solidFill>
                <a:latin typeface="+mj-lt"/>
              </a:rPr>
              <a:t>Identifisere og strukturere gevinster</a:t>
            </a:r>
            <a:endParaRPr lang="nb-NO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036244E2-4B9B-4343-8277-7B9E98CB413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209492" y="1743496"/>
            <a:ext cx="4884428" cy="1931084"/>
          </a:xfrm>
          <a:prstGeom prst="roundRect">
            <a:avLst>
              <a:gd name="adj" fmla="val 4907"/>
            </a:avLst>
          </a:prstGeom>
          <a:solidFill>
            <a:schemeClr val="bg1"/>
          </a:solidFill>
          <a:ln w="19050" algn="ctr">
            <a:solidFill>
              <a:schemeClr val="accent1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lIns="35999" tIns="0" rIns="0" bIns="0" anchor="ctr"/>
          <a:lstStyle/>
          <a:p>
            <a:endParaRPr lang="en-GB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EDC70BC-FBE2-41E1-9FAE-3118EF22FBB9}"/>
              </a:ext>
            </a:extLst>
          </p:cNvPr>
          <p:cNvSpPr txBox="1">
            <a:spLocks/>
          </p:cNvSpPr>
          <p:nvPr/>
        </p:nvSpPr>
        <p:spPr>
          <a:xfrm flipH="1">
            <a:off x="6344809" y="1834902"/>
            <a:ext cx="460963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90500" indent="-203200" algn="l" defTabSz="457200" rtl="0" eaLnBrk="1" fontAlgn="base" hangingPunct="1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defRPr>
            </a:lvl1pPr>
            <a:lvl2pPr marL="571500" indent="-177800" algn="l" defTabSz="457200" rtl="0" eaLnBrk="1" fontAlgn="base" hangingPunct="1">
              <a:lnSpc>
                <a:spcPts val="1925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6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2pPr>
            <a:lvl3pPr marL="914400" indent="-152400" algn="l" defTabSz="457200" rtl="0" eaLnBrk="1" fontAlgn="base" hangingPunct="1">
              <a:lnSpc>
                <a:spcPts val="1675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3pPr>
            <a:lvl4pPr marL="1254125" indent="-161925" algn="l" defTabSz="457200" rtl="0" eaLnBrk="1" fontAlgn="base" hangingPunct="1">
              <a:lnSpc>
                <a:spcPts val="1438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4pPr>
            <a:lvl5pPr marL="1566863" indent="-169863" algn="l" defTabSz="457200" rtl="0" eaLnBrk="1" fontAlgn="base" hangingPunct="1">
              <a:lnSpc>
                <a:spcPts val="1200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nb-NO" sz="2400" b="1">
                <a:solidFill>
                  <a:schemeClr val="accent1">
                    <a:lumMod val="90000"/>
                  </a:schemeClr>
                </a:solidFill>
                <a:latin typeface="+mj-lt"/>
              </a:rPr>
              <a:t>Planlegge gevinstrealiseringen</a:t>
            </a:r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C4D7270E-EC06-4168-9BE7-540FE2373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433" y="3941961"/>
            <a:ext cx="4884428" cy="1931084"/>
          </a:xfrm>
          <a:prstGeom prst="roundRect">
            <a:avLst>
              <a:gd name="adj" fmla="val 4907"/>
            </a:avLst>
          </a:prstGeom>
          <a:solidFill>
            <a:schemeClr val="bg1"/>
          </a:solidFill>
          <a:ln w="19050" algn="ctr">
            <a:solidFill>
              <a:schemeClr val="accent4"/>
            </a:solidFill>
            <a:round/>
            <a:headEnd/>
            <a:tailEnd/>
          </a:ln>
          <a:effectLst/>
        </p:spPr>
        <p:txBody>
          <a:bodyPr wrap="none" lIns="35999" tIns="0" rIns="0" bIns="0" anchor="ctr"/>
          <a:lstStyle/>
          <a:p>
            <a:endParaRPr lang="en-GB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DB96ED0-0850-4D6A-BC4D-EC7369C99534}"/>
              </a:ext>
            </a:extLst>
          </p:cNvPr>
          <p:cNvSpPr txBox="1">
            <a:spLocks/>
          </p:cNvSpPr>
          <p:nvPr/>
        </p:nvSpPr>
        <p:spPr>
          <a:xfrm>
            <a:off x="1592380" y="4033367"/>
            <a:ext cx="4236162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90500" indent="-203200" algn="l" defTabSz="457200" rtl="0" eaLnBrk="1" fontAlgn="base" hangingPunct="1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defRPr>
            </a:lvl1pPr>
            <a:lvl2pPr marL="571500" indent="-177800" algn="l" defTabSz="457200" rtl="0" eaLnBrk="1" fontAlgn="base" hangingPunct="1">
              <a:lnSpc>
                <a:spcPts val="1925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6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2pPr>
            <a:lvl3pPr marL="914400" indent="-152400" algn="l" defTabSz="457200" rtl="0" eaLnBrk="1" fontAlgn="base" hangingPunct="1">
              <a:lnSpc>
                <a:spcPts val="1675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3pPr>
            <a:lvl4pPr marL="1254125" indent="-161925" algn="l" defTabSz="457200" rtl="0" eaLnBrk="1" fontAlgn="base" hangingPunct="1">
              <a:lnSpc>
                <a:spcPts val="1438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4pPr>
            <a:lvl5pPr marL="1566863" indent="-169863" algn="l" defTabSz="457200" rtl="0" eaLnBrk="1" fontAlgn="base" hangingPunct="1">
              <a:lnSpc>
                <a:spcPts val="1200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nb-NO" sz="2400" b="1">
                <a:solidFill>
                  <a:schemeClr val="bg2"/>
                </a:solidFill>
                <a:latin typeface="+mj-lt"/>
              </a:rPr>
              <a:t>Gjennomføre gevinstrealiseringen</a:t>
            </a:r>
            <a:endParaRPr lang="nb-NO" b="1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6458E499-D1ED-439A-BB7B-0512A5ED383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209492" y="3941961"/>
            <a:ext cx="4884428" cy="1931084"/>
          </a:xfrm>
          <a:prstGeom prst="roundRect">
            <a:avLst>
              <a:gd name="adj" fmla="val 4907"/>
            </a:avLst>
          </a:prstGeom>
          <a:solidFill>
            <a:schemeClr val="bg1"/>
          </a:solidFill>
          <a:ln w="19050" algn="ctr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lIns="35999" tIns="0" rIns="0" bIns="0" anchor="ctr"/>
          <a:lstStyle/>
          <a:p>
            <a:endParaRPr lang="en-GB">
              <a:solidFill>
                <a:srgbClr val="787662"/>
              </a:solidFill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7ADB766-F2B9-4FE6-8FB3-0C35253ED15B}"/>
              </a:ext>
            </a:extLst>
          </p:cNvPr>
          <p:cNvSpPr txBox="1">
            <a:spLocks/>
          </p:cNvSpPr>
          <p:nvPr/>
        </p:nvSpPr>
        <p:spPr>
          <a:xfrm flipH="1">
            <a:off x="6344809" y="4033367"/>
            <a:ext cx="4609632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90500" indent="-203200" algn="l" defTabSz="457200" rtl="0" eaLnBrk="1" fontAlgn="base" hangingPunct="1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defRPr>
            </a:lvl1pPr>
            <a:lvl2pPr marL="571500" indent="-177800" algn="l" defTabSz="457200" rtl="0" eaLnBrk="1" fontAlgn="base" hangingPunct="1">
              <a:lnSpc>
                <a:spcPts val="1925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6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2pPr>
            <a:lvl3pPr marL="914400" indent="-152400" algn="l" defTabSz="457200" rtl="0" eaLnBrk="1" fontAlgn="base" hangingPunct="1">
              <a:lnSpc>
                <a:spcPts val="1675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3pPr>
            <a:lvl4pPr marL="1254125" indent="-161925" algn="l" defTabSz="457200" rtl="0" eaLnBrk="1" fontAlgn="base" hangingPunct="1">
              <a:lnSpc>
                <a:spcPts val="1438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4pPr>
            <a:lvl5pPr marL="1566863" indent="-169863" algn="l" defTabSz="457200" rtl="0" eaLnBrk="1" fontAlgn="base" hangingPunct="1">
              <a:lnSpc>
                <a:spcPts val="1200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nb-NO" sz="2400" b="1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Evaluere og dokumentere realiserte gevinster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C74D7E-D01B-4F6C-BDF3-4297D7FD581D}"/>
              </a:ext>
            </a:extLst>
          </p:cNvPr>
          <p:cNvGrpSpPr/>
          <p:nvPr/>
        </p:nvGrpSpPr>
        <p:grpSpPr>
          <a:xfrm>
            <a:off x="10720662" y="4277167"/>
            <a:ext cx="1007591" cy="1229645"/>
            <a:chOff x="8041543" y="3207133"/>
            <a:chExt cx="755792" cy="922020"/>
          </a:xfrm>
        </p:grpSpPr>
        <p:sp>
          <p:nvSpPr>
            <p:cNvPr id="13" name="Rounded Rectangle 71">
              <a:extLst>
                <a:ext uri="{FF2B5EF4-FFF2-40B4-BE49-F238E27FC236}">
                  <a16:creationId xmlns:a16="http://schemas.microsoft.com/office/drawing/2014/main" id="{6BC71DB1-B592-4314-B66D-B0BA49A7C439}"/>
                </a:ext>
              </a:extLst>
            </p:cNvPr>
            <p:cNvSpPr/>
            <p:nvPr/>
          </p:nvSpPr>
          <p:spPr>
            <a:xfrm flipH="1">
              <a:off x="8041543" y="3399795"/>
              <a:ext cx="559960" cy="55996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8766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66ECAFE-24CA-4FD1-BBA7-508FA45FCBFC}"/>
                </a:ext>
              </a:extLst>
            </p:cNvPr>
            <p:cNvSpPr/>
            <p:nvPr/>
          </p:nvSpPr>
          <p:spPr>
            <a:xfrm>
              <a:off x="8338175" y="3207133"/>
              <a:ext cx="459160" cy="9220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ed Rectangle 73">
              <a:extLst>
                <a:ext uri="{FF2B5EF4-FFF2-40B4-BE49-F238E27FC236}">
                  <a16:creationId xmlns:a16="http://schemas.microsoft.com/office/drawing/2014/main" id="{BFCD8F8B-9007-4892-9462-7AD3F2C24772}"/>
                </a:ext>
              </a:extLst>
            </p:cNvPr>
            <p:cNvSpPr/>
            <p:nvPr/>
          </p:nvSpPr>
          <p:spPr>
            <a:xfrm flipH="1">
              <a:off x="8123403" y="3481655"/>
              <a:ext cx="396240" cy="39624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78766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808D231-0D56-4154-BAD7-31C3889C712D}"/>
              </a:ext>
            </a:extLst>
          </p:cNvPr>
          <p:cNvGrpSpPr/>
          <p:nvPr/>
        </p:nvGrpSpPr>
        <p:grpSpPr>
          <a:xfrm>
            <a:off x="10720662" y="2084770"/>
            <a:ext cx="1007591" cy="1229645"/>
            <a:chOff x="8041543" y="1563216"/>
            <a:chExt cx="755792" cy="922020"/>
          </a:xfrm>
        </p:grpSpPr>
        <p:sp>
          <p:nvSpPr>
            <p:cNvPr id="17" name="Rounded Rectangle 37">
              <a:extLst>
                <a:ext uri="{FF2B5EF4-FFF2-40B4-BE49-F238E27FC236}">
                  <a16:creationId xmlns:a16="http://schemas.microsoft.com/office/drawing/2014/main" id="{18808595-00AF-430E-8A4C-8E5648859E65}"/>
                </a:ext>
              </a:extLst>
            </p:cNvPr>
            <p:cNvSpPr/>
            <p:nvPr/>
          </p:nvSpPr>
          <p:spPr>
            <a:xfrm flipH="1">
              <a:off x="8041543" y="1751328"/>
              <a:ext cx="559960" cy="55996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048D5EB-3E9D-40D7-883F-1D8638890F04}"/>
                </a:ext>
              </a:extLst>
            </p:cNvPr>
            <p:cNvSpPr/>
            <p:nvPr/>
          </p:nvSpPr>
          <p:spPr>
            <a:xfrm>
              <a:off x="8338175" y="1563216"/>
              <a:ext cx="459160" cy="9220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39">
              <a:extLst>
                <a:ext uri="{FF2B5EF4-FFF2-40B4-BE49-F238E27FC236}">
                  <a16:creationId xmlns:a16="http://schemas.microsoft.com/office/drawing/2014/main" id="{125925BD-62CE-4F6F-AD81-9DD8F5784E51}"/>
                </a:ext>
              </a:extLst>
            </p:cNvPr>
            <p:cNvSpPr/>
            <p:nvPr/>
          </p:nvSpPr>
          <p:spPr>
            <a:xfrm>
              <a:off x="8123835" y="1839693"/>
              <a:ext cx="396240" cy="396240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rgbClr val="8DC63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830B92A-4E9D-451D-93EA-BED58B69B7EF}"/>
              </a:ext>
            </a:extLst>
          </p:cNvPr>
          <p:cNvGrpSpPr/>
          <p:nvPr/>
        </p:nvGrpSpPr>
        <p:grpSpPr>
          <a:xfrm>
            <a:off x="457141" y="2084770"/>
            <a:ext cx="995550" cy="1229645"/>
            <a:chOff x="342900" y="1563216"/>
            <a:chExt cx="746760" cy="922020"/>
          </a:xfrm>
        </p:grpSpPr>
        <p:sp>
          <p:nvSpPr>
            <p:cNvPr id="21" name="Rounded Rectangle 31">
              <a:extLst>
                <a:ext uri="{FF2B5EF4-FFF2-40B4-BE49-F238E27FC236}">
                  <a16:creationId xmlns:a16="http://schemas.microsoft.com/office/drawing/2014/main" id="{78E8FD5C-FF2B-4030-92BB-5F60C906C5AD}"/>
                </a:ext>
              </a:extLst>
            </p:cNvPr>
            <p:cNvSpPr/>
            <p:nvPr/>
          </p:nvSpPr>
          <p:spPr>
            <a:xfrm>
              <a:off x="529700" y="1751328"/>
              <a:ext cx="559960" cy="55996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78304E5-96E8-457A-9EAE-80D791851F11}"/>
                </a:ext>
              </a:extLst>
            </p:cNvPr>
            <p:cNvSpPr/>
            <p:nvPr/>
          </p:nvSpPr>
          <p:spPr>
            <a:xfrm>
              <a:off x="342900" y="1563216"/>
              <a:ext cx="459160" cy="9220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ed Rectangle 1">
              <a:extLst>
                <a:ext uri="{FF2B5EF4-FFF2-40B4-BE49-F238E27FC236}">
                  <a16:creationId xmlns:a16="http://schemas.microsoft.com/office/drawing/2014/main" id="{92E0ECD1-3371-42CB-98A2-B0951C662A3B}"/>
                </a:ext>
              </a:extLst>
            </p:cNvPr>
            <p:cNvSpPr/>
            <p:nvPr/>
          </p:nvSpPr>
          <p:spPr>
            <a:xfrm>
              <a:off x="611560" y="1833188"/>
              <a:ext cx="396240" cy="39624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BDDF696-31FF-4C6E-BBB7-FB161D1DF598}"/>
              </a:ext>
            </a:extLst>
          </p:cNvPr>
          <p:cNvGrpSpPr/>
          <p:nvPr/>
        </p:nvGrpSpPr>
        <p:grpSpPr>
          <a:xfrm>
            <a:off x="457141" y="4277167"/>
            <a:ext cx="995550" cy="1229645"/>
            <a:chOff x="342900" y="3207133"/>
            <a:chExt cx="746760" cy="922020"/>
          </a:xfrm>
        </p:grpSpPr>
        <p:sp>
          <p:nvSpPr>
            <p:cNvPr id="25" name="Rounded Rectangle 65">
              <a:extLst>
                <a:ext uri="{FF2B5EF4-FFF2-40B4-BE49-F238E27FC236}">
                  <a16:creationId xmlns:a16="http://schemas.microsoft.com/office/drawing/2014/main" id="{AFAD9C16-7642-451B-90B7-AA1BE7B81C2A}"/>
                </a:ext>
              </a:extLst>
            </p:cNvPr>
            <p:cNvSpPr/>
            <p:nvPr/>
          </p:nvSpPr>
          <p:spPr>
            <a:xfrm>
              <a:off x="529700" y="3399795"/>
              <a:ext cx="559960" cy="55996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5A445D4-6EA1-4395-8D79-1F4B91AC4BCE}"/>
                </a:ext>
              </a:extLst>
            </p:cNvPr>
            <p:cNvSpPr/>
            <p:nvPr/>
          </p:nvSpPr>
          <p:spPr>
            <a:xfrm>
              <a:off x="342900" y="3207133"/>
              <a:ext cx="459160" cy="9220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ed Rectangle 67">
              <a:extLst>
                <a:ext uri="{FF2B5EF4-FFF2-40B4-BE49-F238E27FC236}">
                  <a16:creationId xmlns:a16="http://schemas.microsoft.com/office/drawing/2014/main" id="{A2A4B5E5-BE13-4911-877B-0E7CAFA731DF}"/>
                </a:ext>
              </a:extLst>
            </p:cNvPr>
            <p:cNvSpPr/>
            <p:nvPr/>
          </p:nvSpPr>
          <p:spPr>
            <a:xfrm>
              <a:off x="611560" y="3481655"/>
              <a:ext cx="396240" cy="39624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24645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3077A1-56D5-4B16-9F53-00B52A181164}"/>
              </a:ext>
            </a:extLst>
          </p:cNvPr>
          <p:cNvSpPr/>
          <p:nvPr/>
        </p:nvSpPr>
        <p:spPr>
          <a:xfrm>
            <a:off x="278545" y="328612"/>
            <a:ext cx="11634910" cy="620077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9C2AA2-B852-4127-BDCE-E81B96919883}"/>
              </a:ext>
            </a:extLst>
          </p:cNvPr>
          <p:cNvSpPr txBox="1"/>
          <p:nvPr/>
        </p:nvSpPr>
        <p:spPr>
          <a:xfrm>
            <a:off x="558800" y="514945"/>
            <a:ext cx="11074400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Leveranser</a:t>
            </a:r>
            <a:r>
              <a:rPr lang="en-US" sz="3600" b="1" dirty="0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etter</a:t>
            </a:r>
            <a:r>
              <a:rPr lang="en-US" sz="3600" b="1" dirty="0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 Workshop</a:t>
            </a:r>
            <a:endParaRPr lang="en-US" sz="3600" b="1" dirty="0">
              <a:solidFill>
                <a:schemeClr val="accent1"/>
              </a:solidFill>
              <a:latin typeface="+mj-lt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Oval 6">
            <a:extLst>
              <a:ext uri="{FF2B5EF4-FFF2-40B4-BE49-F238E27FC236}">
                <a16:creationId xmlns:a16="http://schemas.microsoft.com/office/drawing/2014/main" id="{D2B24B41-984E-4CD5-B77D-D49657DEC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88" y="1587500"/>
            <a:ext cx="819150" cy="81438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40852A45-7903-4073-B35D-97E41D217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88" y="4070350"/>
            <a:ext cx="819150" cy="8080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2B9AEAD0-1B41-4338-B68C-F40C0B3B7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0" y="2828925"/>
            <a:ext cx="812800" cy="8080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9">
            <a:extLst>
              <a:ext uri="{FF2B5EF4-FFF2-40B4-BE49-F238E27FC236}">
                <a16:creationId xmlns:a16="http://schemas.microsoft.com/office/drawing/2014/main" id="{7E38EB65-DF2B-49BD-91EA-E763789A0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0" y="5300663"/>
            <a:ext cx="812800" cy="81438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UiO prosjektrammeverk</a:t>
            </a:r>
          </a:p>
        </p:txBody>
      </p:sp>
      <p:sp>
        <p:nvSpPr>
          <p:cNvPr id="3" name="Rectangle 2"/>
          <p:cNvSpPr/>
          <p:nvPr/>
        </p:nvSpPr>
        <p:spPr>
          <a:xfrm>
            <a:off x="1312863" y="1383119"/>
            <a:ext cx="103203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 smtClean="0"/>
              <a:t>Det </a:t>
            </a:r>
            <a:r>
              <a:rPr lang="nb-NO" sz="2800" dirty="0"/>
              <a:t>er gjort en felles vurdering av potensielle overordnede gevinster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/>
              <a:t>Det er etablert enighet om prosjektets formål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/>
              <a:t>Prosjektets forventede gevinster er </a:t>
            </a:r>
            <a:r>
              <a:rPr lang="nb-NO" sz="2800" dirty="0" smtClean="0"/>
              <a:t>identifisert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1061783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269EB494-5692-401F-9EBC-6C42916CD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596" y="229634"/>
            <a:ext cx="10562167" cy="1144906"/>
          </a:xfrm>
        </p:spPr>
        <p:txBody>
          <a:bodyPr>
            <a:normAutofit/>
          </a:bodyPr>
          <a:lstStyle/>
          <a:p>
            <a:r>
              <a:rPr lang="nb-NO"/>
              <a:t>Workshop vurdering av gevinstpotensialet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609E4-BA94-4ED9-A2A1-C6B82C87E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896" y="1373871"/>
            <a:ext cx="5029200" cy="2270760"/>
          </a:xfrm>
        </p:spPr>
        <p:txBody>
          <a:bodyPr/>
          <a:lstStyle/>
          <a:p>
            <a:pPr marL="0" indent="0">
              <a:buNone/>
            </a:pPr>
            <a:r>
              <a:rPr lang="nb-NO" sz="1600" b="1" dirty="0"/>
              <a:t>Formål med workshop: </a:t>
            </a:r>
          </a:p>
          <a:p>
            <a:r>
              <a:rPr lang="nb-NO" sz="1200" dirty="0"/>
              <a:t>Identifisere og gjøre en overordnet vurdering av gevinstpotensialet</a:t>
            </a:r>
          </a:p>
          <a:p>
            <a:r>
              <a:rPr lang="nb-NO" sz="1200" dirty="0"/>
              <a:t>Vurdere om prosjektforslaget (konseptet) er levedyktig i lys av mulige gevinster</a:t>
            </a:r>
          </a:p>
          <a:p>
            <a:r>
              <a:rPr lang="nb-NO" sz="1200" dirty="0"/>
              <a:t>Synliggjøre de viktigste krav til løsningen og forutsetninger for at prosjektet skal lykkes</a:t>
            </a:r>
          </a:p>
          <a:p>
            <a:r>
              <a:rPr lang="nb-NO" sz="1200" dirty="0"/>
              <a:t>Danne grunnlaget for et overordnet gevinstkart til prosjektdokumentasjonen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FB5F0-086F-4C2F-A4C4-21660B426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7863" y="1266156"/>
            <a:ext cx="5029200" cy="2270761"/>
          </a:xfrm>
        </p:spPr>
        <p:txBody>
          <a:bodyPr/>
          <a:lstStyle/>
          <a:p>
            <a:pPr marL="0" indent="0">
              <a:buNone/>
            </a:pPr>
            <a:r>
              <a:rPr lang="nb-NO" sz="1600" b="1" dirty="0"/>
              <a:t>Leveranser etter workshop:</a:t>
            </a:r>
          </a:p>
          <a:p>
            <a:r>
              <a:rPr lang="nb-NO" sz="1200" dirty="0"/>
              <a:t>Det er gjort en felles vurdering av potensielle overordnede gevinster</a:t>
            </a:r>
          </a:p>
          <a:p>
            <a:r>
              <a:rPr lang="nb-NO" sz="1200" dirty="0"/>
              <a:t>Det er etablert enighet om prosjektets formål</a:t>
            </a:r>
          </a:p>
          <a:p>
            <a:r>
              <a:rPr lang="nb-NO" sz="1200" dirty="0"/>
              <a:t>Prosjektets forventede gevinster er identifisert og det er gjort en prioritering av hvilke gevinster som er viktigst</a:t>
            </a:r>
          </a:p>
          <a:p>
            <a:r>
              <a:rPr lang="nb-NO" sz="1200" dirty="0"/>
              <a:t>Prosjektets tekniske leveranser og endringsleveranser er satt opp, og det er avklart om de er både nødvendige og tilstrekkelige for endringen og gevinstrealiseringen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C53ABA-185F-4B22-9F66-A5B3093A781A}"/>
              </a:ext>
            </a:extLst>
          </p:cNvPr>
          <p:cNvSpPr txBox="1"/>
          <p:nvPr/>
        </p:nvSpPr>
        <p:spPr>
          <a:xfrm>
            <a:off x="594896" y="3476950"/>
            <a:ext cx="1077322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/>
              <a:t>Deltakere </a:t>
            </a:r>
          </a:p>
          <a:p>
            <a:r>
              <a:rPr lang="nb-NO" sz="1200"/>
              <a:t>Ideelt sett bør deltakerne i en slik workshop representere både fagpersoner/-spesialister samt ledelse fra både prosjektet og linjeorganisasjonen. Det er avgjørende at samtlige deltakere har en interesse i prosjektet. Særlig viktig er det at organisasjonen som skal motta eller berøres av prosjektleveransene er til stede gjennom direkte deltakelse eller representasjon ved seniorbruker/gevinsteier.  </a:t>
            </a:r>
          </a:p>
          <a:p>
            <a:endParaRPr lang="nb-NO" sz="1200"/>
          </a:p>
          <a:p>
            <a:r>
              <a:rPr lang="nb-NO" sz="1200"/>
              <a:t>Følgende bør inviteres til første gevinstworkshop: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200"/>
              <a:t>Styringsgruppen (hvis etablert)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200"/>
              <a:t>Seniorbruker/gevinsteier(e)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200"/>
              <a:t>Prosjekteier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200"/>
              <a:t>Avdelingsleder og/eller andre ledere som skal motta/berøres av prosjektleveransene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200"/>
              <a:t>Fagpersoner/-spesialister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200"/>
              <a:t>Prosjektleder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541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3077A1-56D5-4B16-9F53-00B52A181164}"/>
              </a:ext>
            </a:extLst>
          </p:cNvPr>
          <p:cNvSpPr/>
          <p:nvPr/>
        </p:nvSpPr>
        <p:spPr>
          <a:xfrm>
            <a:off x="248905" y="328612"/>
            <a:ext cx="11634910" cy="620077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9C2AA2-B852-4127-BDCE-E81B96919883}"/>
              </a:ext>
            </a:extLst>
          </p:cNvPr>
          <p:cNvSpPr txBox="1"/>
          <p:nvPr/>
        </p:nvSpPr>
        <p:spPr>
          <a:xfrm>
            <a:off x="2693684" y="663970"/>
            <a:ext cx="8969581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dirty="0" err="1" smtClean="0">
                <a:solidFill>
                  <a:schemeClr val="accent1"/>
                </a:solidFill>
                <a:latin typeface="+mj-lt"/>
                <a:ea typeface="Segoe UI Black"/>
                <a:cs typeface="Segoe UI"/>
              </a:rPr>
              <a:t>Oppgave</a:t>
            </a:r>
            <a:endParaRPr lang="en-US" sz="3200" b="1" dirty="0">
              <a:solidFill>
                <a:schemeClr val="accent1"/>
              </a:solidFill>
              <a:latin typeface="+mj-lt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Oval 6">
            <a:extLst>
              <a:ext uri="{FF2B5EF4-FFF2-40B4-BE49-F238E27FC236}">
                <a16:creationId xmlns:a16="http://schemas.microsoft.com/office/drawing/2014/main" id="{1203D08F-1F02-41EC-B469-36E2047D2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7352" y="3512665"/>
            <a:ext cx="667504" cy="16802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8">
            <a:extLst>
              <a:ext uri="{FF2B5EF4-FFF2-40B4-BE49-F238E27FC236}">
                <a16:creationId xmlns:a16="http://schemas.microsoft.com/office/drawing/2014/main" id="{1241EE1C-AFC7-44AC-85E1-89986FC1B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0195" y="3857926"/>
            <a:ext cx="752669" cy="19104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10">
            <a:extLst>
              <a:ext uri="{FF2B5EF4-FFF2-40B4-BE49-F238E27FC236}">
                <a16:creationId xmlns:a16="http://schemas.microsoft.com/office/drawing/2014/main" id="{94C54878-833E-4A44-8220-AB5FD7258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658" y="4403437"/>
            <a:ext cx="1051895" cy="2647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12">
            <a:extLst>
              <a:ext uri="{FF2B5EF4-FFF2-40B4-BE49-F238E27FC236}">
                <a16:creationId xmlns:a16="http://schemas.microsoft.com/office/drawing/2014/main" id="{0621AA8A-2CA7-44C1-9428-76E8F7AF6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7056" y="5070940"/>
            <a:ext cx="1169282" cy="296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14">
            <a:extLst>
              <a:ext uri="{FF2B5EF4-FFF2-40B4-BE49-F238E27FC236}">
                <a16:creationId xmlns:a16="http://schemas.microsoft.com/office/drawing/2014/main" id="{E7499771-82C0-4D7F-B9CF-53970AF50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7963" y="5687806"/>
            <a:ext cx="1341913" cy="34296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2B6DE2AB-50EA-4AE6-B121-F5EB26BC4800}"/>
              </a:ext>
            </a:extLst>
          </p:cNvPr>
          <p:cNvSpPr/>
          <p:nvPr/>
        </p:nvSpPr>
        <p:spPr>
          <a:xfrm>
            <a:off x="409858" y="4613281"/>
            <a:ext cx="2238375" cy="30736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BF8D5871-6F62-4765-B7BD-9EAD779D9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34" y="851353"/>
            <a:ext cx="1727274" cy="395692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UiO prosjektrammeverk</a:t>
            </a:r>
          </a:p>
        </p:txBody>
      </p:sp>
    </p:spTree>
    <p:extLst>
      <p:ext uri="{BB962C8B-B14F-4D97-AF65-F5344CB8AC3E}">
        <p14:creationId xmlns:p14="http://schemas.microsoft.com/office/powerpoint/2010/main" val="36830710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 smtClean="0"/>
              <a:t>Oppsummering av dagens arbeid</a:t>
            </a:r>
            <a:endParaRPr lang="nb-NO" sz="2800" dirty="0"/>
          </a:p>
          <a:p>
            <a:pPr marL="0" indent="0">
              <a:buNone/>
            </a:pPr>
            <a:endParaRPr lang="nb-NO" sz="2800" dirty="0"/>
          </a:p>
          <a:p>
            <a:pPr marL="271145" indent="-271145"/>
            <a:r>
              <a:rPr lang="nb-NO" sz="2800" dirty="0" smtClean="0"/>
              <a:t>Neste steg</a:t>
            </a:r>
            <a:endParaRPr lang="nb-NO" sz="2800" dirty="0"/>
          </a:p>
          <a:p>
            <a:pPr marL="271145" indent="-271145"/>
            <a:endParaRPr lang="nb-NO" sz="2800" dirty="0">
              <a:cs typeface="Arial"/>
            </a:endParaRPr>
          </a:p>
          <a:p>
            <a:pPr marL="271145" indent="-271145"/>
            <a:r>
              <a:rPr lang="nb-NO" sz="2800" dirty="0" smtClean="0"/>
              <a:t>Neste møtetid (dersom planlagt)</a:t>
            </a:r>
            <a:endParaRPr lang="nb-NO" sz="2800" dirty="0">
              <a:cs typeface="Arial"/>
            </a:endParaRPr>
          </a:p>
          <a:p>
            <a:pPr marL="271145" indent="-271145"/>
            <a:endParaRPr lang="nb-NO" dirty="0">
              <a:cs typeface="Arial"/>
            </a:endParaRPr>
          </a:p>
        </p:txBody>
      </p:sp>
      <p:pic>
        <p:nvPicPr>
          <p:cNvPr id="33796" name="Picture 4" descr="https://static.thenounproject.com/png/1378608-200.png">
            <a:hlinkClick r:id="rId3" tooltip="crossroads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434" y="29527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9C2AA2-B852-4127-BDCE-E81B96919883}"/>
              </a:ext>
            </a:extLst>
          </p:cNvPr>
          <p:cNvSpPr txBox="1"/>
          <p:nvPr/>
        </p:nvSpPr>
        <p:spPr>
          <a:xfrm>
            <a:off x="558800" y="514945"/>
            <a:ext cx="11074400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Oppsummering</a:t>
            </a:r>
            <a:r>
              <a:rPr lang="en-US" sz="3600" b="1" dirty="0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og</a:t>
            </a:r>
            <a:r>
              <a:rPr lang="en-US" sz="3600" b="1" dirty="0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veien</a:t>
            </a:r>
            <a:r>
              <a:rPr lang="en-US" sz="3600" b="1" dirty="0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videre</a:t>
            </a:r>
            <a:endParaRPr lang="en-US" sz="3600" b="1" dirty="0">
              <a:solidFill>
                <a:schemeClr val="accent1"/>
              </a:solidFill>
              <a:latin typeface="+mj-lt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9774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C4EF579C-E89C-441B-BF71-0981B93F406E}"/>
              </a:ext>
            </a:extLst>
          </p:cNvPr>
          <p:cNvSpPr/>
          <p:nvPr/>
        </p:nvSpPr>
        <p:spPr>
          <a:xfrm>
            <a:off x="3331753" y="4086225"/>
            <a:ext cx="3924300" cy="39243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38DA43-3340-417C-ADF0-1483410E1A60}"/>
              </a:ext>
            </a:extLst>
          </p:cNvPr>
          <p:cNvSpPr/>
          <p:nvPr/>
        </p:nvSpPr>
        <p:spPr>
          <a:xfrm>
            <a:off x="228600" y="328612"/>
            <a:ext cx="1905000" cy="1905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2FA480-D285-4031-BAC0-72E8ECD7EB8C}"/>
              </a:ext>
            </a:extLst>
          </p:cNvPr>
          <p:cNvSpPr/>
          <p:nvPr/>
        </p:nvSpPr>
        <p:spPr>
          <a:xfrm>
            <a:off x="8115300" y="-1295400"/>
            <a:ext cx="5467350" cy="54673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3077A1-56D5-4B16-9F53-00B52A181164}"/>
              </a:ext>
            </a:extLst>
          </p:cNvPr>
          <p:cNvSpPr/>
          <p:nvPr/>
        </p:nvSpPr>
        <p:spPr>
          <a:xfrm>
            <a:off x="1184534" y="816777"/>
            <a:ext cx="9829800" cy="523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DB20011-DD82-4139-BCFC-3384EF6C13CA}"/>
              </a:ext>
            </a:extLst>
          </p:cNvPr>
          <p:cNvSpPr/>
          <p:nvPr/>
        </p:nvSpPr>
        <p:spPr>
          <a:xfrm>
            <a:off x="6400800" y="5395119"/>
            <a:ext cx="4305300" cy="3968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9C2AA2-B852-4127-BDCE-E81B96919883}"/>
              </a:ext>
            </a:extLst>
          </p:cNvPr>
          <p:cNvSpPr txBox="1"/>
          <p:nvPr/>
        </p:nvSpPr>
        <p:spPr>
          <a:xfrm>
            <a:off x="1611144" y="3236842"/>
            <a:ext cx="5488156" cy="129266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Workshop</a:t>
            </a:r>
          </a:p>
          <a:p>
            <a:r>
              <a:rPr lang="en-US" sz="4800" b="1" dirty="0" err="1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Gevinstkart</a:t>
            </a:r>
            <a:endParaRPr lang="en-US" sz="4800" b="1" dirty="0">
              <a:solidFill>
                <a:schemeClr val="accent1"/>
              </a:solidFill>
              <a:latin typeface="+mj-lt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UiO prosjektrammeverk</a:t>
            </a:r>
          </a:p>
        </p:txBody>
      </p:sp>
      <p:pic>
        <p:nvPicPr>
          <p:cNvPr id="15" name="Grafikk 9" descr="Kart med knappenål">
            <a:extLst>
              <a:ext uri="{FF2B5EF4-FFF2-40B4-BE49-F238E27FC236}">
                <a16:creationId xmlns:a16="http://schemas.microsoft.com/office/drawing/2014/main" id="{EB7A8699-8C8A-45EC-99B6-B820C7B42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6938" y="2455543"/>
            <a:ext cx="3138013" cy="313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92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3077A1-56D5-4B16-9F53-00B52A181164}"/>
              </a:ext>
            </a:extLst>
          </p:cNvPr>
          <p:cNvSpPr/>
          <p:nvPr/>
        </p:nvSpPr>
        <p:spPr>
          <a:xfrm>
            <a:off x="278545" y="328612"/>
            <a:ext cx="11634910" cy="620077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9C2AA2-B852-4127-BDCE-E81B96919883}"/>
              </a:ext>
            </a:extLst>
          </p:cNvPr>
          <p:cNvSpPr txBox="1"/>
          <p:nvPr/>
        </p:nvSpPr>
        <p:spPr>
          <a:xfrm>
            <a:off x="558800" y="514945"/>
            <a:ext cx="11074400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b="1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Agenda</a:t>
            </a:r>
          </a:p>
        </p:txBody>
      </p:sp>
      <p:sp>
        <p:nvSpPr>
          <p:cNvPr id="11" name="Oval 6">
            <a:extLst>
              <a:ext uri="{FF2B5EF4-FFF2-40B4-BE49-F238E27FC236}">
                <a16:creationId xmlns:a16="http://schemas.microsoft.com/office/drawing/2014/main" id="{D2B24B41-984E-4CD5-B77D-D49657DEC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88" y="1587500"/>
            <a:ext cx="819150" cy="81438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40852A45-7903-4073-B35D-97E41D217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88" y="4070350"/>
            <a:ext cx="819150" cy="8080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2B9AEAD0-1B41-4338-B68C-F40C0B3B7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0" y="2828925"/>
            <a:ext cx="812800" cy="8080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UiO prosjektrammeverk</a:t>
            </a:r>
          </a:p>
        </p:txBody>
      </p:sp>
      <p:sp>
        <p:nvSpPr>
          <p:cNvPr id="3" name="Rectangle 2"/>
          <p:cNvSpPr/>
          <p:nvPr/>
        </p:nvSpPr>
        <p:spPr>
          <a:xfrm>
            <a:off x="2032000" y="1536119"/>
            <a:ext cx="8721969" cy="3915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tx1"/>
                </a:solidFill>
              </a:rPr>
              <a:t>Velkommen og formål med workshop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tx1"/>
                </a:solidFill>
              </a:rPr>
              <a:t>Prosjektets viktigste formål og prioriterte gevinster (</a:t>
            </a:r>
            <a:r>
              <a:rPr lang="nb-NO" sz="2400" dirty="0" err="1">
                <a:solidFill>
                  <a:schemeClr val="tx1"/>
                </a:solidFill>
              </a:rPr>
              <a:t>jf</a:t>
            </a:r>
            <a:r>
              <a:rPr lang="nb-NO" sz="2400" dirty="0">
                <a:solidFill>
                  <a:schemeClr val="tx1"/>
                </a:solidFill>
              </a:rPr>
              <a:t> forrige workshop)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tx1"/>
                </a:solidFill>
              </a:rPr>
              <a:t>Innspill og justeringer til beskrivelse av nåsituasjon, formål og gevinster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tx1"/>
                </a:solidFill>
              </a:rPr>
              <a:t>Vurdering og beskrivelse av gevinster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tx1"/>
                </a:solidFill>
              </a:rPr>
              <a:t>Pause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tx1"/>
                </a:solidFill>
              </a:rPr>
              <a:t>Ny adferd i virksomheten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tx1"/>
                </a:solidFill>
              </a:rPr>
              <a:t>Nye kompetanser i virksomheten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tx1"/>
                </a:solidFill>
              </a:rPr>
              <a:t>Lunsj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tx1"/>
                </a:solidFill>
              </a:rPr>
              <a:t>Hovedleveranser i </a:t>
            </a:r>
            <a:r>
              <a:rPr lang="da-DK" sz="2400" dirty="0" err="1">
                <a:solidFill>
                  <a:schemeClr val="tx1"/>
                </a:solidFill>
              </a:rPr>
              <a:t>prosjektet</a:t>
            </a:r>
            <a:r>
              <a:rPr lang="da-DK" sz="2400" dirty="0">
                <a:solidFill>
                  <a:schemeClr val="tx1"/>
                </a:solidFill>
              </a:rPr>
              <a:t> – </a:t>
            </a:r>
            <a:r>
              <a:rPr lang="da-DK" sz="2400" dirty="0" err="1">
                <a:solidFill>
                  <a:schemeClr val="tx1"/>
                </a:solidFill>
              </a:rPr>
              <a:t>virksomheten</a:t>
            </a:r>
            <a:r>
              <a:rPr lang="da-DK" sz="2400" dirty="0">
                <a:solidFill>
                  <a:schemeClr val="tx1"/>
                </a:solidFill>
              </a:rPr>
              <a:t> </a:t>
            </a:r>
            <a:r>
              <a:rPr lang="da-DK" sz="2400" dirty="0" err="1">
                <a:solidFill>
                  <a:schemeClr val="tx1"/>
                </a:solidFill>
              </a:rPr>
              <a:t>gjør</a:t>
            </a:r>
            <a:r>
              <a:rPr lang="da-DK" sz="2400" dirty="0">
                <a:solidFill>
                  <a:schemeClr val="tx1"/>
                </a:solidFill>
              </a:rPr>
              <a:t> </a:t>
            </a:r>
            <a:r>
              <a:rPr lang="da-DK" sz="2400" dirty="0" err="1">
                <a:solidFill>
                  <a:schemeClr val="tx1"/>
                </a:solidFill>
              </a:rPr>
              <a:t>noe</a:t>
            </a:r>
            <a:r>
              <a:rPr lang="da-DK" sz="2400" dirty="0">
                <a:solidFill>
                  <a:schemeClr val="tx1"/>
                </a:solidFill>
              </a:rPr>
              <a:t> </a:t>
            </a:r>
            <a:r>
              <a:rPr lang="da-DK" sz="2400" dirty="0" err="1">
                <a:solidFill>
                  <a:schemeClr val="tx1"/>
                </a:solidFill>
              </a:rPr>
              <a:t>nytt</a:t>
            </a:r>
            <a:endParaRPr lang="nb-NO" sz="2400" dirty="0">
              <a:solidFill>
                <a:schemeClr val="tx1"/>
              </a:solidFill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tx1"/>
                </a:solidFill>
              </a:rPr>
              <a:t>Oppsummering og avslutning</a:t>
            </a:r>
          </a:p>
        </p:txBody>
      </p:sp>
    </p:spTree>
    <p:extLst>
      <p:ext uri="{BB962C8B-B14F-4D97-AF65-F5344CB8AC3E}">
        <p14:creationId xmlns:p14="http://schemas.microsoft.com/office/powerpoint/2010/main" val="40020970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3077A1-56D5-4B16-9F53-00B52A181164}"/>
              </a:ext>
            </a:extLst>
          </p:cNvPr>
          <p:cNvSpPr/>
          <p:nvPr/>
        </p:nvSpPr>
        <p:spPr>
          <a:xfrm>
            <a:off x="278545" y="328612"/>
            <a:ext cx="11634910" cy="620077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9C2AA2-B852-4127-BDCE-E81B96919883}"/>
              </a:ext>
            </a:extLst>
          </p:cNvPr>
          <p:cNvSpPr txBox="1"/>
          <p:nvPr/>
        </p:nvSpPr>
        <p:spPr>
          <a:xfrm>
            <a:off x="558800" y="514945"/>
            <a:ext cx="11074400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b="1" err="1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Formål</a:t>
            </a:r>
            <a:endParaRPr lang="en-US" sz="3600" b="1">
              <a:solidFill>
                <a:schemeClr val="accent1"/>
              </a:solidFill>
              <a:latin typeface="+mj-lt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Oval 6">
            <a:extLst>
              <a:ext uri="{FF2B5EF4-FFF2-40B4-BE49-F238E27FC236}">
                <a16:creationId xmlns:a16="http://schemas.microsoft.com/office/drawing/2014/main" id="{D2B24B41-984E-4CD5-B77D-D49657DEC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88" y="1587500"/>
            <a:ext cx="819150" cy="81438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40852A45-7903-4073-B35D-97E41D217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88" y="4070350"/>
            <a:ext cx="819150" cy="8080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2B9AEAD0-1B41-4338-B68C-F40C0B3B7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0" y="2828925"/>
            <a:ext cx="812800" cy="8080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9">
            <a:extLst>
              <a:ext uri="{FF2B5EF4-FFF2-40B4-BE49-F238E27FC236}">
                <a16:creationId xmlns:a16="http://schemas.microsoft.com/office/drawing/2014/main" id="{7E38EB65-DF2B-49BD-91EA-E763789A0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0" y="5300663"/>
            <a:ext cx="812800" cy="81438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UiO prosjektrammeverk</a:t>
            </a:r>
          </a:p>
        </p:txBody>
      </p:sp>
      <p:sp>
        <p:nvSpPr>
          <p:cNvPr id="25" name="Google Shape;349;p22">
            <a:extLst>
              <a:ext uri="{FF2B5EF4-FFF2-40B4-BE49-F238E27FC236}">
                <a16:creationId xmlns:a16="http://schemas.microsoft.com/office/drawing/2014/main" id="{74F11466-4FEC-4525-95E4-985E3E60DE28}"/>
              </a:ext>
            </a:extLst>
          </p:cNvPr>
          <p:cNvSpPr/>
          <p:nvPr/>
        </p:nvSpPr>
        <p:spPr>
          <a:xfrm>
            <a:off x="2032000" y="1779250"/>
            <a:ext cx="8808304" cy="301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dirty="0"/>
              <a:t>Oppnå enighet om prosjektets overordnede formål og hvilke endringer prosjektet forventes å bidra til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dirty="0"/>
              <a:t>Få et felles bilde av hvilke gevinster som er viktigst for virksomheten/prosjektets interessenter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dirty="0"/>
              <a:t>Få et felles bilde av endringsprosessen som kreves for å kunne realisere gevinstene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dirty="0"/>
              <a:t>Utarbeide første utkast til prosjektets gevinstkart</a:t>
            </a:r>
          </a:p>
        </p:txBody>
      </p:sp>
    </p:spTree>
    <p:extLst>
      <p:ext uri="{BB962C8B-B14F-4D97-AF65-F5344CB8AC3E}">
        <p14:creationId xmlns:p14="http://schemas.microsoft.com/office/powerpoint/2010/main" val="36070757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3077A1-56D5-4B16-9F53-00B52A181164}"/>
              </a:ext>
            </a:extLst>
          </p:cNvPr>
          <p:cNvSpPr/>
          <p:nvPr/>
        </p:nvSpPr>
        <p:spPr>
          <a:xfrm>
            <a:off x="278545" y="341312"/>
            <a:ext cx="11634910" cy="620077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9C2AA2-B852-4127-BDCE-E81B96919883}"/>
              </a:ext>
            </a:extLst>
          </p:cNvPr>
          <p:cNvSpPr txBox="1"/>
          <p:nvPr/>
        </p:nvSpPr>
        <p:spPr>
          <a:xfrm>
            <a:off x="558800" y="514945"/>
            <a:ext cx="11074400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Leveranser</a:t>
            </a:r>
            <a:r>
              <a:rPr lang="en-US" sz="3600" b="1" dirty="0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etter</a:t>
            </a:r>
            <a:r>
              <a:rPr lang="en-US" sz="3600" b="1" dirty="0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 Workshop</a:t>
            </a:r>
            <a:endParaRPr lang="en-US" sz="3600" b="1" dirty="0">
              <a:solidFill>
                <a:schemeClr val="accent1"/>
              </a:solidFill>
              <a:latin typeface="+mj-lt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Oval 6">
            <a:extLst>
              <a:ext uri="{FF2B5EF4-FFF2-40B4-BE49-F238E27FC236}">
                <a16:creationId xmlns:a16="http://schemas.microsoft.com/office/drawing/2014/main" id="{D2B24B41-984E-4CD5-B77D-D49657DEC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88" y="1587500"/>
            <a:ext cx="819150" cy="81438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40852A45-7903-4073-B35D-97E41D217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88" y="4070350"/>
            <a:ext cx="819150" cy="8080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2B9AEAD0-1B41-4338-B68C-F40C0B3B7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0" y="2828925"/>
            <a:ext cx="812800" cy="8080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9">
            <a:extLst>
              <a:ext uri="{FF2B5EF4-FFF2-40B4-BE49-F238E27FC236}">
                <a16:creationId xmlns:a16="http://schemas.microsoft.com/office/drawing/2014/main" id="{7E38EB65-DF2B-49BD-91EA-E763789A0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0" y="5300663"/>
            <a:ext cx="812800" cy="81438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UiO prosjektrammeverk</a:t>
            </a:r>
          </a:p>
        </p:txBody>
      </p:sp>
      <p:sp>
        <p:nvSpPr>
          <p:cNvPr id="3" name="Rectangle 2"/>
          <p:cNvSpPr/>
          <p:nvPr/>
        </p:nvSpPr>
        <p:spPr>
          <a:xfrm>
            <a:off x="1312863" y="1383119"/>
            <a:ext cx="1032033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Prosjektets </a:t>
            </a:r>
            <a:r>
              <a:rPr lang="nb-NO" sz="2800" dirty="0"/>
              <a:t>forventede gevinster er kartlagt, og det er prioritert hvilke gevinster som er viktigst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Det er avklart hvilke </a:t>
            </a:r>
            <a:r>
              <a:rPr lang="nb-NO" sz="2800" dirty="0" err="1"/>
              <a:t>adferdsendringer</a:t>
            </a:r>
            <a:r>
              <a:rPr lang="nb-NO" sz="2800" dirty="0"/>
              <a:t> som er nødvendige i virksomheten/blant interessenter for at gevinstene kan realiseres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De et er avklart hvilken ny kompetanse de som skal endre adferd trenger for å kunne gjøre dette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Prosjektets tekniske leveranser og endringsleveranser er kartlagt, og det er avklart om de både er nødvendige og tilstrekkelige for endringen og gevinstrealiseringen</a:t>
            </a:r>
          </a:p>
        </p:txBody>
      </p:sp>
    </p:spTree>
    <p:extLst>
      <p:ext uri="{BB962C8B-B14F-4D97-AF65-F5344CB8AC3E}">
        <p14:creationId xmlns:p14="http://schemas.microsoft.com/office/powerpoint/2010/main" val="37150741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FE7A8-6268-4A2E-88AD-98F165B5F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Gevinstkart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88487-B37D-49E2-A8C7-55A5814FF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1981200"/>
            <a:ext cx="5661891" cy="4114800"/>
          </a:xfrm>
        </p:spPr>
        <p:txBody>
          <a:bodyPr>
            <a:normAutofit fontScale="92500" lnSpcReduction="10000"/>
          </a:bodyPr>
          <a:lstStyle/>
          <a:p>
            <a:r>
              <a:rPr lang="nb-NO"/>
              <a:t>Et rammeverk og verktøy for identifisering av gevinster – en visualisering og beskrivelse.</a:t>
            </a:r>
          </a:p>
          <a:p>
            <a:r>
              <a:rPr lang="nb-NO"/>
              <a:t>Kommuniserer gevinstlandskapet på en hensiktsmessig måte til interessenter</a:t>
            </a:r>
          </a:p>
          <a:p>
            <a:r>
              <a:rPr lang="nb-NO"/>
              <a:t>Viser sammenhengen mellom de ulike gevinstene som forventes</a:t>
            </a:r>
          </a:p>
          <a:p>
            <a:r>
              <a:rPr lang="nb-NO"/>
              <a:t>Tydeliggjør forutsetninger som må oppfylles for at gevinstene skal bli realisert </a:t>
            </a:r>
          </a:p>
          <a:p>
            <a:pPr marL="0" indent="0">
              <a:buNone/>
            </a:pPr>
            <a:endParaRPr lang="nb-NO"/>
          </a:p>
        </p:txBody>
      </p:sp>
      <p:pic>
        <p:nvPicPr>
          <p:cNvPr id="10" name="Grafikk 9" descr="Kart med knappenål">
            <a:extLst>
              <a:ext uri="{FF2B5EF4-FFF2-40B4-BE49-F238E27FC236}">
                <a16:creationId xmlns:a16="http://schemas.microsoft.com/office/drawing/2014/main" id="{EB7A8699-8C8A-45EC-99B6-B820C7B42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2412" y="1473393"/>
            <a:ext cx="4013588" cy="401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671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3077A1-56D5-4B16-9F53-00B52A181164}"/>
              </a:ext>
            </a:extLst>
          </p:cNvPr>
          <p:cNvSpPr/>
          <p:nvPr/>
        </p:nvSpPr>
        <p:spPr>
          <a:xfrm>
            <a:off x="248905" y="328612"/>
            <a:ext cx="11634910" cy="620077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9C2AA2-B852-4127-BDCE-E81B96919883}"/>
              </a:ext>
            </a:extLst>
          </p:cNvPr>
          <p:cNvSpPr txBox="1"/>
          <p:nvPr/>
        </p:nvSpPr>
        <p:spPr>
          <a:xfrm>
            <a:off x="2693684" y="663970"/>
            <a:ext cx="8969581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dirty="0" err="1" smtClean="0">
                <a:solidFill>
                  <a:schemeClr val="accent1"/>
                </a:solidFill>
                <a:latin typeface="+mj-lt"/>
                <a:ea typeface="Segoe UI Black"/>
                <a:cs typeface="Segoe UI"/>
              </a:rPr>
              <a:t>Oppgave</a:t>
            </a:r>
            <a:endParaRPr lang="en-US" sz="3200" b="1" dirty="0">
              <a:solidFill>
                <a:schemeClr val="accent1"/>
              </a:solidFill>
              <a:latin typeface="+mj-lt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Oval 6">
            <a:extLst>
              <a:ext uri="{FF2B5EF4-FFF2-40B4-BE49-F238E27FC236}">
                <a16:creationId xmlns:a16="http://schemas.microsoft.com/office/drawing/2014/main" id="{1203D08F-1F02-41EC-B469-36E2047D2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7352" y="3512665"/>
            <a:ext cx="667504" cy="16802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8">
            <a:extLst>
              <a:ext uri="{FF2B5EF4-FFF2-40B4-BE49-F238E27FC236}">
                <a16:creationId xmlns:a16="http://schemas.microsoft.com/office/drawing/2014/main" id="{1241EE1C-AFC7-44AC-85E1-89986FC1B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0195" y="3857926"/>
            <a:ext cx="752669" cy="19104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10">
            <a:extLst>
              <a:ext uri="{FF2B5EF4-FFF2-40B4-BE49-F238E27FC236}">
                <a16:creationId xmlns:a16="http://schemas.microsoft.com/office/drawing/2014/main" id="{94C54878-833E-4A44-8220-AB5FD7258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658" y="4403437"/>
            <a:ext cx="1051895" cy="2647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12">
            <a:extLst>
              <a:ext uri="{FF2B5EF4-FFF2-40B4-BE49-F238E27FC236}">
                <a16:creationId xmlns:a16="http://schemas.microsoft.com/office/drawing/2014/main" id="{0621AA8A-2CA7-44C1-9428-76E8F7AF6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7056" y="5070940"/>
            <a:ext cx="1169282" cy="296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14">
            <a:extLst>
              <a:ext uri="{FF2B5EF4-FFF2-40B4-BE49-F238E27FC236}">
                <a16:creationId xmlns:a16="http://schemas.microsoft.com/office/drawing/2014/main" id="{E7499771-82C0-4D7F-B9CF-53970AF50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7963" y="5687806"/>
            <a:ext cx="1341913" cy="34296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2B6DE2AB-50EA-4AE6-B121-F5EB26BC4800}"/>
              </a:ext>
            </a:extLst>
          </p:cNvPr>
          <p:cNvSpPr/>
          <p:nvPr/>
        </p:nvSpPr>
        <p:spPr>
          <a:xfrm>
            <a:off x="409858" y="4613281"/>
            <a:ext cx="2238375" cy="30736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BF8D5871-6F62-4765-B7BD-9EAD779D9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34" y="851353"/>
            <a:ext cx="1727274" cy="395692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UiO prosjektrammeverk</a:t>
            </a:r>
          </a:p>
        </p:txBody>
      </p:sp>
    </p:spTree>
    <p:extLst>
      <p:ext uri="{BB962C8B-B14F-4D97-AF65-F5344CB8AC3E}">
        <p14:creationId xmlns:p14="http://schemas.microsoft.com/office/powerpoint/2010/main" val="763143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C4EF579C-E89C-441B-BF71-0981B93F406E}"/>
              </a:ext>
            </a:extLst>
          </p:cNvPr>
          <p:cNvSpPr/>
          <p:nvPr/>
        </p:nvSpPr>
        <p:spPr>
          <a:xfrm>
            <a:off x="3331753" y="4086225"/>
            <a:ext cx="3924300" cy="39243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2FA480-D285-4031-BAC0-72E8ECD7EB8C}"/>
              </a:ext>
            </a:extLst>
          </p:cNvPr>
          <p:cNvSpPr/>
          <p:nvPr/>
        </p:nvSpPr>
        <p:spPr>
          <a:xfrm>
            <a:off x="8115300" y="-1295400"/>
            <a:ext cx="5467350" cy="54673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3077A1-56D5-4B16-9F53-00B52A181164}"/>
              </a:ext>
            </a:extLst>
          </p:cNvPr>
          <p:cNvSpPr/>
          <p:nvPr/>
        </p:nvSpPr>
        <p:spPr>
          <a:xfrm>
            <a:off x="278545" y="328612"/>
            <a:ext cx="11634910" cy="620077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9C2AA2-B852-4127-BDCE-E81B96919883}"/>
              </a:ext>
            </a:extLst>
          </p:cNvPr>
          <p:cNvSpPr txBox="1"/>
          <p:nvPr/>
        </p:nvSpPr>
        <p:spPr>
          <a:xfrm>
            <a:off x="558800" y="514945"/>
            <a:ext cx="11074400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b="1" err="1">
                <a:solidFill>
                  <a:schemeClr val="accent1"/>
                </a:solidFill>
                <a:latin typeface="+mj-lt"/>
                <a:ea typeface="Segoe UI Black"/>
                <a:cs typeface="Segoe UI"/>
              </a:rPr>
              <a:t>Dreiebok</a:t>
            </a:r>
            <a:r>
              <a:rPr lang="en-US" sz="3600" b="1" dirty="0">
                <a:solidFill>
                  <a:schemeClr val="accent1"/>
                </a:solidFill>
                <a:latin typeface="+mj-lt"/>
                <a:ea typeface="Segoe UI Black"/>
                <a:cs typeface="Segoe UI"/>
              </a:rPr>
              <a:t> for </a:t>
            </a:r>
            <a:r>
              <a:rPr lang="en-US" sz="3600" b="1" err="1">
                <a:solidFill>
                  <a:schemeClr val="accent1"/>
                </a:solidFill>
                <a:latin typeface="+mj-lt"/>
                <a:ea typeface="Segoe UI Black"/>
                <a:cs typeface="Segoe UI"/>
              </a:rPr>
              <a:t>arbeid</a:t>
            </a:r>
            <a:r>
              <a:rPr lang="en-US" sz="3600" b="1" dirty="0">
                <a:solidFill>
                  <a:schemeClr val="accent1"/>
                </a:solidFill>
                <a:latin typeface="+mj-lt"/>
                <a:ea typeface="Segoe UI Black"/>
                <a:cs typeface="Segoe UI"/>
              </a:rPr>
              <a:t> med </a:t>
            </a:r>
            <a:r>
              <a:rPr lang="en-US" sz="3600" b="1">
                <a:solidFill>
                  <a:schemeClr val="accent1"/>
                </a:solidFill>
                <a:latin typeface="+mj-lt"/>
                <a:ea typeface="Segoe UI Black"/>
                <a:cs typeface="Segoe UI"/>
              </a:rPr>
              <a:t>gevinster</a:t>
            </a:r>
            <a:endParaRPr lang="en-US" sz="3600" b="1" dirty="0">
              <a:solidFill>
                <a:schemeClr val="accent1"/>
              </a:solidFill>
              <a:latin typeface="+mj-lt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D65EE985-9AD3-42CC-BA0E-420E2025C285}"/>
              </a:ext>
            </a:extLst>
          </p:cNvPr>
          <p:cNvSpPr/>
          <p:nvPr/>
        </p:nvSpPr>
        <p:spPr>
          <a:xfrm>
            <a:off x="1143000" y="2219820"/>
            <a:ext cx="2349500" cy="6858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Arrow: Chevron 48">
            <a:extLst>
              <a:ext uri="{FF2B5EF4-FFF2-40B4-BE49-F238E27FC236}">
                <a16:creationId xmlns:a16="http://schemas.microsoft.com/office/drawing/2014/main" id="{C57337BB-FC7F-495C-A1BC-9C23E4AB5970}"/>
              </a:ext>
            </a:extLst>
          </p:cNvPr>
          <p:cNvSpPr/>
          <p:nvPr/>
        </p:nvSpPr>
        <p:spPr>
          <a:xfrm>
            <a:off x="3661833" y="2219820"/>
            <a:ext cx="2349500" cy="685800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Arrow: Chevron 49">
            <a:extLst>
              <a:ext uri="{FF2B5EF4-FFF2-40B4-BE49-F238E27FC236}">
                <a16:creationId xmlns:a16="http://schemas.microsoft.com/office/drawing/2014/main" id="{E41A2E50-9457-47F6-8967-F420F2C94144}"/>
              </a:ext>
            </a:extLst>
          </p:cNvPr>
          <p:cNvSpPr/>
          <p:nvPr/>
        </p:nvSpPr>
        <p:spPr>
          <a:xfrm>
            <a:off x="6180666" y="2219820"/>
            <a:ext cx="2349500" cy="6858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Arrow: Chevron 50">
            <a:extLst>
              <a:ext uri="{FF2B5EF4-FFF2-40B4-BE49-F238E27FC236}">
                <a16:creationId xmlns:a16="http://schemas.microsoft.com/office/drawing/2014/main" id="{E79851DF-09AF-4DF0-9772-3CC5D15E072E}"/>
              </a:ext>
            </a:extLst>
          </p:cNvPr>
          <p:cNvSpPr/>
          <p:nvPr/>
        </p:nvSpPr>
        <p:spPr>
          <a:xfrm>
            <a:off x="8699500" y="2219820"/>
            <a:ext cx="2349500" cy="685800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21111ED-C9D7-4FF1-8763-33E704945204}"/>
              </a:ext>
            </a:extLst>
          </p:cNvPr>
          <p:cNvSpPr txBox="1"/>
          <p:nvPr/>
        </p:nvSpPr>
        <p:spPr>
          <a:xfrm>
            <a:off x="1308100" y="3552240"/>
            <a:ext cx="2019300" cy="12926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nb-NO" sz="1400" dirty="0"/>
              <a:t>Verktøy som støtter arbeidet med å etablere enighet rundt prosjektets formål og en første vurdering av gevinstpotensialet.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52086D3-DD63-4A5A-95EC-6557FF5852D1}"/>
              </a:ext>
            </a:extLst>
          </p:cNvPr>
          <p:cNvSpPr/>
          <p:nvPr/>
        </p:nvSpPr>
        <p:spPr>
          <a:xfrm>
            <a:off x="1987550" y="1898074"/>
            <a:ext cx="660400" cy="6604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3F9C58B-9BED-48AA-9F6C-87A05E4285A8}"/>
              </a:ext>
            </a:extLst>
          </p:cNvPr>
          <p:cNvSpPr/>
          <p:nvPr/>
        </p:nvSpPr>
        <p:spPr>
          <a:xfrm>
            <a:off x="4506383" y="1898074"/>
            <a:ext cx="660400" cy="660400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7130C13-45F5-4DE5-B072-86977F132C74}"/>
              </a:ext>
            </a:extLst>
          </p:cNvPr>
          <p:cNvSpPr/>
          <p:nvPr/>
        </p:nvSpPr>
        <p:spPr>
          <a:xfrm>
            <a:off x="7025216" y="1898074"/>
            <a:ext cx="660400" cy="6604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AD2D8EA-DBFF-4C0C-B919-28BE28199161}"/>
              </a:ext>
            </a:extLst>
          </p:cNvPr>
          <p:cNvSpPr/>
          <p:nvPr/>
        </p:nvSpPr>
        <p:spPr>
          <a:xfrm>
            <a:off x="9545108" y="1898074"/>
            <a:ext cx="660400" cy="660400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10E7F7-E5C8-41C9-84E1-0DC39A0ACB6B}"/>
              </a:ext>
            </a:extLst>
          </p:cNvPr>
          <p:cNvSpPr txBox="1"/>
          <p:nvPr/>
        </p:nvSpPr>
        <p:spPr>
          <a:xfrm>
            <a:off x="3826933" y="3552240"/>
            <a:ext cx="2019300" cy="107721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dirty="0">
                <a:solidFill>
                  <a:srgbClr val="404040"/>
                </a:solidFill>
                <a:ea typeface="Segoe UI Black"/>
                <a:cs typeface="Segoe UI Light"/>
              </a:rPr>
              <a:t>Viser </a:t>
            </a:r>
            <a:r>
              <a:rPr lang="en-US" sz="1400" dirty="0" err="1">
                <a:solidFill>
                  <a:srgbClr val="404040"/>
                </a:solidFill>
                <a:ea typeface="Segoe UI Black"/>
                <a:cs typeface="Segoe UI Light"/>
              </a:rPr>
              <a:t>gevinstene</a:t>
            </a:r>
            <a:r>
              <a:rPr lang="en-US" sz="1400" dirty="0">
                <a:solidFill>
                  <a:srgbClr val="404040"/>
                </a:solidFill>
                <a:ea typeface="Segoe UI Black"/>
                <a:cs typeface="Segoe UI Light"/>
              </a:rPr>
              <a:t> </a:t>
            </a:r>
            <a:r>
              <a:rPr lang="en-US" sz="1400" dirty="0" err="1">
                <a:solidFill>
                  <a:srgbClr val="404040"/>
                </a:solidFill>
                <a:ea typeface="Segoe UI Black"/>
                <a:cs typeface="Segoe UI Light"/>
              </a:rPr>
              <a:t>prosjektet</a:t>
            </a:r>
            <a:r>
              <a:rPr lang="en-US" sz="1400" dirty="0">
                <a:solidFill>
                  <a:srgbClr val="404040"/>
                </a:solidFill>
                <a:ea typeface="Segoe UI Black"/>
                <a:cs typeface="Segoe UI Light"/>
              </a:rPr>
              <a:t> </a:t>
            </a:r>
            <a:r>
              <a:rPr lang="en-US" sz="1400" dirty="0" err="1">
                <a:solidFill>
                  <a:srgbClr val="404040"/>
                </a:solidFill>
                <a:ea typeface="Segoe UI Black"/>
                <a:cs typeface="Segoe UI Light"/>
              </a:rPr>
              <a:t>skal</a:t>
            </a:r>
            <a:r>
              <a:rPr lang="en-US" sz="1400" dirty="0">
                <a:solidFill>
                  <a:srgbClr val="404040"/>
                </a:solidFill>
                <a:ea typeface="Segoe UI Black"/>
                <a:cs typeface="Segoe UI Light"/>
              </a:rPr>
              <a:t> </a:t>
            </a:r>
            <a:r>
              <a:rPr lang="en-US" sz="1400" dirty="0" err="1">
                <a:solidFill>
                  <a:srgbClr val="404040"/>
                </a:solidFill>
                <a:ea typeface="Segoe UI Black"/>
                <a:cs typeface="Segoe UI Light"/>
              </a:rPr>
              <a:t>føre</a:t>
            </a:r>
            <a:r>
              <a:rPr lang="en-US" sz="1400" dirty="0">
                <a:solidFill>
                  <a:srgbClr val="404040"/>
                </a:solidFill>
                <a:ea typeface="Segoe UI Black"/>
                <a:cs typeface="Segoe UI Light"/>
              </a:rPr>
              <a:t> </a:t>
            </a:r>
            <a:r>
              <a:rPr lang="en-US" sz="1400" dirty="0" err="1">
                <a:solidFill>
                  <a:srgbClr val="404040"/>
                </a:solidFill>
                <a:ea typeface="Segoe UI Black"/>
                <a:cs typeface="Segoe UI Light"/>
              </a:rPr>
              <a:t>til</a:t>
            </a:r>
            <a:r>
              <a:rPr lang="en-US" sz="1400" dirty="0">
                <a:solidFill>
                  <a:srgbClr val="404040"/>
                </a:solidFill>
                <a:ea typeface="Segoe UI Black"/>
                <a:cs typeface="Segoe UI Light"/>
              </a:rPr>
              <a:t> </a:t>
            </a:r>
            <a:r>
              <a:rPr lang="en-US" sz="1400" dirty="0" err="1">
                <a:solidFill>
                  <a:srgbClr val="404040"/>
                </a:solidFill>
                <a:ea typeface="Segoe UI Black"/>
                <a:cs typeface="Segoe UI Light"/>
              </a:rPr>
              <a:t>og</a:t>
            </a:r>
            <a:r>
              <a:rPr lang="en-US" sz="1400" dirty="0">
                <a:solidFill>
                  <a:srgbClr val="404040"/>
                </a:solidFill>
                <a:ea typeface="Segoe UI Black"/>
                <a:cs typeface="Segoe UI Light"/>
              </a:rPr>
              <a:t> </a:t>
            </a:r>
            <a:r>
              <a:rPr lang="en-US" sz="1400" dirty="0" err="1">
                <a:solidFill>
                  <a:srgbClr val="404040"/>
                </a:solidFill>
                <a:ea typeface="Segoe UI Black"/>
                <a:cs typeface="Segoe UI Light"/>
              </a:rPr>
              <a:t>sammenhengen</a:t>
            </a:r>
            <a:r>
              <a:rPr lang="en-US" sz="1400" dirty="0">
                <a:solidFill>
                  <a:srgbClr val="404040"/>
                </a:solidFill>
                <a:ea typeface="Segoe UI Black"/>
                <a:cs typeface="Segoe UI Light"/>
              </a:rPr>
              <a:t> med </a:t>
            </a:r>
            <a:r>
              <a:rPr lang="en-US" sz="1400" dirty="0" err="1">
                <a:solidFill>
                  <a:srgbClr val="404040"/>
                </a:solidFill>
                <a:ea typeface="Segoe UI Black"/>
                <a:cs typeface="Segoe UI Light"/>
              </a:rPr>
              <a:t>prosjektleveransene</a:t>
            </a:r>
            <a:endParaRPr lang="en-US" sz="1400" dirty="0" err="1">
              <a:solidFill>
                <a:srgbClr val="404040"/>
              </a:solidFill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6332110-8D38-4921-8F04-C111D19C1FDF}"/>
              </a:ext>
            </a:extLst>
          </p:cNvPr>
          <p:cNvSpPr txBox="1"/>
          <p:nvPr/>
        </p:nvSpPr>
        <p:spPr>
          <a:xfrm>
            <a:off x="6341413" y="3721352"/>
            <a:ext cx="2019300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dirty="0" err="1">
                <a:solidFill>
                  <a:srgbClr val="404040"/>
                </a:solidFill>
                <a:ea typeface="Segoe UI Black"/>
                <a:cs typeface="Segoe UI Light"/>
              </a:rPr>
              <a:t>Detaljerte</a:t>
            </a:r>
            <a:r>
              <a:rPr lang="en-US" sz="1400" dirty="0">
                <a:solidFill>
                  <a:srgbClr val="404040"/>
                </a:solidFill>
                <a:ea typeface="Segoe UI Black"/>
                <a:cs typeface="Segoe UI Light"/>
              </a:rPr>
              <a:t> </a:t>
            </a:r>
            <a:r>
              <a:rPr lang="en-US" sz="1400" dirty="0" err="1">
                <a:solidFill>
                  <a:srgbClr val="404040"/>
                </a:solidFill>
                <a:ea typeface="Segoe UI Black"/>
                <a:cs typeface="Segoe UI Light"/>
              </a:rPr>
              <a:t>beskrivelser</a:t>
            </a:r>
            <a:r>
              <a:rPr lang="en-US" sz="1400" dirty="0">
                <a:solidFill>
                  <a:srgbClr val="404040"/>
                </a:solidFill>
                <a:ea typeface="Segoe UI Black"/>
                <a:cs typeface="Segoe UI Light"/>
              </a:rPr>
              <a:t> av den </a:t>
            </a:r>
            <a:r>
              <a:rPr lang="en-US" sz="1400" dirty="0" err="1">
                <a:solidFill>
                  <a:srgbClr val="404040"/>
                </a:solidFill>
                <a:ea typeface="Segoe UI Black"/>
                <a:cs typeface="Segoe UI Light"/>
              </a:rPr>
              <a:t>enkelte</a:t>
            </a:r>
            <a:r>
              <a:rPr lang="en-US" sz="1400" dirty="0">
                <a:solidFill>
                  <a:srgbClr val="404040"/>
                </a:solidFill>
                <a:ea typeface="Segoe UI Black"/>
                <a:cs typeface="Segoe UI Light"/>
              </a:rPr>
              <a:t> </a:t>
            </a:r>
            <a:r>
              <a:rPr lang="en-US" sz="1400" dirty="0" err="1">
                <a:solidFill>
                  <a:srgbClr val="404040"/>
                </a:solidFill>
                <a:ea typeface="Segoe UI Black"/>
                <a:cs typeface="Segoe UI Light"/>
              </a:rPr>
              <a:t>gevinst</a:t>
            </a:r>
            <a:r>
              <a:rPr lang="en-US" sz="1400" dirty="0">
                <a:solidFill>
                  <a:srgbClr val="404040"/>
                </a:solidFill>
                <a:ea typeface="Segoe UI Black"/>
                <a:cs typeface="Segoe UI Light"/>
              </a:rPr>
              <a:t>. </a:t>
            </a:r>
            <a:endParaRPr lang="en-US" sz="1400" dirty="0">
              <a:solidFill>
                <a:srgbClr val="404040"/>
              </a:solidFill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CD00C0C-6052-4612-8547-32E36959CDD4}"/>
              </a:ext>
            </a:extLst>
          </p:cNvPr>
          <p:cNvSpPr txBox="1"/>
          <p:nvPr/>
        </p:nvSpPr>
        <p:spPr>
          <a:xfrm>
            <a:off x="1308100" y="3087331"/>
            <a:ext cx="20193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404040"/>
                </a:solidFill>
                <a:ea typeface="Segoe UI Black" panose="020B0A02040204020203" pitchFamily="34" charset="0"/>
                <a:cs typeface="Segoe UI Light" panose="020B0502040204020203" pitchFamily="34" charset="0"/>
              </a:rPr>
              <a:t>Potensialvurdering</a:t>
            </a:r>
            <a:endParaRPr lang="en-US" sz="1600" b="1" dirty="0">
              <a:solidFill>
                <a:srgbClr val="404040"/>
              </a:solidFill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D253978-C8B5-434B-98CB-34E3C37C1121}"/>
              </a:ext>
            </a:extLst>
          </p:cNvPr>
          <p:cNvSpPr txBox="1"/>
          <p:nvPr/>
        </p:nvSpPr>
        <p:spPr>
          <a:xfrm>
            <a:off x="3826933" y="3087331"/>
            <a:ext cx="20193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404040"/>
                </a:solidFill>
                <a:ea typeface="Segoe UI Black" panose="020B0A02040204020203" pitchFamily="34" charset="0"/>
                <a:cs typeface="Segoe UI Light" panose="020B0502040204020203" pitchFamily="34" charset="0"/>
              </a:rPr>
              <a:t>Gevinstkart</a:t>
            </a:r>
            <a:endParaRPr lang="en-US" sz="1600" b="1" dirty="0">
              <a:solidFill>
                <a:srgbClr val="404040"/>
              </a:solidFill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31ED468-40E0-48CA-A775-B6AE9F593EA6}"/>
              </a:ext>
            </a:extLst>
          </p:cNvPr>
          <p:cNvSpPr txBox="1"/>
          <p:nvPr/>
        </p:nvSpPr>
        <p:spPr>
          <a:xfrm>
            <a:off x="6341413" y="3087331"/>
            <a:ext cx="20193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404040"/>
                </a:solidFill>
                <a:ea typeface="Segoe UI Black" panose="020B0A02040204020203" pitchFamily="34" charset="0"/>
                <a:cs typeface="Segoe UI Light" panose="020B0502040204020203" pitchFamily="34" charset="0"/>
              </a:rPr>
              <a:t>Gevinstbeskrivelser</a:t>
            </a:r>
            <a:endParaRPr lang="en-US" sz="1600" b="1" dirty="0">
              <a:solidFill>
                <a:srgbClr val="404040"/>
              </a:solidFill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39788E8-1967-49AA-8E55-BD9D8F808BDE}"/>
              </a:ext>
            </a:extLst>
          </p:cNvPr>
          <p:cNvSpPr txBox="1"/>
          <p:nvPr/>
        </p:nvSpPr>
        <p:spPr>
          <a:xfrm>
            <a:off x="8870709" y="3087331"/>
            <a:ext cx="20193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404040"/>
                </a:solidFill>
                <a:ea typeface="Segoe UI Black" panose="020B0A02040204020203" pitchFamily="34" charset="0"/>
                <a:cs typeface="Segoe UI Light" panose="020B0502040204020203" pitchFamily="34" charset="0"/>
              </a:rPr>
              <a:t>Gevinstplan</a:t>
            </a:r>
            <a:r>
              <a:rPr lang="en-US" sz="1600" b="1" dirty="0">
                <a:solidFill>
                  <a:srgbClr val="404040"/>
                </a:solidFill>
                <a:ea typeface="Segoe UI Black" panose="020B0A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404040"/>
                </a:solidFill>
                <a:ea typeface="Segoe UI Black" panose="020B0A02040204020203" pitchFamily="34" charset="0"/>
                <a:cs typeface="Segoe UI Light" panose="020B0502040204020203" pitchFamily="34" charset="0"/>
              </a:rPr>
              <a:t>og</a:t>
            </a:r>
            <a:r>
              <a:rPr lang="en-US" sz="1600" b="1" dirty="0">
                <a:solidFill>
                  <a:srgbClr val="404040"/>
                </a:solidFill>
                <a:ea typeface="Segoe UI Black" panose="020B0A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404040"/>
                </a:solidFill>
                <a:ea typeface="Segoe UI Black" panose="020B0A02040204020203" pitchFamily="34" charset="0"/>
                <a:cs typeface="Segoe UI Light" panose="020B0502040204020203" pitchFamily="34" charset="0"/>
              </a:rPr>
              <a:t>implementering</a:t>
            </a:r>
            <a:endParaRPr lang="en-US" sz="1600" b="1" dirty="0">
              <a:solidFill>
                <a:srgbClr val="404040"/>
              </a:solidFill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691A1E1-1AA4-4B37-96F7-F24488894651}"/>
              </a:ext>
            </a:extLst>
          </p:cNvPr>
          <p:cNvSpPr txBox="1"/>
          <p:nvPr/>
        </p:nvSpPr>
        <p:spPr>
          <a:xfrm>
            <a:off x="1308100" y="5032810"/>
            <a:ext cx="2019300" cy="7653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en-US" b="1" dirty="0">
                <a:solidFill>
                  <a:srgbClr val="404040"/>
                </a:solidFill>
                <a:ea typeface="Segoe UI Black" panose="020B0A02040204020203" pitchFamily="34" charset="0"/>
                <a:cs typeface="Segoe UI Light" panose="020B0502040204020203" pitchFamily="34" charset="0"/>
              </a:rPr>
              <a:t>Workshop 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E85AA64-A205-49EF-BA32-C58312D7106D}"/>
              </a:ext>
            </a:extLst>
          </p:cNvPr>
          <p:cNvSpPr txBox="1"/>
          <p:nvPr/>
        </p:nvSpPr>
        <p:spPr>
          <a:xfrm>
            <a:off x="3826933" y="5032810"/>
            <a:ext cx="2019300" cy="7653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en-US" b="1" dirty="0">
                <a:solidFill>
                  <a:srgbClr val="404040"/>
                </a:solidFill>
                <a:ea typeface="Segoe UI Black" panose="020B0A02040204020203" pitchFamily="34" charset="0"/>
                <a:cs typeface="Segoe UI Light" panose="020B0502040204020203" pitchFamily="34" charset="0"/>
              </a:rPr>
              <a:t>Workshop 2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878B40D-B72D-4748-A930-CF96F137A91B}"/>
              </a:ext>
            </a:extLst>
          </p:cNvPr>
          <p:cNvSpPr txBox="1"/>
          <p:nvPr/>
        </p:nvSpPr>
        <p:spPr>
          <a:xfrm>
            <a:off x="6341413" y="5032810"/>
            <a:ext cx="2019300" cy="7653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en-US" b="1" dirty="0">
                <a:solidFill>
                  <a:srgbClr val="404040"/>
                </a:solidFill>
                <a:ea typeface="Segoe UI Black" panose="020B0A02040204020203" pitchFamily="34" charset="0"/>
                <a:cs typeface="Segoe UI Light" panose="020B0502040204020203" pitchFamily="34" charset="0"/>
              </a:rPr>
              <a:t>Workshop 3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A26D190-447D-4639-82CF-AFF5A45AB1AA}"/>
              </a:ext>
            </a:extLst>
          </p:cNvPr>
          <p:cNvSpPr txBox="1"/>
          <p:nvPr/>
        </p:nvSpPr>
        <p:spPr>
          <a:xfrm>
            <a:off x="8870709" y="5032810"/>
            <a:ext cx="2019300" cy="7653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en-US" b="1" dirty="0">
                <a:solidFill>
                  <a:srgbClr val="404040"/>
                </a:solidFill>
                <a:ea typeface="Segoe UI Black" panose="020B0A02040204020203" pitchFamily="34" charset="0"/>
                <a:cs typeface="Segoe UI Light" panose="020B0502040204020203" pitchFamily="34" charset="0"/>
              </a:rPr>
              <a:t>Workshop 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6554B15-4DD5-4869-965F-420957A57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/>
          <a:p>
            <a:fld id="{734B36C2-C83D-49B7-B11E-F6D983EA8149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236" y="2018778"/>
            <a:ext cx="439587" cy="439587"/>
          </a:xfrm>
          <a:prstGeom prst="rect">
            <a:avLst/>
          </a:prstGeom>
        </p:spPr>
      </p:pic>
      <p:pic>
        <p:nvPicPr>
          <p:cNvPr id="91" name="Grafikk 9" descr="Kart med knappenål">
            <a:extLst>
              <a:ext uri="{FF2B5EF4-FFF2-40B4-BE49-F238E27FC236}">
                <a16:creationId xmlns:a16="http://schemas.microsoft.com/office/drawing/2014/main" id="{EB7A8699-8C8A-45EC-99B6-B820C7B4229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82584" y="1958198"/>
            <a:ext cx="560746" cy="560746"/>
          </a:xfrm>
          <a:prstGeom prst="rect">
            <a:avLst/>
          </a:prstGeom>
        </p:spPr>
      </p:pic>
      <p:grpSp>
        <p:nvGrpSpPr>
          <p:cNvPr id="93" name="Group 92">
            <a:extLst>
              <a:ext uri="{FF2B5EF4-FFF2-40B4-BE49-F238E27FC236}">
                <a16:creationId xmlns:a16="http://schemas.microsoft.com/office/drawing/2014/main" id="{38023E42-60AE-4A66-8CD8-397F7C51BFF1}"/>
              </a:ext>
            </a:extLst>
          </p:cNvPr>
          <p:cNvGrpSpPr/>
          <p:nvPr/>
        </p:nvGrpSpPr>
        <p:grpSpPr>
          <a:xfrm>
            <a:off x="7236895" y="2060283"/>
            <a:ext cx="327002" cy="392698"/>
            <a:chOff x="2494806" y="2593062"/>
            <a:chExt cx="919499" cy="1052757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5614C093-ED15-4E3E-864A-4F24D8A71A0C}"/>
                </a:ext>
              </a:extLst>
            </p:cNvPr>
            <p:cNvGrpSpPr/>
            <p:nvPr/>
          </p:nvGrpSpPr>
          <p:grpSpPr>
            <a:xfrm>
              <a:off x="2494806" y="2593062"/>
              <a:ext cx="919499" cy="1052757"/>
              <a:chOff x="2494805" y="1293593"/>
              <a:chExt cx="2037875" cy="2496242"/>
            </a:xfrm>
          </p:grpSpPr>
          <p:sp>
            <p:nvSpPr>
              <p:cNvPr id="101" name="Rounded Rectangle 16">
                <a:extLst>
                  <a:ext uri="{FF2B5EF4-FFF2-40B4-BE49-F238E27FC236}">
                    <a16:creationId xmlns:a16="http://schemas.microsoft.com/office/drawing/2014/main" id="{3A717046-CB2D-47FD-957E-952A2B6B38DB}"/>
                  </a:ext>
                </a:extLst>
              </p:cNvPr>
              <p:cNvSpPr/>
              <p:nvPr/>
            </p:nvSpPr>
            <p:spPr>
              <a:xfrm>
                <a:off x="2494805" y="1413572"/>
                <a:ext cx="1728193" cy="2376263"/>
              </a:xfrm>
              <a:prstGeom prst="roundRect">
                <a:avLst>
                  <a:gd name="adj" fmla="val 8730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Half Frame 101">
                <a:extLst>
                  <a:ext uri="{FF2B5EF4-FFF2-40B4-BE49-F238E27FC236}">
                    <a16:creationId xmlns:a16="http://schemas.microsoft.com/office/drawing/2014/main" id="{484D3813-092D-42AA-9B78-5B7674DFC942}"/>
                  </a:ext>
                </a:extLst>
              </p:cNvPr>
              <p:cNvSpPr/>
              <p:nvPr/>
            </p:nvSpPr>
            <p:spPr>
              <a:xfrm rot="16200000">
                <a:off x="3556923" y="1547811"/>
                <a:ext cx="508317" cy="527867"/>
              </a:xfrm>
              <a:prstGeom prst="halfFram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DEBE76F-D328-424B-9C50-5EC023DF2C0B}"/>
                  </a:ext>
                </a:extLst>
              </p:cNvPr>
              <p:cNvSpPr/>
              <p:nvPr/>
            </p:nvSpPr>
            <p:spPr>
              <a:xfrm rot="18836121">
                <a:off x="3889087" y="1081291"/>
                <a:ext cx="431292" cy="8558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41D7DA9-4EAA-4938-A79D-B11DB456BD32}"/>
                </a:ext>
              </a:extLst>
            </p:cNvPr>
            <p:cNvGrpSpPr/>
            <p:nvPr/>
          </p:nvGrpSpPr>
          <p:grpSpPr>
            <a:xfrm rot="19125281">
              <a:off x="2504563" y="2742444"/>
              <a:ext cx="144016" cy="675750"/>
              <a:chOff x="1846734" y="2907584"/>
              <a:chExt cx="144016" cy="675750"/>
            </a:xfrm>
          </p:grpSpPr>
          <p:sp>
            <p:nvSpPr>
              <p:cNvPr id="96" name="Flowchart: Merge 95">
                <a:extLst>
                  <a:ext uri="{FF2B5EF4-FFF2-40B4-BE49-F238E27FC236}">
                    <a16:creationId xmlns:a16="http://schemas.microsoft.com/office/drawing/2014/main" id="{FC85D817-78B3-4139-9030-2BCCEF5D91DA}"/>
                  </a:ext>
                </a:extLst>
              </p:cNvPr>
              <p:cNvSpPr/>
              <p:nvPr/>
            </p:nvSpPr>
            <p:spPr>
              <a:xfrm>
                <a:off x="1846734" y="3367310"/>
                <a:ext cx="144016" cy="216024"/>
              </a:xfrm>
              <a:prstGeom prst="flowChartMerg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Rounded Rectangle 12">
                <a:extLst>
                  <a:ext uri="{FF2B5EF4-FFF2-40B4-BE49-F238E27FC236}">
                    <a16:creationId xmlns:a16="http://schemas.microsoft.com/office/drawing/2014/main" id="{3B7248D5-F737-488C-A208-8C5974BC1181}"/>
                  </a:ext>
                </a:extLst>
              </p:cNvPr>
              <p:cNvSpPr/>
              <p:nvPr/>
            </p:nvSpPr>
            <p:spPr>
              <a:xfrm>
                <a:off x="1846734" y="2907584"/>
                <a:ext cx="144016" cy="47430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Flowchart: Merge 97">
                <a:extLst>
                  <a:ext uri="{FF2B5EF4-FFF2-40B4-BE49-F238E27FC236}">
                    <a16:creationId xmlns:a16="http://schemas.microsoft.com/office/drawing/2014/main" id="{63ED4B6F-7C7D-49BF-AC28-70AC48F2CBE8}"/>
                  </a:ext>
                </a:extLst>
              </p:cNvPr>
              <p:cNvSpPr/>
              <p:nvPr/>
            </p:nvSpPr>
            <p:spPr>
              <a:xfrm>
                <a:off x="1877239" y="3381893"/>
                <a:ext cx="83006" cy="124509"/>
              </a:xfrm>
              <a:prstGeom prst="flowChartMerg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Rounded Rectangle 14">
                <a:extLst>
                  <a:ext uri="{FF2B5EF4-FFF2-40B4-BE49-F238E27FC236}">
                    <a16:creationId xmlns:a16="http://schemas.microsoft.com/office/drawing/2014/main" id="{976B16F7-6CED-4D1B-BEB4-FEB8E53B0549}"/>
                  </a:ext>
                </a:extLst>
              </p:cNvPr>
              <p:cNvSpPr/>
              <p:nvPr/>
            </p:nvSpPr>
            <p:spPr>
              <a:xfrm>
                <a:off x="1861524" y="2925738"/>
                <a:ext cx="45719" cy="432048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Rounded Rectangle 15">
                <a:extLst>
                  <a:ext uri="{FF2B5EF4-FFF2-40B4-BE49-F238E27FC236}">
                    <a16:creationId xmlns:a16="http://schemas.microsoft.com/office/drawing/2014/main" id="{E28487E5-06CF-4798-B4B5-A7CE4AC93EB6}"/>
                  </a:ext>
                </a:extLst>
              </p:cNvPr>
              <p:cNvSpPr/>
              <p:nvPr/>
            </p:nvSpPr>
            <p:spPr>
              <a:xfrm>
                <a:off x="1926293" y="2925738"/>
                <a:ext cx="45719" cy="432048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104" name="Grafikk 27" descr="Dagskalender">
            <a:extLst>
              <a:ext uri="{FF2B5EF4-FFF2-40B4-BE49-F238E27FC236}">
                <a16:creationId xmlns:a16="http://schemas.microsoft.com/office/drawing/2014/main" id="{CC79AD84-2608-495C-987B-66EF886A00B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18172" y="2018778"/>
            <a:ext cx="495180" cy="49518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6332110-8D38-4921-8F04-C111D19C1FDF}"/>
              </a:ext>
            </a:extLst>
          </p:cNvPr>
          <p:cNvSpPr txBox="1"/>
          <p:nvPr/>
        </p:nvSpPr>
        <p:spPr>
          <a:xfrm>
            <a:off x="8864600" y="3761485"/>
            <a:ext cx="2019300" cy="86177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nb-NO" sz="1400" dirty="0">
                <a:ea typeface="Verdana" panose="020B0604030504040204" pitchFamily="34" charset="0"/>
                <a:cs typeface="Verdana" panose="020B0604030504040204" pitchFamily="34" charset="0"/>
              </a:rPr>
              <a:t>Grunnlaget for å realisere gevinster i virksomheten. Utarbeides sammen med gevinsteiere. </a:t>
            </a:r>
            <a:r>
              <a:rPr lang="en-US" sz="1400" dirty="0">
                <a:solidFill>
                  <a:srgbClr val="404040"/>
                </a:solidFill>
                <a:ea typeface="Segoe UI Black"/>
                <a:cs typeface="Segoe UI Light"/>
              </a:rPr>
              <a:t> </a:t>
            </a:r>
            <a:endParaRPr lang="en-US" sz="1400" dirty="0">
              <a:solidFill>
                <a:srgbClr val="404040"/>
              </a:solidFill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1636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 smtClean="0"/>
              <a:t>Oppsummering av dagens arbeid</a:t>
            </a:r>
            <a:endParaRPr lang="nb-NO" sz="2800" dirty="0"/>
          </a:p>
          <a:p>
            <a:pPr marL="0" indent="0">
              <a:buNone/>
            </a:pPr>
            <a:endParaRPr lang="nb-NO" sz="2800" dirty="0"/>
          </a:p>
          <a:p>
            <a:pPr marL="271145" indent="-271145"/>
            <a:r>
              <a:rPr lang="nb-NO" sz="2800" dirty="0" smtClean="0"/>
              <a:t>Neste steg</a:t>
            </a:r>
            <a:endParaRPr lang="nb-NO" sz="2800" dirty="0"/>
          </a:p>
          <a:p>
            <a:pPr marL="271145" indent="-271145"/>
            <a:endParaRPr lang="nb-NO" sz="2800" dirty="0">
              <a:cs typeface="Arial"/>
            </a:endParaRPr>
          </a:p>
          <a:p>
            <a:pPr marL="271145" indent="-271145"/>
            <a:r>
              <a:rPr lang="nb-NO" sz="2800" dirty="0" smtClean="0"/>
              <a:t>Neste møtetid (dersom planlagt)</a:t>
            </a:r>
            <a:endParaRPr lang="nb-NO" sz="2800" dirty="0">
              <a:cs typeface="Arial"/>
            </a:endParaRPr>
          </a:p>
          <a:p>
            <a:pPr marL="271145" indent="-271145"/>
            <a:endParaRPr lang="nb-NO" dirty="0">
              <a:cs typeface="Arial"/>
            </a:endParaRPr>
          </a:p>
        </p:txBody>
      </p:sp>
      <p:pic>
        <p:nvPicPr>
          <p:cNvPr id="33796" name="Picture 4" descr="https://static.thenounproject.com/png/1378608-200.png">
            <a:hlinkClick r:id="rId3" tooltip="crossroads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434" y="29527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9C2AA2-B852-4127-BDCE-E81B96919883}"/>
              </a:ext>
            </a:extLst>
          </p:cNvPr>
          <p:cNvSpPr txBox="1"/>
          <p:nvPr/>
        </p:nvSpPr>
        <p:spPr>
          <a:xfrm>
            <a:off x="558800" y="514945"/>
            <a:ext cx="11074400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Oppsummering</a:t>
            </a:r>
            <a:r>
              <a:rPr lang="en-US" sz="3600" b="1" dirty="0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og</a:t>
            </a:r>
            <a:r>
              <a:rPr lang="en-US" sz="3600" b="1" dirty="0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veien</a:t>
            </a:r>
            <a:r>
              <a:rPr lang="en-US" sz="3600" b="1" dirty="0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videre</a:t>
            </a:r>
            <a:endParaRPr lang="en-US" sz="3600" b="1" dirty="0">
              <a:solidFill>
                <a:schemeClr val="accent1"/>
              </a:solidFill>
              <a:latin typeface="+mj-lt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1817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C4EF579C-E89C-441B-BF71-0981B93F406E}"/>
              </a:ext>
            </a:extLst>
          </p:cNvPr>
          <p:cNvSpPr/>
          <p:nvPr/>
        </p:nvSpPr>
        <p:spPr>
          <a:xfrm>
            <a:off x="3331753" y="4086225"/>
            <a:ext cx="3924300" cy="39243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38DA43-3340-417C-ADF0-1483410E1A60}"/>
              </a:ext>
            </a:extLst>
          </p:cNvPr>
          <p:cNvSpPr/>
          <p:nvPr/>
        </p:nvSpPr>
        <p:spPr>
          <a:xfrm>
            <a:off x="228600" y="328612"/>
            <a:ext cx="1905000" cy="1905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2FA480-D285-4031-BAC0-72E8ECD7EB8C}"/>
              </a:ext>
            </a:extLst>
          </p:cNvPr>
          <p:cNvSpPr/>
          <p:nvPr/>
        </p:nvSpPr>
        <p:spPr>
          <a:xfrm>
            <a:off x="8115300" y="-1295400"/>
            <a:ext cx="5467350" cy="54673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3077A1-56D5-4B16-9F53-00B52A181164}"/>
              </a:ext>
            </a:extLst>
          </p:cNvPr>
          <p:cNvSpPr/>
          <p:nvPr/>
        </p:nvSpPr>
        <p:spPr>
          <a:xfrm>
            <a:off x="1184534" y="816777"/>
            <a:ext cx="9829800" cy="523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DB20011-DD82-4139-BCFC-3384EF6C13CA}"/>
              </a:ext>
            </a:extLst>
          </p:cNvPr>
          <p:cNvSpPr/>
          <p:nvPr/>
        </p:nvSpPr>
        <p:spPr>
          <a:xfrm>
            <a:off x="6400800" y="5395119"/>
            <a:ext cx="4305300" cy="3968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9C2AA2-B852-4127-BDCE-E81B96919883}"/>
              </a:ext>
            </a:extLst>
          </p:cNvPr>
          <p:cNvSpPr txBox="1"/>
          <p:nvPr/>
        </p:nvSpPr>
        <p:spPr>
          <a:xfrm>
            <a:off x="1611143" y="3194563"/>
            <a:ext cx="5969780" cy="129266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Workshop</a:t>
            </a:r>
          </a:p>
          <a:p>
            <a:r>
              <a:rPr lang="en-US" sz="4800" b="1" dirty="0" err="1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Gevinstbeskrivelser</a:t>
            </a:r>
            <a:endParaRPr lang="en-US" sz="4800" b="1" dirty="0">
              <a:solidFill>
                <a:schemeClr val="accent1"/>
              </a:solidFill>
              <a:latin typeface="+mj-lt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UiO prosjektrammeverk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023E42-60AE-4A66-8CD8-397F7C51BFF1}"/>
              </a:ext>
            </a:extLst>
          </p:cNvPr>
          <p:cNvGrpSpPr/>
          <p:nvPr/>
        </p:nvGrpSpPr>
        <p:grpSpPr>
          <a:xfrm>
            <a:off x="8153400" y="2101940"/>
            <a:ext cx="2304256" cy="2558175"/>
            <a:chOff x="2494806" y="2593062"/>
            <a:chExt cx="919499" cy="105275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614C093-ED15-4E3E-864A-4F24D8A71A0C}"/>
                </a:ext>
              </a:extLst>
            </p:cNvPr>
            <p:cNvGrpSpPr/>
            <p:nvPr/>
          </p:nvGrpSpPr>
          <p:grpSpPr>
            <a:xfrm>
              <a:off x="2494806" y="2593062"/>
              <a:ext cx="919499" cy="1052757"/>
              <a:chOff x="2494805" y="1293593"/>
              <a:chExt cx="2037875" cy="2496242"/>
            </a:xfrm>
          </p:grpSpPr>
          <p:sp>
            <p:nvSpPr>
              <p:cNvPr id="23" name="Rounded Rectangle 16">
                <a:extLst>
                  <a:ext uri="{FF2B5EF4-FFF2-40B4-BE49-F238E27FC236}">
                    <a16:creationId xmlns:a16="http://schemas.microsoft.com/office/drawing/2014/main" id="{3A717046-CB2D-47FD-957E-952A2B6B38DB}"/>
                  </a:ext>
                </a:extLst>
              </p:cNvPr>
              <p:cNvSpPr/>
              <p:nvPr/>
            </p:nvSpPr>
            <p:spPr>
              <a:xfrm>
                <a:off x="2494805" y="1413572"/>
                <a:ext cx="1728193" cy="2376263"/>
              </a:xfrm>
              <a:prstGeom prst="roundRect">
                <a:avLst>
                  <a:gd name="adj" fmla="val 8730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Half Frame 23">
                <a:extLst>
                  <a:ext uri="{FF2B5EF4-FFF2-40B4-BE49-F238E27FC236}">
                    <a16:creationId xmlns:a16="http://schemas.microsoft.com/office/drawing/2014/main" id="{484D3813-092D-42AA-9B78-5B7674DFC942}"/>
                  </a:ext>
                </a:extLst>
              </p:cNvPr>
              <p:cNvSpPr/>
              <p:nvPr/>
            </p:nvSpPr>
            <p:spPr>
              <a:xfrm rot="16200000">
                <a:off x="3556923" y="1547811"/>
                <a:ext cx="508317" cy="527867"/>
              </a:xfrm>
              <a:prstGeom prst="halfFram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DEBE76F-D328-424B-9C50-5EC023DF2C0B}"/>
                  </a:ext>
                </a:extLst>
              </p:cNvPr>
              <p:cNvSpPr/>
              <p:nvPr/>
            </p:nvSpPr>
            <p:spPr>
              <a:xfrm rot="18836121">
                <a:off x="3889087" y="1081291"/>
                <a:ext cx="431292" cy="8558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41D7DA9-4EAA-4938-A79D-B11DB456BD32}"/>
                </a:ext>
              </a:extLst>
            </p:cNvPr>
            <p:cNvGrpSpPr/>
            <p:nvPr/>
          </p:nvGrpSpPr>
          <p:grpSpPr>
            <a:xfrm rot="19125281">
              <a:off x="2504563" y="2742444"/>
              <a:ext cx="144016" cy="675750"/>
              <a:chOff x="1846734" y="2907584"/>
              <a:chExt cx="144016" cy="675750"/>
            </a:xfrm>
          </p:grpSpPr>
          <p:sp>
            <p:nvSpPr>
              <p:cNvPr id="18" name="Flowchart: Merge 17">
                <a:extLst>
                  <a:ext uri="{FF2B5EF4-FFF2-40B4-BE49-F238E27FC236}">
                    <a16:creationId xmlns:a16="http://schemas.microsoft.com/office/drawing/2014/main" id="{FC85D817-78B3-4139-9030-2BCCEF5D91DA}"/>
                  </a:ext>
                </a:extLst>
              </p:cNvPr>
              <p:cNvSpPr/>
              <p:nvPr/>
            </p:nvSpPr>
            <p:spPr>
              <a:xfrm>
                <a:off x="1846734" y="3367310"/>
                <a:ext cx="144016" cy="216024"/>
              </a:xfrm>
              <a:prstGeom prst="flowChartMerg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ounded Rectangle 12">
                <a:extLst>
                  <a:ext uri="{FF2B5EF4-FFF2-40B4-BE49-F238E27FC236}">
                    <a16:creationId xmlns:a16="http://schemas.microsoft.com/office/drawing/2014/main" id="{3B7248D5-F737-488C-A208-8C5974BC1181}"/>
                  </a:ext>
                </a:extLst>
              </p:cNvPr>
              <p:cNvSpPr/>
              <p:nvPr/>
            </p:nvSpPr>
            <p:spPr>
              <a:xfrm>
                <a:off x="1846734" y="2907584"/>
                <a:ext cx="144016" cy="47430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Flowchart: Merge 19">
                <a:extLst>
                  <a:ext uri="{FF2B5EF4-FFF2-40B4-BE49-F238E27FC236}">
                    <a16:creationId xmlns:a16="http://schemas.microsoft.com/office/drawing/2014/main" id="{63ED4B6F-7C7D-49BF-AC28-70AC48F2CBE8}"/>
                  </a:ext>
                </a:extLst>
              </p:cNvPr>
              <p:cNvSpPr/>
              <p:nvPr/>
            </p:nvSpPr>
            <p:spPr>
              <a:xfrm>
                <a:off x="1877239" y="3381893"/>
                <a:ext cx="83006" cy="124509"/>
              </a:xfrm>
              <a:prstGeom prst="flowChartMerg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ounded Rectangle 14">
                <a:extLst>
                  <a:ext uri="{FF2B5EF4-FFF2-40B4-BE49-F238E27FC236}">
                    <a16:creationId xmlns:a16="http://schemas.microsoft.com/office/drawing/2014/main" id="{976B16F7-6CED-4D1B-BEB4-FEB8E53B0549}"/>
                  </a:ext>
                </a:extLst>
              </p:cNvPr>
              <p:cNvSpPr/>
              <p:nvPr/>
            </p:nvSpPr>
            <p:spPr>
              <a:xfrm>
                <a:off x="1861524" y="2925738"/>
                <a:ext cx="45719" cy="432048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ounded Rectangle 15">
                <a:extLst>
                  <a:ext uri="{FF2B5EF4-FFF2-40B4-BE49-F238E27FC236}">
                    <a16:creationId xmlns:a16="http://schemas.microsoft.com/office/drawing/2014/main" id="{E28487E5-06CF-4798-B4B5-A7CE4AC93EB6}"/>
                  </a:ext>
                </a:extLst>
              </p:cNvPr>
              <p:cNvSpPr/>
              <p:nvPr/>
            </p:nvSpPr>
            <p:spPr>
              <a:xfrm>
                <a:off x="1926293" y="2925738"/>
                <a:ext cx="45719" cy="432048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12168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3077A1-56D5-4B16-9F53-00B52A181164}"/>
              </a:ext>
            </a:extLst>
          </p:cNvPr>
          <p:cNvSpPr/>
          <p:nvPr/>
        </p:nvSpPr>
        <p:spPr>
          <a:xfrm>
            <a:off x="278545" y="328612"/>
            <a:ext cx="11634910" cy="620077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9C2AA2-B852-4127-BDCE-E81B96919883}"/>
              </a:ext>
            </a:extLst>
          </p:cNvPr>
          <p:cNvSpPr txBox="1"/>
          <p:nvPr/>
        </p:nvSpPr>
        <p:spPr>
          <a:xfrm>
            <a:off x="558800" y="514945"/>
            <a:ext cx="11074400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b="1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Agenda</a:t>
            </a:r>
          </a:p>
        </p:txBody>
      </p:sp>
      <p:sp>
        <p:nvSpPr>
          <p:cNvPr id="11" name="Oval 6">
            <a:extLst>
              <a:ext uri="{FF2B5EF4-FFF2-40B4-BE49-F238E27FC236}">
                <a16:creationId xmlns:a16="http://schemas.microsoft.com/office/drawing/2014/main" id="{D2B24B41-984E-4CD5-B77D-D49657DEC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88" y="1587500"/>
            <a:ext cx="819150" cy="81438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40852A45-7903-4073-B35D-97E41D217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88" y="4070350"/>
            <a:ext cx="819150" cy="8080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2B9AEAD0-1B41-4338-B68C-F40C0B3B7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0" y="2828925"/>
            <a:ext cx="812800" cy="8080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UiO prosjektrammeverk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8277DC-84F5-4D77-8EC7-E823B3F207C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nb-NO" smtClean="0"/>
              <a:t>Velkommen og formål med workshop</a:t>
            </a:r>
          </a:p>
          <a:p>
            <a:r>
              <a:rPr lang="nb-NO" smtClean="0"/>
              <a:t>Rollen som gevinsteier</a:t>
            </a:r>
          </a:p>
          <a:p>
            <a:r>
              <a:rPr lang="nb-NO" smtClean="0"/>
              <a:t>Kort gjennomgang av gevinstkart og gevinstbeskrivelser</a:t>
            </a:r>
          </a:p>
          <a:p>
            <a:r>
              <a:rPr lang="nb-NO" smtClean="0"/>
              <a:t>Pause</a:t>
            </a:r>
          </a:p>
          <a:p>
            <a:r>
              <a:rPr lang="nb-NO" smtClean="0"/>
              <a:t>Øvelse: Gevinstrunde 1</a:t>
            </a:r>
          </a:p>
          <a:p>
            <a:r>
              <a:rPr lang="nb-NO" smtClean="0">
                <a:solidFill>
                  <a:srgbClr val="000000"/>
                </a:solidFill>
                <a:latin typeface="Arial" panose="020B0604020202020204" pitchFamily="34" charset="0"/>
              </a:rPr>
              <a:t>Øvelse: Gevinstrunde 2</a:t>
            </a:r>
          </a:p>
          <a:p>
            <a:r>
              <a:rPr lang="nb-NO" smtClean="0"/>
              <a:t>Øvelse: Gevinstrunde 3</a:t>
            </a:r>
          </a:p>
          <a:p>
            <a:r>
              <a:rPr lang="nb-NO" smtClean="0"/>
              <a:t>Oppsummering </a:t>
            </a:r>
            <a:r>
              <a:rPr lang="nb-NO" smtClean="0">
                <a:solidFill>
                  <a:srgbClr val="000000"/>
                </a:solidFill>
                <a:latin typeface="Arial" panose="020B0604020202020204" pitchFamily="34" charset="0"/>
              </a:rPr>
              <a:t>og avslutning</a:t>
            </a:r>
            <a:endParaRPr lang="nb-NO" sz="3600" smtClean="0">
              <a:latin typeface="Arial" panose="020B0604020202020204" pitchFamily="34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90040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3077A1-56D5-4B16-9F53-00B52A181164}"/>
              </a:ext>
            </a:extLst>
          </p:cNvPr>
          <p:cNvSpPr/>
          <p:nvPr/>
        </p:nvSpPr>
        <p:spPr>
          <a:xfrm>
            <a:off x="278545" y="328612"/>
            <a:ext cx="11634910" cy="620077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9C2AA2-B852-4127-BDCE-E81B96919883}"/>
              </a:ext>
            </a:extLst>
          </p:cNvPr>
          <p:cNvSpPr txBox="1"/>
          <p:nvPr/>
        </p:nvSpPr>
        <p:spPr>
          <a:xfrm>
            <a:off x="558800" y="514945"/>
            <a:ext cx="11074400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b="1" err="1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Formål</a:t>
            </a:r>
            <a:endParaRPr lang="en-US" sz="3600" b="1">
              <a:solidFill>
                <a:schemeClr val="accent1"/>
              </a:solidFill>
              <a:latin typeface="+mj-lt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Oval 6">
            <a:extLst>
              <a:ext uri="{FF2B5EF4-FFF2-40B4-BE49-F238E27FC236}">
                <a16:creationId xmlns:a16="http://schemas.microsoft.com/office/drawing/2014/main" id="{D2B24B41-984E-4CD5-B77D-D49657DEC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88" y="1587500"/>
            <a:ext cx="819150" cy="81438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40852A45-7903-4073-B35D-97E41D217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88" y="4070350"/>
            <a:ext cx="819150" cy="8080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2B9AEAD0-1B41-4338-B68C-F40C0B3B7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0" y="2828925"/>
            <a:ext cx="812800" cy="8080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9">
            <a:extLst>
              <a:ext uri="{FF2B5EF4-FFF2-40B4-BE49-F238E27FC236}">
                <a16:creationId xmlns:a16="http://schemas.microsoft.com/office/drawing/2014/main" id="{7E38EB65-DF2B-49BD-91EA-E763789A0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0" y="5300663"/>
            <a:ext cx="812800" cy="81438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UiO prosjektrammeverk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C2A721A-5DBE-4A9D-8E5A-720EC45F640A}"/>
              </a:ext>
            </a:extLst>
          </p:cNvPr>
          <p:cNvSpPr txBox="1">
            <a:spLocks/>
          </p:cNvSpPr>
          <p:nvPr/>
        </p:nvSpPr>
        <p:spPr>
          <a:xfrm>
            <a:off x="1722438" y="1857892"/>
            <a:ext cx="9258968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mtClean="0"/>
              <a:t>At prosjektet blir tydelig på de mest sentrale gevinstene som skal skape verdien fra prosjektet</a:t>
            </a:r>
          </a:p>
          <a:p>
            <a:r>
              <a:rPr lang="nb-NO" smtClean="0"/>
              <a:t>At gevinsteier(e) utarbeider beskrivelser av prosjektets mest sentrale gevinster</a:t>
            </a:r>
          </a:p>
          <a:p>
            <a:r>
              <a:rPr lang="nb-NO" smtClean="0"/>
              <a:t>Å få vurdert og dokumentert gevinstpotensialet</a:t>
            </a:r>
          </a:p>
          <a:p>
            <a:r>
              <a:rPr lang="nb-NO" smtClean="0"/>
              <a:t>Å identifisere tidlige indikatorer for gevinstene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10057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3077A1-56D5-4B16-9F53-00B52A181164}"/>
              </a:ext>
            </a:extLst>
          </p:cNvPr>
          <p:cNvSpPr/>
          <p:nvPr/>
        </p:nvSpPr>
        <p:spPr>
          <a:xfrm>
            <a:off x="278545" y="328612"/>
            <a:ext cx="11634910" cy="620077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9C2AA2-B852-4127-BDCE-E81B96919883}"/>
              </a:ext>
            </a:extLst>
          </p:cNvPr>
          <p:cNvSpPr txBox="1"/>
          <p:nvPr/>
        </p:nvSpPr>
        <p:spPr>
          <a:xfrm>
            <a:off x="558800" y="514945"/>
            <a:ext cx="11074400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Leveranser</a:t>
            </a:r>
            <a:r>
              <a:rPr lang="en-US" sz="3600" b="1" dirty="0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etter</a:t>
            </a:r>
            <a:r>
              <a:rPr lang="en-US" sz="3600" b="1" dirty="0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 Workshop</a:t>
            </a:r>
            <a:endParaRPr lang="en-US" sz="3600" b="1" dirty="0">
              <a:solidFill>
                <a:schemeClr val="accent1"/>
              </a:solidFill>
              <a:latin typeface="+mj-lt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Oval 6">
            <a:extLst>
              <a:ext uri="{FF2B5EF4-FFF2-40B4-BE49-F238E27FC236}">
                <a16:creationId xmlns:a16="http://schemas.microsoft.com/office/drawing/2014/main" id="{D2B24B41-984E-4CD5-B77D-D49657DEC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88" y="1587500"/>
            <a:ext cx="819150" cy="81438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40852A45-7903-4073-B35D-97E41D217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88" y="4070350"/>
            <a:ext cx="819150" cy="8080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2B9AEAD0-1B41-4338-B68C-F40C0B3B7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0" y="2828925"/>
            <a:ext cx="812800" cy="8080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9">
            <a:extLst>
              <a:ext uri="{FF2B5EF4-FFF2-40B4-BE49-F238E27FC236}">
                <a16:creationId xmlns:a16="http://schemas.microsoft.com/office/drawing/2014/main" id="{7E38EB65-DF2B-49BD-91EA-E763789A0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0" y="5300663"/>
            <a:ext cx="812800" cy="81438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UiO prosjektrammeverk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2513696-1168-452F-8FFD-8E0FAF2D48F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mtClean="0"/>
              <a:t>Beskrivelser av prosjektets mest sentrale gevinster, herunder:</a:t>
            </a:r>
          </a:p>
          <a:p>
            <a:r>
              <a:rPr lang="nb-NO" smtClean="0"/>
              <a:t>Vurdering av gevinstpotensialet, beskrivelse av faktorer i estimatene, og angivelse av datakildene for potensialvurderingene.</a:t>
            </a:r>
          </a:p>
          <a:p>
            <a:r>
              <a:rPr lang="nb-NO" smtClean="0"/>
              <a:t>Identifisering av eventuelle øvrige gevinsteiere og oversikt over berørte grupper/enheter/organisasjoner</a:t>
            </a:r>
          </a:p>
          <a:p>
            <a:r>
              <a:rPr lang="nb-NO" smtClean="0"/>
              <a:t>Identifisering av tidlige indikatorer for prosjektets gevinster</a:t>
            </a:r>
          </a:p>
          <a:p>
            <a:r>
              <a:rPr lang="nb-NO" smtClean="0"/>
              <a:t>Beskrivelse av risiko knyttet til gevinstene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182057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D00E6-E8C4-4BA0-9355-6E4BFA2F2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Gevinstbeskrivelse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27F17-0FC7-4DD5-9083-5DE0F8B76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1981200"/>
            <a:ext cx="5757333" cy="4114800"/>
          </a:xfrm>
        </p:spPr>
        <p:txBody>
          <a:bodyPr>
            <a:normAutofit fontScale="92500" lnSpcReduction="20000"/>
          </a:bodyPr>
          <a:lstStyle/>
          <a:p>
            <a:r>
              <a:rPr lang="nb-NO"/>
              <a:t>Detaljert beskrivelse av hver enkelt gevinst, som benyttes som underlag/input til gevinstrealiseringsplanen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/>
              <a:t>Bør inneholde gevinstkategori, resultatindikator, datakilde og nullpunkt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/>
              <a:t>I en gevinstplan vil ofte også flere elementer tas inn i beskrivelsen, f.eks. bidrag til virksomhetsmål, gevinstmål, tidshorisont, risikoprofil, gevinsteier, ev. avhengigheter mellom gevinster</a:t>
            </a:r>
          </a:p>
          <a:p>
            <a:endParaRPr lang="nb-NO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023E42-60AE-4A66-8CD8-397F7C51BFF1}"/>
              </a:ext>
            </a:extLst>
          </p:cNvPr>
          <p:cNvGrpSpPr/>
          <p:nvPr/>
        </p:nvGrpSpPr>
        <p:grpSpPr>
          <a:xfrm>
            <a:off x="8831510" y="1807723"/>
            <a:ext cx="2304256" cy="2558175"/>
            <a:chOff x="2494806" y="2593062"/>
            <a:chExt cx="919499" cy="105275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614C093-ED15-4E3E-864A-4F24D8A71A0C}"/>
                </a:ext>
              </a:extLst>
            </p:cNvPr>
            <p:cNvGrpSpPr/>
            <p:nvPr/>
          </p:nvGrpSpPr>
          <p:grpSpPr>
            <a:xfrm>
              <a:off x="2494806" y="2593062"/>
              <a:ext cx="919499" cy="1052757"/>
              <a:chOff x="2494805" y="1293593"/>
              <a:chExt cx="2037875" cy="2496242"/>
            </a:xfrm>
          </p:grpSpPr>
          <p:sp>
            <p:nvSpPr>
              <p:cNvPr id="15" name="Rounded Rectangle 16">
                <a:extLst>
                  <a:ext uri="{FF2B5EF4-FFF2-40B4-BE49-F238E27FC236}">
                    <a16:creationId xmlns:a16="http://schemas.microsoft.com/office/drawing/2014/main" id="{3A717046-CB2D-47FD-957E-952A2B6B38DB}"/>
                  </a:ext>
                </a:extLst>
              </p:cNvPr>
              <p:cNvSpPr/>
              <p:nvPr/>
            </p:nvSpPr>
            <p:spPr>
              <a:xfrm>
                <a:off x="2494805" y="1413572"/>
                <a:ext cx="1728193" cy="2376263"/>
              </a:xfrm>
              <a:prstGeom prst="roundRect">
                <a:avLst>
                  <a:gd name="adj" fmla="val 8730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Half Frame 15">
                <a:extLst>
                  <a:ext uri="{FF2B5EF4-FFF2-40B4-BE49-F238E27FC236}">
                    <a16:creationId xmlns:a16="http://schemas.microsoft.com/office/drawing/2014/main" id="{484D3813-092D-42AA-9B78-5B7674DFC942}"/>
                  </a:ext>
                </a:extLst>
              </p:cNvPr>
              <p:cNvSpPr/>
              <p:nvPr/>
            </p:nvSpPr>
            <p:spPr>
              <a:xfrm rot="16200000">
                <a:off x="3556923" y="1547811"/>
                <a:ext cx="508317" cy="527867"/>
              </a:xfrm>
              <a:prstGeom prst="halfFram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DEBE76F-D328-424B-9C50-5EC023DF2C0B}"/>
                  </a:ext>
                </a:extLst>
              </p:cNvPr>
              <p:cNvSpPr/>
              <p:nvPr/>
            </p:nvSpPr>
            <p:spPr>
              <a:xfrm rot="18836121">
                <a:off x="3889087" y="1081291"/>
                <a:ext cx="431292" cy="8558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41D7DA9-4EAA-4938-A79D-B11DB456BD32}"/>
                </a:ext>
              </a:extLst>
            </p:cNvPr>
            <p:cNvGrpSpPr/>
            <p:nvPr/>
          </p:nvGrpSpPr>
          <p:grpSpPr>
            <a:xfrm rot="19125281">
              <a:off x="2504563" y="2742444"/>
              <a:ext cx="144016" cy="675750"/>
              <a:chOff x="1846734" y="2907584"/>
              <a:chExt cx="144016" cy="675750"/>
            </a:xfrm>
          </p:grpSpPr>
          <p:sp>
            <p:nvSpPr>
              <p:cNvPr id="10" name="Flowchart: Merge 9">
                <a:extLst>
                  <a:ext uri="{FF2B5EF4-FFF2-40B4-BE49-F238E27FC236}">
                    <a16:creationId xmlns:a16="http://schemas.microsoft.com/office/drawing/2014/main" id="{FC85D817-78B3-4139-9030-2BCCEF5D91DA}"/>
                  </a:ext>
                </a:extLst>
              </p:cNvPr>
              <p:cNvSpPr/>
              <p:nvPr/>
            </p:nvSpPr>
            <p:spPr>
              <a:xfrm>
                <a:off x="1846734" y="3367310"/>
                <a:ext cx="144016" cy="216024"/>
              </a:xfrm>
              <a:prstGeom prst="flowChartMerg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ounded Rectangle 12">
                <a:extLst>
                  <a:ext uri="{FF2B5EF4-FFF2-40B4-BE49-F238E27FC236}">
                    <a16:creationId xmlns:a16="http://schemas.microsoft.com/office/drawing/2014/main" id="{3B7248D5-F737-488C-A208-8C5974BC1181}"/>
                  </a:ext>
                </a:extLst>
              </p:cNvPr>
              <p:cNvSpPr/>
              <p:nvPr/>
            </p:nvSpPr>
            <p:spPr>
              <a:xfrm>
                <a:off x="1846734" y="2907584"/>
                <a:ext cx="144016" cy="47430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Flowchart: Merge 11">
                <a:extLst>
                  <a:ext uri="{FF2B5EF4-FFF2-40B4-BE49-F238E27FC236}">
                    <a16:creationId xmlns:a16="http://schemas.microsoft.com/office/drawing/2014/main" id="{63ED4B6F-7C7D-49BF-AC28-70AC48F2CBE8}"/>
                  </a:ext>
                </a:extLst>
              </p:cNvPr>
              <p:cNvSpPr/>
              <p:nvPr/>
            </p:nvSpPr>
            <p:spPr>
              <a:xfrm>
                <a:off x="1877239" y="3381893"/>
                <a:ext cx="83006" cy="124509"/>
              </a:xfrm>
              <a:prstGeom prst="flowChartMerg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ounded Rectangle 14">
                <a:extLst>
                  <a:ext uri="{FF2B5EF4-FFF2-40B4-BE49-F238E27FC236}">
                    <a16:creationId xmlns:a16="http://schemas.microsoft.com/office/drawing/2014/main" id="{976B16F7-6CED-4D1B-BEB4-FEB8E53B0549}"/>
                  </a:ext>
                </a:extLst>
              </p:cNvPr>
              <p:cNvSpPr/>
              <p:nvPr/>
            </p:nvSpPr>
            <p:spPr>
              <a:xfrm>
                <a:off x="1861524" y="2925738"/>
                <a:ext cx="45719" cy="432048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ounded Rectangle 15">
                <a:extLst>
                  <a:ext uri="{FF2B5EF4-FFF2-40B4-BE49-F238E27FC236}">
                    <a16:creationId xmlns:a16="http://schemas.microsoft.com/office/drawing/2014/main" id="{E28487E5-06CF-4798-B4B5-A7CE4AC93EB6}"/>
                  </a:ext>
                </a:extLst>
              </p:cNvPr>
              <p:cNvSpPr/>
              <p:nvPr/>
            </p:nvSpPr>
            <p:spPr>
              <a:xfrm>
                <a:off x="1926293" y="2925738"/>
                <a:ext cx="45719" cy="432048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44066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3077A1-56D5-4B16-9F53-00B52A181164}"/>
              </a:ext>
            </a:extLst>
          </p:cNvPr>
          <p:cNvSpPr/>
          <p:nvPr/>
        </p:nvSpPr>
        <p:spPr>
          <a:xfrm>
            <a:off x="248905" y="328612"/>
            <a:ext cx="11634910" cy="620077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9C2AA2-B852-4127-BDCE-E81B96919883}"/>
              </a:ext>
            </a:extLst>
          </p:cNvPr>
          <p:cNvSpPr txBox="1"/>
          <p:nvPr/>
        </p:nvSpPr>
        <p:spPr>
          <a:xfrm>
            <a:off x="2693684" y="663970"/>
            <a:ext cx="8969581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dirty="0" err="1" smtClean="0">
                <a:solidFill>
                  <a:schemeClr val="accent1"/>
                </a:solidFill>
                <a:latin typeface="+mj-lt"/>
                <a:ea typeface="Segoe UI Black"/>
                <a:cs typeface="Segoe UI"/>
              </a:rPr>
              <a:t>Oppgave</a:t>
            </a:r>
            <a:endParaRPr lang="en-US" sz="3200" b="1" dirty="0">
              <a:solidFill>
                <a:schemeClr val="accent1"/>
              </a:solidFill>
              <a:latin typeface="+mj-lt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Oval 6">
            <a:extLst>
              <a:ext uri="{FF2B5EF4-FFF2-40B4-BE49-F238E27FC236}">
                <a16:creationId xmlns:a16="http://schemas.microsoft.com/office/drawing/2014/main" id="{1203D08F-1F02-41EC-B469-36E2047D2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7352" y="3512665"/>
            <a:ext cx="667504" cy="16802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8">
            <a:extLst>
              <a:ext uri="{FF2B5EF4-FFF2-40B4-BE49-F238E27FC236}">
                <a16:creationId xmlns:a16="http://schemas.microsoft.com/office/drawing/2014/main" id="{1241EE1C-AFC7-44AC-85E1-89986FC1B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0195" y="3857926"/>
            <a:ext cx="752669" cy="19104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10">
            <a:extLst>
              <a:ext uri="{FF2B5EF4-FFF2-40B4-BE49-F238E27FC236}">
                <a16:creationId xmlns:a16="http://schemas.microsoft.com/office/drawing/2014/main" id="{94C54878-833E-4A44-8220-AB5FD7258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658" y="4403437"/>
            <a:ext cx="1051895" cy="2647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12">
            <a:extLst>
              <a:ext uri="{FF2B5EF4-FFF2-40B4-BE49-F238E27FC236}">
                <a16:creationId xmlns:a16="http://schemas.microsoft.com/office/drawing/2014/main" id="{0621AA8A-2CA7-44C1-9428-76E8F7AF6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7056" y="5070940"/>
            <a:ext cx="1169282" cy="296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14">
            <a:extLst>
              <a:ext uri="{FF2B5EF4-FFF2-40B4-BE49-F238E27FC236}">
                <a16:creationId xmlns:a16="http://schemas.microsoft.com/office/drawing/2014/main" id="{E7499771-82C0-4D7F-B9CF-53970AF50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7963" y="5687806"/>
            <a:ext cx="1341913" cy="34296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2B6DE2AB-50EA-4AE6-B121-F5EB26BC4800}"/>
              </a:ext>
            </a:extLst>
          </p:cNvPr>
          <p:cNvSpPr/>
          <p:nvPr/>
        </p:nvSpPr>
        <p:spPr>
          <a:xfrm>
            <a:off x="409858" y="4613281"/>
            <a:ext cx="2238375" cy="30736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BF8D5871-6F62-4765-B7BD-9EAD779D9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34" y="851353"/>
            <a:ext cx="1727274" cy="395692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UiO prosjektrammeverk</a:t>
            </a:r>
          </a:p>
        </p:txBody>
      </p:sp>
    </p:spTree>
    <p:extLst>
      <p:ext uri="{BB962C8B-B14F-4D97-AF65-F5344CB8AC3E}">
        <p14:creationId xmlns:p14="http://schemas.microsoft.com/office/powerpoint/2010/main" val="42501267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 smtClean="0"/>
              <a:t>Oppsummering av dagens arbeid</a:t>
            </a:r>
            <a:endParaRPr lang="nb-NO" sz="2800" dirty="0"/>
          </a:p>
          <a:p>
            <a:pPr marL="0" indent="0">
              <a:buNone/>
            </a:pPr>
            <a:endParaRPr lang="nb-NO" sz="2800" dirty="0"/>
          </a:p>
          <a:p>
            <a:pPr marL="271145" indent="-271145"/>
            <a:r>
              <a:rPr lang="nb-NO" sz="2800" dirty="0" smtClean="0"/>
              <a:t>Neste steg</a:t>
            </a:r>
            <a:endParaRPr lang="nb-NO" sz="2800" dirty="0"/>
          </a:p>
          <a:p>
            <a:pPr marL="271145" indent="-271145"/>
            <a:endParaRPr lang="nb-NO" sz="2800" dirty="0">
              <a:cs typeface="Arial"/>
            </a:endParaRPr>
          </a:p>
          <a:p>
            <a:pPr marL="271145" indent="-271145"/>
            <a:r>
              <a:rPr lang="nb-NO" sz="2800" dirty="0" smtClean="0"/>
              <a:t>Neste møtetid (dersom planlagt)</a:t>
            </a:r>
            <a:endParaRPr lang="nb-NO" sz="2800" dirty="0">
              <a:cs typeface="Arial"/>
            </a:endParaRPr>
          </a:p>
          <a:p>
            <a:pPr marL="271145" indent="-271145"/>
            <a:endParaRPr lang="nb-NO" dirty="0">
              <a:cs typeface="Arial"/>
            </a:endParaRPr>
          </a:p>
        </p:txBody>
      </p:sp>
      <p:pic>
        <p:nvPicPr>
          <p:cNvPr id="33796" name="Picture 4" descr="https://static.thenounproject.com/png/1378608-200.png">
            <a:hlinkClick r:id="rId3" tooltip="crossroads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434" y="29527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9C2AA2-B852-4127-BDCE-E81B96919883}"/>
              </a:ext>
            </a:extLst>
          </p:cNvPr>
          <p:cNvSpPr txBox="1"/>
          <p:nvPr/>
        </p:nvSpPr>
        <p:spPr>
          <a:xfrm>
            <a:off x="558800" y="514945"/>
            <a:ext cx="11074400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Oppsummering</a:t>
            </a:r>
            <a:r>
              <a:rPr lang="en-US" sz="3600" b="1" dirty="0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og</a:t>
            </a:r>
            <a:r>
              <a:rPr lang="en-US" sz="3600" b="1" dirty="0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veien</a:t>
            </a:r>
            <a:r>
              <a:rPr lang="en-US" sz="3600" b="1" dirty="0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videre</a:t>
            </a:r>
            <a:endParaRPr lang="en-US" sz="3600" b="1" dirty="0">
              <a:solidFill>
                <a:schemeClr val="accent1"/>
              </a:solidFill>
              <a:latin typeface="+mj-lt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9893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C4EF579C-E89C-441B-BF71-0981B93F406E}"/>
              </a:ext>
            </a:extLst>
          </p:cNvPr>
          <p:cNvSpPr/>
          <p:nvPr/>
        </p:nvSpPr>
        <p:spPr>
          <a:xfrm>
            <a:off x="3331753" y="4086225"/>
            <a:ext cx="3924300" cy="39243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38DA43-3340-417C-ADF0-1483410E1A60}"/>
              </a:ext>
            </a:extLst>
          </p:cNvPr>
          <p:cNvSpPr/>
          <p:nvPr/>
        </p:nvSpPr>
        <p:spPr>
          <a:xfrm>
            <a:off x="228600" y="328612"/>
            <a:ext cx="1905000" cy="1905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2FA480-D285-4031-BAC0-72E8ECD7EB8C}"/>
              </a:ext>
            </a:extLst>
          </p:cNvPr>
          <p:cNvSpPr/>
          <p:nvPr/>
        </p:nvSpPr>
        <p:spPr>
          <a:xfrm>
            <a:off x="8115300" y="-1295400"/>
            <a:ext cx="5467350" cy="54673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3077A1-56D5-4B16-9F53-00B52A181164}"/>
              </a:ext>
            </a:extLst>
          </p:cNvPr>
          <p:cNvSpPr/>
          <p:nvPr/>
        </p:nvSpPr>
        <p:spPr>
          <a:xfrm>
            <a:off x="1184534" y="816777"/>
            <a:ext cx="9829800" cy="523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DB20011-DD82-4139-BCFC-3384EF6C13CA}"/>
              </a:ext>
            </a:extLst>
          </p:cNvPr>
          <p:cNvSpPr/>
          <p:nvPr/>
        </p:nvSpPr>
        <p:spPr>
          <a:xfrm>
            <a:off x="6400800" y="5395119"/>
            <a:ext cx="4305300" cy="3968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9C2AA2-B852-4127-BDCE-E81B96919883}"/>
              </a:ext>
            </a:extLst>
          </p:cNvPr>
          <p:cNvSpPr txBox="1"/>
          <p:nvPr/>
        </p:nvSpPr>
        <p:spPr>
          <a:xfrm>
            <a:off x="1611144" y="2902903"/>
            <a:ext cx="6542256" cy="178510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Workshop</a:t>
            </a:r>
          </a:p>
          <a:p>
            <a:r>
              <a:rPr lang="en-US" sz="4000" b="1" dirty="0" err="1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Gevinstplan</a:t>
            </a:r>
            <a:r>
              <a:rPr lang="en-US" sz="4000" b="1" dirty="0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4000" b="1" dirty="0" err="1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og</a:t>
            </a:r>
            <a:r>
              <a:rPr lang="en-US" sz="4000" b="1" dirty="0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4000" b="1" dirty="0" err="1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implementeringsaktiviteter</a:t>
            </a:r>
            <a:endParaRPr lang="en-US" sz="4000" b="1" dirty="0">
              <a:solidFill>
                <a:schemeClr val="accent1"/>
              </a:solidFill>
              <a:latin typeface="+mj-lt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UiO prosjektrammeverk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319D8F-6A9F-4F5B-BE6E-A97FFC9619E7}"/>
              </a:ext>
            </a:extLst>
          </p:cNvPr>
          <p:cNvGrpSpPr/>
          <p:nvPr/>
        </p:nvGrpSpPr>
        <p:grpSpPr>
          <a:xfrm>
            <a:off x="8354202" y="2518279"/>
            <a:ext cx="1649571" cy="898963"/>
            <a:chOff x="9880660" y="3542871"/>
            <a:chExt cx="667137" cy="290427"/>
          </a:xfrm>
          <a:solidFill>
            <a:schemeClr val="accent2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0090048-DA7A-444E-B2D5-8B89F4ABE1FE}"/>
                </a:ext>
              </a:extLst>
            </p:cNvPr>
            <p:cNvSpPr/>
            <p:nvPr/>
          </p:nvSpPr>
          <p:spPr>
            <a:xfrm>
              <a:off x="10067068" y="3625715"/>
              <a:ext cx="80401" cy="130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20D01DB-D4E4-4B02-BB2D-B40370ED0AA5}"/>
                </a:ext>
              </a:extLst>
            </p:cNvPr>
            <p:cNvSpPr/>
            <p:nvPr/>
          </p:nvSpPr>
          <p:spPr>
            <a:xfrm>
              <a:off x="10440367" y="3542871"/>
              <a:ext cx="107430" cy="24226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A5EEC335-5565-42C7-8FE2-F036E4D25EF9}"/>
                </a:ext>
              </a:extLst>
            </p:cNvPr>
            <p:cNvSpPr/>
            <p:nvPr/>
          </p:nvSpPr>
          <p:spPr>
            <a:xfrm rot="5400000">
              <a:off x="9944207" y="3635588"/>
              <a:ext cx="177029" cy="71562"/>
            </a:xfrm>
            <a:prstGeom prst="roundRect">
              <a:avLst>
                <a:gd name="adj" fmla="val 11455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A188CB36-4AC2-40A5-BB8F-0BBBD5799021}"/>
                </a:ext>
              </a:extLst>
            </p:cNvPr>
            <p:cNvSpPr/>
            <p:nvPr/>
          </p:nvSpPr>
          <p:spPr>
            <a:xfrm rot="5578872">
              <a:off x="10031385" y="3618206"/>
              <a:ext cx="192575" cy="1849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A033A682-6EB8-48EE-9531-7D49AA5A0FB8}"/>
                </a:ext>
              </a:extLst>
            </p:cNvPr>
            <p:cNvSpPr/>
            <p:nvPr/>
          </p:nvSpPr>
          <p:spPr>
            <a:xfrm rot="10141199">
              <a:off x="10001573" y="3574523"/>
              <a:ext cx="148359" cy="5085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D81C67A8-8334-4AB3-822A-0B30B975F4A2}"/>
                </a:ext>
              </a:extLst>
            </p:cNvPr>
            <p:cNvSpPr/>
            <p:nvPr/>
          </p:nvSpPr>
          <p:spPr>
            <a:xfrm rot="2006646">
              <a:off x="10157098" y="3693822"/>
              <a:ext cx="205118" cy="5731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07907534-6F0D-40C4-A7E4-75D9347EA082}"/>
                </a:ext>
              </a:extLst>
            </p:cNvPr>
            <p:cNvSpPr/>
            <p:nvPr/>
          </p:nvSpPr>
          <p:spPr>
            <a:xfrm rot="5400000">
              <a:off x="10295117" y="3633322"/>
              <a:ext cx="146655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DEF13189-690F-40F1-97AE-E49E5796ABA1}"/>
                </a:ext>
              </a:extLst>
            </p:cNvPr>
            <p:cNvSpPr/>
            <p:nvPr/>
          </p:nvSpPr>
          <p:spPr>
            <a:xfrm rot="12790554">
              <a:off x="10172833" y="3569762"/>
              <a:ext cx="209485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61E7060C-8D75-4698-9D83-BB2BF2B167B7}"/>
                </a:ext>
              </a:extLst>
            </p:cNvPr>
            <p:cNvSpPr/>
            <p:nvPr/>
          </p:nvSpPr>
          <p:spPr>
            <a:xfrm rot="8210285">
              <a:off x="10049424" y="3556980"/>
              <a:ext cx="223478" cy="83570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332EF85-8B23-4EA4-A315-7DCA8392DE8A}"/>
                </a:ext>
              </a:extLst>
            </p:cNvPr>
            <p:cNvSpPr/>
            <p:nvPr/>
          </p:nvSpPr>
          <p:spPr>
            <a:xfrm rot="2772113">
              <a:off x="10120477" y="3686839"/>
              <a:ext cx="89584" cy="12514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DEC7509-1FEB-479A-A024-29705C106F87}"/>
                </a:ext>
              </a:extLst>
            </p:cNvPr>
            <p:cNvSpPr/>
            <p:nvPr/>
          </p:nvSpPr>
          <p:spPr>
            <a:xfrm rot="2110928">
              <a:off x="10150156" y="3669199"/>
              <a:ext cx="125383" cy="11076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6214D3CE-3677-4411-9E97-CF47F8581B82}"/>
                </a:ext>
              </a:extLst>
            </p:cNvPr>
            <p:cNvSpPr/>
            <p:nvPr/>
          </p:nvSpPr>
          <p:spPr>
            <a:xfrm rot="2006646">
              <a:off x="10122120" y="3725551"/>
              <a:ext cx="205118" cy="5731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B67F6AB8-51EC-4A4F-BD64-D38AA84CB8D0}"/>
                </a:ext>
              </a:extLst>
            </p:cNvPr>
            <p:cNvSpPr/>
            <p:nvPr/>
          </p:nvSpPr>
          <p:spPr>
            <a:xfrm rot="2006646">
              <a:off x="10119003" y="3761314"/>
              <a:ext cx="162517" cy="5731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4F80DC39-A2E8-42C2-A010-DC6B70C6DEED}"/>
                </a:ext>
              </a:extLst>
            </p:cNvPr>
            <p:cNvSpPr/>
            <p:nvPr/>
          </p:nvSpPr>
          <p:spPr>
            <a:xfrm rot="2006646">
              <a:off x="10063017" y="3775985"/>
              <a:ext cx="162517" cy="5731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E9F58C32-6CAA-48B4-99B3-1279619FC9F4}"/>
                </a:ext>
              </a:extLst>
            </p:cNvPr>
            <p:cNvSpPr/>
            <p:nvPr/>
          </p:nvSpPr>
          <p:spPr>
            <a:xfrm rot="12357892">
              <a:off x="10181372" y="3545622"/>
              <a:ext cx="209485" cy="5717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46334734-966B-4433-B313-164B0A3F5474}"/>
                </a:ext>
              </a:extLst>
            </p:cNvPr>
            <p:cNvSpPr/>
            <p:nvPr/>
          </p:nvSpPr>
          <p:spPr>
            <a:xfrm rot="12790554">
              <a:off x="10172832" y="3611359"/>
              <a:ext cx="209485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AC012572-3E7B-40FC-9C88-7A1A58A295AC}"/>
                </a:ext>
              </a:extLst>
            </p:cNvPr>
            <p:cNvSpPr/>
            <p:nvPr/>
          </p:nvSpPr>
          <p:spPr>
            <a:xfrm rot="12790554">
              <a:off x="10172832" y="3635599"/>
              <a:ext cx="209485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2C98CC03-BCF2-4A45-93D7-CC60A9736277}"/>
                </a:ext>
              </a:extLst>
            </p:cNvPr>
            <p:cNvSpPr/>
            <p:nvPr/>
          </p:nvSpPr>
          <p:spPr>
            <a:xfrm rot="13245190">
              <a:off x="10201793" y="3645580"/>
              <a:ext cx="209485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A3CA2B5-693E-4C26-8F04-ED6ED4CE4DC0}"/>
                </a:ext>
              </a:extLst>
            </p:cNvPr>
            <p:cNvSpPr/>
            <p:nvPr/>
          </p:nvSpPr>
          <p:spPr>
            <a:xfrm>
              <a:off x="9880660" y="3552642"/>
              <a:ext cx="107430" cy="24226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356298F-6F06-4826-B2D5-D3AD1DDA706A}"/>
                </a:ext>
              </a:extLst>
            </p:cNvPr>
            <p:cNvSpPr/>
            <p:nvPr/>
          </p:nvSpPr>
          <p:spPr>
            <a:xfrm>
              <a:off x="9911515" y="3725889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F4C795C-3D5E-425D-91EC-C98348CCD72C}"/>
                </a:ext>
              </a:extLst>
            </p:cNvPr>
            <p:cNvSpPr/>
            <p:nvPr/>
          </p:nvSpPr>
          <p:spPr>
            <a:xfrm>
              <a:off x="10471222" y="3725889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933EED6E-572F-499A-9514-8FCE73044D3F}"/>
                </a:ext>
              </a:extLst>
            </p:cNvPr>
            <p:cNvSpPr/>
            <p:nvPr/>
          </p:nvSpPr>
          <p:spPr>
            <a:xfrm rot="5400000">
              <a:off x="10318760" y="3636414"/>
              <a:ext cx="157031" cy="59437"/>
            </a:xfrm>
            <a:prstGeom prst="roundRect">
              <a:avLst>
                <a:gd name="adj" fmla="val 9937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0" name="Grafikk 27" descr="Dagskalender">
            <a:extLst>
              <a:ext uri="{FF2B5EF4-FFF2-40B4-BE49-F238E27FC236}">
                <a16:creationId xmlns:a16="http://schemas.microsoft.com/office/drawing/2014/main" id="{CC79AD84-2608-495C-987B-66EF886A0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00289" y="3585278"/>
            <a:ext cx="1712888" cy="171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965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3077A1-56D5-4B16-9F53-00B52A181164}"/>
              </a:ext>
            </a:extLst>
          </p:cNvPr>
          <p:cNvSpPr/>
          <p:nvPr/>
        </p:nvSpPr>
        <p:spPr>
          <a:xfrm>
            <a:off x="278545" y="328612"/>
            <a:ext cx="11634910" cy="620077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9C2AA2-B852-4127-BDCE-E81B96919883}"/>
              </a:ext>
            </a:extLst>
          </p:cNvPr>
          <p:cNvSpPr txBox="1"/>
          <p:nvPr/>
        </p:nvSpPr>
        <p:spPr>
          <a:xfrm>
            <a:off x="558800" y="514945"/>
            <a:ext cx="11074400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b="1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Agenda</a:t>
            </a:r>
          </a:p>
        </p:txBody>
      </p:sp>
      <p:sp>
        <p:nvSpPr>
          <p:cNvPr id="11" name="Oval 6">
            <a:extLst>
              <a:ext uri="{FF2B5EF4-FFF2-40B4-BE49-F238E27FC236}">
                <a16:creationId xmlns:a16="http://schemas.microsoft.com/office/drawing/2014/main" id="{D2B24B41-984E-4CD5-B77D-D49657DEC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88" y="1587500"/>
            <a:ext cx="819150" cy="81438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40852A45-7903-4073-B35D-97E41D217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88" y="4070350"/>
            <a:ext cx="819150" cy="8080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2B9AEAD0-1B41-4338-B68C-F40C0B3B7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0" y="2828925"/>
            <a:ext cx="812800" cy="8080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UiO prosjektrammeverk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8277DC-84F5-4D77-8EC7-E823B3F207C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r>
              <a:rPr lang="nb-NO" smtClean="0"/>
              <a:t>Velkommen og formål med workshop</a:t>
            </a:r>
          </a:p>
          <a:p>
            <a:pPr fontAlgn="t"/>
            <a:r>
              <a:rPr lang="nb-NO" smtClean="0"/>
              <a:t>Kort gjennomgang av prosjektets gevinstkart</a:t>
            </a:r>
          </a:p>
          <a:p>
            <a:r>
              <a:rPr lang="nb-NO" smtClean="0"/>
              <a:t>Felles gjennomgang av prosjektets implementeringsplan</a:t>
            </a:r>
          </a:p>
          <a:p>
            <a:pPr fontAlgn="t"/>
            <a:r>
              <a:rPr lang="nb-NO" smtClean="0"/>
              <a:t>Pause</a:t>
            </a:r>
          </a:p>
          <a:p>
            <a:r>
              <a:rPr lang="nb-NO" smtClean="0"/>
              <a:t>Vurdering av utfordringsnivået i berørte virksomheter/enheter</a:t>
            </a:r>
          </a:p>
          <a:p>
            <a:r>
              <a:rPr lang="nb-NO" smtClean="0"/>
              <a:t>Mulige implementeringsaktiviteter</a:t>
            </a:r>
          </a:p>
          <a:p>
            <a:pPr fontAlgn="t"/>
            <a:r>
              <a:rPr lang="nb-NO" smtClean="0"/>
              <a:t>Pause</a:t>
            </a:r>
          </a:p>
          <a:p>
            <a:pPr fontAlgn="t"/>
            <a:r>
              <a:rPr lang="nb-NO" smtClean="0"/>
              <a:t>Prioritering og valg av implementeringsaktiviteter</a:t>
            </a:r>
          </a:p>
          <a:p>
            <a:pPr fontAlgn="t"/>
            <a:r>
              <a:rPr lang="nb-NO" smtClean="0"/>
              <a:t>Oppsummering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75456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813C5DB-A3CB-435D-BFDF-E94A9ECC88A1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1209394" y="1447660"/>
            <a:ext cx="1812614" cy="4005"/>
          </a:xfrm>
          <a:prstGeom prst="line">
            <a:avLst/>
          </a:prstGeom>
          <a:ln w="762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92371E-E37A-46A9-A6EF-A9016FF31134}"/>
              </a:ext>
            </a:extLst>
          </p:cNvPr>
          <p:cNvCxnSpPr>
            <a:cxnSpLocks/>
          </p:cNvCxnSpPr>
          <p:nvPr/>
        </p:nvCxnSpPr>
        <p:spPr>
          <a:xfrm>
            <a:off x="3239039" y="1447660"/>
            <a:ext cx="1732147" cy="0"/>
          </a:xfrm>
          <a:prstGeom prst="line">
            <a:avLst/>
          </a:prstGeom>
          <a:ln w="762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CDA9930-1439-4C75-89F8-408C10B9ED5D}"/>
              </a:ext>
            </a:extLst>
          </p:cNvPr>
          <p:cNvCxnSpPr>
            <a:cxnSpLocks/>
          </p:cNvCxnSpPr>
          <p:nvPr/>
        </p:nvCxnSpPr>
        <p:spPr>
          <a:xfrm>
            <a:off x="5227414" y="1447660"/>
            <a:ext cx="1732147" cy="0"/>
          </a:xfrm>
          <a:prstGeom prst="line">
            <a:avLst/>
          </a:prstGeom>
          <a:ln w="76200">
            <a:solidFill>
              <a:schemeClr val="accent1">
                <a:lumMod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2E3733-E911-411B-9D1B-6DB167AC2147}"/>
              </a:ext>
            </a:extLst>
          </p:cNvPr>
          <p:cNvCxnSpPr>
            <a:cxnSpLocks/>
          </p:cNvCxnSpPr>
          <p:nvPr/>
        </p:nvCxnSpPr>
        <p:spPr>
          <a:xfrm>
            <a:off x="7207338" y="1447659"/>
            <a:ext cx="1739765" cy="1290"/>
          </a:xfrm>
          <a:prstGeom prst="line">
            <a:avLst/>
          </a:prstGeom>
          <a:ln w="762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D31C31-D72A-40AD-BCCF-151908502522}"/>
              </a:ext>
            </a:extLst>
          </p:cNvPr>
          <p:cNvCxnSpPr>
            <a:cxnSpLocks/>
          </p:cNvCxnSpPr>
          <p:nvPr/>
        </p:nvCxnSpPr>
        <p:spPr>
          <a:xfrm>
            <a:off x="9198961" y="1447660"/>
            <a:ext cx="1913879" cy="0"/>
          </a:xfrm>
          <a:prstGeom prst="line">
            <a:avLst/>
          </a:prstGeom>
          <a:ln w="762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E0CE051A-09F1-46B7-B2A7-C77175B42EAC}"/>
              </a:ext>
            </a:extLst>
          </p:cNvPr>
          <p:cNvSpPr/>
          <p:nvPr/>
        </p:nvSpPr>
        <p:spPr>
          <a:xfrm>
            <a:off x="950374" y="1314341"/>
            <a:ext cx="266638" cy="26663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64B340F-69CF-4E75-8462-A7ABD09F8626}"/>
              </a:ext>
            </a:extLst>
          </p:cNvPr>
          <p:cNvSpPr/>
          <p:nvPr/>
        </p:nvSpPr>
        <p:spPr>
          <a:xfrm>
            <a:off x="3022009" y="1314341"/>
            <a:ext cx="266638" cy="266638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E211032-149E-4B97-A96B-58B71B9BD743}"/>
              </a:ext>
            </a:extLst>
          </p:cNvPr>
          <p:cNvSpPr/>
          <p:nvPr/>
        </p:nvSpPr>
        <p:spPr>
          <a:xfrm>
            <a:off x="4971853" y="1314341"/>
            <a:ext cx="266638" cy="266638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22CEDB-79EB-4E75-81D3-E749CB5D68D1}"/>
              </a:ext>
            </a:extLst>
          </p:cNvPr>
          <p:cNvSpPr/>
          <p:nvPr/>
        </p:nvSpPr>
        <p:spPr>
          <a:xfrm>
            <a:off x="6949151" y="1314341"/>
            <a:ext cx="266638" cy="2666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4081741-DCE6-4681-AF37-54C0053584DC}"/>
              </a:ext>
            </a:extLst>
          </p:cNvPr>
          <p:cNvSpPr/>
          <p:nvPr/>
        </p:nvSpPr>
        <p:spPr>
          <a:xfrm>
            <a:off x="8947103" y="1315630"/>
            <a:ext cx="266638" cy="266638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2CFD4C5-82CF-45D8-B516-5DB0A7825EC4}"/>
              </a:ext>
            </a:extLst>
          </p:cNvPr>
          <p:cNvSpPr/>
          <p:nvPr/>
        </p:nvSpPr>
        <p:spPr>
          <a:xfrm>
            <a:off x="10938076" y="1318345"/>
            <a:ext cx="266638" cy="266638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B8661D-E565-4196-86CA-969620C909D7}"/>
              </a:ext>
            </a:extLst>
          </p:cNvPr>
          <p:cNvSpPr txBox="1"/>
          <p:nvPr/>
        </p:nvSpPr>
        <p:spPr bwMode="auto">
          <a:xfrm>
            <a:off x="1228440" y="1218716"/>
            <a:ext cx="913869" cy="16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109" eaLnBrk="0" fontAlgn="base" hangingPunct="0">
              <a:spcBef>
                <a:spcPct val="0"/>
              </a:spcBef>
            </a:pPr>
            <a:r>
              <a:rPr lang="nb-NO" sz="1100" b="1" dirty="0">
                <a:latin typeface="Verdana"/>
                <a:ea typeface="Verdana" pitchFamily="34" charset="0"/>
                <a:cs typeface="Verdana" pitchFamily="34" charset="0"/>
              </a:rPr>
              <a:t>Konsept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A84597-48A3-4968-857C-9CCA0980E8D1}"/>
              </a:ext>
            </a:extLst>
          </p:cNvPr>
          <p:cNvSpPr txBox="1"/>
          <p:nvPr/>
        </p:nvSpPr>
        <p:spPr bwMode="auto">
          <a:xfrm>
            <a:off x="3270829" y="1215701"/>
            <a:ext cx="913869" cy="16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109" eaLnBrk="0" fontAlgn="base" hangingPunct="0">
              <a:spcBef>
                <a:spcPct val="0"/>
              </a:spcBef>
            </a:pPr>
            <a:r>
              <a:rPr lang="nb-NO" sz="1100" b="1" dirty="0">
                <a:latin typeface="Verdana"/>
                <a:ea typeface="Verdana" pitchFamily="34" charset="0"/>
                <a:cs typeface="Verdana" pitchFamily="34" charset="0"/>
              </a:rPr>
              <a:t>Planlegge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EA9BDA-CC1F-4F10-8FFB-E351E2BC35D7}"/>
              </a:ext>
            </a:extLst>
          </p:cNvPr>
          <p:cNvSpPr txBox="1"/>
          <p:nvPr/>
        </p:nvSpPr>
        <p:spPr bwMode="auto">
          <a:xfrm>
            <a:off x="5240336" y="1215701"/>
            <a:ext cx="1259425" cy="16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109" eaLnBrk="0" fontAlgn="base" hangingPunct="0">
              <a:spcBef>
                <a:spcPct val="0"/>
              </a:spcBef>
            </a:pPr>
            <a:r>
              <a:rPr lang="nb-NO" sz="1100" b="1" dirty="0">
                <a:latin typeface="Verdana"/>
                <a:ea typeface="Verdana" pitchFamily="34" charset="0"/>
                <a:cs typeface="Verdana" pitchFamily="34" charset="0"/>
              </a:rPr>
              <a:t>Gjennomføre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DF577C-7EF1-4C54-BFC0-FF7C48930BBC}"/>
              </a:ext>
            </a:extLst>
          </p:cNvPr>
          <p:cNvSpPr txBox="1"/>
          <p:nvPr/>
        </p:nvSpPr>
        <p:spPr bwMode="auto">
          <a:xfrm>
            <a:off x="7240269" y="1215701"/>
            <a:ext cx="913869" cy="16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109" eaLnBrk="0" fontAlgn="base" hangingPunct="0">
              <a:spcBef>
                <a:spcPct val="0"/>
              </a:spcBef>
            </a:pPr>
            <a:r>
              <a:rPr lang="nb-NO" sz="1100" b="1" dirty="0">
                <a:latin typeface="Verdana"/>
                <a:ea typeface="Verdana" pitchFamily="34" charset="0"/>
                <a:cs typeface="Verdana" pitchFamily="34" charset="0"/>
              </a:rPr>
              <a:t>Avslutte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54D6C5-15FF-4CC3-97CE-9E9885D45543}"/>
              </a:ext>
            </a:extLst>
          </p:cNvPr>
          <p:cNvSpPr txBox="1"/>
          <p:nvPr/>
        </p:nvSpPr>
        <p:spPr bwMode="auto">
          <a:xfrm>
            <a:off x="9214761" y="1215701"/>
            <a:ext cx="913869" cy="16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109" eaLnBrk="0" fontAlgn="base" hangingPunct="0">
              <a:spcBef>
                <a:spcPct val="0"/>
              </a:spcBef>
            </a:pPr>
            <a:r>
              <a:rPr lang="nb-NO" sz="1100" b="1" dirty="0">
                <a:latin typeface="Verdana"/>
                <a:ea typeface="Verdana" pitchFamily="34" charset="0"/>
                <a:cs typeface="Verdana" pitchFamily="34" charset="0"/>
              </a:rPr>
              <a:t>Realisere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8E6AB4-4BE2-4B15-BC53-B5F3D3C3C036}"/>
              </a:ext>
            </a:extLst>
          </p:cNvPr>
          <p:cNvGrpSpPr/>
          <p:nvPr/>
        </p:nvGrpSpPr>
        <p:grpSpPr>
          <a:xfrm>
            <a:off x="966534" y="2842629"/>
            <a:ext cx="2143043" cy="314667"/>
            <a:chOff x="1642732" y="1726172"/>
            <a:chExt cx="2143539" cy="314740"/>
          </a:xfrm>
        </p:grpSpPr>
        <p:pic>
          <p:nvPicPr>
            <p:cNvPr id="21" name="Graphic 20" descr="Document">
              <a:extLst>
                <a:ext uri="{FF2B5EF4-FFF2-40B4-BE49-F238E27FC236}">
                  <a16:creationId xmlns:a16="http://schemas.microsoft.com/office/drawing/2014/main" id="{A19BC7AE-3F96-4B7D-B9CD-52782E7A5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42732" y="1726172"/>
              <a:ext cx="314740" cy="31474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81F887F-CA27-49C2-B06C-51ACA685DA7C}"/>
                </a:ext>
              </a:extLst>
            </p:cNvPr>
            <p:cNvSpPr txBox="1"/>
            <p:nvPr/>
          </p:nvSpPr>
          <p:spPr bwMode="auto">
            <a:xfrm>
              <a:off x="1957471" y="1760903"/>
              <a:ext cx="18288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457109" eaLnBrk="0" fontAlgn="base" hangingPunct="0">
                <a:spcBef>
                  <a:spcPct val="0"/>
                </a:spcBef>
              </a:pPr>
              <a:r>
                <a:rPr lang="nb-NO" sz="800" b="1" dirty="0">
                  <a:latin typeface="Verdana"/>
                  <a:ea typeface="Verdana" pitchFamily="34" charset="0"/>
                  <a:cs typeface="Verdana" pitchFamily="34" charset="0"/>
                </a:rPr>
                <a:t>Kost-/nytte-</a:t>
              </a:r>
              <a:br>
                <a:rPr lang="nb-NO" sz="800" b="1" dirty="0">
                  <a:latin typeface="Verdana"/>
                  <a:ea typeface="Verdana" pitchFamily="34" charset="0"/>
                  <a:cs typeface="Verdana" pitchFamily="34" charset="0"/>
                </a:rPr>
              </a:br>
              <a:r>
                <a:rPr lang="nb-NO" sz="800" b="1" dirty="0">
                  <a:latin typeface="Verdana"/>
                  <a:ea typeface="Verdana" pitchFamily="34" charset="0"/>
                  <a:cs typeface="Verdana" pitchFamily="34" charset="0"/>
                </a:rPr>
                <a:t>vurderinger av konsepter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29A68AB-29C4-42C8-BC84-FA55B67AC47D}"/>
              </a:ext>
            </a:extLst>
          </p:cNvPr>
          <p:cNvSpPr txBox="1"/>
          <p:nvPr/>
        </p:nvSpPr>
        <p:spPr bwMode="auto">
          <a:xfrm>
            <a:off x="1031769" y="3203139"/>
            <a:ext cx="1828377" cy="36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109" eaLnBrk="0" fontAlgn="base" hangingPunct="0">
              <a:spcBef>
                <a:spcPct val="0"/>
              </a:spcBef>
            </a:pPr>
            <a:r>
              <a:rPr lang="nb-NO" sz="600" dirty="0">
                <a:latin typeface="Verdana"/>
                <a:ea typeface="Verdana" pitchFamily="34" charset="0"/>
                <a:cs typeface="Verdana" pitchFamily="34" charset="0"/>
              </a:rPr>
              <a:t>I konseptfasen utredes nytte- og kostnadsvirkninger av konseptene. Forventede gevinster av konseptet som velges tas med i videre prosjektforslag.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3F7B996-D405-4EE7-A1EA-692186F91F40}"/>
              </a:ext>
            </a:extLst>
          </p:cNvPr>
          <p:cNvGrpSpPr/>
          <p:nvPr/>
        </p:nvGrpSpPr>
        <p:grpSpPr>
          <a:xfrm>
            <a:off x="3211031" y="2611496"/>
            <a:ext cx="1879920" cy="813729"/>
            <a:chOff x="3221293" y="1756898"/>
            <a:chExt cx="1880355" cy="81391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2CF6542-C9BE-4E03-9508-4CBBD033C01A}"/>
                </a:ext>
              </a:extLst>
            </p:cNvPr>
            <p:cNvGrpSpPr/>
            <p:nvPr/>
          </p:nvGrpSpPr>
          <p:grpSpPr>
            <a:xfrm>
              <a:off x="3221293" y="1756898"/>
              <a:ext cx="1411667" cy="314740"/>
              <a:chOff x="3707943" y="1778708"/>
              <a:chExt cx="1411667" cy="314740"/>
            </a:xfrm>
          </p:grpSpPr>
          <p:pic>
            <p:nvPicPr>
              <p:cNvPr id="27" name="Graphic 26" descr="Document">
                <a:extLst>
                  <a:ext uri="{FF2B5EF4-FFF2-40B4-BE49-F238E27FC236}">
                    <a16:creationId xmlns:a16="http://schemas.microsoft.com/office/drawing/2014/main" id="{2C7F6B21-ED5F-414B-BE5A-9D79DA9B52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707943" y="1778708"/>
                <a:ext cx="314740" cy="314740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8BAAD17-E4FE-4F6F-A760-B57BC2C01905}"/>
                  </a:ext>
                </a:extLst>
              </p:cNvPr>
              <p:cNvSpPr txBox="1"/>
              <p:nvPr/>
            </p:nvSpPr>
            <p:spPr bwMode="auto">
              <a:xfrm>
                <a:off x="4023936" y="1881200"/>
                <a:ext cx="1095674" cy="12311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457109" eaLnBrk="0" fontAlgn="base" hangingPunct="0">
                  <a:spcBef>
                    <a:spcPct val="0"/>
                  </a:spcBef>
                </a:pPr>
                <a:r>
                  <a:rPr lang="nb-NO" sz="800" b="1" dirty="0">
                    <a:latin typeface="Verdana"/>
                    <a:ea typeface="Verdana" pitchFamily="34" charset="0"/>
                    <a:cs typeface="Verdana" pitchFamily="34" charset="0"/>
                  </a:rPr>
                  <a:t>Gevinstprofiler</a:t>
                </a: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5B17E9C-9C22-450B-A4C3-8809E4382346}"/>
                </a:ext>
              </a:extLst>
            </p:cNvPr>
            <p:cNvSpPr txBox="1"/>
            <p:nvPr/>
          </p:nvSpPr>
          <p:spPr bwMode="auto">
            <a:xfrm>
              <a:off x="3272848" y="2109150"/>
              <a:ext cx="1828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457109" eaLnBrk="0" fontAlgn="base" hangingPunct="0">
                <a:spcBef>
                  <a:spcPct val="0"/>
                </a:spcBef>
              </a:pPr>
              <a:r>
                <a:rPr lang="nb-NO" sz="600" dirty="0">
                  <a:latin typeface="Verdana"/>
                  <a:ea typeface="Verdana" pitchFamily="34" charset="0"/>
                  <a:cs typeface="Verdana" pitchFamily="34" charset="0"/>
                </a:rPr>
                <a:t>Gevinstprofilene er detaljerte beskrivelser av hver enkelte gevinst. Profilene benyttes som underlag til gevinstrealiseringsplanen. Vedlikeholdes og oppdateres gjennomprosjektforløpet.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7B6B3FD-77B2-4E81-97BF-A99F88E3CC44}"/>
              </a:ext>
            </a:extLst>
          </p:cNvPr>
          <p:cNvGrpSpPr/>
          <p:nvPr/>
        </p:nvGrpSpPr>
        <p:grpSpPr>
          <a:xfrm>
            <a:off x="3222752" y="3517909"/>
            <a:ext cx="2140306" cy="811696"/>
            <a:chOff x="3221292" y="3206855"/>
            <a:chExt cx="2140801" cy="811883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2DE4235-C377-4F83-B669-CF696EC3A16B}"/>
                </a:ext>
              </a:extLst>
            </p:cNvPr>
            <p:cNvGrpSpPr/>
            <p:nvPr/>
          </p:nvGrpSpPr>
          <p:grpSpPr>
            <a:xfrm>
              <a:off x="3221292" y="3206855"/>
              <a:ext cx="2140801" cy="314740"/>
              <a:chOff x="3707942" y="2260925"/>
              <a:chExt cx="2140801" cy="314740"/>
            </a:xfrm>
          </p:grpSpPr>
          <p:pic>
            <p:nvPicPr>
              <p:cNvPr id="32" name="Graphic 31" descr="Document">
                <a:extLst>
                  <a:ext uri="{FF2B5EF4-FFF2-40B4-BE49-F238E27FC236}">
                    <a16:creationId xmlns:a16="http://schemas.microsoft.com/office/drawing/2014/main" id="{CDFE2481-092D-457A-B624-6BBEE9FE71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707942" y="2260925"/>
                <a:ext cx="314740" cy="314740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6048865-223C-4B9D-8A00-A7CCA450E8ED}"/>
                  </a:ext>
                </a:extLst>
              </p:cNvPr>
              <p:cNvSpPr txBox="1"/>
              <p:nvPr/>
            </p:nvSpPr>
            <p:spPr bwMode="auto">
              <a:xfrm>
                <a:off x="4019943" y="2356797"/>
                <a:ext cx="1828800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457109" eaLnBrk="0" fontAlgn="base" hangingPunct="0">
                  <a:spcBef>
                    <a:spcPct val="0"/>
                  </a:spcBef>
                </a:pPr>
                <a:r>
                  <a:rPr lang="nb-NO" sz="800" b="1" dirty="0">
                    <a:latin typeface="Verdana"/>
                    <a:ea typeface="Verdana" pitchFamily="34" charset="0"/>
                    <a:cs typeface="Verdana" pitchFamily="34" charset="0"/>
                  </a:rPr>
                  <a:t>Gevinstrealiseringsplan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F15653F-29F9-4F4D-929E-AAF19C8B092F}"/>
                </a:ext>
              </a:extLst>
            </p:cNvPr>
            <p:cNvSpPr txBox="1"/>
            <p:nvPr/>
          </p:nvSpPr>
          <p:spPr bwMode="auto">
            <a:xfrm>
              <a:off x="3272848" y="3556966"/>
              <a:ext cx="1828800" cy="461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457109" eaLnBrk="0" fontAlgn="base" hangingPunct="0">
                <a:spcBef>
                  <a:spcPct val="0"/>
                </a:spcBef>
              </a:pPr>
              <a:r>
                <a:rPr lang="nb-NO" sz="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Grunnlaget for å lede og realisere gevinster. Utarbeides av programmet/prosjektene sammen med gevinsteiere i virksomheten. Benyttes deretter i virksomhetens oppfølging av gevinstene. 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99BA24-5249-407E-B59C-04B27FB78A80}"/>
              </a:ext>
            </a:extLst>
          </p:cNvPr>
          <p:cNvGrpSpPr/>
          <p:nvPr/>
        </p:nvGrpSpPr>
        <p:grpSpPr>
          <a:xfrm>
            <a:off x="3203877" y="1810683"/>
            <a:ext cx="2147826" cy="622541"/>
            <a:chOff x="3236630" y="4922397"/>
            <a:chExt cx="2148323" cy="62268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49617C0-7290-41D3-8EAE-4B9F73D782F6}"/>
                </a:ext>
              </a:extLst>
            </p:cNvPr>
            <p:cNvGrpSpPr/>
            <p:nvPr/>
          </p:nvGrpSpPr>
          <p:grpSpPr>
            <a:xfrm>
              <a:off x="3236630" y="4922397"/>
              <a:ext cx="2148323" cy="314740"/>
              <a:chOff x="3725450" y="2730579"/>
              <a:chExt cx="2148323" cy="314740"/>
            </a:xfrm>
          </p:grpSpPr>
          <p:pic>
            <p:nvPicPr>
              <p:cNvPr id="37" name="Graphic 36" descr="Document">
                <a:extLst>
                  <a:ext uri="{FF2B5EF4-FFF2-40B4-BE49-F238E27FC236}">
                    <a16:creationId xmlns:a16="http://schemas.microsoft.com/office/drawing/2014/main" id="{E18FBF1F-544F-463F-839A-D79EB5AE08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725450" y="2730579"/>
                <a:ext cx="314740" cy="314740"/>
              </a:xfrm>
              <a:prstGeom prst="rect">
                <a:avLst/>
              </a:prstGeom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2978200-7578-43F5-BF29-5EE57217F4C9}"/>
                  </a:ext>
                </a:extLst>
              </p:cNvPr>
              <p:cNvSpPr txBox="1"/>
              <p:nvPr/>
            </p:nvSpPr>
            <p:spPr bwMode="auto">
              <a:xfrm>
                <a:off x="4044973" y="2831008"/>
                <a:ext cx="1828800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457109" eaLnBrk="0" fontAlgn="base" hangingPunct="0">
                  <a:spcBef>
                    <a:spcPct val="0"/>
                  </a:spcBef>
                </a:pPr>
                <a:r>
                  <a:rPr lang="nb-NO" sz="800" b="1" dirty="0">
                    <a:latin typeface="Verdana"/>
                    <a:ea typeface="Verdana" pitchFamily="34" charset="0"/>
                    <a:cs typeface="Verdana" pitchFamily="34" charset="0"/>
                  </a:rPr>
                  <a:t>Gevinstkart</a:t>
                </a: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1AFDC9-550A-4730-89F9-813CD55A5E8B}"/>
                </a:ext>
              </a:extLst>
            </p:cNvPr>
            <p:cNvSpPr txBox="1"/>
            <p:nvPr/>
          </p:nvSpPr>
          <p:spPr bwMode="auto">
            <a:xfrm>
              <a:off x="3272848" y="5268083"/>
              <a:ext cx="18288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457109" eaLnBrk="0" fontAlgn="base" hangingPunct="0">
                <a:spcBef>
                  <a:spcPct val="0"/>
                </a:spcBef>
              </a:pPr>
              <a:r>
                <a:rPr lang="nb-NO" sz="600" dirty="0">
                  <a:latin typeface="Verdana"/>
                  <a:ea typeface="Verdana" pitchFamily="34" charset="0"/>
                  <a:cs typeface="Verdana" pitchFamily="34" charset="0"/>
                </a:rPr>
                <a:t>Gevinstkartet viser gevinstene programmet/prosjektet skal levere og sammenhengen med prosjektleveransene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1B68703-D294-4321-B003-0EB3DC236386}"/>
              </a:ext>
            </a:extLst>
          </p:cNvPr>
          <p:cNvGrpSpPr/>
          <p:nvPr/>
        </p:nvGrpSpPr>
        <p:grpSpPr>
          <a:xfrm>
            <a:off x="7162690" y="3694390"/>
            <a:ext cx="2179823" cy="768659"/>
            <a:chOff x="7123534" y="4271151"/>
            <a:chExt cx="2180328" cy="768837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05E2A40-C143-4510-A16A-8511D05E2A72}"/>
                </a:ext>
              </a:extLst>
            </p:cNvPr>
            <p:cNvGrpSpPr/>
            <p:nvPr/>
          </p:nvGrpSpPr>
          <p:grpSpPr>
            <a:xfrm>
              <a:off x="7123534" y="4271151"/>
              <a:ext cx="2180328" cy="314740"/>
              <a:chOff x="9126893" y="2641615"/>
              <a:chExt cx="2180328" cy="314740"/>
            </a:xfrm>
          </p:grpSpPr>
          <p:pic>
            <p:nvPicPr>
              <p:cNvPr id="42" name="Graphic 41" descr="Document">
                <a:extLst>
                  <a:ext uri="{FF2B5EF4-FFF2-40B4-BE49-F238E27FC236}">
                    <a16:creationId xmlns:a16="http://schemas.microsoft.com/office/drawing/2014/main" id="{74B21EEB-0FE3-4394-AC0C-774E8A7381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126893" y="2641615"/>
                <a:ext cx="314740" cy="314740"/>
              </a:xfrm>
              <a:prstGeom prst="rect">
                <a:avLst/>
              </a:prstGeom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2AE64C1-D48A-4BDC-BCA6-358729CE3D7C}"/>
                  </a:ext>
                </a:extLst>
              </p:cNvPr>
              <p:cNvSpPr txBox="1"/>
              <p:nvPr/>
            </p:nvSpPr>
            <p:spPr bwMode="auto">
              <a:xfrm>
                <a:off x="9478421" y="2737429"/>
                <a:ext cx="1828800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457109" eaLnBrk="0" fontAlgn="base" hangingPunct="0">
                  <a:spcBef>
                    <a:spcPct val="0"/>
                  </a:spcBef>
                </a:pPr>
                <a:r>
                  <a:rPr lang="nb-NO" sz="800" b="1" dirty="0">
                    <a:latin typeface="Verdana"/>
                    <a:ea typeface="Verdana" pitchFamily="34" charset="0"/>
                    <a:cs typeface="Verdana" pitchFamily="34" charset="0"/>
                  </a:rPr>
                  <a:t>Sluttrapport</a:t>
                </a: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7548809-DAC5-440D-B106-7102A4F2D3A9}"/>
                </a:ext>
              </a:extLst>
            </p:cNvPr>
            <p:cNvSpPr txBox="1"/>
            <p:nvPr/>
          </p:nvSpPr>
          <p:spPr bwMode="auto">
            <a:xfrm>
              <a:off x="7163068" y="4670571"/>
              <a:ext cx="1828800" cy="369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457109" eaLnBrk="0" hangingPunct="0"/>
              <a:r>
                <a:rPr lang="nb-NO" sz="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 forbindelse med avslutningen bør det gjennomføres målinger og dokumenteres i hvilken grad det er realisert gevinster innenfor prosjektperioden og etter overlevering til linja.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00345FB-46E1-4196-BCF3-CEB87C6A9188}"/>
              </a:ext>
            </a:extLst>
          </p:cNvPr>
          <p:cNvGrpSpPr/>
          <p:nvPr/>
        </p:nvGrpSpPr>
        <p:grpSpPr>
          <a:xfrm>
            <a:off x="7164444" y="2734213"/>
            <a:ext cx="2137901" cy="832819"/>
            <a:chOff x="6958897" y="2024705"/>
            <a:chExt cx="2138396" cy="83301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50E0754-C0FA-4647-AB09-14AB857AC086}"/>
                </a:ext>
              </a:extLst>
            </p:cNvPr>
            <p:cNvGrpSpPr/>
            <p:nvPr/>
          </p:nvGrpSpPr>
          <p:grpSpPr>
            <a:xfrm>
              <a:off x="6958897" y="2024705"/>
              <a:ext cx="2138396" cy="314740"/>
              <a:chOff x="7270799" y="2244724"/>
              <a:chExt cx="2138396" cy="314740"/>
            </a:xfrm>
          </p:grpSpPr>
          <p:pic>
            <p:nvPicPr>
              <p:cNvPr id="47" name="Graphic 46" descr="Document">
                <a:extLst>
                  <a:ext uri="{FF2B5EF4-FFF2-40B4-BE49-F238E27FC236}">
                    <a16:creationId xmlns:a16="http://schemas.microsoft.com/office/drawing/2014/main" id="{2CD80831-1F13-4F01-A308-4B15E129E9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270799" y="2244724"/>
                <a:ext cx="314740" cy="314740"/>
              </a:xfrm>
              <a:prstGeom prst="rect">
                <a:avLst/>
              </a:prstGeom>
            </p:spPr>
          </p:pic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DDCCC8F-7C84-410C-9B8E-2FB96B215BAC}"/>
                  </a:ext>
                </a:extLst>
              </p:cNvPr>
              <p:cNvSpPr txBox="1"/>
              <p:nvPr/>
            </p:nvSpPr>
            <p:spPr bwMode="auto">
              <a:xfrm>
                <a:off x="7580395" y="2246330"/>
                <a:ext cx="182880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457109" eaLnBrk="0" fontAlgn="base" hangingPunct="0">
                  <a:spcBef>
                    <a:spcPct val="0"/>
                  </a:spcBef>
                </a:pPr>
                <a:r>
                  <a:rPr lang="nb-NO" sz="800" b="1" dirty="0">
                    <a:latin typeface="Verdana"/>
                    <a:ea typeface="Verdana" pitchFamily="34" charset="0"/>
                    <a:cs typeface="Verdana" pitchFamily="34" charset="0"/>
                  </a:rPr>
                  <a:t>Oppdatert gevinstrealiseringsplan</a:t>
                </a: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11D6AC8-E66A-4533-AB96-F1002BC44EE5}"/>
                </a:ext>
              </a:extLst>
            </p:cNvPr>
            <p:cNvSpPr txBox="1"/>
            <p:nvPr/>
          </p:nvSpPr>
          <p:spPr bwMode="auto">
            <a:xfrm>
              <a:off x="7007465" y="2395944"/>
              <a:ext cx="1916295" cy="461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457109" eaLnBrk="0" fontAlgn="base" hangingPunct="0">
                <a:spcBef>
                  <a:spcPct val="0"/>
                </a:spcBef>
              </a:pPr>
              <a:r>
                <a:rPr lang="nb-NO" sz="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For å sikre oppfølging av gevinster i realiseringsfasen bør gevinsteierne oppdatere gevinstrealiseringsplanen før overlevering til linjen. Dette skal sikre at videre gevinstrealisering og målinger blir gjennomført.</a:t>
              </a:r>
            </a:p>
          </p:txBody>
        </p:sp>
      </p:grpSp>
      <p:pic>
        <p:nvPicPr>
          <p:cNvPr id="49" name="Graphic 48" descr="Repeat">
            <a:extLst>
              <a:ext uri="{FF2B5EF4-FFF2-40B4-BE49-F238E27FC236}">
                <a16:creationId xmlns:a16="http://schemas.microsoft.com/office/drawing/2014/main" id="{744EAAC8-E827-405B-91F9-26068A1C29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10687" y="1766694"/>
            <a:ext cx="314667" cy="310394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74C33F92-EAC7-46BE-9092-A1F2BE19A38E}"/>
              </a:ext>
            </a:extLst>
          </p:cNvPr>
          <p:cNvGrpSpPr/>
          <p:nvPr/>
        </p:nvGrpSpPr>
        <p:grpSpPr>
          <a:xfrm>
            <a:off x="3270509" y="4505492"/>
            <a:ext cx="1828377" cy="653784"/>
            <a:chOff x="3269380" y="5045026"/>
            <a:chExt cx="1828800" cy="653935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9C9E6B2-BEE1-4ED7-88D8-97C040C654CC}"/>
                </a:ext>
              </a:extLst>
            </p:cNvPr>
            <p:cNvGrpSpPr/>
            <p:nvPr/>
          </p:nvGrpSpPr>
          <p:grpSpPr>
            <a:xfrm>
              <a:off x="3269380" y="5179750"/>
              <a:ext cx="1828800" cy="519211"/>
              <a:chOff x="3272479" y="5455207"/>
              <a:chExt cx="1828800" cy="519211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7B0F137-D79B-4AD8-81A8-C416368AF33B}"/>
                  </a:ext>
                </a:extLst>
              </p:cNvPr>
              <p:cNvSpPr txBox="1"/>
              <p:nvPr/>
            </p:nvSpPr>
            <p:spPr bwMode="auto">
              <a:xfrm>
                <a:off x="3563931" y="5455207"/>
                <a:ext cx="1243390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457109" eaLnBrk="0" fontAlgn="base" hangingPunct="0">
                  <a:spcBef>
                    <a:spcPct val="0"/>
                  </a:spcBef>
                </a:pPr>
                <a:r>
                  <a:rPr lang="nb-NO" sz="800" b="1" dirty="0">
                    <a:latin typeface="Verdana"/>
                    <a:ea typeface="Verdana" pitchFamily="34" charset="0"/>
                    <a:cs typeface="Verdana" pitchFamily="34" charset="0"/>
                  </a:rPr>
                  <a:t>Gevinstansvarlig</a:t>
                </a:r>
                <a:endParaRPr lang="nb-NO" sz="900" b="1" dirty="0">
                  <a:latin typeface="Verdana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5A8E4EE-114C-4B13-B793-A71E9BB92D7E}"/>
                  </a:ext>
                </a:extLst>
              </p:cNvPr>
              <p:cNvSpPr txBox="1"/>
              <p:nvPr/>
            </p:nvSpPr>
            <p:spPr bwMode="auto">
              <a:xfrm>
                <a:off x="3272479" y="5697355"/>
                <a:ext cx="1828800" cy="277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457109" eaLnBrk="0" fontAlgn="base" hangingPunct="0">
                  <a:spcBef>
                    <a:spcPct val="0"/>
                  </a:spcBef>
                </a:pPr>
                <a:r>
                  <a:rPr lang="nb-NO" sz="600" dirty="0">
                    <a:latin typeface="Verdana"/>
                    <a:ea typeface="Verdana" pitchFamily="34" charset="0"/>
                    <a:cs typeface="Verdana" pitchFamily="34" charset="0"/>
                  </a:rPr>
                  <a:t>Deltaker i prosjekt/program som er ansvarlig for det meste av gevinstplanleggingen. Sikrer dialog mellom prosjekt og linjeorganisasjonen. </a:t>
                </a: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774139A-392C-4C58-9B3B-7BB6D6F3C0F7}"/>
                </a:ext>
              </a:extLst>
            </p:cNvPr>
            <p:cNvGrpSpPr/>
            <p:nvPr/>
          </p:nvGrpSpPr>
          <p:grpSpPr>
            <a:xfrm>
              <a:off x="3272548" y="5045026"/>
              <a:ext cx="351719" cy="360201"/>
              <a:chOff x="2063940" y="4822514"/>
              <a:chExt cx="351719" cy="360201"/>
            </a:xfrm>
          </p:grpSpPr>
          <p:pic>
            <p:nvPicPr>
              <p:cNvPr id="53" name="Graphic 52" descr="Man">
                <a:extLst>
                  <a:ext uri="{FF2B5EF4-FFF2-40B4-BE49-F238E27FC236}">
                    <a16:creationId xmlns:a16="http://schemas.microsoft.com/office/drawing/2014/main" id="{23AB97EF-6806-46F7-BAF4-A554B30BC8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092411" y="4859467"/>
                <a:ext cx="323248" cy="323248"/>
              </a:xfrm>
              <a:prstGeom prst="rect">
                <a:avLst/>
              </a:prstGeom>
            </p:spPr>
          </p:pic>
          <p:sp>
            <p:nvSpPr>
              <p:cNvPr id="54" name="Plus Sign 53">
                <a:extLst>
                  <a:ext uri="{FF2B5EF4-FFF2-40B4-BE49-F238E27FC236}">
                    <a16:creationId xmlns:a16="http://schemas.microsoft.com/office/drawing/2014/main" id="{E2259BA0-E816-4C4B-9871-D0ED8529D71D}"/>
                  </a:ext>
                </a:extLst>
              </p:cNvPr>
              <p:cNvSpPr/>
              <p:nvPr/>
            </p:nvSpPr>
            <p:spPr>
              <a:xfrm>
                <a:off x="2063940" y="4822514"/>
                <a:ext cx="158036" cy="158036"/>
              </a:xfrm>
              <a:prstGeom prst="mathPlus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115CB6D-2A28-4DAC-BEF7-CE2482F4B77F}"/>
              </a:ext>
            </a:extLst>
          </p:cNvPr>
          <p:cNvGrpSpPr/>
          <p:nvPr/>
        </p:nvGrpSpPr>
        <p:grpSpPr>
          <a:xfrm>
            <a:off x="3267042" y="5427183"/>
            <a:ext cx="1831844" cy="682416"/>
            <a:chOff x="3269380" y="4084560"/>
            <a:chExt cx="1832268" cy="682574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BAE1DBFD-E047-47C4-AE96-657C4E2445D8}"/>
                </a:ext>
              </a:extLst>
            </p:cNvPr>
            <p:cNvGrpSpPr/>
            <p:nvPr/>
          </p:nvGrpSpPr>
          <p:grpSpPr>
            <a:xfrm>
              <a:off x="3272848" y="4224515"/>
              <a:ext cx="1828800" cy="542619"/>
              <a:chOff x="3287203" y="4539911"/>
              <a:chExt cx="1828800" cy="542619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9018660-4B49-44AC-B403-F504E31213B3}"/>
                  </a:ext>
                </a:extLst>
              </p:cNvPr>
              <p:cNvSpPr txBox="1"/>
              <p:nvPr/>
            </p:nvSpPr>
            <p:spPr bwMode="auto">
              <a:xfrm>
                <a:off x="3560832" y="4539911"/>
                <a:ext cx="1020178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457109" eaLnBrk="0" fontAlgn="base" hangingPunct="0">
                  <a:spcBef>
                    <a:spcPct val="0"/>
                  </a:spcBef>
                </a:pPr>
                <a:r>
                  <a:rPr lang="nb-NO" sz="800" b="1" dirty="0">
                    <a:latin typeface="Verdana"/>
                    <a:ea typeface="Verdana" pitchFamily="34" charset="0"/>
                    <a:cs typeface="Verdana" pitchFamily="34" charset="0"/>
                  </a:rPr>
                  <a:t>Gevinsteiere</a:t>
                </a:r>
                <a:endParaRPr lang="nb-NO" sz="900" b="1" dirty="0">
                  <a:latin typeface="Verdana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9FCD8F1-875A-4578-8274-3C25C2C1FC04}"/>
                  </a:ext>
                </a:extLst>
              </p:cNvPr>
              <p:cNvSpPr txBox="1"/>
              <p:nvPr/>
            </p:nvSpPr>
            <p:spPr bwMode="auto">
              <a:xfrm>
                <a:off x="3287203" y="4805531"/>
                <a:ext cx="182880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457109" eaLnBrk="0" fontAlgn="base" hangingPunct="0">
                  <a:spcBef>
                    <a:spcPct val="0"/>
                  </a:spcBef>
                </a:pPr>
                <a:r>
                  <a:rPr lang="nb-NO" sz="600" dirty="0">
                    <a:latin typeface="Verdana"/>
                    <a:ea typeface="Verdana" pitchFamily="34" charset="0"/>
                    <a:cs typeface="Verdana" pitchFamily="34" charset="0"/>
                  </a:rPr>
                  <a:t>Gevinsteiere representerer linjeorganisasjonen med delegert ansvar fo</a:t>
                </a:r>
                <a:r>
                  <a:rPr lang="nb-NO" sz="600" dirty="0"/>
                  <a:t>r å følge opp gevinster. Rapporterer til gevinstansvarlig.</a:t>
                </a:r>
                <a:endParaRPr lang="nb-NO" sz="600" dirty="0">
                  <a:latin typeface="Verdana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D980814-3D2E-411E-983F-3B0A4FBAC7C9}"/>
                </a:ext>
              </a:extLst>
            </p:cNvPr>
            <p:cNvGrpSpPr/>
            <p:nvPr/>
          </p:nvGrpSpPr>
          <p:grpSpPr>
            <a:xfrm>
              <a:off x="3269380" y="4084560"/>
              <a:ext cx="351719" cy="360201"/>
              <a:chOff x="2063940" y="4822514"/>
              <a:chExt cx="351719" cy="360201"/>
            </a:xfrm>
          </p:grpSpPr>
          <p:pic>
            <p:nvPicPr>
              <p:cNvPr id="60" name="Graphic 59" descr="Man">
                <a:extLst>
                  <a:ext uri="{FF2B5EF4-FFF2-40B4-BE49-F238E27FC236}">
                    <a16:creationId xmlns:a16="http://schemas.microsoft.com/office/drawing/2014/main" id="{BA1BF64F-FFA0-47DB-AE9E-4A5B9F1560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092411" y="4859467"/>
                <a:ext cx="323248" cy="323248"/>
              </a:xfrm>
              <a:prstGeom prst="rect">
                <a:avLst/>
              </a:prstGeom>
            </p:spPr>
          </p:pic>
          <p:sp>
            <p:nvSpPr>
              <p:cNvPr id="61" name="Plus Sign 60">
                <a:extLst>
                  <a:ext uri="{FF2B5EF4-FFF2-40B4-BE49-F238E27FC236}">
                    <a16:creationId xmlns:a16="http://schemas.microsoft.com/office/drawing/2014/main" id="{80CDB1DC-8CE3-4F6B-AEB6-B0065A33D096}"/>
                  </a:ext>
                </a:extLst>
              </p:cNvPr>
              <p:cNvSpPr/>
              <p:nvPr/>
            </p:nvSpPr>
            <p:spPr>
              <a:xfrm>
                <a:off x="2063940" y="4822514"/>
                <a:ext cx="158036" cy="158036"/>
              </a:xfrm>
              <a:prstGeom prst="mathPlus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0B59848F-F81D-42AF-BD17-EDC875ED1749}"/>
              </a:ext>
            </a:extLst>
          </p:cNvPr>
          <p:cNvSpPr txBox="1"/>
          <p:nvPr/>
        </p:nvSpPr>
        <p:spPr bwMode="auto">
          <a:xfrm>
            <a:off x="5768175" y="1805231"/>
            <a:ext cx="800950" cy="24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109" eaLnBrk="0" fontAlgn="base" hangingPunct="0">
              <a:spcBef>
                <a:spcPct val="0"/>
              </a:spcBef>
            </a:pPr>
            <a:r>
              <a:rPr lang="nb-NO" sz="800" b="1" dirty="0">
                <a:latin typeface="Verdana"/>
                <a:ea typeface="Verdana" pitchFamily="34" charset="0"/>
                <a:cs typeface="Verdana" pitchFamily="34" charset="0"/>
              </a:rPr>
              <a:t>Vedlikeholde og oppdatere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BB6F5A3-899A-4C3F-90DF-A5AAB6A7BD11}"/>
              </a:ext>
            </a:extLst>
          </p:cNvPr>
          <p:cNvGrpSpPr/>
          <p:nvPr/>
        </p:nvGrpSpPr>
        <p:grpSpPr>
          <a:xfrm>
            <a:off x="7147413" y="1774034"/>
            <a:ext cx="1791308" cy="721417"/>
            <a:chOff x="3221293" y="1756898"/>
            <a:chExt cx="1791723" cy="721584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40E36218-139F-403B-9AEB-ECAAB1724F42}"/>
                </a:ext>
              </a:extLst>
            </p:cNvPr>
            <p:cNvGrpSpPr/>
            <p:nvPr/>
          </p:nvGrpSpPr>
          <p:grpSpPr>
            <a:xfrm>
              <a:off x="3221293" y="1756898"/>
              <a:ext cx="1410414" cy="314740"/>
              <a:chOff x="3707943" y="1778708"/>
              <a:chExt cx="1410414" cy="314740"/>
            </a:xfrm>
          </p:grpSpPr>
          <p:pic>
            <p:nvPicPr>
              <p:cNvPr id="68" name="Graphic 67" descr="Document">
                <a:extLst>
                  <a:ext uri="{FF2B5EF4-FFF2-40B4-BE49-F238E27FC236}">
                    <a16:creationId xmlns:a16="http://schemas.microsoft.com/office/drawing/2014/main" id="{A7841C9F-D2BF-45A5-8AF7-DC8A4C37B2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707943" y="1778708"/>
                <a:ext cx="314740" cy="314740"/>
              </a:xfrm>
              <a:prstGeom prst="rect">
                <a:avLst/>
              </a:prstGeom>
            </p:spPr>
          </p:pic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AD2FB71-7506-46A8-AB56-CE8D8E0DB3F9}"/>
                  </a:ext>
                </a:extLst>
              </p:cNvPr>
              <p:cNvSpPr txBox="1"/>
              <p:nvPr/>
            </p:nvSpPr>
            <p:spPr bwMode="auto">
              <a:xfrm>
                <a:off x="4022683" y="1823719"/>
                <a:ext cx="1095674" cy="24622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457109" eaLnBrk="0" fontAlgn="base" hangingPunct="0">
                  <a:spcBef>
                    <a:spcPct val="0"/>
                  </a:spcBef>
                </a:pPr>
                <a:r>
                  <a:rPr lang="nb-NO" sz="800" b="1" dirty="0">
                    <a:latin typeface="Verdana"/>
                    <a:ea typeface="Verdana" pitchFamily="34" charset="0"/>
                    <a:cs typeface="Verdana" pitchFamily="34" charset="0"/>
                  </a:rPr>
                  <a:t>Oppdaterte gevinstprofiler</a:t>
                </a:r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8A23592-7345-43A1-AD7E-6A2951ADADC6}"/>
                </a:ext>
              </a:extLst>
            </p:cNvPr>
            <p:cNvSpPr txBox="1"/>
            <p:nvPr/>
          </p:nvSpPr>
          <p:spPr bwMode="auto">
            <a:xfrm>
              <a:off x="3272848" y="2109150"/>
              <a:ext cx="17401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457109" eaLnBrk="0" fontAlgn="base" hangingPunct="0">
                <a:spcBef>
                  <a:spcPct val="0"/>
                </a:spcBef>
              </a:pPr>
              <a:r>
                <a:rPr lang="nb-NO" sz="600" dirty="0">
                  <a:latin typeface="Verdana"/>
                  <a:ea typeface="Verdana" pitchFamily="34" charset="0"/>
                  <a:cs typeface="Verdana" pitchFamily="34" charset="0"/>
                </a:rPr>
                <a:t>Gevinstprofilene vedlikeholdes og oppdateres gjennom prosjektet slik at de gir riktigst mulig bilde av en gevinst, når den oppstår og hvordan den måles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709941F4-6FDC-42D5-A0B6-51DF45951D55}"/>
              </a:ext>
            </a:extLst>
          </p:cNvPr>
          <p:cNvSpPr txBox="1"/>
          <p:nvPr/>
        </p:nvSpPr>
        <p:spPr bwMode="auto">
          <a:xfrm>
            <a:off x="5410687" y="2119105"/>
            <a:ext cx="1494300" cy="18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109" eaLnBrk="0" hangingPunct="0"/>
            <a:r>
              <a:rPr lang="nb-NO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Utføres av program-/prosjektleder, sammen med gevinsteiere</a:t>
            </a:r>
          </a:p>
        </p:txBody>
      </p:sp>
      <p:pic>
        <p:nvPicPr>
          <p:cNvPr id="71" name="Graphic 70" descr="Repeat">
            <a:extLst>
              <a:ext uri="{FF2B5EF4-FFF2-40B4-BE49-F238E27FC236}">
                <a16:creationId xmlns:a16="http://schemas.microsoft.com/office/drawing/2014/main" id="{09CFE63C-F151-435A-82DC-4F0EE87826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13741" y="1753712"/>
            <a:ext cx="314667" cy="310394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C4EC8783-7545-4517-913D-FCB99F52B79E}"/>
              </a:ext>
            </a:extLst>
          </p:cNvPr>
          <p:cNvSpPr txBox="1"/>
          <p:nvPr/>
        </p:nvSpPr>
        <p:spPr bwMode="auto">
          <a:xfrm>
            <a:off x="9571230" y="1792249"/>
            <a:ext cx="1136812" cy="24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109" eaLnBrk="0" fontAlgn="base" hangingPunct="0">
              <a:spcBef>
                <a:spcPct val="0"/>
              </a:spcBef>
            </a:pPr>
            <a:r>
              <a:rPr lang="nb-NO" sz="800" b="1" dirty="0">
                <a:latin typeface="Verdana"/>
                <a:ea typeface="Verdana" pitchFamily="34" charset="0"/>
                <a:cs typeface="Verdana" pitchFamily="34" charset="0"/>
              </a:rPr>
              <a:t>Gjennomføre</a:t>
            </a:r>
            <a:r>
              <a:rPr lang="nb-NO" sz="800" b="1" dirty="0"/>
              <a:t> </a:t>
            </a:r>
            <a:r>
              <a:rPr lang="nb-NO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gevinstrealisering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FEED201-D4AA-47C6-B34F-DB674C0D7B33}"/>
              </a:ext>
            </a:extLst>
          </p:cNvPr>
          <p:cNvSpPr txBox="1"/>
          <p:nvPr/>
        </p:nvSpPr>
        <p:spPr bwMode="auto">
          <a:xfrm>
            <a:off x="9213741" y="2106123"/>
            <a:ext cx="1494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109" eaLnBrk="0" hangingPunct="0"/>
            <a:r>
              <a:rPr lang="nb-NO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denne fasen gjennomfører gevinstansvarlige og gevinsteierne de nødvendige aktivitetene for å realisere gevinstene. 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1FE0EE2-4302-47EC-8577-2DF5E39B3682}"/>
              </a:ext>
            </a:extLst>
          </p:cNvPr>
          <p:cNvGrpSpPr/>
          <p:nvPr/>
        </p:nvGrpSpPr>
        <p:grpSpPr>
          <a:xfrm>
            <a:off x="968013" y="1800647"/>
            <a:ext cx="2143043" cy="403969"/>
            <a:chOff x="1642732" y="1726172"/>
            <a:chExt cx="2143539" cy="404063"/>
          </a:xfrm>
        </p:grpSpPr>
        <p:pic>
          <p:nvPicPr>
            <p:cNvPr id="75" name="Graphic 74" descr="Document">
              <a:extLst>
                <a:ext uri="{FF2B5EF4-FFF2-40B4-BE49-F238E27FC236}">
                  <a16:creationId xmlns:a16="http://schemas.microsoft.com/office/drawing/2014/main" id="{ABEC8CFD-F5A8-4B60-AE74-1A3BCC922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42732" y="1726172"/>
              <a:ext cx="314740" cy="314740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963A142-9477-4FBD-A654-76689CBB0239}"/>
                </a:ext>
              </a:extLst>
            </p:cNvPr>
            <p:cNvSpPr txBox="1"/>
            <p:nvPr/>
          </p:nvSpPr>
          <p:spPr bwMode="auto">
            <a:xfrm>
              <a:off x="1957471" y="1760903"/>
              <a:ext cx="1828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457109" eaLnBrk="0" fontAlgn="base" hangingPunct="0">
                <a:spcBef>
                  <a:spcPct val="0"/>
                </a:spcBef>
              </a:pPr>
              <a:r>
                <a:rPr lang="nb-NO" sz="8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Beskrivelse av nå- og </a:t>
              </a:r>
              <a:r>
                <a:rPr lang="nb-NO" sz="800" b="1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fremtidssituasjonen</a:t>
              </a:r>
              <a:r>
                <a:rPr lang="nb-NO" sz="8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og vurdering av gevinstpotensialet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CC664531-4DBD-4820-ACCB-65F8F301CF0C}"/>
              </a:ext>
            </a:extLst>
          </p:cNvPr>
          <p:cNvSpPr txBox="1"/>
          <p:nvPr/>
        </p:nvSpPr>
        <p:spPr bwMode="auto">
          <a:xfrm>
            <a:off x="1033249" y="2270513"/>
            <a:ext cx="18283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109" eaLnBrk="0" fontAlgn="base" hangingPunct="0">
              <a:spcBef>
                <a:spcPct val="0"/>
              </a:spcBef>
            </a:pPr>
            <a:r>
              <a:rPr lang="nb-NO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konseptfasen beskrives nåsituasjonen og den  ønskede </a:t>
            </a:r>
            <a:r>
              <a:rPr lang="nb-NO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fremtidssituasjonen</a:t>
            </a:r>
            <a:r>
              <a:rPr lang="nb-NO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som prosjektet skal føre til. Det gjøres en overordnet vurdering av hvilke potensielle gevinster prosjektet kan skape.</a:t>
            </a:r>
          </a:p>
        </p:txBody>
      </p:sp>
    </p:spTree>
    <p:extLst>
      <p:ext uri="{BB962C8B-B14F-4D97-AF65-F5344CB8AC3E}">
        <p14:creationId xmlns:p14="http://schemas.microsoft.com/office/powerpoint/2010/main" val="263042333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3077A1-56D5-4B16-9F53-00B52A181164}"/>
              </a:ext>
            </a:extLst>
          </p:cNvPr>
          <p:cNvSpPr/>
          <p:nvPr/>
        </p:nvSpPr>
        <p:spPr>
          <a:xfrm>
            <a:off x="278545" y="328612"/>
            <a:ext cx="11634910" cy="620077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9C2AA2-B852-4127-BDCE-E81B96919883}"/>
              </a:ext>
            </a:extLst>
          </p:cNvPr>
          <p:cNvSpPr txBox="1"/>
          <p:nvPr/>
        </p:nvSpPr>
        <p:spPr>
          <a:xfrm>
            <a:off x="558800" y="514945"/>
            <a:ext cx="11074400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b="1" err="1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Formål</a:t>
            </a:r>
            <a:endParaRPr lang="en-US" sz="3600" b="1">
              <a:solidFill>
                <a:schemeClr val="accent1"/>
              </a:solidFill>
              <a:latin typeface="+mj-lt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Oval 6">
            <a:extLst>
              <a:ext uri="{FF2B5EF4-FFF2-40B4-BE49-F238E27FC236}">
                <a16:creationId xmlns:a16="http://schemas.microsoft.com/office/drawing/2014/main" id="{D2B24B41-984E-4CD5-B77D-D49657DEC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88" y="1587500"/>
            <a:ext cx="819150" cy="81438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40852A45-7903-4073-B35D-97E41D217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88" y="4070350"/>
            <a:ext cx="819150" cy="8080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2B9AEAD0-1B41-4338-B68C-F40C0B3B7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0" y="2828925"/>
            <a:ext cx="812800" cy="8080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9">
            <a:extLst>
              <a:ext uri="{FF2B5EF4-FFF2-40B4-BE49-F238E27FC236}">
                <a16:creationId xmlns:a16="http://schemas.microsoft.com/office/drawing/2014/main" id="{7E38EB65-DF2B-49BD-91EA-E763789A0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0" y="5300663"/>
            <a:ext cx="812800" cy="81438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UiO prosjektrammeverk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C2A721A-5DBE-4A9D-8E5A-720EC45F640A}"/>
              </a:ext>
            </a:extLst>
          </p:cNvPr>
          <p:cNvSpPr txBox="1">
            <a:spLocks/>
          </p:cNvSpPr>
          <p:nvPr/>
        </p:nvSpPr>
        <p:spPr>
          <a:xfrm>
            <a:off x="961294" y="1741765"/>
            <a:ext cx="10566400" cy="41148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dirty="0" smtClean="0"/>
              <a:t>Sikre at mottakerorganisasjonen har de beste muligheter for å kunne realisere ønskede gevinster, gjennom blant annet:</a:t>
            </a:r>
          </a:p>
          <a:p>
            <a:r>
              <a:rPr lang="nb-NO" dirty="0" smtClean="0"/>
              <a:t>Tydeliggjøre prosjektets og mottakerorganisasjonens felles ansvar for organisatorisk implementering og bruk av prosjektets leveranser.</a:t>
            </a:r>
          </a:p>
          <a:p>
            <a:r>
              <a:rPr lang="nb-NO" dirty="0" smtClean="0"/>
              <a:t>Tydeliggjøre skillet mellom implementeringsaktiviteter som prosjektet skal gjennomføre med prosjektressurser og de aktivitetene som mottakerorganisasjonen skal stå for.</a:t>
            </a:r>
          </a:p>
          <a:p>
            <a:r>
              <a:rPr lang="nb-NO" dirty="0" smtClean="0"/>
              <a:t>Formulere effektive og forpliktende implementeringsaktiviteter i mottakerorganisasjonen.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2797379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3077A1-56D5-4B16-9F53-00B52A181164}"/>
              </a:ext>
            </a:extLst>
          </p:cNvPr>
          <p:cNvSpPr/>
          <p:nvPr/>
        </p:nvSpPr>
        <p:spPr>
          <a:xfrm>
            <a:off x="278545" y="328612"/>
            <a:ext cx="11634910" cy="620077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9C2AA2-B852-4127-BDCE-E81B96919883}"/>
              </a:ext>
            </a:extLst>
          </p:cNvPr>
          <p:cNvSpPr txBox="1"/>
          <p:nvPr/>
        </p:nvSpPr>
        <p:spPr>
          <a:xfrm>
            <a:off x="558800" y="514945"/>
            <a:ext cx="11074400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Leveranser</a:t>
            </a:r>
            <a:r>
              <a:rPr lang="en-US" sz="3600" b="1" dirty="0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etter</a:t>
            </a:r>
            <a:r>
              <a:rPr lang="en-US" sz="3600" b="1" dirty="0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 Workshop</a:t>
            </a:r>
            <a:endParaRPr lang="en-US" sz="3600" b="1" dirty="0">
              <a:solidFill>
                <a:schemeClr val="accent1"/>
              </a:solidFill>
              <a:latin typeface="+mj-lt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Oval 6">
            <a:extLst>
              <a:ext uri="{FF2B5EF4-FFF2-40B4-BE49-F238E27FC236}">
                <a16:creationId xmlns:a16="http://schemas.microsoft.com/office/drawing/2014/main" id="{D2B24B41-984E-4CD5-B77D-D49657DEC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88" y="1587500"/>
            <a:ext cx="819150" cy="81438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40852A45-7903-4073-B35D-97E41D217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88" y="4070350"/>
            <a:ext cx="819150" cy="8080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2B9AEAD0-1B41-4338-B68C-F40C0B3B7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0" y="2828925"/>
            <a:ext cx="812800" cy="8080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9">
            <a:extLst>
              <a:ext uri="{FF2B5EF4-FFF2-40B4-BE49-F238E27FC236}">
                <a16:creationId xmlns:a16="http://schemas.microsoft.com/office/drawing/2014/main" id="{7E38EB65-DF2B-49BD-91EA-E763789A0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0" y="5300663"/>
            <a:ext cx="812800" cy="81438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UiO prosjektrammeverk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2513696-1168-452F-8FFD-8E0FAF2D48F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mtClean="0"/>
              <a:t>En beskrivelse av og beslutning om implementeringsaktiviteter etter prosjektets avslutning:</a:t>
            </a:r>
          </a:p>
          <a:p>
            <a:r>
              <a:rPr lang="nb-NO" smtClean="0"/>
              <a:t>Felles oversikt over prosjektets implementeringsplan</a:t>
            </a:r>
          </a:p>
          <a:p>
            <a:r>
              <a:rPr lang="nb-NO" smtClean="0"/>
              <a:t>Diskusjon rundt behovene for ytterligere understøttende implementeringsaktiviteter i mottakerorganisasjonen</a:t>
            </a:r>
          </a:p>
          <a:p>
            <a:r>
              <a:rPr lang="nb-NO" smtClean="0"/>
              <a:t>Beskrivelse av implementeringsaktiviteter og ansvar etter prosjektavslutning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0484060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2C917-4AAE-431F-8C14-FF6AE9A65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Gevinstplan (gevinstrealiseringsplan)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13088-2210-4F42-A70C-E4C2430F0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1981200"/>
            <a:ext cx="5176982" cy="4114800"/>
          </a:xfrm>
        </p:spPr>
        <p:txBody>
          <a:bodyPr/>
          <a:lstStyle/>
          <a:p>
            <a:r>
              <a:rPr lang="nb-NO"/>
              <a:t>Operativ handlingsplan for virksomhetsledelsen som benyttes i oppfølgingen av prosjektets gevinster.</a:t>
            </a:r>
          </a:p>
          <a:p>
            <a:r>
              <a:rPr lang="nb-NO"/>
              <a:t>Etablering av eierskap til gevinstene blant interessenter og jevnlig kontakt med de gevinstansvarlige er særlig viktige forutsetninger for å lykkes</a:t>
            </a:r>
          </a:p>
          <a:p>
            <a:endParaRPr lang="nb-NO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319D8F-6A9F-4F5B-BE6E-A97FFC9619E7}"/>
              </a:ext>
            </a:extLst>
          </p:cNvPr>
          <p:cNvGrpSpPr/>
          <p:nvPr/>
        </p:nvGrpSpPr>
        <p:grpSpPr>
          <a:xfrm>
            <a:off x="7994614" y="2199837"/>
            <a:ext cx="2517496" cy="1543926"/>
            <a:chOff x="9880660" y="3542871"/>
            <a:chExt cx="667137" cy="290427"/>
          </a:xfrm>
          <a:solidFill>
            <a:schemeClr val="accent2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0090048-DA7A-444E-B2D5-8B89F4ABE1FE}"/>
                </a:ext>
              </a:extLst>
            </p:cNvPr>
            <p:cNvSpPr/>
            <p:nvPr/>
          </p:nvSpPr>
          <p:spPr>
            <a:xfrm>
              <a:off x="10067068" y="3625715"/>
              <a:ext cx="80401" cy="130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0D01DB-D4E4-4B02-BB2D-B40370ED0AA5}"/>
                </a:ext>
              </a:extLst>
            </p:cNvPr>
            <p:cNvSpPr/>
            <p:nvPr/>
          </p:nvSpPr>
          <p:spPr>
            <a:xfrm>
              <a:off x="10440367" y="3542871"/>
              <a:ext cx="107430" cy="24226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A5EEC335-5565-42C7-8FE2-F036E4D25EF9}"/>
                </a:ext>
              </a:extLst>
            </p:cNvPr>
            <p:cNvSpPr/>
            <p:nvPr/>
          </p:nvSpPr>
          <p:spPr>
            <a:xfrm rot="5400000">
              <a:off x="9944207" y="3635588"/>
              <a:ext cx="177029" cy="71562"/>
            </a:xfrm>
            <a:prstGeom prst="roundRect">
              <a:avLst>
                <a:gd name="adj" fmla="val 11455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A188CB36-4AC2-40A5-BB8F-0BBBD5799021}"/>
                </a:ext>
              </a:extLst>
            </p:cNvPr>
            <p:cNvSpPr/>
            <p:nvPr/>
          </p:nvSpPr>
          <p:spPr>
            <a:xfrm rot="5578872">
              <a:off x="10031385" y="3618206"/>
              <a:ext cx="192575" cy="1849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A033A682-6EB8-48EE-9531-7D49AA5A0FB8}"/>
                </a:ext>
              </a:extLst>
            </p:cNvPr>
            <p:cNvSpPr/>
            <p:nvPr/>
          </p:nvSpPr>
          <p:spPr>
            <a:xfrm rot="10141199">
              <a:off x="10001573" y="3574523"/>
              <a:ext cx="148359" cy="5085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D81C67A8-8334-4AB3-822A-0B30B975F4A2}"/>
                </a:ext>
              </a:extLst>
            </p:cNvPr>
            <p:cNvSpPr/>
            <p:nvPr/>
          </p:nvSpPr>
          <p:spPr>
            <a:xfrm rot="2006646">
              <a:off x="10157098" y="3693822"/>
              <a:ext cx="205118" cy="5731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07907534-6F0D-40C4-A7E4-75D9347EA082}"/>
                </a:ext>
              </a:extLst>
            </p:cNvPr>
            <p:cNvSpPr/>
            <p:nvPr/>
          </p:nvSpPr>
          <p:spPr>
            <a:xfrm rot="5400000">
              <a:off x="10295117" y="3633322"/>
              <a:ext cx="146655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DEF13189-690F-40F1-97AE-E49E5796ABA1}"/>
                </a:ext>
              </a:extLst>
            </p:cNvPr>
            <p:cNvSpPr/>
            <p:nvPr/>
          </p:nvSpPr>
          <p:spPr>
            <a:xfrm rot="12790554">
              <a:off x="10172833" y="3569762"/>
              <a:ext cx="209485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1E7060C-8D75-4698-9D83-BB2BF2B167B7}"/>
                </a:ext>
              </a:extLst>
            </p:cNvPr>
            <p:cNvSpPr/>
            <p:nvPr/>
          </p:nvSpPr>
          <p:spPr>
            <a:xfrm rot="8210285">
              <a:off x="10049424" y="3556980"/>
              <a:ext cx="223478" cy="83570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332EF85-8B23-4EA4-A315-7DCA8392DE8A}"/>
                </a:ext>
              </a:extLst>
            </p:cNvPr>
            <p:cNvSpPr/>
            <p:nvPr/>
          </p:nvSpPr>
          <p:spPr>
            <a:xfrm rot="2772113">
              <a:off x="10120477" y="3686839"/>
              <a:ext cx="89584" cy="12514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EC7509-1FEB-479A-A024-29705C106F87}"/>
                </a:ext>
              </a:extLst>
            </p:cNvPr>
            <p:cNvSpPr/>
            <p:nvPr/>
          </p:nvSpPr>
          <p:spPr>
            <a:xfrm rot="2110928">
              <a:off x="10150156" y="3669199"/>
              <a:ext cx="125383" cy="11076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6214D3CE-3677-4411-9E97-CF47F8581B82}"/>
                </a:ext>
              </a:extLst>
            </p:cNvPr>
            <p:cNvSpPr/>
            <p:nvPr/>
          </p:nvSpPr>
          <p:spPr>
            <a:xfrm rot="2006646">
              <a:off x="10122120" y="3725551"/>
              <a:ext cx="205118" cy="5731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B67F6AB8-51EC-4A4F-BD64-D38AA84CB8D0}"/>
                </a:ext>
              </a:extLst>
            </p:cNvPr>
            <p:cNvSpPr/>
            <p:nvPr/>
          </p:nvSpPr>
          <p:spPr>
            <a:xfrm rot="2006646">
              <a:off x="10119003" y="3761314"/>
              <a:ext cx="162517" cy="5731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4F80DC39-A2E8-42C2-A010-DC6B70C6DEED}"/>
                </a:ext>
              </a:extLst>
            </p:cNvPr>
            <p:cNvSpPr/>
            <p:nvPr/>
          </p:nvSpPr>
          <p:spPr>
            <a:xfrm rot="2006646">
              <a:off x="10063017" y="3775985"/>
              <a:ext cx="162517" cy="5731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E9F58C32-6CAA-48B4-99B3-1279619FC9F4}"/>
                </a:ext>
              </a:extLst>
            </p:cNvPr>
            <p:cNvSpPr/>
            <p:nvPr/>
          </p:nvSpPr>
          <p:spPr>
            <a:xfrm rot="12357892">
              <a:off x="10181372" y="3545622"/>
              <a:ext cx="209485" cy="5717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46334734-966B-4433-B313-164B0A3F5474}"/>
                </a:ext>
              </a:extLst>
            </p:cNvPr>
            <p:cNvSpPr/>
            <p:nvPr/>
          </p:nvSpPr>
          <p:spPr>
            <a:xfrm rot="12790554">
              <a:off x="10172832" y="3611359"/>
              <a:ext cx="209485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AC012572-3E7B-40FC-9C88-7A1A58A295AC}"/>
                </a:ext>
              </a:extLst>
            </p:cNvPr>
            <p:cNvSpPr/>
            <p:nvPr/>
          </p:nvSpPr>
          <p:spPr>
            <a:xfrm rot="12790554">
              <a:off x="10172832" y="3635599"/>
              <a:ext cx="209485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2C98CC03-BCF2-4A45-93D7-CC60A9736277}"/>
                </a:ext>
              </a:extLst>
            </p:cNvPr>
            <p:cNvSpPr/>
            <p:nvPr/>
          </p:nvSpPr>
          <p:spPr>
            <a:xfrm rot="13245190">
              <a:off x="10201793" y="3645580"/>
              <a:ext cx="209485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A3CA2B5-693E-4C26-8F04-ED6ED4CE4DC0}"/>
                </a:ext>
              </a:extLst>
            </p:cNvPr>
            <p:cNvSpPr/>
            <p:nvPr/>
          </p:nvSpPr>
          <p:spPr>
            <a:xfrm>
              <a:off x="9880660" y="3552642"/>
              <a:ext cx="107430" cy="24226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356298F-6F06-4826-B2D5-D3AD1DDA706A}"/>
                </a:ext>
              </a:extLst>
            </p:cNvPr>
            <p:cNvSpPr/>
            <p:nvPr/>
          </p:nvSpPr>
          <p:spPr>
            <a:xfrm>
              <a:off x="9911515" y="3725889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F4C795C-3D5E-425D-91EC-C98348CCD72C}"/>
                </a:ext>
              </a:extLst>
            </p:cNvPr>
            <p:cNvSpPr/>
            <p:nvPr/>
          </p:nvSpPr>
          <p:spPr>
            <a:xfrm>
              <a:off x="10471222" y="3725889"/>
              <a:ext cx="45719" cy="4571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933EED6E-572F-499A-9514-8FCE73044D3F}"/>
                </a:ext>
              </a:extLst>
            </p:cNvPr>
            <p:cNvSpPr/>
            <p:nvPr/>
          </p:nvSpPr>
          <p:spPr>
            <a:xfrm rot="5400000">
              <a:off x="10318760" y="3636414"/>
              <a:ext cx="157031" cy="59437"/>
            </a:xfrm>
            <a:prstGeom prst="roundRect">
              <a:avLst>
                <a:gd name="adj" fmla="val 9937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8" name="Grafikk 27" descr="Dagskalender">
            <a:extLst>
              <a:ext uri="{FF2B5EF4-FFF2-40B4-BE49-F238E27FC236}">
                <a16:creationId xmlns:a16="http://schemas.microsoft.com/office/drawing/2014/main" id="{CC79AD84-2608-495C-987B-66EF886A0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5734" y="3996520"/>
            <a:ext cx="2614127" cy="261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0047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B187F-5CC8-4B25-8EA2-52A0FB281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Nullpunktmåling og evaluering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7F868-C00E-4CCF-8785-769BB5E9A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1981200"/>
            <a:ext cx="5675745" cy="4114800"/>
          </a:xfrm>
        </p:spPr>
        <p:txBody>
          <a:bodyPr>
            <a:normAutofit fontScale="92500" lnSpcReduction="20000"/>
          </a:bodyPr>
          <a:lstStyle/>
          <a:p>
            <a:r>
              <a:rPr lang="nb-NO" u="sng"/>
              <a:t>Hensikten med nullpunktmåling </a:t>
            </a:r>
            <a:r>
              <a:rPr lang="nb-NO"/>
              <a:t>er å vite noe om tilstanden før tiltaket eller prosjektet implementeres i linjeorganisasjonen. Måler tilstanden på de områder hvor en forventer gevinster som følge av tiltaket.</a:t>
            </a:r>
          </a:p>
          <a:p>
            <a:r>
              <a:rPr lang="nb-NO" u="sng"/>
              <a:t>Hensikten med evaluering/måling </a:t>
            </a:r>
            <a:r>
              <a:rPr lang="nb-NO"/>
              <a:t>er å sammenligne nullpunktmålingen med nåsituasjonen etter at tiltaket har blitt implementert og har fått virke en stund. Finne ut hvilken effekt endringen har gitt.</a:t>
            </a:r>
          </a:p>
          <a:p>
            <a:endParaRPr lang="nb-NO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3B59972-FF47-4D8A-B4F6-10B1D50987AA}"/>
              </a:ext>
            </a:extLst>
          </p:cNvPr>
          <p:cNvGrpSpPr/>
          <p:nvPr/>
        </p:nvGrpSpPr>
        <p:grpSpPr>
          <a:xfrm>
            <a:off x="8471471" y="1989634"/>
            <a:ext cx="2662700" cy="2160240"/>
            <a:chOff x="2866057" y="1272908"/>
            <a:chExt cx="1185696" cy="83545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CF63C3E-4135-4095-9DE6-23DD9B8102C3}"/>
                </a:ext>
              </a:extLst>
            </p:cNvPr>
            <p:cNvGrpSpPr/>
            <p:nvPr/>
          </p:nvGrpSpPr>
          <p:grpSpPr>
            <a:xfrm>
              <a:off x="2866057" y="1272908"/>
              <a:ext cx="1185696" cy="835452"/>
              <a:chOff x="3314296" y="3039802"/>
              <a:chExt cx="1185696" cy="835452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68C2451-866F-416C-9BD4-9F0C217B483A}"/>
                  </a:ext>
                </a:extLst>
              </p:cNvPr>
              <p:cNvSpPr/>
              <p:nvPr/>
            </p:nvSpPr>
            <p:spPr>
              <a:xfrm rot="19339169">
                <a:off x="3790531" y="3571192"/>
                <a:ext cx="143499" cy="79162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9C9B928-D565-4F9C-B4B6-6866CA0814E1}"/>
                  </a:ext>
                </a:extLst>
              </p:cNvPr>
              <p:cNvSpPr/>
              <p:nvPr/>
            </p:nvSpPr>
            <p:spPr>
              <a:xfrm>
                <a:off x="3851920" y="3039802"/>
                <a:ext cx="648072" cy="648072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77B0BE0-5DF9-491B-B981-D6A27D41CFFC}"/>
                  </a:ext>
                </a:extLst>
              </p:cNvPr>
              <p:cNvSpPr/>
              <p:nvPr/>
            </p:nvSpPr>
            <p:spPr>
              <a:xfrm>
                <a:off x="3887924" y="3075806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939137D-4269-415C-8934-633890DFB49D}"/>
                  </a:ext>
                </a:extLst>
              </p:cNvPr>
              <p:cNvSpPr/>
              <p:nvPr/>
            </p:nvSpPr>
            <p:spPr>
              <a:xfrm rot="19339169">
                <a:off x="3314296" y="3754864"/>
                <a:ext cx="575045" cy="120390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0FC52D73-85A7-4F2D-B324-F13169F39261}"/>
                </a:ext>
              </a:extLst>
            </p:cNvPr>
            <p:cNvSpPr/>
            <p:nvPr/>
          </p:nvSpPr>
          <p:spPr>
            <a:xfrm rot="15807373">
              <a:off x="3539444" y="1351915"/>
              <a:ext cx="414120" cy="454631"/>
            </a:xfrm>
            <a:prstGeom prst="arc">
              <a:avLst/>
            </a:prstGeom>
            <a:solidFill>
              <a:schemeClr val="accent2"/>
            </a:solidFill>
            <a:ln w="1905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8663485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3F9B4-3214-4B36-9D28-42D7D5E94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Formål med arbeidsmøtene i utarbeidelse av gevinstrealiseringsplan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7B935-FD62-451E-A2C0-6278C1F17D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a-DK"/>
              <a:t>At </a:t>
            </a:r>
            <a:r>
              <a:rPr lang="da-DK" err="1"/>
              <a:t>prosjekt</a:t>
            </a:r>
            <a:r>
              <a:rPr lang="da-DK"/>
              <a:t>- og </a:t>
            </a:r>
            <a:r>
              <a:rPr lang="da-DK" err="1"/>
              <a:t>mottakerorganisasjoner</a:t>
            </a:r>
            <a:r>
              <a:rPr lang="da-DK"/>
              <a:t> er enige om </a:t>
            </a:r>
            <a:r>
              <a:rPr lang="da-DK" err="1"/>
              <a:t>oppfølging</a:t>
            </a:r>
            <a:r>
              <a:rPr lang="da-DK"/>
              <a:t> av gevinstrealiseringen i både </a:t>
            </a:r>
            <a:r>
              <a:rPr lang="da-DK" err="1"/>
              <a:t>prosjektperioden</a:t>
            </a:r>
            <a:r>
              <a:rPr lang="da-DK"/>
              <a:t> og realiseringsperioden.</a:t>
            </a:r>
          </a:p>
          <a:p>
            <a:pPr fontAlgn="auto">
              <a:spcAft>
                <a:spcPts val="0"/>
              </a:spcAft>
              <a:defRPr/>
            </a:pPr>
            <a:r>
              <a:rPr lang="da-DK"/>
              <a:t>Å formulere målepunkter for </a:t>
            </a:r>
            <a:r>
              <a:rPr lang="da-DK" err="1"/>
              <a:t>prosjektets</a:t>
            </a:r>
            <a:r>
              <a:rPr lang="da-DK"/>
              <a:t> gevinster og gevinstenes tidlige indikatorer</a:t>
            </a:r>
          </a:p>
          <a:p>
            <a:pPr fontAlgn="auto">
              <a:spcAft>
                <a:spcPts val="0"/>
              </a:spcAft>
              <a:defRPr/>
            </a:pPr>
            <a:r>
              <a:rPr lang="da-DK"/>
              <a:t>Å </a:t>
            </a:r>
            <a:r>
              <a:rPr lang="da-DK" err="1"/>
              <a:t>avtale</a:t>
            </a:r>
            <a:r>
              <a:rPr lang="da-DK"/>
              <a:t> målemetode og måleansvarlige</a:t>
            </a:r>
          </a:p>
          <a:p>
            <a:pPr fontAlgn="auto">
              <a:spcAft>
                <a:spcPts val="0"/>
              </a:spcAft>
              <a:defRPr/>
            </a:pPr>
            <a:r>
              <a:rPr lang="da-DK"/>
              <a:t>Å </a:t>
            </a:r>
            <a:r>
              <a:rPr lang="da-DK" err="1"/>
              <a:t>fastsette</a:t>
            </a:r>
            <a:r>
              <a:rPr lang="da-DK"/>
              <a:t> datoer for målinger</a:t>
            </a:r>
          </a:p>
          <a:p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577C9D-3FD0-42FD-9564-6E0B3415B5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da-DK" sz="2000" b="1">
                <a:solidFill>
                  <a:schemeClr val="tx2"/>
                </a:solidFill>
              </a:rPr>
              <a:t>Leveranser fra </a:t>
            </a:r>
            <a:r>
              <a:rPr lang="da-DK" sz="2000" b="1" err="1">
                <a:solidFill>
                  <a:schemeClr val="tx2"/>
                </a:solidFill>
              </a:rPr>
              <a:t>møtene</a:t>
            </a:r>
            <a:r>
              <a:rPr lang="da-DK" sz="2000" b="1">
                <a:solidFill>
                  <a:schemeClr val="tx2"/>
                </a:solidFill>
              </a:rPr>
              <a:t>:</a:t>
            </a:r>
          </a:p>
          <a:p>
            <a:pPr fontAlgn="auto">
              <a:spcAft>
                <a:spcPts val="0"/>
              </a:spcAft>
              <a:defRPr/>
            </a:pPr>
            <a:r>
              <a:rPr lang="da-DK" sz="2000"/>
              <a:t>Gevinstrealiseringsplan som detaljerer </a:t>
            </a:r>
            <a:r>
              <a:rPr lang="da-DK" sz="2000" err="1"/>
              <a:t>informasjonen</a:t>
            </a:r>
            <a:r>
              <a:rPr lang="da-DK" sz="2000"/>
              <a:t> omkring hver enkelt gevinst, som definerer hvordan og når en gevinst og gevinstens tidlige indikatorer (ny </a:t>
            </a:r>
            <a:r>
              <a:rPr lang="da-DK" sz="2000" err="1"/>
              <a:t>atferd</a:t>
            </a:r>
            <a:r>
              <a:rPr lang="da-DK" sz="2000"/>
              <a:t> og nye </a:t>
            </a:r>
            <a:r>
              <a:rPr lang="da-DK" sz="2000" err="1"/>
              <a:t>kompetanser</a:t>
            </a:r>
            <a:r>
              <a:rPr lang="da-DK" sz="2000"/>
              <a:t>) skal måles, og av hvem</a:t>
            </a:r>
          </a:p>
          <a:p>
            <a:pPr marL="0" indent="0"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288368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3077A1-56D5-4B16-9F53-00B52A181164}"/>
              </a:ext>
            </a:extLst>
          </p:cNvPr>
          <p:cNvSpPr/>
          <p:nvPr/>
        </p:nvSpPr>
        <p:spPr>
          <a:xfrm>
            <a:off x="248905" y="328612"/>
            <a:ext cx="11634910" cy="620077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9C2AA2-B852-4127-BDCE-E81B96919883}"/>
              </a:ext>
            </a:extLst>
          </p:cNvPr>
          <p:cNvSpPr txBox="1"/>
          <p:nvPr/>
        </p:nvSpPr>
        <p:spPr>
          <a:xfrm>
            <a:off x="2693684" y="663970"/>
            <a:ext cx="8969581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dirty="0" err="1" smtClean="0">
                <a:solidFill>
                  <a:schemeClr val="accent1"/>
                </a:solidFill>
                <a:latin typeface="+mj-lt"/>
                <a:ea typeface="Segoe UI Black"/>
                <a:cs typeface="Segoe UI"/>
              </a:rPr>
              <a:t>Oppgave</a:t>
            </a:r>
            <a:endParaRPr lang="en-US" sz="3200" b="1" dirty="0">
              <a:solidFill>
                <a:schemeClr val="accent1"/>
              </a:solidFill>
              <a:latin typeface="+mj-lt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Oval 6">
            <a:extLst>
              <a:ext uri="{FF2B5EF4-FFF2-40B4-BE49-F238E27FC236}">
                <a16:creationId xmlns:a16="http://schemas.microsoft.com/office/drawing/2014/main" id="{1203D08F-1F02-41EC-B469-36E2047D2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7352" y="3512665"/>
            <a:ext cx="667504" cy="16802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8">
            <a:extLst>
              <a:ext uri="{FF2B5EF4-FFF2-40B4-BE49-F238E27FC236}">
                <a16:creationId xmlns:a16="http://schemas.microsoft.com/office/drawing/2014/main" id="{1241EE1C-AFC7-44AC-85E1-89986FC1B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0195" y="3857926"/>
            <a:ext cx="752669" cy="19104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10">
            <a:extLst>
              <a:ext uri="{FF2B5EF4-FFF2-40B4-BE49-F238E27FC236}">
                <a16:creationId xmlns:a16="http://schemas.microsoft.com/office/drawing/2014/main" id="{94C54878-833E-4A44-8220-AB5FD7258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658" y="4403437"/>
            <a:ext cx="1051895" cy="2647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12">
            <a:extLst>
              <a:ext uri="{FF2B5EF4-FFF2-40B4-BE49-F238E27FC236}">
                <a16:creationId xmlns:a16="http://schemas.microsoft.com/office/drawing/2014/main" id="{0621AA8A-2CA7-44C1-9428-76E8F7AF6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7056" y="5070940"/>
            <a:ext cx="1169282" cy="296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14">
            <a:extLst>
              <a:ext uri="{FF2B5EF4-FFF2-40B4-BE49-F238E27FC236}">
                <a16:creationId xmlns:a16="http://schemas.microsoft.com/office/drawing/2014/main" id="{E7499771-82C0-4D7F-B9CF-53970AF50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7963" y="5687806"/>
            <a:ext cx="1341913" cy="34296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2B6DE2AB-50EA-4AE6-B121-F5EB26BC4800}"/>
              </a:ext>
            </a:extLst>
          </p:cNvPr>
          <p:cNvSpPr/>
          <p:nvPr/>
        </p:nvSpPr>
        <p:spPr>
          <a:xfrm>
            <a:off x="409858" y="4613281"/>
            <a:ext cx="2238375" cy="30736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BF8D5871-6F62-4765-B7BD-9EAD779D9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34" y="851353"/>
            <a:ext cx="1727274" cy="395692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UiO prosjektrammeverk</a:t>
            </a:r>
          </a:p>
        </p:txBody>
      </p:sp>
    </p:spTree>
    <p:extLst>
      <p:ext uri="{BB962C8B-B14F-4D97-AF65-F5344CB8AC3E}">
        <p14:creationId xmlns:p14="http://schemas.microsoft.com/office/powerpoint/2010/main" val="87023841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 smtClean="0"/>
              <a:t>Oppsummering av dagens arbeid</a:t>
            </a:r>
            <a:endParaRPr lang="nb-NO" sz="2800" dirty="0"/>
          </a:p>
          <a:p>
            <a:pPr marL="0" indent="0">
              <a:buNone/>
            </a:pPr>
            <a:endParaRPr lang="nb-NO" sz="2800" dirty="0"/>
          </a:p>
          <a:p>
            <a:pPr marL="271145" indent="-271145"/>
            <a:r>
              <a:rPr lang="nb-NO" sz="2800" dirty="0" smtClean="0"/>
              <a:t>Neste steg</a:t>
            </a:r>
            <a:endParaRPr lang="nb-NO" sz="2800" dirty="0"/>
          </a:p>
          <a:p>
            <a:pPr marL="271145" indent="-271145"/>
            <a:endParaRPr lang="nb-NO" sz="2800" dirty="0">
              <a:cs typeface="Arial"/>
            </a:endParaRPr>
          </a:p>
          <a:p>
            <a:pPr marL="271145" indent="-271145"/>
            <a:r>
              <a:rPr lang="nb-NO" sz="2800" dirty="0" smtClean="0"/>
              <a:t>Neste møtetid (dersom planlagt)</a:t>
            </a:r>
            <a:endParaRPr lang="nb-NO" sz="2800" dirty="0">
              <a:cs typeface="Arial"/>
            </a:endParaRPr>
          </a:p>
          <a:p>
            <a:pPr marL="271145" indent="-271145"/>
            <a:endParaRPr lang="nb-NO" dirty="0">
              <a:cs typeface="Arial"/>
            </a:endParaRPr>
          </a:p>
        </p:txBody>
      </p:sp>
      <p:pic>
        <p:nvPicPr>
          <p:cNvPr id="33796" name="Picture 4" descr="https://static.thenounproject.com/png/1378608-200.png">
            <a:hlinkClick r:id="rId3" tooltip="crossroads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434" y="29527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9C2AA2-B852-4127-BDCE-E81B96919883}"/>
              </a:ext>
            </a:extLst>
          </p:cNvPr>
          <p:cNvSpPr txBox="1"/>
          <p:nvPr/>
        </p:nvSpPr>
        <p:spPr>
          <a:xfrm>
            <a:off x="558800" y="514945"/>
            <a:ext cx="11074400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Oppsummering</a:t>
            </a:r>
            <a:r>
              <a:rPr lang="en-US" sz="3600" b="1" dirty="0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og</a:t>
            </a:r>
            <a:r>
              <a:rPr lang="en-US" sz="3600" b="1" dirty="0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veien</a:t>
            </a:r>
            <a:r>
              <a:rPr lang="en-US" sz="3600" b="1" dirty="0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videre</a:t>
            </a:r>
            <a:endParaRPr lang="en-US" sz="3600" b="1" dirty="0">
              <a:solidFill>
                <a:schemeClr val="accent1"/>
              </a:solidFill>
              <a:latin typeface="+mj-lt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40499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158" y="480283"/>
            <a:ext cx="10562167" cy="512119"/>
          </a:xfrm>
        </p:spPr>
        <p:txBody>
          <a:bodyPr>
            <a:normAutofit fontScale="90000"/>
          </a:bodyPr>
          <a:lstStyle/>
          <a:p>
            <a:r>
              <a:rPr lang="da-DK"/>
              <a:t>Formål med prosjektet </a:t>
            </a:r>
            <a:r>
              <a:rPr lang="da-DK" sz="2700"/>
              <a:t>(til innledende workshops)</a:t>
            </a:r>
            <a:endParaRPr lang="da-DK"/>
          </a:p>
        </p:txBody>
      </p:sp>
      <p:grpSp>
        <p:nvGrpSpPr>
          <p:cNvPr id="3" name="Gruppe 2"/>
          <p:cNvGrpSpPr/>
          <p:nvPr/>
        </p:nvGrpSpPr>
        <p:grpSpPr>
          <a:xfrm>
            <a:off x="700087" y="1052736"/>
            <a:ext cx="11087960" cy="4932716"/>
            <a:chOff x="700087" y="1052736"/>
            <a:chExt cx="11087960" cy="4932716"/>
          </a:xfrm>
        </p:grpSpPr>
        <p:sp>
          <p:nvSpPr>
            <p:cNvPr id="4" name="Down Arrow 3"/>
            <p:cNvSpPr/>
            <p:nvPr/>
          </p:nvSpPr>
          <p:spPr>
            <a:xfrm>
              <a:off x="2929198" y="4506828"/>
              <a:ext cx="936104" cy="432048"/>
            </a:xfrm>
            <a:prstGeom prst="downArrow">
              <a:avLst/>
            </a:prstGeom>
            <a:solidFill>
              <a:schemeClr val="bg2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err="1">
                <a:solidFill>
                  <a:schemeClr val="accent5"/>
                </a:solidFill>
              </a:endParaRPr>
            </a:p>
          </p:txBody>
        </p:sp>
        <p:sp>
          <p:nvSpPr>
            <p:cNvPr id="7" name="Content Placeholder 7"/>
            <p:cNvSpPr txBox="1">
              <a:spLocks/>
            </p:cNvSpPr>
            <p:nvPr/>
          </p:nvSpPr>
          <p:spPr>
            <a:xfrm>
              <a:off x="700088" y="1449389"/>
              <a:ext cx="5394325" cy="294686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72000" tIns="72000" rIns="72000" bIns="72000" rtlCol="0">
              <a:no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Font typeface="Arial" pitchFamily="34" charset="0"/>
                <a:buNone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44000" indent="-144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288000" indent="-144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432000" indent="-144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»"/>
                <a:tabLst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576000" indent="-180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·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a-DK" sz="1200" i="1"/>
                <a:t>Hvilke utfordringer skal prosjektet løse? </a:t>
              </a:r>
            </a:p>
          </p:txBody>
        </p:sp>
        <p:sp>
          <p:nvSpPr>
            <p:cNvPr id="9" name="Content Placeholder 7"/>
            <p:cNvSpPr txBox="1">
              <a:spLocks/>
            </p:cNvSpPr>
            <p:nvPr/>
          </p:nvSpPr>
          <p:spPr>
            <a:xfrm>
              <a:off x="6393722" y="1449389"/>
              <a:ext cx="5394325" cy="294686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72000" tIns="72000" rIns="72000" bIns="72000" rtlCol="0">
              <a:no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Font typeface="Arial" pitchFamily="34" charset="0"/>
                <a:buNone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44000" indent="-144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288000" indent="-144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432000" indent="-144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»"/>
                <a:tabLst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576000" indent="-180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·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a-DK" sz="1200" i="1"/>
                <a:t>Hvordan ser den ønskede situasjonen i fremtiden ut når prosjektet har lykkes? </a:t>
              </a:r>
            </a:p>
            <a:p>
              <a:endParaRPr lang="da-DK" sz="1200" i="1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1675" y="1102978"/>
              <a:ext cx="5392737" cy="2153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da-DK" sz="14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DAGENS SITUASJON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46837" y="1052736"/>
              <a:ext cx="5341210" cy="2153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da-DK" sz="14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ØNSKET SITUASJON I FREMTIDEN</a:t>
              </a:r>
            </a:p>
          </p:txBody>
        </p:sp>
        <p:sp>
          <p:nvSpPr>
            <p:cNvPr id="15" name="Content Placeholder 7"/>
            <p:cNvSpPr txBox="1">
              <a:spLocks/>
            </p:cNvSpPr>
            <p:nvPr/>
          </p:nvSpPr>
          <p:spPr>
            <a:xfrm>
              <a:off x="700087" y="5049452"/>
              <a:ext cx="11087959" cy="936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72000" tIns="72000" rIns="72000" bIns="72000" rtlCol="0">
              <a:no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Font typeface="Arial" pitchFamily="34" charset="0"/>
                <a:buNone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44000" indent="-144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288000" indent="-144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432000" indent="-144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»"/>
                <a:tabLst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576000" indent="-180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·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da-DK" sz="1200" i="1"/>
                <a:t>Hva er prosjektets formål (max. 3):</a:t>
              </a:r>
            </a:p>
            <a:p>
              <a:pPr marL="228600" indent="-228600">
                <a:lnSpc>
                  <a:spcPct val="100000"/>
                </a:lnSpc>
                <a:spcBef>
                  <a:spcPts val="0"/>
                </a:spcBef>
                <a:buFont typeface="+mj-lt"/>
                <a:buAutoNum type="arabicPeriod"/>
              </a:pPr>
              <a:r>
                <a:rPr lang="da-DK" sz="1200" i="1"/>
                <a:t>…</a:t>
              </a:r>
            </a:p>
            <a:p>
              <a:pPr marL="228600" indent="-228600">
                <a:lnSpc>
                  <a:spcPct val="100000"/>
                </a:lnSpc>
                <a:spcBef>
                  <a:spcPts val="0"/>
                </a:spcBef>
                <a:buFont typeface="+mj-lt"/>
                <a:buAutoNum type="arabicPeriod"/>
              </a:pPr>
              <a:r>
                <a:rPr lang="da-DK" sz="1200" i="1"/>
                <a:t>…</a:t>
              </a:r>
            </a:p>
            <a:p>
              <a:pPr marL="228600" indent="-228600">
                <a:lnSpc>
                  <a:spcPct val="100000"/>
                </a:lnSpc>
                <a:spcBef>
                  <a:spcPts val="0"/>
                </a:spcBef>
                <a:buFont typeface="+mj-lt"/>
                <a:buAutoNum type="arabicPeriod"/>
              </a:pPr>
              <a:r>
                <a:rPr lang="da-DK" sz="1200" i="1"/>
                <a:t>…</a:t>
              </a:r>
            </a:p>
          </p:txBody>
        </p:sp>
        <p:sp>
          <p:nvSpPr>
            <p:cNvPr id="13" name="Down Arrow 3">
              <a:extLst>
                <a:ext uri="{FF2B5EF4-FFF2-40B4-BE49-F238E27FC236}">
                  <a16:creationId xmlns:a16="http://schemas.microsoft.com/office/drawing/2014/main" id="{72A0F165-AF41-495D-B24D-6D535747B1F5}"/>
                </a:ext>
              </a:extLst>
            </p:cNvPr>
            <p:cNvSpPr/>
            <p:nvPr/>
          </p:nvSpPr>
          <p:spPr>
            <a:xfrm>
              <a:off x="8622832" y="4506828"/>
              <a:ext cx="936104" cy="432048"/>
            </a:xfrm>
            <a:prstGeom prst="downArrow">
              <a:avLst/>
            </a:prstGeom>
            <a:solidFill>
              <a:schemeClr val="bg2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err="1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829552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C778A-135C-4A9E-A6DB-7C11326E2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57" y="548836"/>
            <a:ext cx="10562167" cy="810728"/>
          </a:xfrm>
        </p:spPr>
        <p:txBody>
          <a:bodyPr>
            <a:normAutofit fontScale="90000"/>
          </a:bodyPr>
          <a:lstStyle/>
          <a:p>
            <a:r>
              <a:rPr lang="nb-NO"/>
              <a:t>Prosess for vurdering av gevinstpotensialet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5D391EE-CD5B-42F0-A989-7A5991750947}"/>
              </a:ext>
            </a:extLst>
          </p:cNvPr>
          <p:cNvGrpSpPr/>
          <p:nvPr/>
        </p:nvGrpSpPr>
        <p:grpSpPr>
          <a:xfrm>
            <a:off x="674840" y="1218454"/>
            <a:ext cx="10813898" cy="3960440"/>
            <a:chOff x="194091" y="772589"/>
            <a:chExt cx="11852994" cy="51408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A827D56-A1A0-43AE-8BCA-01B8EF7159D5}"/>
                </a:ext>
              </a:extLst>
            </p:cNvPr>
            <p:cNvGrpSpPr/>
            <p:nvPr/>
          </p:nvGrpSpPr>
          <p:grpSpPr>
            <a:xfrm>
              <a:off x="223504" y="1046334"/>
              <a:ext cx="2328799" cy="4867103"/>
              <a:chOff x="1131609" y="1071786"/>
              <a:chExt cx="2328799" cy="3381977"/>
            </a:xfrm>
          </p:grpSpPr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7C3D9024-8891-468A-8433-5FFBB43D395D}"/>
                  </a:ext>
                </a:extLst>
              </p:cNvPr>
              <p:cNvSpPr/>
              <p:nvPr/>
            </p:nvSpPr>
            <p:spPr bwMode="auto">
              <a:xfrm rot="10800000">
                <a:off x="3261976" y="1487929"/>
                <a:ext cx="198432" cy="159567"/>
              </a:xfrm>
              <a:prstGeom prst="triangle">
                <a:avLst/>
              </a:prstGeom>
              <a:solidFill>
                <a:srgbClr val="83939B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11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err="1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id="{49A78367-61A9-4FBC-8ED8-B2C6EDD9F619}"/>
                  </a:ext>
                </a:extLst>
              </p:cNvPr>
              <p:cNvSpPr/>
              <p:nvPr/>
            </p:nvSpPr>
            <p:spPr bwMode="auto">
              <a:xfrm rot="10800000">
                <a:off x="1132903" y="1487929"/>
                <a:ext cx="198432" cy="159567"/>
              </a:xfrm>
              <a:prstGeom prst="triangle">
                <a:avLst/>
              </a:prstGeom>
              <a:solidFill>
                <a:srgbClr val="83939B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11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err="1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" name="Content Placeholder 7">
                <a:extLst>
                  <a:ext uri="{FF2B5EF4-FFF2-40B4-BE49-F238E27FC236}">
                    <a16:creationId xmlns:a16="http://schemas.microsoft.com/office/drawing/2014/main" id="{C1B0A676-CC2C-4ED6-9149-5147A8C043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2119" y="1489133"/>
                <a:ext cx="2133250" cy="29646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144000" tIns="108000" rIns="144000" bIns="72000" rtlCol="0">
                <a:noAutofit/>
              </a:bodyPr>
              <a:lstStyle>
                <a:lvl1pPr marL="0" indent="0" algn="l" defTabSz="914400" rtl="0" eaLnBrk="1" latinLnBrk="0" hangingPunct="1">
                  <a:spcBef>
                    <a:spcPts val="600"/>
                  </a:spcBef>
                  <a:buFont typeface="Arial" pitchFamily="34" charset="0"/>
                  <a:buNone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144000" indent="-144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288000" indent="-144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432000" indent="-144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»"/>
                  <a:tabLst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576000" indent="-180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·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a-DK" sz="1100" i="1"/>
                  <a:t>Hva er utfordringene som er årsaken til at prosjektet igangsettes?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9FF2500-A09C-4B90-B595-C589959E0F1F}"/>
                  </a:ext>
                </a:extLst>
              </p:cNvPr>
              <p:cNvSpPr/>
              <p:nvPr/>
            </p:nvSpPr>
            <p:spPr bwMode="auto">
              <a:xfrm>
                <a:off x="1131609" y="1071786"/>
                <a:ext cx="2328028" cy="417224"/>
              </a:xfrm>
              <a:prstGeom prst="rect">
                <a:avLst/>
              </a:prstGeom>
              <a:solidFill>
                <a:srgbClr val="A8BDC6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  <a:spcBef>
                    <a:spcPts val="1100"/>
                  </a:spcBef>
                </a:pPr>
                <a:r>
                  <a:rPr lang="en-US" sz="1100">
                    <a:solidFill>
                      <a:schemeClr val="bg1"/>
                    </a:solidFill>
                  </a:rPr>
                  <a:t>BAKGRUNN FOR PROSJEKTET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7E8BC45-A541-4F6E-9718-3DDD7A2A787C}"/>
                </a:ext>
              </a:extLst>
            </p:cNvPr>
            <p:cNvGrpSpPr/>
            <p:nvPr/>
          </p:nvGrpSpPr>
          <p:grpSpPr>
            <a:xfrm>
              <a:off x="2599545" y="1071786"/>
              <a:ext cx="2328799" cy="4841652"/>
              <a:chOff x="1131609" y="1071786"/>
              <a:chExt cx="2328799" cy="3381977"/>
            </a:xfrm>
          </p:grpSpPr>
          <p:sp>
            <p:nvSpPr>
              <p:cNvPr id="47" name="Isosceles Triangle 46">
                <a:extLst>
                  <a:ext uri="{FF2B5EF4-FFF2-40B4-BE49-F238E27FC236}">
                    <a16:creationId xmlns:a16="http://schemas.microsoft.com/office/drawing/2014/main" id="{72D1C192-4D7F-41BA-98F2-96B72CB4BC01}"/>
                  </a:ext>
                </a:extLst>
              </p:cNvPr>
              <p:cNvSpPr/>
              <p:nvPr/>
            </p:nvSpPr>
            <p:spPr bwMode="auto">
              <a:xfrm rot="10800000">
                <a:off x="3261976" y="1487929"/>
                <a:ext cx="198432" cy="159567"/>
              </a:xfrm>
              <a:prstGeom prst="triangle">
                <a:avLst/>
              </a:prstGeom>
              <a:solidFill>
                <a:srgbClr val="83939B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11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err="1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" name="Isosceles Triangle 47">
                <a:extLst>
                  <a:ext uri="{FF2B5EF4-FFF2-40B4-BE49-F238E27FC236}">
                    <a16:creationId xmlns:a16="http://schemas.microsoft.com/office/drawing/2014/main" id="{CDC2CF8D-9E47-4E37-AC31-B89B6A7C83F2}"/>
                  </a:ext>
                </a:extLst>
              </p:cNvPr>
              <p:cNvSpPr/>
              <p:nvPr/>
            </p:nvSpPr>
            <p:spPr bwMode="auto">
              <a:xfrm rot="10800000">
                <a:off x="1132903" y="1487929"/>
                <a:ext cx="198432" cy="159567"/>
              </a:xfrm>
              <a:prstGeom prst="triangle">
                <a:avLst/>
              </a:prstGeom>
              <a:solidFill>
                <a:srgbClr val="83939B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11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err="1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Content Placeholder 7">
                <a:extLst>
                  <a:ext uri="{FF2B5EF4-FFF2-40B4-BE49-F238E27FC236}">
                    <a16:creationId xmlns:a16="http://schemas.microsoft.com/office/drawing/2014/main" id="{D6B73B68-0B74-4F5B-9FC3-811658DF69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2119" y="1489133"/>
                <a:ext cx="2133250" cy="29646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144000" tIns="108000" rIns="144000" bIns="72000" rtlCol="0">
                <a:noAutofit/>
              </a:bodyPr>
              <a:lstStyle>
                <a:lvl1pPr marL="0" indent="0" algn="l" defTabSz="914400" rtl="0" eaLnBrk="1" latinLnBrk="0" hangingPunct="1">
                  <a:spcBef>
                    <a:spcPts val="600"/>
                  </a:spcBef>
                  <a:buFont typeface="Arial" pitchFamily="34" charset="0"/>
                  <a:buNone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144000" indent="-144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288000" indent="-144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432000" indent="-144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»"/>
                  <a:tabLst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576000" indent="-180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·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a-DK" sz="1100" i="1"/>
                  <a:t>Hva skal prosjektet levere for å løse problemene og kunne realisere gevinstene?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90C3AAC-A446-49C2-956F-928BCDFB6B13}"/>
                  </a:ext>
                </a:extLst>
              </p:cNvPr>
              <p:cNvSpPr/>
              <p:nvPr/>
            </p:nvSpPr>
            <p:spPr bwMode="auto">
              <a:xfrm>
                <a:off x="1131609" y="1071786"/>
                <a:ext cx="2328028" cy="417224"/>
              </a:xfrm>
              <a:prstGeom prst="rect">
                <a:avLst/>
              </a:prstGeom>
              <a:solidFill>
                <a:srgbClr val="A8BDC6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  <a:spcBef>
                    <a:spcPts val="1100"/>
                  </a:spcBef>
                </a:pPr>
                <a:r>
                  <a:rPr lang="en-US" sz="1100">
                    <a:solidFill>
                      <a:schemeClr val="bg1"/>
                    </a:solidFill>
                  </a:rPr>
                  <a:t>PROSJEKTETS LEVERANSER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D43D259-DED3-4EB6-84EC-7894CD222E91}"/>
                </a:ext>
              </a:extLst>
            </p:cNvPr>
            <p:cNvGrpSpPr/>
            <p:nvPr/>
          </p:nvGrpSpPr>
          <p:grpSpPr>
            <a:xfrm>
              <a:off x="7345373" y="1071786"/>
              <a:ext cx="2328799" cy="4841652"/>
              <a:chOff x="1131609" y="1071786"/>
              <a:chExt cx="2328799" cy="3381977"/>
            </a:xfrm>
          </p:grpSpPr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id="{17D275AA-93B0-4F74-8448-FBE47003426B}"/>
                  </a:ext>
                </a:extLst>
              </p:cNvPr>
              <p:cNvSpPr/>
              <p:nvPr/>
            </p:nvSpPr>
            <p:spPr bwMode="auto">
              <a:xfrm rot="10800000">
                <a:off x="3261976" y="1487929"/>
                <a:ext cx="198432" cy="159567"/>
              </a:xfrm>
              <a:prstGeom prst="triangle">
                <a:avLst/>
              </a:prstGeom>
              <a:solidFill>
                <a:srgbClr val="83939B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11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err="1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id="{2A5477AA-92E6-4C8D-9761-E16ED11DD611}"/>
                  </a:ext>
                </a:extLst>
              </p:cNvPr>
              <p:cNvSpPr/>
              <p:nvPr/>
            </p:nvSpPr>
            <p:spPr bwMode="auto">
              <a:xfrm rot="10800000">
                <a:off x="1132903" y="1487929"/>
                <a:ext cx="198432" cy="159567"/>
              </a:xfrm>
              <a:prstGeom prst="triangle">
                <a:avLst/>
              </a:prstGeom>
              <a:solidFill>
                <a:srgbClr val="83939B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11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err="1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Content Placeholder 7">
                <a:extLst>
                  <a:ext uri="{FF2B5EF4-FFF2-40B4-BE49-F238E27FC236}">
                    <a16:creationId xmlns:a16="http://schemas.microsoft.com/office/drawing/2014/main" id="{8C5D362E-6EB3-40D8-BDE7-6C537D2D8A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2119" y="1489133"/>
                <a:ext cx="2133250" cy="29646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144000" tIns="108000" rIns="144000" bIns="72000" rtlCol="0">
                <a:noAutofit/>
              </a:bodyPr>
              <a:lstStyle>
                <a:lvl1pPr marL="0" indent="0" algn="l" defTabSz="914400" rtl="0" eaLnBrk="1" latinLnBrk="0" hangingPunct="1">
                  <a:spcBef>
                    <a:spcPts val="600"/>
                  </a:spcBef>
                  <a:buFont typeface="Arial" pitchFamily="34" charset="0"/>
                  <a:buNone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144000" indent="-144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288000" indent="-144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432000" indent="-144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»"/>
                  <a:tabLst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576000" indent="-180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·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da-DK" sz="1100" i="1"/>
                  <a:t>Hva er prosjektets formål (maks 3):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AB90A65-82ED-46E9-8BD7-DFEF999877C0}"/>
                  </a:ext>
                </a:extLst>
              </p:cNvPr>
              <p:cNvSpPr/>
              <p:nvPr/>
            </p:nvSpPr>
            <p:spPr bwMode="auto">
              <a:xfrm>
                <a:off x="1131609" y="1071786"/>
                <a:ext cx="2328028" cy="417224"/>
              </a:xfrm>
              <a:prstGeom prst="rect">
                <a:avLst/>
              </a:prstGeom>
              <a:solidFill>
                <a:srgbClr val="A8BDC6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  <a:spcBef>
                    <a:spcPts val="1100"/>
                  </a:spcBef>
                </a:pPr>
                <a:r>
                  <a:rPr lang="en-US" sz="1100">
                    <a:solidFill>
                      <a:schemeClr val="bg1"/>
                    </a:solidFill>
                  </a:rPr>
                  <a:t>PROSJEKTETS FORMÅL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1396A72-BD05-43AE-A5EA-A751854C396B}"/>
                </a:ext>
              </a:extLst>
            </p:cNvPr>
            <p:cNvGrpSpPr/>
            <p:nvPr/>
          </p:nvGrpSpPr>
          <p:grpSpPr>
            <a:xfrm>
              <a:off x="9718286" y="1071786"/>
              <a:ext cx="2328799" cy="4841652"/>
              <a:chOff x="1131609" y="1071786"/>
              <a:chExt cx="2328799" cy="3381977"/>
            </a:xfrm>
          </p:grpSpPr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id="{680D57EB-09DB-4DCF-9A5D-18C8EF0E16F3}"/>
                  </a:ext>
                </a:extLst>
              </p:cNvPr>
              <p:cNvSpPr/>
              <p:nvPr/>
            </p:nvSpPr>
            <p:spPr bwMode="auto">
              <a:xfrm rot="10800000">
                <a:off x="3261976" y="1487929"/>
                <a:ext cx="198432" cy="159567"/>
              </a:xfrm>
              <a:prstGeom prst="triangle">
                <a:avLst/>
              </a:prstGeom>
              <a:solidFill>
                <a:srgbClr val="83939B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11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err="1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id="{2FBCA9DA-EBD6-4F01-93C8-FA59D9E98FFF}"/>
                  </a:ext>
                </a:extLst>
              </p:cNvPr>
              <p:cNvSpPr/>
              <p:nvPr/>
            </p:nvSpPr>
            <p:spPr bwMode="auto">
              <a:xfrm rot="10800000">
                <a:off x="1132903" y="1487929"/>
                <a:ext cx="198432" cy="159567"/>
              </a:xfrm>
              <a:prstGeom prst="triangle">
                <a:avLst/>
              </a:prstGeom>
              <a:solidFill>
                <a:srgbClr val="83939B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11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err="1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Content Placeholder 7">
                <a:extLst>
                  <a:ext uri="{FF2B5EF4-FFF2-40B4-BE49-F238E27FC236}">
                    <a16:creationId xmlns:a16="http://schemas.microsoft.com/office/drawing/2014/main" id="{C9F87E56-B47E-4FAF-AC7D-5EAE6C739B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2119" y="1489133"/>
                <a:ext cx="2129518" cy="29646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144000" tIns="108000" rIns="144000" bIns="72000" rtlCol="0">
                <a:noAutofit/>
              </a:bodyPr>
              <a:lstStyle>
                <a:lvl1pPr marL="0" indent="0" algn="l" defTabSz="914400" rtl="0" eaLnBrk="1" latinLnBrk="0" hangingPunct="1">
                  <a:spcBef>
                    <a:spcPts val="600"/>
                  </a:spcBef>
                  <a:buFont typeface="Arial" pitchFamily="34" charset="0"/>
                  <a:buNone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144000" indent="-144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288000" indent="-144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432000" indent="-144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»"/>
                  <a:tabLst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576000" indent="-180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·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a-DK" sz="1100" i="1"/>
                  <a:t>Hvordan arbeides det når prosjektet er gjennomført og implementert i virksomheten med suksess?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1258F75-B6A4-47AB-AB05-E3EDE6523A54}"/>
                  </a:ext>
                </a:extLst>
              </p:cNvPr>
              <p:cNvSpPr/>
              <p:nvPr/>
            </p:nvSpPr>
            <p:spPr bwMode="auto">
              <a:xfrm>
                <a:off x="1131609" y="1071786"/>
                <a:ext cx="2328028" cy="417224"/>
              </a:xfrm>
              <a:prstGeom prst="rect">
                <a:avLst/>
              </a:prstGeom>
              <a:solidFill>
                <a:srgbClr val="A8BDC6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  <a:spcBef>
                    <a:spcPts val="1100"/>
                  </a:spcBef>
                </a:pPr>
                <a:r>
                  <a:rPr lang="da-DK" sz="1100">
                    <a:solidFill>
                      <a:schemeClr val="bg1"/>
                    </a:solidFill>
                  </a:rPr>
                  <a:t>PROSJEKTES EFFEKTMÅL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874E774-7987-4AEB-BF67-E577675837AE}"/>
                </a:ext>
              </a:extLst>
            </p:cNvPr>
            <p:cNvGrpSpPr/>
            <p:nvPr/>
          </p:nvGrpSpPr>
          <p:grpSpPr>
            <a:xfrm>
              <a:off x="4972459" y="1071786"/>
              <a:ext cx="2328799" cy="4841652"/>
              <a:chOff x="1131609" y="1071786"/>
              <a:chExt cx="2328799" cy="3381977"/>
            </a:xfrm>
          </p:grpSpPr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F49F0980-5E28-409A-8714-40CCA498797A}"/>
                  </a:ext>
                </a:extLst>
              </p:cNvPr>
              <p:cNvSpPr/>
              <p:nvPr/>
            </p:nvSpPr>
            <p:spPr bwMode="auto">
              <a:xfrm rot="10800000">
                <a:off x="3261976" y="1487929"/>
                <a:ext cx="198432" cy="159567"/>
              </a:xfrm>
              <a:prstGeom prst="triangle">
                <a:avLst/>
              </a:prstGeom>
              <a:solidFill>
                <a:srgbClr val="83939B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11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err="1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8A838985-5769-43F7-A5A1-BCE781784A3D}"/>
                  </a:ext>
                </a:extLst>
              </p:cNvPr>
              <p:cNvSpPr/>
              <p:nvPr/>
            </p:nvSpPr>
            <p:spPr bwMode="auto">
              <a:xfrm rot="10800000">
                <a:off x="1132903" y="1487929"/>
                <a:ext cx="198432" cy="159567"/>
              </a:xfrm>
              <a:prstGeom prst="triangle">
                <a:avLst/>
              </a:prstGeom>
              <a:solidFill>
                <a:srgbClr val="83939B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11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err="1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Content Placeholder 7">
                <a:extLst>
                  <a:ext uri="{FF2B5EF4-FFF2-40B4-BE49-F238E27FC236}">
                    <a16:creationId xmlns:a16="http://schemas.microsoft.com/office/drawing/2014/main" id="{0EA6361C-293F-4180-A10A-C88FB5670F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2119" y="1489133"/>
                <a:ext cx="2133250" cy="29646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144000" tIns="108000" rIns="144000" bIns="72000" rtlCol="0">
                <a:noAutofit/>
              </a:bodyPr>
              <a:lstStyle>
                <a:lvl1pPr marL="0" indent="0" algn="l" defTabSz="914400" rtl="0" eaLnBrk="1" latinLnBrk="0" hangingPunct="1">
                  <a:spcBef>
                    <a:spcPts val="600"/>
                  </a:spcBef>
                  <a:buFont typeface="Arial" pitchFamily="34" charset="0"/>
                  <a:buNone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144000" indent="-144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288000" indent="-144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432000" indent="-144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»"/>
                  <a:tabLst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576000" indent="-180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·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a-DK" sz="1100" i="1"/>
                  <a:t>Hvilke gevinster kan virksomheten oppnå ved å løse problemene og realisere ønsket fremtidsbilde?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E569042-FD92-4794-82F9-0D94A8A0B703}"/>
                  </a:ext>
                </a:extLst>
              </p:cNvPr>
              <p:cNvSpPr/>
              <p:nvPr/>
            </p:nvSpPr>
            <p:spPr bwMode="auto">
              <a:xfrm>
                <a:off x="1131609" y="1071786"/>
                <a:ext cx="2328028" cy="417224"/>
              </a:xfrm>
              <a:prstGeom prst="rect">
                <a:avLst/>
              </a:prstGeom>
              <a:solidFill>
                <a:srgbClr val="A8BDC6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  <a:spcBef>
                    <a:spcPts val="1100"/>
                  </a:spcBef>
                </a:pPr>
                <a:r>
                  <a:rPr lang="en-US" sz="1100">
                    <a:solidFill>
                      <a:schemeClr val="bg1"/>
                    </a:solidFill>
                  </a:rPr>
                  <a:t>PROSJEKTETS GEVINSTER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3773E39-7BEB-46E8-999F-9D198F57C197}"/>
                </a:ext>
              </a:extLst>
            </p:cNvPr>
            <p:cNvSpPr txBox="1"/>
            <p:nvPr/>
          </p:nvSpPr>
          <p:spPr>
            <a:xfrm>
              <a:off x="194091" y="772589"/>
              <a:ext cx="315674" cy="373838"/>
            </a:xfrm>
            <a:prstGeom prst="ellipse">
              <a:avLst/>
            </a:prstGeom>
            <a:solidFill>
              <a:schemeClr val="tx2"/>
            </a:solidFill>
            <a:ln w="63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a-DK"/>
              </a:defPPr>
              <a:lvl1pPr marR="0" indent="-457200" algn="ctr" fontAlgn="base">
                <a:lnSpc>
                  <a:spcPct val="100000"/>
                </a:lnSpc>
                <a:spcBef>
                  <a:spcPts val="110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 kumimoji="0" sz="2000" b="0" i="0" u="none" strike="noStrike" cap="none" normalizeH="0" baseline="0">
                  <a:ln>
                    <a:noFill/>
                  </a:ln>
                  <a:solidFill>
                    <a:schemeClr val="bg1">
                      <a:lumMod val="100000"/>
                    </a:schemeClr>
                  </a:solidFill>
                  <a:effectLst/>
                  <a:latin typeface="Arial" panose="020B0604020202020204" pitchFamily="34" charset="0"/>
                </a:defRPr>
              </a:lvl1pPr>
              <a:lvl2pPr marL="216000" lvl="1" indent="-216000" algn="ctr" fontAlgn="base">
                <a:spcBef>
                  <a:spcPts val="11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defRPr>
              </a:lvl2pPr>
              <a:lvl3pPr marL="489600" lvl="2" indent="-252000" algn="ctr" fontAlgn="base">
                <a:spcBef>
                  <a:spcPts val="8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defRPr>
              </a:lvl3pPr>
              <a:lvl4pPr marL="759600" lvl="3" indent="-252000" algn="ctr" fontAlgn="base">
                <a:spcBef>
                  <a:spcPts val="8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defRPr>
              </a:lvl4pPr>
              <a:lvl5pPr marL="759600" lvl="4" indent="-252000" algn="ctr" fontAlgn="base">
                <a:spcBef>
                  <a:spcPts val="8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defRPr>
              </a:lvl5pPr>
            </a:lstStyle>
            <a:p>
              <a:pPr marL="0" lvl="1" indent="0">
                <a:buNone/>
              </a:pPr>
              <a:r>
                <a:rPr lang="da-DK" sz="1200"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88A890-BF30-4CD8-8925-F00B1189DEE8}"/>
                </a:ext>
              </a:extLst>
            </p:cNvPr>
            <p:cNvSpPr txBox="1"/>
            <p:nvPr/>
          </p:nvSpPr>
          <p:spPr>
            <a:xfrm>
              <a:off x="2566618" y="772589"/>
              <a:ext cx="315674" cy="373838"/>
            </a:xfrm>
            <a:prstGeom prst="ellipse">
              <a:avLst/>
            </a:prstGeom>
            <a:solidFill>
              <a:schemeClr val="tx2"/>
            </a:solidFill>
            <a:ln w="63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a-DK"/>
              </a:defPPr>
              <a:lvl1pPr marR="0" indent="-457200" algn="ctr" fontAlgn="base">
                <a:lnSpc>
                  <a:spcPct val="100000"/>
                </a:lnSpc>
                <a:spcBef>
                  <a:spcPts val="110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 kumimoji="0" sz="2000" b="0" i="0" u="none" strike="noStrike" cap="none" normalizeH="0" baseline="0">
                  <a:ln>
                    <a:noFill/>
                  </a:ln>
                  <a:solidFill>
                    <a:schemeClr val="bg1">
                      <a:lumMod val="100000"/>
                    </a:schemeClr>
                  </a:solidFill>
                  <a:effectLst/>
                  <a:latin typeface="Arial" panose="020B0604020202020204" pitchFamily="34" charset="0"/>
                </a:defRPr>
              </a:lvl1pPr>
              <a:lvl2pPr marL="216000" lvl="1" indent="-216000" algn="ctr" fontAlgn="base">
                <a:spcBef>
                  <a:spcPts val="11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defRPr>
              </a:lvl2pPr>
              <a:lvl3pPr marL="489600" lvl="2" indent="-252000" algn="ctr" fontAlgn="base">
                <a:spcBef>
                  <a:spcPts val="8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defRPr>
              </a:lvl3pPr>
              <a:lvl4pPr marL="759600" lvl="3" indent="-252000" algn="ctr" fontAlgn="base">
                <a:spcBef>
                  <a:spcPts val="8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defRPr>
              </a:lvl4pPr>
              <a:lvl5pPr marL="759600" lvl="4" indent="-252000" algn="ctr" fontAlgn="base">
                <a:spcBef>
                  <a:spcPts val="8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defRPr>
              </a:lvl5pPr>
            </a:lstStyle>
            <a:p>
              <a:pPr marL="0" lvl="1" indent="0">
                <a:buNone/>
              </a:pPr>
              <a:r>
                <a:rPr lang="da-DK" sz="1200">
                  <a:sym typeface="Arial" panose="020B0604020202020204" pitchFamily="34" charset="0"/>
                </a:rPr>
                <a:t>5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3C0F4A-CA69-47BD-8B2F-F6C16A044796}"/>
                </a:ext>
              </a:extLst>
            </p:cNvPr>
            <p:cNvSpPr txBox="1"/>
            <p:nvPr/>
          </p:nvSpPr>
          <p:spPr>
            <a:xfrm>
              <a:off x="4939041" y="772589"/>
              <a:ext cx="315674" cy="373838"/>
            </a:xfrm>
            <a:prstGeom prst="ellipse">
              <a:avLst/>
            </a:prstGeom>
            <a:solidFill>
              <a:schemeClr val="tx2"/>
            </a:solidFill>
            <a:ln w="63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a-DK"/>
              </a:defPPr>
              <a:lvl1pPr marR="0" indent="-457200" algn="ctr" fontAlgn="base">
                <a:lnSpc>
                  <a:spcPct val="100000"/>
                </a:lnSpc>
                <a:spcBef>
                  <a:spcPts val="110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 kumimoji="0" sz="2000" b="0" i="0" u="none" strike="noStrike" cap="none" normalizeH="0" baseline="0">
                  <a:ln>
                    <a:noFill/>
                  </a:ln>
                  <a:solidFill>
                    <a:schemeClr val="bg1">
                      <a:lumMod val="100000"/>
                    </a:schemeClr>
                  </a:solidFill>
                  <a:effectLst/>
                  <a:latin typeface="Arial" panose="020B0604020202020204" pitchFamily="34" charset="0"/>
                </a:defRPr>
              </a:lvl1pPr>
              <a:lvl2pPr marL="216000" lvl="1" indent="-216000" algn="ctr" fontAlgn="base">
                <a:spcBef>
                  <a:spcPts val="11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defRPr>
              </a:lvl2pPr>
              <a:lvl3pPr marL="489600" lvl="2" indent="-252000" algn="ctr" fontAlgn="base">
                <a:spcBef>
                  <a:spcPts val="8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defRPr>
              </a:lvl3pPr>
              <a:lvl4pPr marL="759600" lvl="3" indent="-252000" algn="ctr" fontAlgn="base">
                <a:spcBef>
                  <a:spcPts val="8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defRPr>
              </a:lvl4pPr>
              <a:lvl5pPr marL="759600" lvl="4" indent="-252000" algn="ctr" fontAlgn="base">
                <a:spcBef>
                  <a:spcPts val="8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defRPr>
              </a:lvl5pPr>
            </a:lstStyle>
            <a:p>
              <a:pPr marL="0" lvl="1" indent="0">
                <a:buNone/>
              </a:pPr>
              <a:r>
                <a:rPr lang="da-DK" sz="1200"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92AD12F-0CFB-43A4-BD71-B50B09F09075}"/>
                </a:ext>
              </a:extLst>
            </p:cNvPr>
            <p:cNvSpPr txBox="1"/>
            <p:nvPr/>
          </p:nvSpPr>
          <p:spPr>
            <a:xfrm>
              <a:off x="7311465" y="772589"/>
              <a:ext cx="315674" cy="373838"/>
            </a:xfrm>
            <a:prstGeom prst="ellipse">
              <a:avLst/>
            </a:prstGeom>
            <a:solidFill>
              <a:schemeClr val="tx2"/>
            </a:solidFill>
            <a:ln w="63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a-DK"/>
              </a:defPPr>
              <a:lvl1pPr marR="0" indent="-457200" algn="ctr" fontAlgn="base">
                <a:lnSpc>
                  <a:spcPct val="100000"/>
                </a:lnSpc>
                <a:spcBef>
                  <a:spcPts val="110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 kumimoji="0" sz="2000" b="0" i="0" u="none" strike="noStrike" cap="none" normalizeH="0" baseline="0">
                  <a:ln>
                    <a:noFill/>
                  </a:ln>
                  <a:solidFill>
                    <a:schemeClr val="bg1">
                      <a:lumMod val="100000"/>
                    </a:schemeClr>
                  </a:solidFill>
                  <a:effectLst/>
                  <a:latin typeface="Arial" panose="020B0604020202020204" pitchFamily="34" charset="0"/>
                </a:defRPr>
              </a:lvl1pPr>
              <a:lvl2pPr marL="216000" lvl="1" indent="-216000" algn="ctr" fontAlgn="base">
                <a:spcBef>
                  <a:spcPts val="11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defRPr>
              </a:lvl2pPr>
              <a:lvl3pPr marL="489600" lvl="2" indent="-252000" algn="ctr" fontAlgn="base">
                <a:spcBef>
                  <a:spcPts val="8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defRPr>
              </a:lvl3pPr>
              <a:lvl4pPr marL="759600" lvl="3" indent="-252000" algn="ctr" fontAlgn="base">
                <a:spcBef>
                  <a:spcPts val="8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defRPr>
              </a:lvl4pPr>
              <a:lvl5pPr marL="759600" lvl="4" indent="-252000" algn="ctr" fontAlgn="base">
                <a:spcBef>
                  <a:spcPts val="8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defRPr>
              </a:lvl5pPr>
            </a:lstStyle>
            <a:p>
              <a:pPr marL="0" lvl="1" indent="0">
                <a:buNone/>
              </a:pPr>
              <a:r>
                <a:rPr lang="da-DK" sz="1200"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B11FA4-BAB4-46C1-B092-7AF690F4FE18}"/>
                </a:ext>
              </a:extLst>
            </p:cNvPr>
            <p:cNvSpPr txBox="1"/>
            <p:nvPr/>
          </p:nvSpPr>
          <p:spPr>
            <a:xfrm>
              <a:off x="9687922" y="772590"/>
              <a:ext cx="315674" cy="373838"/>
            </a:xfrm>
            <a:prstGeom prst="ellipse">
              <a:avLst/>
            </a:prstGeom>
            <a:solidFill>
              <a:schemeClr val="tx2"/>
            </a:solidFill>
            <a:ln w="63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a-DK"/>
              </a:defPPr>
              <a:lvl1pPr marR="0" indent="-457200" algn="ctr" fontAlgn="base">
                <a:lnSpc>
                  <a:spcPct val="100000"/>
                </a:lnSpc>
                <a:spcBef>
                  <a:spcPts val="110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 kumimoji="0" sz="2000" b="0" i="0" u="none" strike="noStrike" cap="none" normalizeH="0" baseline="0">
                  <a:ln>
                    <a:noFill/>
                  </a:ln>
                  <a:solidFill>
                    <a:schemeClr val="bg1">
                      <a:lumMod val="100000"/>
                    </a:schemeClr>
                  </a:solidFill>
                  <a:effectLst/>
                  <a:latin typeface="Arial" panose="020B0604020202020204" pitchFamily="34" charset="0"/>
                </a:defRPr>
              </a:lvl1pPr>
              <a:lvl2pPr marL="216000" lvl="1" indent="-216000" algn="ctr" fontAlgn="base">
                <a:spcBef>
                  <a:spcPts val="11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defRPr>
              </a:lvl2pPr>
              <a:lvl3pPr marL="489600" lvl="2" indent="-252000" algn="ctr" fontAlgn="base">
                <a:spcBef>
                  <a:spcPts val="8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defRPr>
              </a:lvl3pPr>
              <a:lvl4pPr marL="759600" lvl="3" indent="-252000" algn="ctr" fontAlgn="base">
                <a:spcBef>
                  <a:spcPts val="8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defRPr>
              </a:lvl4pPr>
              <a:lvl5pPr marL="759600" lvl="4" indent="-252000" algn="ctr" fontAlgn="base">
                <a:spcBef>
                  <a:spcPts val="8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defRPr>
              </a:lvl5pPr>
            </a:lstStyle>
            <a:p>
              <a:pPr marL="0" lvl="1" indent="0">
                <a:buNone/>
              </a:pPr>
              <a:r>
                <a:rPr lang="da-DK" sz="1200"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14" name="Rektangel 75">
              <a:extLst>
                <a:ext uri="{FF2B5EF4-FFF2-40B4-BE49-F238E27FC236}">
                  <a16:creationId xmlns:a16="http://schemas.microsoft.com/office/drawing/2014/main" id="{BD23E5E0-8B0A-489F-AE51-10AB0DBC6A26}"/>
                </a:ext>
              </a:extLst>
            </p:cNvPr>
            <p:cNvSpPr/>
            <p:nvPr/>
          </p:nvSpPr>
          <p:spPr>
            <a:xfrm>
              <a:off x="7703620" y="4144758"/>
              <a:ext cx="1565822" cy="553570"/>
            </a:xfrm>
            <a:prstGeom prst="rect">
              <a:avLst/>
            </a:prstGeom>
            <a:solidFill>
              <a:schemeClr val="accent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lvl="0" algn="ctr">
                <a:spcBef>
                  <a:spcPts val="0"/>
                </a:spcBef>
                <a:defRPr/>
              </a:pPr>
              <a:r>
                <a:rPr lang="da-DK" sz="800" b="1">
                  <a:solidFill>
                    <a:schemeClr val="tx1"/>
                  </a:solidFill>
                </a:rPr>
                <a:t>……</a:t>
              </a:r>
            </a:p>
          </p:txBody>
        </p:sp>
        <p:sp>
          <p:nvSpPr>
            <p:cNvPr id="15" name="Rektangel 82">
              <a:extLst>
                <a:ext uri="{FF2B5EF4-FFF2-40B4-BE49-F238E27FC236}">
                  <a16:creationId xmlns:a16="http://schemas.microsoft.com/office/drawing/2014/main" id="{F7B3EABA-A09E-4A61-A0F3-14544FB90265}"/>
                </a:ext>
              </a:extLst>
            </p:cNvPr>
            <p:cNvSpPr/>
            <p:nvPr/>
          </p:nvSpPr>
          <p:spPr>
            <a:xfrm>
              <a:off x="5497448" y="4503820"/>
              <a:ext cx="1301591" cy="480305"/>
            </a:xfrm>
            <a:prstGeom prst="rect">
              <a:avLst/>
            </a:prstGeom>
            <a:solidFill>
              <a:schemeClr val="bg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lvl="0" algn="ctr">
                <a:spcBef>
                  <a:spcPts val="0"/>
                </a:spcBef>
                <a:defRPr/>
              </a:pPr>
              <a:r>
                <a:rPr lang="da-DK" sz="800" b="1">
                  <a:solidFill>
                    <a:schemeClr val="tx1"/>
                  </a:solidFill>
                </a:rPr>
                <a:t>……</a:t>
              </a:r>
            </a:p>
          </p:txBody>
        </p:sp>
        <p:sp>
          <p:nvSpPr>
            <p:cNvPr id="16" name="Rektangel 58">
              <a:extLst>
                <a:ext uri="{FF2B5EF4-FFF2-40B4-BE49-F238E27FC236}">
                  <a16:creationId xmlns:a16="http://schemas.microsoft.com/office/drawing/2014/main" id="{B37D0A2D-98BA-4B74-A09C-4DBB31052DD4}"/>
                </a:ext>
              </a:extLst>
            </p:cNvPr>
            <p:cNvSpPr/>
            <p:nvPr/>
          </p:nvSpPr>
          <p:spPr>
            <a:xfrm>
              <a:off x="5497448" y="3389748"/>
              <a:ext cx="1301591" cy="480305"/>
            </a:xfrm>
            <a:prstGeom prst="rect">
              <a:avLst/>
            </a:prstGeom>
            <a:solidFill>
              <a:schemeClr val="bg2"/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lvl="0" algn="ctr">
                <a:spcBef>
                  <a:spcPts val="0"/>
                </a:spcBef>
                <a:defRPr/>
              </a:pPr>
              <a:r>
                <a:rPr lang="da-DK" sz="800" b="1">
                  <a:solidFill>
                    <a:schemeClr val="tx1"/>
                  </a:solidFill>
                </a:rPr>
                <a:t>……</a:t>
              </a:r>
            </a:p>
          </p:txBody>
        </p:sp>
        <p:sp>
          <p:nvSpPr>
            <p:cNvPr id="17" name="Rektangel 58">
              <a:extLst>
                <a:ext uri="{FF2B5EF4-FFF2-40B4-BE49-F238E27FC236}">
                  <a16:creationId xmlns:a16="http://schemas.microsoft.com/office/drawing/2014/main" id="{D8996C3A-DC2F-4A4E-850C-09CAAC0F052A}"/>
                </a:ext>
              </a:extLst>
            </p:cNvPr>
            <p:cNvSpPr/>
            <p:nvPr/>
          </p:nvSpPr>
          <p:spPr>
            <a:xfrm>
              <a:off x="5497448" y="3943377"/>
              <a:ext cx="1301591" cy="480305"/>
            </a:xfrm>
            <a:prstGeom prst="rect">
              <a:avLst/>
            </a:prstGeom>
            <a:solidFill>
              <a:schemeClr val="bg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lvl="0" algn="ctr">
                <a:spcBef>
                  <a:spcPts val="0"/>
                </a:spcBef>
                <a:defRPr/>
              </a:pPr>
              <a:r>
                <a:rPr lang="da-DK" sz="800" b="1">
                  <a:solidFill>
                    <a:schemeClr val="tx1"/>
                  </a:solidFill>
                </a:rPr>
                <a:t>……</a:t>
              </a:r>
            </a:p>
          </p:txBody>
        </p:sp>
        <p:sp>
          <p:nvSpPr>
            <p:cNvPr id="18" name="Rektangel 9">
              <a:extLst>
                <a:ext uri="{FF2B5EF4-FFF2-40B4-BE49-F238E27FC236}">
                  <a16:creationId xmlns:a16="http://schemas.microsoft.com/office/drawing/2014/main" id="{402DBC07-5950-4835-9CB1-7BC82242E59C}"/>
                </a:ext>
              </a:extLst>
            </p:cNvPr>
            <p:cNvSpPr/>
            <p:nvPr/>
          </p:nvSpPr>
          <p:spPr>
            <a:xfrm>
              <a:off x="3087266" y="4599034"/>
              <a:ext cx="1299911" cy="480366"/>
            </a:xfrm>
            <a:prstGeom prst="rect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lvl="0" algn="ctr">
                <a:spcBef>
                  <a:spcPts val="0"/>
                </a:spcBef>
                <a:defRPr/>
              </a:pPr>
              <a:r>
                <a:rPr lang="da-DK" sz="800" b="1">
                  <a:solidFill>
                    <a:srgbClr val="FFFFFF"/>
                  </a:solidFill>
                </a:rPr>
                <a:t>……</a:t>
              </a:r>
            </a:p>
          </p:txBody>
        </p:sp>
        <p:sp>
          <p:nvSpPr>
            <p:cNvPr id="19" name="Rektangel 10">
              <a:extLst>
                <a:ext uri="{FF2B5EF4-FFF2-40B4-BE49-F238E27FC236}">
                  <a16:creationId xmlns:a16="http://schemas.microsoft.com/office/drawing/2014/main" id="{395CBF92-BF8E-447B-9221-3E7FD833D3D3}"/>
                </a:ext>
              </a:extLst>
            </p:cNvPr>
            <p:cNvSpPr/>
            <p:nvPr/>
          </p:nvSpPr>
          <p:spPr>
            <a:xfrm>
              <a:off x="3087266" y="4045404"/>
              <a:ext cx="1299911" cy="480366"/>
            </a:xfrm>
            <a:prstGeom prst="rect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lvl="0" algn="ctr">
                <a:spcBef>
                  <a:spcPts val="0"/>
                </a:spcBef>
                <a:defRPr/>
              </a:pPr>
              <a:r>
                <a:rPr lang="da-DK" sz="800" b="1">
                  <a:solidFill>
                    <a:srgbClr val="FFFFFF"/>
                  </a:solidFill>
                </a:rPr>
                <a:t>……</a:t>
              </a:r>
            </a:p>
          </p:txBody>
        </p:sp>
        <p:sp>
          <p:nvSpPr>
            <p:cNvPr id="20" name="Rektangel 74">
              <a:extLst>
                <a:ext uri="{FF2B5EF4-FFF2-40B4-BE49-F238E27FC236}">
                  <a16:creationId xmlns:a16="http://schemas.microsoft.com/office/drawing/2014/main" id="{0ABD5191-EED3-450F-8A71-06C6D29A364E}"/>
                </a:ext>
              </a:extLst>
            </p:cNvPr>
            <p:cNvSpPr/>
            <p:nvPr/>
          </p:nvSpPr>
          <p:spPr>
            <a:xfrm>
              <a:off x="3087266" y="3491833"/>
              <a:ext cx="1299911" cy="480305"/>
            </a:xfrm>
            <a:prstGeom prst="rect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lvl="0" algn="ctr">
                <a:spcBef>
                  <a:spcPts val="0"/>
                </a:spcBef>
                <a:defRPr/>
              </a:pPr>
              <a:r>
                <a:rPr lang="da-DK" sz="800" b="1">
                  <a:solidFill>
                    <a:srgbClr val="FFFFFF"/>
                  </a:solidFill>
                </a:rPr>
                <a:t>……</a:t>
              </a:r>
            </a:p>
          </p:txBody>
        </p:sp>
        <p:sp>
          <p:nvSpPr>
            <p:cNvPr id="21" name="Rektangel 200">
              <a:extLst>
                <a:ext uri="{FF2B5EF4-FFF2-40B4-BE49-F238E27FC236}">
                  <a16:creationId xmlns:a16="http://schemas.microsoft.com/office/drawing/2014/main" id="{D9E5256B-AFDA-4545-8F61-C6DAF662E3F8}"/>
                </a:ext>
              </a:extLst>
            </p:cNvPr>
            <p:cNvSpPr/>
            <p:nvPr/>
          </p:nvSpPr>
          <p:spPr>
            <a:xfrm>
              <a:off x="3087266" y="2938205"/>
              <a:ext cx="1299911" cy="480366"/>
            </a:xfrm>
            <a:prstGeom prst="rect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8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……</a:t>
              </a:r>
            </a:p>
          </p:txBody>
        </p:sp>
        <p:sp>
          <p:nvSpPr>
            <p:cNvPr id="22" name="Rektangel 8">
              <a:extLst>
                <a:ext uri="{FF2B5EF4-FFF2-40B4-BE49-F238E27FC236}">
                  <a16:creationId xmlns:a16="http://schemas.microsoft.com/office/drawing/2014/main" id="{7D45EB32-4729-4B8F-A0F5-141BE6292F1C}"/>
                </a:ext>
              </a:extLst>
            </p:cNvPr>
            <p:cNvSpPr/>
            <p:nvPr/>
          </p:nvSpPr>
          <p:spPr>
            <a:xfrm>
              <a:off x="3087266" y="5152663"/>
              <a:ext cx="1299911" cy="480366"/>
            </a:xfrm>
            <a:prstGeom prst="rect">
              <a:avLst/>
            </a:prstGeom>
            <a:solidFill>
              <a:schemeClr val="accent2"/>
            </a:solidFill>
            <a:ln w="127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lvl="0" algn="ctr">
                <a:spcBef>
                  <a:spcPts val="0"/>
                </a:spcBef>
                <a:defRPr/>
              </a:pPr>
              <a:r>
                <a:rPr lang="da-DK" sz="800" b="1">
                  <a:solidFill>
                    <a:srgbClr val="FFFFFF"/>
                  </a:solidFill>
                </a:rPr>
                <a:t>……</a:t>
              </a:r>
            </a:p>
          </p:txBody>
        </p:sp>
        <p:sp>
          <p:nvSpPr>
            <p:cNvPr id="23" name="Rektangel 9">
              <a:extLst>
                <a:ext uri="{FF2B5EF4-FFF2-40B4-BE49-F238E27FC236}">
                  <a16:creationId xmlns:a16="http://schemas.microsoft.com/office/drawing/2014/main" id="{F705A2EC-7042-42AB-992F-704E8C0BE042}"/>
                </a:ext>
              </a:extLst>
            </p:cNvPr>
            <p:cNvSpPr/>
            <p:nvPr/>
          </p:nvSpPr>
          <p:spPr>
            <a:xfrm>
              <a:off x="739991" y="4599034"/>
              <a:ext cx="1299911" cy="480366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8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……..</a:t>
              </a:r>
            </a:p>
          </p:txBody>
        </p:sp>
        <p:sp>
          <p:nvSpPr>
            <p:cNvPr id="24" name="Rektangel 10">
              <a:extLst>
                <a:ext uri="{FF2B5EF4-FFF2-40B4-BE49-F238E27FC236}">
                  <a16:creationId xmlns:a16="http://schemas.microsoft.com/office/drawing/2014/main" id="{C62524F2-87C9-4D82-A662-2ED387FEA999}"/>
                </a:ext>
              </a:extLst>
            </p:cNvPr>
            <p:cNvSpPr/>
            <p:nvPr/>
          </p:nvSpPr>
          <p:spPr>
            <a:xfrm>
              <a:off x="739991" y="4045404"/>
              <a:ext cx="1299911" cy="480366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8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……….</a:t>
              </a:r>
            </a:p>
          </p:txBody>
        </p:sp>
        <p:sp>
          <p:nvSpPr>
            <p:cNvPr id="25" name="Rektangel 74">
              <a:extLst>
                <a:ext uri="{FF2B5EF4-FFF2-40B4-BE49-F238E27FC236}">
                  <a16:creationId xmlns:a16="http://schemas.microsoft.com/office/drawing/2014/main" id="{B358D2BB-B6D0-434D-9E1C-E94F4401B581}"/>
                </a:ext>
              </a:extLst>
            </p:cNvPr>
            <p:cNvSpPr/>
            <p:nvPr/>
          </p:nvSpPr>
          <p:spPr>
            <a:xfrm>
              <a:off x="739991" y="3491833"/>
              <a:ext cx="1299911" cy="480305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8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…….</a:t>
              </a:r>
            </a:p>
          </p:txBody>
        </p:sp>
        <p:sp>
          <p:nvSpPr>
            <p:cNvPr id="26" name="Rektangel 200">
              <a:extLst>
                <a:ext uri="{FF2B5EF4-FFF2-40B4-BE49-F238E27FC236}">
                  <a16:creationId xmlns:a16="http://schemas.microsoft.com/office/drawing/2014/main" id="{5DACF26A-69D6-4089-907A-E79A04A9C6C9}"/>
                </a:ext>
              </a:extLst>
            </p:cNvPr>
            <p:cNvSpPr/>
            <p:nvPr/>
          </p:nvSpPr>
          <p:spPr>
            <a:xfrm>
              <a:off x="739991" y="2938205"/>
              <a:ext cx="1299911" cy="480366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8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……</a:t>
              </a:r>
            </a:p>
          </p:txBody>
        </p:sp>
        <p:sp>
          <p:nvSpPr>
            <p:cNvPr id="27" name="Rektangel 8">
              <a:extLst>
                <a:ext uri="{FF2B5EF4-FFF2-40B4-BE49-F238E27FC236}">
                  <a16:creationId xmlns:a16="http://schemas.microsoft.com/office/drawing/2014/main" id="{CE85156F-D11A-4FE6-BED8-6AD6091F8A5E}"/>
                </a:ext>
              </a:extLst>
            </p:cNvPr>
            <p:cNvSpPr/>
            <p:nvPr/>
          </p:nvSpPr>
          <p:spPr>
            <a:xfrm>
              <a:off x="739991" y="5152663"/>
              <a:ext cx="1299911" cy="480366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8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………</a:t>
              </a:r>
            </a:p>
          </p:txBody>
        </p:sp>
        <p:sp>
          <p:nvSpPr>
            <p:cNvPr id="28" name="Rektangel 9">
              <a:extLst>
                <a:ext uri="{FF2B5EF4-FFF2-40B4-BE49-F238E27FC236}">
                  <a16:creationId xmlns:a16="http://schemas.microsoft.com/office/drawing/2014/main" id="{6F01B704-7F70-40ED-A0DC-EB56EA16CEF4}"/>
                </a:ext>
              </a:extLst>
            </p:cNvPr>
            <p:cNvSpPr/>
            <p:nvPr/>
          </p:nvSpPr>
          <p:spPr>
            <a:xfrm>
              <a:off x="10231649" y="4692504"/>
              <a:ext cx="1299911" cy="480366"/>
            </a:xfrm>
            <a:prstGeom prst="rect">
              <a:avLst/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8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……..</a:t>
              </a:r>
            </a:p>
          </p:txBody>
        </p:sp>
        <p:sp>
          <p:nvSpPr>
            <p:cNvPr id="29" name="Rektangel 10">
              <a:extLst>
                <a:ext uri="{FF2B5EF4-FFF2-40B4-BE49-F238E27FC236}">
                  <a16:creationId xmlns:a16="http://schemas.microsoft.com/office/drawing/2014/main" id="{736D620A-8E9B-4532-B2D2-82EAF00CC853}"/>
                </a:ext>
              </a:extLst>
            </p:cNvPr>
            <p:cNvSpPr/>
            <p:nvPr/>
          </p:nvSpPr>
          <p:spPr>
            <a:xfrm>
              <a:off x="10231649" y="4138874"/>
              <a:ext cx="1299911" cy="480366"/>
            </a:xfrm>
            <a:prstGeom prst="rect">
              <a:avLst/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8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……….</a:t>
              </a:r>
            </a:p>
          </p:txBody>
        </p:sp>
        <p:sp>
          <p:nvSpPr>
            <p:cNvPr id="30" name="Rektangel 74">
              <a:extLst>
                <a:ext uri="{FF2B5EF4-FFF2-40B4-BE49-F238E27FC236}">
                  <a16:creationId xmlns:a16="http://schemas.microsoft.com/office/drawing/2014/main" id="{57D40E0E-E4C6-451E-9624-3A7CD991C2B0}"/>
                </a:ext>
              </a:extLst>
            </p:cNvPr>
            <p:cNvSpPr/>
            <p:nvPr/>
          </p:nvSpPr>
          <p:spPr>
            <a:xfrm>
              <a:off x="10231649" y="3585303"/>
              <a:ext cx="1299911" cy="480305"/>
            </a:xfrm>
            <a:prstGeom prst="rect">
              <a:avLst/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8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…….</a:t>
              </a:r>
            </a:p>
          </p:txBody>
        </p:sp>
        <p:sp>
          <p:nvSpPr>
            <p:cNvPr id="31" name="Rektangel 200">
              <a:extLst>
                <a:ext uri="{FF2B5EF4-FFF2-40B4-BE49-F238E27FC236}">
                  <a16:creationId xmlns:a16="http://schemas.microsoft.com/office/drawing/2014/main" id="{5A0D78B3-3F7E-44D7-944B-E6FD2BB439CC}"/>
                </a:ext>
              </a:extLst>
            </p:cNvPr>
            <p:cNvSpPr/>
            <p:nvPr/>
          </p:nvSpPr>
          <p:spPr>
            <a:xfrm>
              <a:off x="10231649" y="3031675"/>
              <a:ext cx="1299911" cy="480366"/>
            </a:xfrm>
            <a:prstGeom prst="rect">
              <a:avLst/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8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……</a:t>
              </a:r>
            </a:p>
          </p:txBody>
        </p:sp>
        <p:sp>
          <p:nvSpPr>
            <p:cNvPr id="32" name="Rektangel 8">
              <a:extLst>
                <a:ext uri="{FF2B5EF4-FFF2-40B4-BE49-F238E27FC236}">
                  <a16:creationId xmlns:a16="http://schemas.microsoft.com/office/drawing/2014/main" id="{499B2D9B-379F-4E45-B7D8-BAF458822876}"/>
                </a:ext>
              </a:extLst>
            </p:cNvPr>
            <p:cNvSpPr/>
            <p:nvPr/>
          </p:nvSpPr>
          <p:spPr>
            <a:xfrm>
              <a:off x="10231649" y="5246133"/>
              <a:ext cx="1299911" cy="480366"/>
            </a:xfrm>
            <a:prstGeom prst="rect">
              <a:avLst/>
            </a:prstGeom>
            <a:solidFill>
              <a:schemeClr val="accent3"/>
            </a:solidFill>
            <a:ln w="127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8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………</a:t>
              </a:r>
            </a:p>
          </p:txBody>
        </p:sp>
        <p:sp>
          <p:nvSpPr>
            <p:cNvPr id="33" name="Rektangel 75">
              <a:extLst>
                <a:ext uri="{FF2B5EF4-FFF2-40B4-BE49-F238E27FC236}">
                  <a16:creationId xmlns:a16="http://schemas.microsoft.com/office/drawing/2014/main" id="{B9C17977-FD67-4708-8D31-F8B682DBBAB0}"/>
                </a:ext>
              </a:extLst>
            </p:cNvPr>
            <p:cNvSpPr/>
            <p:nvPr/>
          </p:nvSpPr>
          <p:spPr>
            <a:xfrm>
              <a:off x="7703620" y="3473266"/>
              <a:ext cx="1565822" cy="553570"/>
            </a:xfrm>
            <a:prstGeom prst="rect">
              <a:avLst/>
            </a:prstGeom>
            <a:solidFill>
              <a:schemeClr val="accent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lvl="0" algn="ctr">
                <a:spcBef>
                  <a:spcPts val="0"/>
                </a:spcBef>
                <a:defRPr/>
              </a:pPr>
              <a:r>
                <a:rPr lang="da-DK" sz="800" b="1">
                  <a:solidFill>
                    <a:schemeClr val="tx1"/>
                  </a:solidFill>
                </a:rPr>
                <a:t>……</a:t>
              </a:r>
            </a:p>
          </p:txBody>
        </p:sp>
        <p:sp>
          <p:nvSpPr>
            <p:cNvPr id="34" name="Rektangel 82">
              <a:extLst>
                <a:ext uri="{FF2B5EF4-FFF2-40B4-BE49-F238E27FC236}">
                  <a16:creationId xmlns:a16="http://schemas.microsoft.com/office/drawing/2014/main" id="{94EFA40B-ED0B-43E6-AE12-7DCA94852E3A}"/>
                </a:ext>
              </a:extLst>
            </p:cNvPr>
            <p:cNvSpPr/>
            <p:nvPr/>
          </p:nvSpPr>
          <p:spPr>
            <a:xfrm>
              <a:off x="5497448" y="5090956"/>
              <a:ext cx="1301591" cy="480305"/>
            </a:xfrm>
            <a:prstGeom prst="rect">
              <a:avLst/>
            </a:prstGeom>
            <a:solidFill>
              <a:schemeClr val="bg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lvl="0" algn="ctr">
                <a:spcBef>
                  <a:spcPts val="0"/>
                </a:spcBef>
                <a:defRPr/>
              </a:pPr>
              <a:r>
                <a:rPr lang="da-DK" sz="800" b="1">
                  <a:solidFill>
                    <a:schemeClr val="tx1"/>
                  </a:solidFill>
                </a:rPr>
                <a:t>……</a:t>
              </a:r>
            </a:p>
          </p:txBody>
        </p:sp>
      </p:grpSp>
      <p:sp>
        <p:nvSpPr>
          <p:cNvPr id="55" name="Rektangel 75">
            <a:extLst>
              <a:ext uri="{FF2B5EF4-FFF2-40B4-BE49-F238E27FC236}">
                <a16:creationId xmlns:a16="http://schemas.microsoft.com/office/drawing/2014/main" id="{223398DA-FECB-48D5-9F54-79412D4E046F}"/>
              </a:ext>
            </a:extLst>
          </p:cNvPr>
          <p:cNvSpPr/>
          <p:nvPr/>
        </p:nvSpPr>
        <p:spPr>
          <a:xfrm>
            <a:off x="7522032" y="4341707"/>
            <a:ext cx="1428554" cy="426463"/>
          </a:xfrm>
          <a:prstGeom prst="rect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lvl="0" algn="ctr">
              <a:spcBef>
                <a:spcPts val="0"/>
              </a:spcBef>
              <a:defRPr/>
            </a:pPr>
            <a:r>
              <a:rPr lang="da-DK" sz="800" b="1">
                <a:solidFill>
                  <a:schemeClr val="tx1"/>
                </a:solidFill>
              </a:rPr>
              <a:t>……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0F8F044-E9FD-4958-B833-5AE310F9B58B}"/>
              </a:ext>
            </a:extLst>
          </p:cNvPr>
          <p:cNvSpPr txBox="1"/>
          <p:nvPr/>
        </p:nvSpPr>
        <p:spPr>
          <a:xfrm>
            <a:off x="793374" y="5479896"/>
            <a:ext cx="10333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/>
              <a:t>I vurdering av prosjektets potensielle verdi (prioriterte gevinster for prosjektets omfang/avgrensning, planlegging og styring) er det fem trinn. Rekkefølgen er nummerert i illustrasjonen over. Resultatet i diskusjoner i trinn 1 (bakgrunn for prosjektet), trinn 2 (fremtidsbildet) og trinn 3 (prosjektets overordnede formål), gir nødvendig informasjon til å skrive avsnittene om formål, leveranser og gevinster i prosjektbeskrivelsen.</a:t>
            </a:r>
          </a:p>
        </p:txBody>
      </p:sp>
    </p:spTree>
    <p:extLst>
      <p:ext uri="{BB962C8B-B14F-4D97-AF65-F5344CB8AC3E}">
        <p14:creationId xmlns:p14="http://schemas.microsoft.com/office/powerpoint/2010/main" val="48456069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6">
            <a:extLst>
              <a:ext uri="{FF2B5EF4-FFF2-40B4-BE49-F238E27FC236}">
                <a16:creationId xmlns:a16="http://schemas.microsoft.com/office/drawing/2014/main" id="{B4C015E8-4271-4032-AF2C-FFA451CDE4F8}"/>
              </a:ext>
            </a:extLst>
          </p:cNvPr>
          <p:cNvSpPr/>
          <p:nvPr/>
        </p:nvSpPr>
        <p:spPr>
          <a:xfrm>
            <a:off x="264702" y="3897095"/>
            <a:ext cx="1727792" cy="1019256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0">
              <a:solidFill>
                <a:schemeClr val="tx1"/>
              </a:solidFill>
            </a:endParaRPr>
          </a:p>
        </p:txBody>
      </p:sp>
      <p:sp>
        <p:nvSpPr>
          <p:cNvPr id="3" name="Rounded Rectangle 19">
            <a:extLst>
              <a:ext uri="{FF2B5EF4-FFF2-40B4-BE49-F238E27FC236}">
                <a16:creationId xmlns:a16="http://schemas.microsoft.com/office/drawing/2014/main" id="{75B0163A-53EE-4E2C-98D1-B703EAA4CAA9}"/>
              </a:ext>
            </a:extLst>
          </p:cNvPr>
          <p:cNvSpPr/>
          <p:nvPr/>
        </p:nvSpPr>
        <p:spPr>
          <a:xfrm>
            <a:off x="2252348" y="2586005"/>
            <a:ext cx="1583809" cy="71991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100" dirty="0">
              <a:solidFill>
                <a:schemeClr val="tx1"/>
              </a:solidFill>
            </a:endParaRPr>
          </a:p>
        </p:txBody>
      </p:sp>
      <p:sp>
        <p:nvSpPr>
          <p:cNvPr id="4" name="Rounded Rectangle 20">
            <a:extLst>
              <a:ext uri="{FF2B5EF4-FFF2-40B4-BE49-F238E27FC236}">
                <a16:creationId xmlns:a16="http://schemas.microsoft.com/office/drawing/2014/main" id="{6D1BDB4E-D022-4D70-9DF7-D2EAF2DD198A}"/>
              </a:ext>
            </a:extLst>
          </p:cNvPr>
          <p:cNvSpPr/>
          <p:nvPr/>
        </p:nvSpPr>
        <p:spPr>
          <a:xfrm>
            <a:off x="2252348" y="4247433"/>
            <a:ext cx="1583809" cy="71991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100">
              <a:solidFill>
                <a:schemeClr val="tx1"/>
              </a:solidFill>
            </a:endParaRPr>
          </a:p>
        </p:txBody>
      </p:sp>
      <p:sp>
        <p:nvSpPr>
          <p:cNvPr id="5" name="Rounded Rectangle 23">
            <a:extLst>
              <a:ext uri="{FF2B5EF4-FFF2-40B4-BE49-F238E27FC236}">
                <a16:creationId xmlns:a16="http://schemas.microsoft.com/office/drawing/2014/main" id="{617F5E40-42F7-49A4-975C-512B18E27EEF}"/>
              </a:ext>
            </a:extLst>
          </p:cNvPr>
          <p:cNvSpPr/>
          <p:nvPr/>
        </p:nvSpPr>
        <p:spPr>
          <a:xfrm>
            <a:off x="4724003" y="2729988"/>
            <a:ext cx="1583809" cy="641617"/>
          </a:xfrm>
          <a:prstGeom prst="roundRect">
            <a:avLst/>
          </a:prstGeom>
          <a:solidFill>
            <a:schemeClr val="accent3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0"/>
          </a:p>
        </p:txBody>
      </p:sp>
      <p:sp>
        <p:nvSpPr>
          <p:cNvPr id="6" name="Rounded Rectangle 24">
            <a:extLst>
              <a:ext uri="{FF2B5EF4-FFF2-40B4-BE49-F238E27FC236}">
                <a16:creationId xmlns:a16="http://schemas.microsoft.com/office/drawing/2014/main" id="{811B5310-A300-4CCB-9BB4-61A308FD7CEF}"/>
              </a:ext>
            </a:extLst>
          </p:cNvPr>
          <p:cNvSpPr/>
          <p:nvPr/>
        </p:nvSpPr>
        <p:spPr>
          <a:xfrm>
            <a:off x="4724003" y="3510235"/>
            <a:ext cx="1583809" cy="587589"/>
          </a:xfrm>
          <a:prstGeom prst="roundRect">
            <a:avLst/>
          </a:prstGeom>
          <a:solidFill>
            <a:schemeClr val="accent3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0"/>
          </a:p>
        </p:txBody>
      </p:sp>
      <p:sp>
        <p:nvSpPr>
          <p:cNvPr id="7" name="Rounded Rectangle 25">
            <a:extLst>
              <a:ext uri="{FF2B5EF4-FFF2-40B4-BE49-F238E27FC236}">
                <a16:creationId xmlns:a16="http://schemas.microsoft.com/office/drawing/2014/main" id="{CEABF0DE-AC64-4628-AEFD-0B020FBB01EE}"/>
              </a:ext>
            </a:extLst>
          </p:cNvPr>
          <p:cNvSpPr/>
          <p:nvPr/>
        </p:nvSpPr>
        <p:spPr>
          <a:xfrm>
            <a:off x="7056804" y="2586005"/>
            <a:ext cx="1583809" cy="791905"/>
          </a:xfrm>
          <a:prstGeom prst="roundRect">
            <a:avLst/>
          </a:prstGeom>
          <a:solidFill>
            <a:schemeClr val="accent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C9F47F-5789-452A-8DA3-217A727DA8B9}"/>
              </a:ext>
            </a:extLst>
          </p:cNvPr>
          <p:cNvSpPr txBox="1"/>
          <p:nvPr/>
        </p:nvSpPr>
        <p:spPr bwMode="auto">
          <a:xfrm>
            <a:off x="394413" y="2093946"/>
            <a:ext cx="1482252" cy="25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5992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697" indent="-25395" defTabSz="457109" eaLnBrk="0" fontAlgn="base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</a:pPr>
            <a:r>
              <a:rPr lang="nb-NO" b="1">
                <a:latin typeface="Verdana"/>
                <a:ea typeface="ＭＳ Ｐゴシック" pitchFamily="-111" charset="-128"/>
                <a:cs typeface="ＭＳ Ｐゴシック" pitchFamily="-111" charset="-128"/>
              </a:rPr>
              <a:t>Leveranser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DCCF7C-075B-4959-B2E3-70FA13DFE404}"/>
              </a:ext>
            </a:extLst>
          </p:cNvPr>
          <p:cNvSpPr txBox="1"/>
          <p:nvPr/>
        </p:nvSpPr>
        <p:spPr bwMode="auto">
          <a:xfrm>
            <a:off x="2208468" y="2090583"/>
            <a:ext cx="1855752" cy="25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5992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697" indent="-25395" defTabSz="457109" eaLnBrk="0" fontAlgn="base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</a:pPr>
            <a:r>
              <a:rPr lang="nb-NO" b="1">
                <a:latin typeface="Verdana"/>
                <a:cs typeface="ＭＳ Ｐゴシック" pitchFamily="-111" charset="-128"/>
              </a:rPr>
              <a:t>Endringstiltak</a:t>
            </a:r>
            <a:endParaRPr lang="nb-NO" b="1"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526CE7-6FB5-499B-86F9-B8B8F0BB3D9A}"/>
              </a:ext>
            </a:extLst>
          </p:cNvPr>
          <p:cNvSpPr txBox="1"/>
          <p:nvPr/>
        </p:nvSpPr>
        <p:spPr bwMode="auto">
          <a:xfrm>
            <a:off x="4383178" y="1727071"/>
            <a:ext cx="2077399" cy="756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2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697" algn="ctr" defTabSz="457109" eaLnBrk="0" fontAlgn="base" hangingPunct="0">
              <a:spcBef>
                <a:spcPct val="0"/>
              </a:spcBef>
              <a:spcAft>
                <a:spcPts val="1500"/>
              </a:spcAft>
            </a:pPr>
            <a:r>
              <a:rPr lang="nb-NO" b="1">
                <a:latin typeface="Verdana"/>
                <a:ea typeface="ＭＳ Ｐゴシック" pitchFamily="-111" charset="-128"/>
                <a:cs typeface="ＭＳ Ｐゴシック" pitchFamily="-111" charset="-128"/>
              </a:rPr>
              <a:t>Mellomliggende </a:t>
            </a:r>
          </a:p>
          <a:p>
            <a:pPr marL="12697" algn="ctr" defTabSz="457109" eaLnBrk="0" fontAlgn="base" hangingPunct="0">
              <a:spcBef>
                <a:spcPct val="0"/>
              </a:spcBef>
              <a:spcAft>
                <a:spcPts val="1500"/>
              </a:spcAft>
            </a:pPr>
            <a:r>
              <a:rPr lang="nb-NO" b="1">
                <a:latin typeface="Verdana"/>
                <a:ea typeface="ＭＳ Ｐゴシック" pitchFamily="-111" charset="-128"/>
                <a:cs typeface="ＭＳ Ｐゴシック" pitchFamily="-111" charset="-128"/>
              </a:rPr>
              <a:t>gevinster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321402-BB74-410B-9443-0325999434D5}"/>
              </a:ext>
            </a:extLst>
          </p:cNvPr>
          <p:cNvSpPr txBox="1"/>
          <p:nvPr/>
        </p:nvSpPr>
        <p:spPr bwMode="auto">
          <a:xfrm>
            <a:off x="7031888" y="1946600"/>
            <a:ext cx="1876591" cy="25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5992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697" indent="-25395" defTabSz="457109" eaLnBrk="0" fontAlgn="base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</a:pPr>
            <a:r>
              <a:rPr lang="nb-NO" b="1">
                <a:latin typeface="Verdana"/>
                <a:ea typeface="ＭＳ Ｐゴシック" pitchFamily="-111" charset="-128"/>
                <a:cs typeface="ＭＳ Ｐゴシック" pitchFamily="-111" charset="-128"/>
              </a:rPr>
              <a:t>Sluttgevinster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DEDB80-F167-42C3-A56F-27DEE658B643}"/>
              </a:ext>
            </a:extLst>
          </p:cNvPr>
          <p:cNvSpPr txBox="1"/>
          <p:nvPr/>
        </p:nvSpPr>
        <p:spPr bwMode="auto">
          <a:xfrm>
            <a:off x="9911418" y="2864915"/>
            <a:ext cx="486788" cy="25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5992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697" indent="-25395" defTabSz="457109" eaLnBrk="0" fontAlgn="base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</a:pPr>
            <a:r>
              <a:rPr lang="nb-NO" b="1">
                <a:latin typeface="Verdana"/>
                <a:ea typeface="ＭＳ Ｐゴシック" pitchFamily="-111" charset="-128"/>
                <a:cs typeface="ＭＳ Ｐゴシック" pitchFamily="-111" charset="-128"/>
              </a:rPr>
              <a:t>Mål</a:t>
            </a:r>
          </a:p>
        </p:txBody>
      </p:sp>
      <p:cxnSp>
        <p:nvCxnSpPr>
          <p:cNvPr id="13" name="Elbow Connector 34">
            <a:extLst>
              <a:ext uri="{FF2B5EF4-FFF2-40B4-BE49-F238E27FC236}">
                <a16:creationId xmlns:a16="http://schemas.microsoft.com/office/drawing/2014/main" id="{F14502FB-3819-4EEC-B1AC-69470DB86955}"/>
              </a:ext>
            </a:extLst>
          </p:cNvPr>
          <p:cNvCxnSpPr>
            <a:stCxn id="2" idx="3"/>
            <a:endCxn id="4" idx="1"/>
          </p:cNvCxnSpPr>
          <p:nvPr/>
        </p:nvCxnSpPr>
        <p:spPr>
          <a:xfrm>
            <a:off x="1992494" y="4406723"/>
            <a:ext cx="259854" cy="200667"/>
          </a:xfrm>
          <a:prstGeom prst="bentConnector3">
            <a:avLst/>
          </a:prstGeom>
          <a:ln w="31750">
            <a:solidFill>
              <a:schemeClr val="bg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36">
            <a:extLst>
              <a:ext uri="{FF2B5EF4-FFF2-40B4-BE49-F238E27FC236}">
                <a16:creationId xmlns:a16="http://schemas.microsoft.com/office/drawing/2014/main" id="{5E54C77F-B796-4847-A120-A2A3F2D70D92}"/>
              </a:ext>
            </a:extLst>
          </p:cNvPr>
          <p:cNvCxnSpPr>
            <a:stCxn id="3" idx="3"/>
            <a:endCxn id="5" idx="1"/>
          </p:cNvCxnSpPr>
          <p:nvPr/>
        </p:nvCxnSpPr>
        <p:spPr>
          <a:xfrm>
            <a:off x="3836158" y="2945962"/>
            <a:ext cx="887845" cy="104835"/>
          </a:xfrm>
          <a:prstGeom prst="bentConnector3">
            <a:avLst/>
          </a:prstGeom>
          <a:ln w="31750">
            <a:solidFill>
              <a:schemeClr val="bg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37">
            <a:extLst>
              <a:ext uri="{FF2B5EF4-FFF2-40B4-BE49-F238E27FC236}">
                <a16:creationId xmlns:a16="http://schemas.microsoft.com/office/drawing/2014/main" id="{C3F224B6-EA2D-4BA7-B153-ABF727611916}"/>
              </a:ext>
            </a:extLst>
          </p:cNvPr>
          <p:cNvCxnSpPr>
            <a:stCxn id="19" idx="3"/>
            <a:endCxn id="5" idx="1"/>
          </p:cNvCxnSpPr>
          <p:nvPr/>
        </p:nvCxnSpPr>
        <p:spPr>
          <a:xfrm flipV="1">
            <a:off x="3836158" y="3050797"/>
            <a:ext cx="887845" cy="715628"/>
          </a:xfrm>
          <a:prstGeom prst="bentConnector3">
            <a:avLst>
              <a:gd name="adj1" fmla="val 50000"/>
            </a:avLst>
          </a:prstGeom>
          <a:ln w="31750">
            <a:solidFill>
              <a:schemeClr val="bg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41">
            <a:extLst>
              <a:ext uri="{FF2B5EF4-FFF2-40B4-BE49-F238E27FC236}">
                <a16:creationId xmlns:a16="http://schemas.microsoft.com/office/drawing/2014/main" id="{7B1282CA-DD8C-4BBA-9CC3-9C071FA077A0}"/>
              </a:ext>
            </a:extLst>
          </p:cNvPr>
          <p:cNvCxnSpPr>
            <a:stCxn id="4" idx="3"/>
            <a:endCxn id="5" idx="1"/>
          </p:cNvCxnSpPr>
          <p:nvPr/>
        </p:nvCxnSpPr>
        <p:spPr>
          <a:xfrm flipV="1">
            <a:off x="3836158" y="3050797"/>
            <a:ext cx="887845" cy="1556593"/>
          </a:xfrm>
          <a:prstGeom prst="bentConnector3">
            <a:avLst>
              <a:gd name="adj1" fmla="val 50000"/>
            </a:avLst>
          </a:prstGeom>
          <a:ln w="31750">
            <a:solidFill>
              <a:schemeClr val="bg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44">
            <a:extLst>
              <a:ext uri="{FF2B5EF4-FFF2-40B4-BE49-F238E27FC236}">
                <a16:creationId xmlns:a16="http://schemas.microsoft.com/office/drawing/2014/main" id="{B38803C6-6E0F-478B-9833-10483B83A34D}"/>
              </a:ext>
            </a:extLst>
          </p:cNvPr>
          <p:cNvCxnSpPr>
            <a:stCxn id="5" idx="3"/>
            <a:endCxn id="7" idx="1"/>
          </p:cNvCxnSpPr>
          <p:nvPr/>
        </p:nvCxnSpPr>
        <p:spPr>
          <a:xfrm flipV="1">
            <a:off x="6307812" y="2981958"/>
            <a:ext cx="748992" cy="68839"/>
          </a:xfrm>
          <a:prstGeom prst="bentConnector3">
            <a:avLst>
              <a:gd name="adj1" fmla="val 50000"/>
            </a:avLst>
          </a:prstGeom>
          <a:ln w="31750">
            <a:solidFill>
              <a:schemeClr val="bg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45">
            <a:extLst>
              <a:ext uri="{FF2B5EF4-FFF2-40B4-BE49-F238E27FC236}">
                <a16:creationId xmlns:a16="http://schemas.microsoft.com/office/drawing/2014/main" id="{BD26EA5A-DE4C-4F57-9808-60AE7B11A44F}"/>
              </a:ext>
            </a:extLst>
          </p:cNvPr>
          <p:cNvCxnSpPr>
            <a:stCxn id="7" idx="3"/>
            <a:endCxn id="32" idx="1"/>
          </p:cNvCxnSpPr>
          <p:nvPr/>
        </p:nvCxnSpPr>
        <p:spPr>
          <a:xfrm>
            <a:off x="8640613" y="2981958"/>
            <a:ext cx="694997" cy="838368"/>
          </a:xfrm>
          <a:prstGeom prst="bentConnector3">
            <a:avLst>
              <a:gd name="adj1" fmla="val 50000"/>
            </a:avLst>
          </a:prstGeom>
          <a:ln w="31750">
            <a:solidFill>
              <a:schemeClr val="bg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46">
            <a:extLst>
              <a:ext uri="{FF2B5EF4-FFF2-40B4-BE49-F238E27FC236}">
                <a16:creationId xmlns:a16="http://schemas.microsoft.com/office/drawing/2014/main" id="{BB46EB1F-647B-4982-A29C-9646FD32159E}"/>
              </a:ext>
            </a:extLst>
          </p:cNvPr>
          <p:cNvSpPr/>
          <p:nvPr/>
        </p:nvSpPr>
        <p:spPr>
          <a:xfrm>
            <a:off x="2252348" y="3406469"/>
            <a:ext cx="1583809" cy="71991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100">
              <a:solidFill>
                <a:schemeClr val="tx1"/>
              </a:solidFill>
            </a:endParaRPr>
          </a:p>
        </p:txBody>
      </p:sp>
      <p:cxnSp>
        <p:nvCxnSpPr>
          <p:cNvPr id="20" name="Elbow Connector 48">
            <a:extLst>
              <a:ext uri="{FF2B5EF4-FFF2-40B4-BE49-F238E27FC236}">
                <a16:creationId xmlns:a16="http://schemas.microsoft.com/office/drawing/2014/main" id="{E9C9F703-E7EE-4BC8-8F97-DEC54B3FC42F}"/>
              </a:ext>
            </a:extLst>
          </p:cNvPr>
          <p:cNvCxnSpPr>
            <a:stCxn id="6" idx="3"/>
            <a:endCxn id="29" idx="1"/>
          </p:cNvCxnSpPr>
          <p:nvPr/>
        </p:nvCxnSpPr>
        <p:spPr>
          <a:xfrm>
            <a:off x="6307813" y="3804029"/>
            <a:ext cx="724075" cy="9172"/>
          </a:xfrm>
          <a:prstGeom prst="bentConnector3">
            <a:avLst>
              <a:gd name="adj1" fmla="val 50000"/>
            </a:avLst>
          </a:prstGeom>
          <a:ln w="31750">
            <a:solidFill>
              <a:schemeClr val="bg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49">
            <a:extLst>
              <a:ext uri="{FF2B5EF4-FFF2-40B4-BE49-F238E27FC236}">
                <a16:creationId xmlns:a16="http://schemas.microsoft.com/office/drawing/2014/main" id="{D6A3CA69-F02B-4EDA-9305-6DA72BBCA9A1}"/>
              </a:ext>
            </a:extLst>
          </p:cNvPr>
          <p:cNvSpPr/>
          <p:nvPr/>
        </p:nvSpPr>
        <p:spPr>
          <a:xfrm>
            <a:off x="2252348" y="5093646"/>
            <a:ext cx="1583809" cy="71991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100">
              <a:solidFill>
                <a:schemeClr val="tx1"/>
              </a:solidFill>
            </a:endParaRPr>
          </a:p>
        </p:txBody>
      </p:sp>
      <p:sp>
        <p:nvSpPr>
          <p:cNvPr id="22" name="Rounded Rectangle 50">
            <a:extLst>
              <a:ext uri="{FF2B5EF4-FFF2-40B4-BE49-F238E27FC236}">
                <a16:creationId xmlns:a16="http://schemas.microsoft.com/office/drawing/2014/main" id="{4D88A449-3CA8-4B3D-B82B-6ECEA744E08B}"/>
              </a:ext>
            </a:extLst>
          </p:cNvPr>
          <p:cNvSpPr/>
          <p:nvPr/>
        </p:nvSpPr>
        <p:spPr>
          <a:xfrm>
            <a:off x="4724003" y="4215844"/>
            <a:ext cx="1583809" cy="529902"/>
          </a:xfrm>
          <a:prstGeom prst="roundRect">
            <a:avLst/>
          </a:prstGeom>
          <a:solidFill>
            <a:schemeClr val="accent3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0"/>
          </a:p>
        </p:txBody>
      </p:sp>
      <p:cxnSp>
        <p:nvCxnSpPr>
          <p:cNvPr id="23" name="Elbow Connector 54">
            <a:extLst>
              <a:ext uri="{FF2B5EF4-FFF2-40B4-BE49-F238E27FC236}">
                <a16:creationId xmlns:a16="http://schemas.microsoft.com/office/drawing/2014/main" id="{685E2D92-EDB9-4A7C-9CB7-B062C63B53AD}"/>
              </a:ext>
            </a:extLst>
          </p:cNvPr>
          <p:cNvCxnSpPr>
            <a:stCxn id="21" idx="3"/>
            <a:endCxn id="6" idx="1"/>
          </p:cNvCxnSpPr>
          <p:nvPr/>
        </p:nvCxnSpPr>
        <p:spPr>
          <a:xfrm flipV="1">
            <a:off x="3836158" y="3804030"/>
            <a:ext cx="887845" cy="1649573"/>
          </a:xfrm>
          <a:prstGeom prst="bentConnector3">
            <a:avLst>
              <a:gd name="adj1" fmla="val 50000"/>
            </a:avLst>
          </a:prstGeom>
          <a:ln w="31750">
            <a:solidFill>
              <a:schemeClr val="bg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55">
            <a:extLst>
              <a:ext uri="{FF2B5EF4-FFF2-40B4-BE49-F238E27FC236}">
                <a16:creationId xmlns:a16="http://schemas.microsoft.com/office/drawing/2014/main" id="{029B82DB-C98F-4B55-96C3-40B32D6BF3DE}"/>
              </a:ext>
            </a:extLst>
          </p:cNvPr>
          <p:cNvCxnSpPr>
            <a:stCxn id="22" idx="3"/>
            <a:endCxn id="28" idx="1"/>
          </p:cNvCxnSpPr>
          <p:nvPr/>
        </p:nvCxnSpPr>
        <p:spPr>
          <a:xfrm>
            <a:off x="6307813" y="4480795"/>
            <a:ext cx="724075" cy="860561"/>
          </a:xfrm>
          <a:prstGeom prst="bentConnector3">
            <a:avLst>
              <a:gd name="adj1" fmla="val 50000"/>
            </a:avLst>
          </a:prstGeom>
          <a:ln w="31750">
            <a:solidFill>
              <a:schemeClr val="bg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56">
            <a:extLst>
              <a:ext uri="{FF2B5EF4-FFF2-40B4-BE49-F238E27FC236}">
                <a16:creationId xmlns:a16="http://schemas.microsoft.com/office/drawing/2014/main" id="{433C45B2-02B9-44A1-809E-9615A435950F}"/>
              </a:ext>
            </a:extLst>
          </p:cNvPr>
          <p:cNvSpPr/>
          <p:nvPr/>
        </p:nvSpPr>
        <p:spPr>
          <a:xfrm>
            <a:off x="4724003" y="4858613"/>
            <a:ext cx="1583809" cy="967002"/>
          </a:xfrm>
          <a:prstGeom prst="roundRect">
            <a:avLst/>
          </a:prstGeom>
          <a:solidFill>
            <a:schemeClr val="accent3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0"/>
          </a:p>
        </p:txBody>
      </p:sp>
      <p:cxnSp>
        <p:nvCxnSpPr>
          <p:cNvPr id="26" name="Elbow Connector 58">
            <a:extLst>
              <a:ext uri="{FF2B5EF4-FFF2-40B4-BE49-F238E27FC236}">
                <a16:creationId xmlns:a16="http://schemas.microsoft.com/office/drawing/2014/main" id="{418EDF33-6CA8-40AF-A22D-D0CE09B52531}"/>
              </a:ext>
            </a:extLst>
          </p:cNvPr>
          <p:cNvCxnSpPr>
            <a:stCxn id="25" idx="3"/>
            <a:endCxn id="28" idx="1"/>
          </p:cNvCxnSpPr>
          <p:nvPr/>
        </p:nvCxnSpPr>
        <p:spPr>
          <a:xfrm flipV="1">
            <a:off x="6307813" y="5341356"/>
            <a:ext cx="724075" cy="759"/>
          </a:xfrm>
          <a:prstGeom prst="bentConnector3">
            <a:avLst>
              <a:gd name="adj1" fmla="val 50000"/>
            </a:avLst>
          </a:prstGeom>
          <a:ln w="31750">
            <a:solidFill>
              <a:schemeClr val="bg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67">
            <a:extLst>
              <a:ext uri="{FF2B5EF4-FFF2-40B4-BE49-F238E27FC236}">
                <a16:creationId xmlns:a16="http://schemas.microsoft.com/office/drawing/2014/main" id="{5F41CB20-E4AF-4071-82D8-7AABCD0AD386}"/>
              </a:ext>
            </a:extLst>
          </p:cNvPr>
          <p:cNvCxnSpPr>
            <a:stCxn id="2" idx="3"/>
            <a:endCxn id="21" idx="1"/>
          </p:cNvCxnSpPr>
          <p:nvPr/>
        </p:nvCxnSpPr>
        <p:spPr>
          <a:xfrm>
            <a:off x="1992494" y="4406723"/>
            <a:ext cx="259854" cy="1046880"/>
          </a:xfrm>
          <a:prstGeom prst="bentConnector3">
            <a:avLst>
              <a:gd name="adj1" fmla="val 50000"/>
            </a:avLst>
          </a:prstGeom>
          <a:ln w="31750">
            <a:solidFill>
              <a:schemeClr val="bg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59">
            <a:extLst>
              <a:ext uri="{FF2B5EF4-FFF2-40B4-BE49-F238E27FC236}">
                <a16:creationId xmlns:a16="http://schemas.microsoft.com/office/drawing/2014/main" id="{E74DD79B-6FB0-444D-BC95-8E4A8A96B179}"/>
              </a:ext>
            </a:extLst>
          </p:cNvPr>
          <p:cNvSpPr/>
          <p:nvPr/>
        </p:nvSpPr>
        <p:spPr>
          <a:xfrm>
            <a:off x="7031888" y="5001078"/>
            <a:ext cx="1583809" cy="680555"/>
          </a:xfrm>
          <a:prstGeom prst="roundRect">
            <a:avLst/>
          </a:prstGeom>
          <a:solidFill>
            <a:schemeClr val="accent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0">
              <a:solidFill>
                <a:schemeClr val="bg1"/>
              </a:solidFill>
            </a:endParaRPr>
          </a:p>
        </p:txBody>
      </p:sp>
      <p:sp>
        <p:nvSpPr>
          <p:cNvPr id="29" name="Rounded Rectangle 51">
            <a:extLst>
              <a:ext uri="{FF2B5EF4-FFF2-40B4-BE49-F238E27FC236}">
                <a16:creationId xmlns:a16="http://schemas.microsoft.com/office/drawing/2014/main" id="{86D2EB88-305E-40A1-97AE-3318D9A3B466}"/>
              </a:ext>
            </a:extLst>
          </p:cNvPr>
          <p:cNvSpPr/>
          <p:nvPr/>
        </p:nvSpPr>
        <p:spPr>
          <a:xfrm>
            <a:off x="7031888" y="3430327"/>
            <a:ext cx="1583809" cy="765749"/>
          </a:xfrm>
          <a:prstGeom prst="roundRect">
            <a:avLst/>
          </a:prstGeom>
          <a:solidFill>
            <a:schemeClr val="accent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0">
              <a:solidFill>
                <a:schemeClr val="bg1"/>
              </a:solidFill>
            </a:endParaRPr>
          </a:p>
        </p:txBody>
      </p:sp>
      <p:sp>
        <p:nvSpPr>
          <p:cNvPr id="30" name="Rounded Rectangle 52">
            <a:extLst>
              <a:ext uri="{FF2B5EF4-FFF2-40B4-BE49-F238E27FC236}">
                <a16:creationId xmlns:a16="http://schemas.microsoft.com/office/drawing/2014/main" id="{E7D8B984-91DE-436E-B5CC-C1D867525110}"/>
              </a:ext>
            </a:extLst>
          </p:cNvPr>
          <p:cNvSpPr/>
          <p:nvPr/>
        </p:nvSpPr>
        <p:spPr>
          <a:xfrm>
            <a:off x="7031888" y="5753625"/>
            <a:ext cx="1583809" cy="650748"/>
          </a:xfrm>
          <a:prstGeom prst="roundRect">
            <a:avLst/>
          </a:prstGeom>
          <a:solidFill>
            <a:schemeClr val="accent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0">
              <a:solidFill>
                <a:schemeClr val="bg1"/>
              </a:solidFill>
            </a:endParaRPr>
          </a:p>
        </p:txBody>
      </p:sp>
      <p:sp>
        <p:nvSpPr>
          <p:cNvPr id="31" name="Rounded Rectangle 53">
            <a:extLst>
              <a:ext uri="{FF2B5EF4-FFF2-40B4-BE49-F238E27FC236}">
                <a16:creationId xmlns:a16="http://schemas.microsoft.com/office/drawing/2014/main" id="{74BD6256-3FC8-45D2-AA1A-04E6D883FEC4}"/>
              </a:ext>
            </a:extLst>
          </p:cNvPr>
          <p:cNvSpPr/>
          <p:nvPr/>
        </p:nvSpPr>
        <p:spPr>
          <a:xfrm>
            <a:off x="9335610" y="4601763"/>
            <a:ext cx="2015757" cy="1077044"/>
          </a:xfrm>
          <a:prstGeom prst="roundRect">
            <a:avLst/>
          </a:prstGeo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50">
              <a:solidFill>
                <a:schemeClr val="tx1"/>
              </a:solidFill>
            </a:endParaRPr>
          </a:p>
        </p:txBody>
      </p:sp>
      <p:sp>
        <p:nvSpPr>
          <p:cNvPr id="32" name="Rounded Rectangle 61">
            <a:extLst>
              <a:ext uri="{FF2B5EF4-FFF2-40B4-BE49-F238E27FC236}">
                <a16:creationId xmlns:a16="http://schemas.microsoft.com/office/drawing/2014/main" id="{9016B0A0-8FA5-480E-8B3E-2B704BEC83FD}"/>
              </a:ext>
            </a:extLst>
          </p:cNvPr>
          <p:cNvSpPr/>
          <p:nvPr/>
        </p:nvSpPr>
        <p:spPr>
          <a:xfrm>
            <a:off x="9335610" y="3233928"/>
            <a:ext cx="2015757" cy="1172796"/>
          </a:xfrm>
          <a:prstGeom prst="roundRect">
            <a:avLst/>
          </a:prstGeo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50">
              <a:solidFill>
                <a:schemeClr val="tx1"/>
              </a:solidFill>
            </a:endParaRPr>
          </a:p>
        </p:txBody>
      </p:sp>
      <p:cxnSp>
        <p:nvCxnSpPr>
          <p:cNvPr id="33" name="Elbow Connector 69">
            <a:extLst>
              <a:ext uri="{FF2B5EF4-FFF2-40B4-BE49-F238E27FC236}">
                <a16:creationId xmlns:a16="http://schemas.microsoft.com/office/drawing/2014/main" id="{9933BCE2-FC41-452D-A8F0-0C678FC49EB5}"/>
              </a:ext>
            </a:extLst>
          </p:cNvPr>
          <p:cNvCxnSpPr>
            <a:stCxn id="29" idx="3"/>
            <a:endCxn id="32" idx="1"/>
          </p:cNvCxnSpPr>
          <p:nvPr/>
        </p:nvCxnSpPr>
        <p:spPr>
          <a:xfrm>
            <a:off x="8615697" y="3813201"/>
            <a:ext cx="719913" cy="7124"/>
          </a:xfrm>
          <a:prstGeom prst="bentConnector3">
            <a:avLst>
              <a:gd name="adj1" fmla="val 50000"/>
            </a:avLst>
          </a:prstGeom>
          <a:ln w="31750">
            <a:solidFill>
              <a:schemeClr val="bg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73">
            <a:extLst>
              <a:ext uri="{FF2B5EF4-FFF2-40B4-BE49-F238E27FC236}">
                <a16:creationId xmlns:a16="http://schemas.microsoft.com/office/drawing/2014/main" id="{1BD83E2B-40DF-4F6C-8750-E53D94890566}"/>
              </a:ext>
            </a:extLst>
          </p:cNvPr>
          <p:cNvCxnSpPr>
            <a:stCxn id="30" idx="3"/>
            <a:endCxn id="31" idx="1"/>
          </p:cNvCxnSpPr>
          <p:nvPr/>
        </p:nvCxnSpPr>
        <p:spPr>
          <a:xfrm flipV="1">
            <a:off x="8615697" y="5140285"/>
            <a:ext cx="719913" cy="938714"/>
          </a:xfrm>
          <a:prstGeom prst="bentConnector3">
            <a:avLst>
              <a:gd name="adj1" fmla="val 50000"/>
            </a:avLst>
          </a:prstGeom>
          <a:ln w="31750">
            <a:solidFill>
              <a:schemeClr val="bg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76">
            <a:extLst>
              <a:ext uri="{FF2B5EF4-FFF2-40B4-BE49-F238E27FC236}">
                <a16:creationId xmlns:a16="http://schemas.microsoft.com/office/drawing/2014/main" id="{E83D9067-F7FB-46CE-A515-909DA795E3CE}"/>
              </a:ext>
            </a:extLst>
          </p:cNvPr>
          <p:cNvCxnSpPr>
            <a:stCxn id="29" idx="3"/>
            <a:endCxn id="31" idx="1"/>
          </p:cNvCxnSpPr>
          <p:nvPr/>
        </p:nvCxnSpPr>
        <p:spPr>
          <a:xfrm>
            <a:off x="8615697" y="3813202"/>
            <a:ext cx="719913" cy="1327084"/>
          </a:xfrm>
          <a:prstGeom prst="bentConnector3">
            <a:avLst>
              <a:gd name="adj1" fmla="val 50000"/>
            </a:avLst>
          </a:prstGeom>
          <a:ln w="31750">
            <a:solidFill>
              <a:schemeClr val="bg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85">
            <a:extLst>
              <a:ext uri="{FF2B5EF4-FFF2-40B4-BE49-F238E27FC236}">
                <a16:creationId xmlns:a16="http://schemas.microsoft.com/office/drawing/2014/main" id="{4EE68F23-DC1A-4530-AF7F-2AF8AF11D724}"/>
              </a:ext>
            </a:extLst>
          </p:cNvPr>
          <p:cNvCxnSpPr>
            <a:stCxn id="25" idx="3"/>
            <a:endCxn id="29" idx="1"/>
          </p:cNvCxnSpPr>
          <p:nvPr/>
        </p:nvCxnSpPr>
        <p:spPr>
          <a:xfrm flipV="1">
            <a:off x="6307813" y="3813202"/>
            <a:ext cx="724075" cy="1528913"/>
          </a:xfrm>
          <a:prstGeom prst="bentConnector3">
            <a:avLst>
              <a:gd name="adj1" fmla="val 50000"/>
            </a:avLst>
          </a:prstGeom>
          <a:ln w="31750">
            <a:solidFill>
              <a:schemeClr val="bg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90">
            <a:extLst>
              <a:ext uri="{FF2B5EF4-FFF2-40B4-BE49-F238E27FC236}">
                <a16:creationId xmlns:a16="http://schemas.microsoft.com/office/drawing/2014/main" id="{56C3B1E6-8D57-4B14-B59D-51C653C0FDA8}"/>
              </a:ext>
            </a:extLst>
          </p:cNvPr>
          <p:cNvCxnSpPr>
            <a:stCxn id="5" idx="3"/>
            <a:endCxn id="29" idx="1"/>
          </p:cNvCxnSpPr>
          <p:nvPr/>
        </p:nvCxnSpPr>
        <p:spPr>
          <a:xfrm>
            <a:off x="6307813" y="3050797"/>
            <a:ext cx="724075" cy="762405"/>
          </a:xfrm>
          <a:prstGeom prst="bentConnector3">
            <a:avLst>
              <a:gd name="adj1" fmla="val 50000"/>
            </a:avLst>
          </a:prstGeom>
          <a:ln w="31750">
            <a:solidFill>
              <a:schemeClr val="bg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93">
            <a:extLst>
              <a:ext uri="{FF2B5EF4-FFF2-40B4-BE49-F238E27FC236}">
                <a16:creationId xmlns:a16="http://schemas.microsoft.com/office/drawing/2014/main" id="{75ACE918-BE69-4CE6-8DD2-421AFD5D57E2}"/>
              </a:ext>
            </a:extLst>
          </p:cNvPr>
          <p:cNvCxnSpPr>
            <a:stCxn id="5" idx="3"/>
            <a:endCxn id="28" idx="1"/>
          </p:cNvCxnSpPr>
          <p:nvPr/>
        </p:nvCxnSpPr>
        <p:spPr>
          <a:xfrm>
            <a:off x="6307813" y="3050797"/>
            <a:ext cx="724075" cy="2290559"/>
          </a:xfrm>
          <a:prstGeom prst="bentConnector3">
            <a:avLst>
              <a:gd name="adj1" fmla="val 50000"/>
            </a:avLst>
          </a:prstGeom>
          <a:ln w="31750">
            <a:solidFill>
              <a:schemeClr val="bg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127">
            <a:extLst>
              <a:ext uri="{FF2B5EF4-FFF2-40B4-BE49-F238E27FC236}">
                <a16:creationId xmlns:a16="http://schemas.microsoft.com/office/drawing/2014/main" id="{EC0541A5-A92B-41AF-9F8D-196D7D52775C}"/>
              </a:ext>
            </a:extLst>
          </p:cNvPr>
          <p:cNvSpPr/>
          <p:nvPr/>
        </p:nvSpPr>
        <p:spPr>
          <a:xfrm>
            <a:off x="7031888" y="4241806"/>
            <a:ext cx="1583809" cy="688357"/>
          </a:xfrm>
          <a:prstGeom prst="roundRect">
            <a:avLst/>
          </a:prstGeom>
          <a:solidFill>
            <a:schemeClr val="accent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0">
              <a:solidFill>
                <a:schemeClr val="bg1"/>
              </a:solidFill>
            </a:endParaRPr>
          </a:p>
        </p:txBody>
      </p:sp>
      <p:sp>
        <p:nvSpPr>
          <p:cNvPr id="46" name="Rounded Rectangle 16">
            <a:extLst>
              <a:ext uri="{FF2B5EF4-FFF2-40B4-BE49-F238E27FC236}">
                <a16:creationId xmlns:a16="http://schemas.microsoft.com/office/drawing/2014/main" id="{B4C015E8-4271-4032-AF2C-FFA451CDE4F8}"/>
              </a:ext>
            </a:extLst>
          </p:cNvPr>
          <p:cNvSpPr/>
          <p:nvPr/>
        </p:nvSpPr>
        <p:spPr>
          <a:xfrm>
            <a:off x="245741" y="2685859"/>
            <a:ext cx="1727792" cy="1019256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0">
              <a:solidFill>
                <a:schemeClr val="tx1"/>
              </a:solidFill>
            </a:endParaRPr>
          </a:p>
        </p:txBody>
      </p:sp>
      <p:cxnSp>
        <p:nvCxnSpPr>
          <p:cNvPr id="47" name="Elbow Connector 67">
            <a:extLst>
              <a:ext uri="{FF2B5EF4-FFF2-40B4-BE49-F238E27FC236}">
                <a16:creationId xmlns:a16="http://schemas.microsoft.com/office/drawing/2014/main" id="{5F41CB20-E4AF-4071-82D8-7AABCD0AD386}"/>
              </a:ext>
            </a:extLst>
          </p:cNvPr>
          <p:cNvCxnSpPr>
            <a:stCxn id="46" idx="3"/>
            <a:endCxn id="3" idx="1"/>
          </p:cNvCxnSpPr>
          <p:nvPr/>
        </p:nvCxnSpPr>
        <p:spPr>
          <a:xfrm flipV="1">
            <a:off x="1973533" y="2945962"/>
            <a:ext cx="278815" cy="249525"/>
          </a:xfrm>
          <a:prstGeom prst="bentConnector3">
            <a:avLst>
              <a:gd name="adj1" fmla="val 50000"/>
            </a:avLst>
          </a:prstGeom>
          <a:ln w="31750">
            <a:solidFill>
              <a:schemeClr val="bg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67">
            <a:extLst>
              <a:ext uri="{FF2B5EF4-FFF2-40B4-BE49-F238E27FC236}">
                <a16:creationId xmlns:a16="http://schemas.microsoft.com/office/drawing/2014/main" id="{5F41CB20-E4AF-4071-82D8-7AABCD0AD386}"/>
              </a:ext>
            </a:extLst>
          </p:cNvPr>
          <p:cNvCxnSpPr>
            <a:stCxn id="46" idx="3"/>
            <a:endCxn id="19" idx="1"/>
          </p:cNvCxnSpPr>
          <p:nvPr/>
        </p:nvCxnSpPr>
        <p:spPr>
          <a:xfrm>
            <a:off x="1973533" y="3195487"/>
            <a:ext cx="278815" cy="570939"/>
          </a:xfrm>
          <a:prstGeom prst="bentConnector3">
            <a:avLst>
              <a:gd name="adj1" fmla="val 50000"/>
            </a:avLst>
          </a:prstGeom>
          <a:ln w="31750">
            <a:solidFill>
              <a:schemeClr val="bg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Stjerne: 5 tagger 47">
            <a:extLst>
              <a:ext uri="{FF2B5EF4-FFF2-40B4-BE49-F238E27FC236}">
                <a16:creationId xmlns:a16="http://schemas.microsoft.com/office/drawing/2014/main" id="{8A0DDA3C-B900-4EBC-941F-E5D0897444F7}"/>
              </a:ext>
            </a:extLst>
          </p:cNvPr>
          <p:cNvSpPr/>
          <p:nvPr/>
        </p:nvSpPr>
        <p:spPr>
          <a:xfrm>
            <a:off x="9479790" y="452167"/>
            <a:ext cx="2343230" cy="15719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Visjon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9659815" y="2864915"/>
            <a:ext cx="251603" cy="2594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1</a:t>
            </a:r>
            <a:endParaRPr lang="nb-NO" dirty="0"/>
          </a:p>
        </p:txBody>
      </p:sp>
      <p:sp>
        <p:nvSpPr>
          <p:cNvPr id="49" name="Rounded Rectangle 48"/>
          <p:cNvSpPr/>
          <p:nvPr/>
        </p:nvSpPr>
        <p:spPr>
          <a:xfrm>
            <a:off x="6780285" y="1946600"/>
            <a:ext cx="251603" cy="2594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2</a:t>
            </a:r>
            <a:endParaRPr lang="nb-NO" dirty="0"/>
          </a:p>
        </p:txBody>
      </p:sp>
      <p:sp>
        <p:nvSpPr>
          <p:cNvPr id="50" name="Rounded Rectangle 49"/>
          <p:cNvSpPr/>
          <p:nvPr/>
        </p:nvSpPr>
        <p:spPr>
          <a:xfrm>
            <a:off x="4164708" y="1747685"/>
            <a:ext cx="251603" cy="2594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3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956865" y="2081306"/>
            <a:ext cx="251603" cy="2594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5</a:t>
            </a:r>
            <a:endParaRPr lang="nb-NO" dirty="0"/>
          </a:p>
        </p:txBody>
      </p:sp>
      <p:sp>
        <p:nvSpPr>
          <p:cNvPr id="53" name="Rounded Rectangle 52"/>
          <p:cNvSpPr/>
          <p:nvPr/>
        </p:nvSpPr>
        <p:spPr>
          <a:xfrm>
            <a:off x="142810" y="2076315"/>
            <a:ext cx="251603" cy="2594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4</a:t>
            </a:r>
            <a:endParaRPr lang="nb-NO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25AD7D4-BC8F-4A97-89DC-F52B3B2BB590}"/>
              </a:ext>
            </a:extLst>
          </p:cNvPr>
          <p:cNvSpPr txBox="1">
            <a:spLocks/>
          </p:cNvSpPr>
          <p:nvPr/>
        </p:nvSpPr>
        <p:spPr>
          <a:xfrm>
            <a:off x="394413" y="311253"/>
            <a:ext cx="10562167" cy="11449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smtClean="0"/>
              <a:t>Gevinstkart mal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665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9" grpId="0" animBg="1"/>
      <p:bldP spid="21" grpId="0" animBg="1"/>
      <p:bldP spid="22" grpId="0" animBg="1"/>
      <p:bldP spid="25" grpId="0" animBg="1"/>
      <p:bldP spid="28" grpId="0" animBg="1"/>
      <p:bldP spid="29" grpId="0" animBg="1"/>
      <p:bldP spid="30" grpId="0" animBg="1"/>
      <p:bldP spid="39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C4EF579C-E89C-441B-BF71-0981B93F406E}"/>
              </a:ext>
            </a:extLst>
          </p:cNvPr>
          <p:cNvSpPr/>
          <p:nvPr/>
        </p:nvSpPr>
        <p:spPr>
          <a:xfrm>
            <a:off x="3331753" y="4086225"/>
            <a:ext cx="3924300" cy="39243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38DA43-3340-417C-ADF0-1483410E1A60}"/>
              </a:ext>
            </a:extLst>
          </p:cNvPr>
          <p:cNvSpPr/>
          <p:nvPr/>
        </p:nvSpPr>
        <p:spPr>
          <a:xfrm>
            <a:off x="228600" y="328612"/>
            <a:ext cx="1905000" cy="1905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2FA480-D285-4031-BAC0-72E8ECD7EB8C}"/>
              </a:ext>
            </a:extLst>
          </p:cNvPr>
          <p:cNvSpPr/>
          <p:nvPr/>
        </p:nvSpPr>
        <p:spPr>
          <a:xfrm>
            <a:off x="8115300" y="-1295400"/>
            <a:ext cx="5467350" cy="54673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3077A1-56D5-4B16-9F53-00B52A181164}"/>
              </a:ext>
            </a:extLst>
          </p:cNvPr>
          <p:cNvSpPr/>
          <p:nvPr/>
        </p:nvSpPr>
        <p:spPr>
          <a:xfrm>
            <a:off x="1184534" y="816777"/>
            <a:ext cx="9829800" cy="523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DB20011-DD82-4139-BCFC-3384EF6C13CA}"/>
              </a:ext>
            </a:extLst>
          </p:cNvPr>
          <p:cNvSpPr/>
          <p:nvPr/>
        </p:nvSpPr>
        <p:spPr>
          <a:xfrm>
            <a:off x="6400800" y="5395119"/>
            <a:ext cx="4305300" cy="3968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9C2AA2-B852-4127-BDCE-E81B96919883}"/>
              </a:ext>
            </a:extLst>
          </p:cNvPr>
          <p:cNvSpPr txBox="1"/>
          <p:nvPr/>
        </p:nvSpPr>
        <p:spPr>
          <a:xfrm>
            <a:off x="1611144" y="2867511"/>
            <a:ext cx="5488156" cy="20313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Workshop</a:t>
            </a:r>
          </a:p>
          <a:p>
            <a:r>
              <a:rPr lang="en-US" sz="4800" b="1" dirty="0" err="1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Vurdering</a:t>
            </a:r>
            <a:r>
              <a:rPr lang="en-US" sz="4800" b="1" dirty="0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 av </a:t>
            </a:r>
            <a:r>
              <a:rPr lang="en-US" sz="4800" b="1" dirty="0" err="1">
                <a:solidFill>
                  <a:schemeClr val="accent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gevinstpotensialet</a:t>
            </a:r>
            <a:endParaRPr lang="en-US" sz="4800" b="1" dirty="0">
              <a:solidFill>
                <a:schemeClr val="accent1"/>
              </a:solidFill>
              <a:latin typeface="+mj-lt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UiO prosjektrammeverk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910" y="2959970"/>
            <a:ext cx="2539682" cy="25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8025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AD7D4-BC8F-4A97-89DC-F52B3B2BB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999" y="308208"/>
            <a:ext cx="10562167" cy="1144906"/>
          </a:xfrm>
        </p:spPr>
        <p:txBody>
          <a:bodyPr/>
          <a:lstStyle/>
          <a:p>
            <a:r>
              <a:rPr lang="nb-NO" dirty="0"/>
              <a:t>Gevinstbeskrivelse mal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733804"/>
              </p:ext>
            </p:extLst>
          </p:nvPr>
        </p:nvGraphicFramePr>
        <p:xfrm>
          <a:off x="911842" y="1531190"/>
          <a:ext cx="10666323" cy="4836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0484">
                  <a:extLst>
                    <a:ext uri="{9D8B030D-6E8A-4147-A177-3AD203B41FA5}">
                      <a16:colId xmlns:a16="http://schemas.microsoft.com/office/drawing/2014/main" val="890927483"/>
                    </a:ext>
                  </a:extLst>
                </a:gridCol>
                <a:gridCol w="7425839">
                  <a:extLst>
                    <a:ext uri="{9D8B030D-6E8A-4147-A177-3AD203B41FA5}">
                      <a16:colId xmlns:a16="http://schemas.microsoft.com/office/drawing/2014/main" val="2935706467"/>
                    </a:ext>
                  </a:extLst>
                </a:gridCol>
              </a:tblGrid>
              <a:tr h="4126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Gevinst id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Gevinstnavn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0124269"/>
                  </a:ext>
                </a:extLst>
              </a:tr>
              <a:tr h="8028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Gevinstkategori</a:t>
                      </a:r>
                      <a:br>
                        <a:rPr lang="nb-NO" sz="1200">
                          <a:effectLst/>
                        </a:rPr>
                      </a:br>
                      <a:r>
                        <a:rPr lang="nb-NO" sz="1200">
                          <a:effectLst/>
                        </a:rPr>
                        <a:t>Effektivitets-, økonomisk, kvalitetsgevinst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Målgruppe</a:t>
                      </a:r>
                      <a:r>
                        <a:rPr lang="nb-NO" sz="1200" dirty="0" smtClean="0">
                          <a:effectLst/>
                        </a:rPr>
                        <a:t>: For hvilke interessenter</a:t>
                      </a:r>
                      <a:r>
                        <a:rPr lang="nb-NO" sz="1200" baseline="0" dirty="0" smtClean="0">
                          <a:effectLst/>
                        </a:rPr>
                        <a:t> er dette en gevinst?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4542981"/>
                  </a:ext>
                </a:extLst>
              </a:tr>
              <a:tr h="4126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Mellomliggende gevinster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5041045"/>
                  </a:ext>
                </a:extLst>
              </a:tr>
              <a:tr h="3893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Beskrivelse av nåsituasjonen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1917450"/>
                  </a:ext>
                </a:extLst>
              </a:tr>
              <a:tr h="4126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Endringer når gevinsten er realisert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4181209"/>
                  </a:ext>
                </a:extLst>
              </a:tr>
              <a:tr h="3893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Resultatindikatorer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0714668"/>
                  </a:ext>
                </a:extLst>
              </a:tr>
              <a:tr h="4126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Datakilde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1022627"/>
                  </a:ext>
                </a:extLst>
              </a:tr>
              <a:tr h="3893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Nullpunkt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9033532"/>
                  </a:ext>
                </a:extLst>
              </a:tr>
              <a:tr h="4126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Gevinstmål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7310265"/>
                  </a:ext>
                </a:extLst>
              </a:tr>
              <a:tr h="4126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Nødvendige/tilretteleggende tiltak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9003880"/>
                  </a:ext>
                </a:extLst>
              </a:tr>
              <a:tr h="3893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Muliggjørere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4592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61973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BC798-3E2D-43C5-939C-DFDF0965C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Gevinstplan UiO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0CA71A-F511-42BD-BED3-549EC4098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1" y="1994536"/>
            <a:ext cx="7409694" cy="389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4341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BC798-3E2D-43C5-939C-DFDF0965C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Gevinstplan UiO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BD1EE1-881E-4428-9B5E-956AFB53E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1" y="1994536"/>
            <a:ext cx="8161428" cy="427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14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269EB494-5692-401F-9EBC-6C42916CD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596" y="229634"/>
            <a:ext cx="10562167" cy="1144906"/>
          </a:xfrm>
        </p:spPr>
        <p:txBody>
          <a:bodyPr>
            <a:normAutofit/>
          </a:bodyPr>
          <a:lstStyle/>
          <a:p>
            <a:r>
              <a:rPr lang="nb-NO"/>
              <a:t>Workshop vurdering av gevinstpotensialet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609E4-BA94-4ED9-A2A1-C6B82C87E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896" y="1373871"/>
            <a:ext cx="5029200" cy="2270760"/>
          </a:xfrm>
        </p:spPr>
        <p:txBody>
          <a:bodyPr/>
          <a:lstStyle/>
          <a:p>
            <a:pPr marL="0" indent="0">
              <a:buNone/>
            </a:pPr>
            <a:r>
              <a:rPr lang="nb-NO" sz="1600" b="1"/>
              <a:t>Formål med workshop: </a:t>
            </a:r>
          </a:p>
          <a:p>
            <a:r>
              <a:rPr lang="nb-NO" sz="1200"/>
              <a:t>Identifisere og gjøre en overordnet vurdering av gevinstpotensialet</a:t>
            </a:r>
          </a:p>
          <a:p>
            <a:r>
              <a:rPr lang="nb-NO" sz="1200"/>
              <a:t>Vurdere om prosjektforslaget (konseptet) er levedyktig i lys av mulige gevinster</a:t>
            </a:r>
          </a:p>
          <a:p>
            <a:r>
              <a:rPr lang="nb-NO" sz="1200"/>
              <a:t>Synliggjøre de viktigste krav til løsningen og forutsetninger for at prosjektet skal lykkes</a:t>
            </a:r>
          </a:p>
          <a:p>
            <a:r>
              <a:rPr lang="nb-NO" sz="1200"/>
              <a:t>Danne grunnlaget for et overordnet gevinstkart til prosjektdokumentasjonen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FB5F0-086F-4C2F-A4C4-21660B426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7863" y="1266156"/>
            <a:ext cx="5029200" cy="2270761"/>
          </a:xfrm>
        </p:spPr>
        <p:txBody>
          <a:bodyPr/>
          <a:lstStyle/>
          <a:p>
            <a:pPr marL="0" indent="0">
              <a:buNone/>
            </a:pPr>
            <a:r>
              <a:rPr lang="nb-NO" sz="1600" b="1"/>
              <a:t>Leveranser etter workshop:</a:t>
            </a:r>
          </a:p>
          <a:p>
            <a:r>
              <a:rPr lang="nb-NO" sz="1200"/>
              <a:t>Det er gjort en felles vurdering av potensielle overordnede gevinster</a:t>
            </a:r>
          </a:p>
          <a:p>
            <a:r>
              <a:rPr lang="nb-NO" sz="1200"/>
              <a:t>Det er etablert enighet om prosjektets formål</a:t>
            </a:r>
          </a:p>
          <a:p>
            <a:r>
              <a:rPr lang="nb-NO" sz="1200"/>
              <a:t>Prosjektets forventede gevinster er identifisert og det er gjort en prioritering av hvilke gevinster som er viktigst</a:t>
            </a:r>
          </a:p>
          <a:p>
            <a:r>
              <a:rPr lang="nb-NO" sz="1200"/>
              <a:t>Prosjektets tekniske leveranser og endringsleveranser er satt opp, og det er avklart om de er både nødvendige og tilstrekkelige for endringen og gevinstrealiseringen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C53ABA-185F-4B22-9F66-A5B3093A781A}"/>
              </a:ext>
            </a:extLst>
          </p:cNvPr>
          <p:cNvSpPr txBox="1"/>
          <p:nvPr/>
        </p:nvSpPr>
        <p:spPr>
          <a:xfrm>
            <a:off x="594896" y="3476950"/>
            <a:ext cx="1077322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/>
              <a:t>Deltakere </a:t>
            </a:r>
          </a:p>
          <a:p>
            <a:r>
              <a:rPr lang="nb-NO" sz="1200"/>
              <a:t>Ideelt sett bør deltakerne i en slik workshop representere både fagpersoner/-spesialister samt ledelse fra både prosjektet og linjeorganisasjonen. Det er avgjørende at samtlige deltakere har en interesse i prosjektet. Særlig viktig er det at organisasjonen som skal motta eller berøres av prosjektleveransene er til stede gjennom direkte deltakelse eller representasjon ved seniorbruker/gevinsteier.  </a:t>
            </a:r>
          </a:p>
          <a:p>
            <a:endParaRPr lang="nb-NO" sz="1200"/>
          </a:p>
          <a:p>
            <a:r>
              <a:rPr lang="nb-NO" sz="1200"/>
              <a:t>Følgende bør inviteres til første gevinstworkshop: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200"/>
              <a:t>Styringsgruppen (hvis etablert)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200"/>
              <a:t>Seniorbruker/gevinsteier(e)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200"/>
              <a:t>Prosjekteier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200"/>
              <a:t>Avdelingsleder og/eller andre ledere som skal motta/berøres av prosjektleveransene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200"/>
              <a:t>Fagpersoner/-spesialister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200"/>
              <a:t>Prosjektleder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766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8279139106673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8279139106673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8279139106673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8279139106673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8279139106673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8279139106673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8279139106673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8279139106673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8279139106673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8279139106673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8279139106673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8279139106673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8279139106673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8279139106673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8279139106673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82791391066736"/>
</p:tagLst>
</file>

<file path=ppt/theme/theme1.xml><?xml version="1.0" encoding="utf-8"?>
<a:theme xmlns:a="http://schemas.openxmlformats.org/drawingml/2006/main" name="Office Theme">
  <a:themeElements>
    <a:clrScheme name="Blågrøn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61A13A0F0167940B6955F8EAC12EE4F" ma:contentTypeVersion="8" ma:contentTypeDescription="Opprett et nytt dokument." ma:contentTypeScope="" ma:versionID="512cd74d299553f80c9985f269ebbb0e">
  <xsd:schema xmlns:xsd="http://www.w3.org/2001/XMLSchema" xmlns:xs="http://www.w3.org/2001/XMLSchema" xmlns:p="http://schemas.microsoft.com/office/2006/metadata/properties" xmlns:ns2="87964111-e357-4f4a-9109-9c26b481c61a" xmlns:ns3="2722f2ec-570f-4dce-9aac-1499b29e1197" targetNamespace="http://schemas.microsoft.com/office/2006/metadata/properties" ma:root="true" ma:fieldsID="19b9f6ba91d1ade9d1634cd74caaff1d" ns2:_="" ns3:_="">
    <xsd:import namespace="87964111-e357-4f4a-9109-9c26b481c61a"/>
    <xsd:import namespace="2722f2ec-570f-4dce-9aac-1499b29e11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64111-e357-4f4a-9109-9c26b481c6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22f2ec-570f-4dce-9aac-1499b29e119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E718BB-AE87-47F5-8697-45517CEA82F5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7964111-e357-4f4a-9109-9c26b481c61a"/>
    <ds:schemaRef ds:uri="http://purl.org/dc/terms/"/>
    <ds:schemaRef ds:uri="http://schemas.openxmlformats.org/package/2006/metadata/core-properties"/>
    <ds:schemaRef ds:uri="2722f2ec-570f-4dce-9aac-1499b29e119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6F382D7-F544-40C5-88CA-F8121CD0EA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49F835-279B-4D73-82EF-4B6667784D68}">
  <ds:schemaRefs>
    <ds:schemaRef ds:uri="2722f2ec-570f-4dce-9aac-1499b29e1197"/>
    <ds:schemaRef ds:uri="87964111-e357-4f4a-9109-9c26b481c61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7679</Words>
  <Application>Microsoft Office PowerPoint</Application>
  <PresentationFormat>Widescreen</PresentationFormat>
  <Paragraphs>1159</Paragraphs>
  <Slides>82</Slides>
  <Notes>80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4" baseType="lpstr">
      <vt:lpstr>ＭＳ Ｐゴシック</vt:lpstr>
      <vt:lpstr>SimSun</vt:lpstr>
      <vt:lpstr>Arial</vt:lpstr>
      <vt:lpstr>Calibri</vt:lpstr>
      <vt:lpstr>Gill Sans</vt:lpstr>
      <vt:lpstr>Segoe UI</vt:lpstr>
      <vt:lpstr>Segoe UI Black</vt:lpstr>
      <vt:lpstr>Segoe UI Light</vt:lpstr>
      <vt:lpstr>Times New Roman</vt:lpstr>
      <vt:lpstr>Verdana</vt:lpstr>
      <vt:lpstr>ヒラギノ角ゴ Pro W3</vt:lpstr>
      <vt:lpstr>Office Theme</vt:lpstr>
      <vt:lpstr>PowerPoint Presentation</vt:lpstr>
      <vt:lpstr>Innholdsfortegnelse</vt:lpstr>
      <vt:lpstr>Hvorfor fasiliterin?</vt:lpstr>
      <vt:lpstr>Sentrale begreper </vt:lpstr>
      <vt:lpstr>Faser i arbeidet med gevinstrealisering</vt:lpstr>
      <vt:lpstr>PowerPoint Presentation</vt:lpstr>
      <vt:lpstr>PowerPoint Presentation</vt:lpstr>
      <vt:lpstr>PowerPoint Presentation</vt:lpstr>
      <vt:lpstr>Workshop vurdering av gevinstpotensialet</vt:lpstr>
      <vt:lpstr>Prosjektlederens rolle og ansvar knyttet til workshop</vt:lpstr>
      <vt:lpstr>Forslag til agenda til workshop</vt:lpstr>
      <vt:lpstr>Prosess for vurdering av gevinstpotensialet</vt:lpstr>
      <vt:lpstr>Forslag til dreiebok </vt:lpstr>
      <vt:lpstr>PowerPoint Presentation</vt:lpstr>
      <vt:lpstr>PowerPoint Presentation</vt:lpstr>
      <vt:lpstr>Workshop utvikling av gevinstkart</vt:lpstr>
      <vt:lpstr>Prosjektlederens rolle og ansvar knyttet til workshop</vt:lpstr>
      <vt:lpstr>Forslag til agenda til workshop</vt:lpstr>
      <vt:lpstr>Forslag til dreiebok 1/2 </vt:lpstr>
      <vt:lpstr>Forslag til dreiebok </vt:lpstr>
      <vt:lpstr>PowerPoint Presentation</vt:lpstr>
      <vt:lpstr>Workshop utvikling av gevinstbeskrivelser</vt:lpstr>
      <vt:lpstr>Prosjektlederens rolle og ansvar knyttet til workshop</vt:lpstr>
      <vt:lpstr>Forslag til agenda til workshop</vt:lpstr>
      <vt:lpstr>Forslag til dreiebok </vt:lpstr>
      <vt:lpstr>Forslag til dreiebok </vt:lpstr>
      <vt:lpstr>PowerPoint Presentation</vt:lpstr>
      <vt:lpstr>Workshop implementeringsaktiviteter</vt:lpstr>
      <vt:lpstr>Prosjektlederens rolle og ansvar knyttet til workshop</vt:lpstr>
      <vt:lpstr>Forslag til agenda til workshop</vt:lpstr>
      <vt:lpstr>Forslag til dreiebok </vt:lpstr>
      <vt:lpstr>Forslag til dreiebok </vt:lpstr>
      <vt:lpstr>Etterarbeid: Arbeidsmøter for å detaljere gevinstrealiseringsplan</vt:lpstr>
      <vt:lpstr>PowerPoint Presentation</vt:lpstr>
      <vt:lpstr>Gevinster og gevinstrealisering</vt:lpstr>
      <vt:lpstr>PowerPoint Presentation</vt:lpstr>
      <vt:lpstr>Mellomlederne avgjørende for å realisere digitaliseringsambisjoner – krever økt kompetanse</vt:lpstr>
      <vt:lpstr>Faser i arbeidet med gevinstrealisering</vt:lpstr>
      <vt:lpstr>PowerPoint Presentation</vt:lpstr>
      <vt:lpstr>Gevinsttyper</vt:lpstr>
      <vt:lpstr>Formulering av gevinster</vt:lpstr>
      <vt:lpstr>PowerPoint Presentation</vt:lpstr>
      <vt:lpstr>PowerPoint Presentation</vt:lpstr>
      <vt:lpstr>Prosjektledere og fasilitatorer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Workshop vurdering av gevinstpotensialet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Gevinstkart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Gevinstbeskrivelse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Gevinstplan (gevinstrealiseringsplan)</vt:lpstr>
      <vt:lpstr>Nullpunktmåling og evaluering</vt:lpstr>
      <vt:lpstr>Formål med arbeidsmøtene i utarbeidelse av gevinstrealiseringsplan</vt:lpstr>
      <vt:lpstr>PowerPoint Presentation</vt:lpstr>
      <vt:lpstr>PowerPoint Presentation</vt:lpstr>
      <vt:lpstr>Formål med prosjektet (til innledende workshops)</vt:lpstr>
      <vt:lpstr>Prosess for vurdering av gevinstpotensialet</vt:lpstr>
      <vt:lpstr>PowerPoint Presentation</vt:lpstr>
      <vt:lpstr>Gevinstbeskrivelse mal</vt:lpstr>
      <vt:lpstr>Gevinstplan UiO</vt:lpstr>
      <vt:lpstr>Gevinstplan UiO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cecilie Andersen</dc:creator>
  <cp:lastModifiedBy>Koyote Millar</cp:lastModifiedBy>
  <cp:revision>52</cp:revision>
  <dcterms:created xsi:type="dcterms:W3CDTF">2019-09-22T12:16:36Z</dcterms:created>
  <dcterms:modified xsi:type="dcterms:W3CDTF">2019-10-23T09:30:26Z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0x010100661A13A0F0167940B6955F8EAC12EE4F</vt:lpwstr>
  </property>
</Properties>
</file>