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6" r:id="rId1"/>
    <p:sldMasterId id="2147483684" r:id="rId2"/>
  </p:sldMasterIdLst>
  <p:notesMasterIdLst>
    <p:notesMasterId r:id="rId16"/>
  </p:notesMasterIdLst>
  <p:handoutMasterIdLst>
    <p:handoutMasterId r:id="rId17"/>
  </p:handoutMasterIdLst>
  <p:sldIdLst>
    <p:sldId id="406" r:id="rId3"/>
    <p:sldId id="381" r:id="rId4"/>
    <p:sldId id="382" r:id="rId5"/>
    <p:sldId id="380" r:id="rId6"/>
    <p:sldId id="383" r:id="rId7"/>
    <p:sldId id="368" r:id="rId8"/>
    <p:sldId id="384" r:id="rId9"/>
    <p:sldId id="410" r:id="rId10"/>
    <p:sldId id="414" r:id="rId11"/>
    <p:sldId id="412" r:id="rId12"/>
    <p:sldId id="411" r:id="rId13"/>
    <p:sldId id="405" r:id="rId14"/>
    <p:sldId id="407" r:id="rId1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MT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MT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MT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MT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MT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 MT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 MT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 MT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 MT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7823"/>
    <a:srgbClr val="FFFF99"/>
    <a:srgbClr val="262626"/>
    <a:srgbClr val="898989"/>
    <a:srgbClr val="F7931E"/>
    <a:srgbClr val="FFB953"/>
    <a:srgbClr val="FFDC6D"/>
    <a:srgbClr val="174485"/>
    <a:srgbClr val="808080"/>
    <a:srgbClr val="D485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024" autoAdjust="0"/>
  </p:normalViewPr>
  <p:slideViewPr>
    <p:cSldViewPr>
      <p:cViewPr>
        <p:scale>
          <a:sx n="90" d="100"/>
          <a:sy n="90" d="100"/>
        </p:scale>
        <p:origin x="-2244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14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39AACB9A-A02C-43A1-BF32-0E19973B19D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13501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0C23A53D-41A6-47F3-998F-54CF086AFD8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58599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23A53D-41A6-47F3-998F-54CF086AFD8C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7545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23A53D-41A6-47F3-998F-54CF086AFD8C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3410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23A53D-41A6-47F3-998F-54CF086AFD8C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3012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23A53D-41A6-47F3-998F-54CF086AFD8C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7302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23A53D-41A6-47F3-998F-54CF086AFD8C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7809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23A53D-41A6-47F3-998F-54CF086AFD8C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4555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23A53D-41A6-47F3-998F-54CF086AFD8C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780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996952"/>
            <a:ext cx="7772400" cy="1470025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4581128"/>
            <a:ext cx="7774632" cy="79208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372200" y="6237312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fld id="{B01B5F05-B5A7-A84E-B419-A0B94BADF46F}" type="datetime1">
              <a:rPr lang="nb-NO"/>
              <a:pPr/>
              <a:t>21.04.2016</a:t>
            </a:fld>
            <a:endParaRPr lang="nb-NO"/>
          </a:p>
        </p:txBody>
      </p:sp>
      <p:cxnSp>
        <p:nvCxnSpPr>
          <p:cNvPr id="11" name="Rett linje 10"/>
          <p:cNvCxnSpPr/>
          <p:nvPr userDrawn="1"/>
        </p:nvCxnSpPr>
        <p:spPr>
          <a:xfrm>
            <a:off x="683568" y="4581128"/>
            <a:ext cx="7776864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48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64383-DDEF-46E4-9EA6-0AF878096D55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64383-DDEF-46E4-9EA6-0AF878096D55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64383-DDEF-46E4-9EA6-0AF878096D55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478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9297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2438" y="476672"/>
            <a:ext cx="822401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err="1" smtClean="0"/>
              <a:t>Klikk</a:t>
            </a:r>
            <a:r>
              <a:rPr lang="en-US" altLang="en-US" dirty="0" smtClean="0"/>
              <a:t> for å </a:t>
            </a:r>
            <a:r>
              <a:rPr lang="en-US" altLang="en-US" dirty="0" err="1" smtClean="0"/>
              <a:t>redigere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tittelstil</a:t>
            </a:r>
            <a:r>
              <a:rPr lang="en-US" altLang="en-US" dirty="0" smtClean="0"/>
              <a:t>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err="1" smtClean="0"/>
              <a:t>Klikk</a:t>
            </a:r>
            <a:r>
              <a:rPr lang="en-US" altLang="en-US" dirty="0" smtClean="0"/>
              <a:t> for å </a:t>
            </a:r>
            <a:r>
              <a:rPr lang="en-US" altLang="en-US" dirty="0" err="1" smtClean="0"/>
              <a:t>redigere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tekststiler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malen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Andre </a:t>
            </a:r>
            <a:r>
              <a:rPr lang="en-US" altLang="en-US" dirty="0" err="1" smtClean="0"/>
              <a:t>nivå</a:t>
            </a:r>
            <a:endParaRPr lang="en-US" altLang="en-US" dirty="0" smtClean="0"/>
          </a:p>
          <a:p>
            <a:pPr lvl="2"/>
            <a:r>
              <a:rPr lang="en-US" altLang="en-US" dirty="0" err="1" smtClean="0"/>
              <a:t>Tredje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nivå</a:t>
            </a:r>
            <a:endParaRPr lang="en-US" altLang="en-US" dirty="0" smtClean="0"/>
          </a:p>
          <a:p>
            <a:pPr lvl="3"/>
            <a:r>
              <a:rPr lang="en-US" altLang="en-US" dirty="0" err="1" smtClean="0"/>
              <a:t>Fjerde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nivå</a:t>
            </a:r>
            <a:endParaRPr lang="en-US" altLang="en-US" dirty="0" smtClean="0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539552" y="6453336"/>
            <a:ext cx="8136904" cy="0"/>
          </a:xfrm>
          <a:prstGeom prst="line">
            <a:avLst/>
          </a:prstGeom>
          <a:noFill/>
          <a:ln w="6350" cmpd="sng">
            <a:solidFill>
              <a:srgbClr val="89898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>
              <a:ln>
                <a:solidFill>
                  <a:schemeClr val="bg1">
                    <a:lumMod val="85000"/>
                  </a:schemeClr>
                </a:solidFill>
              </a:ln>
              <a:cs typeface="+mn-cs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948736" y="6520259"/>
            <a:ext cx="1799728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262626"/>
                </a:solidFill>
                <a:latin typeface="Arial"/>
                <a:cs typeface="Arial"/>
              </a:defRPr>
            </a:lvl1pPr>
          </a:lstStyle>
          <a:p>
            <a:fld id="{BEB49AA1-BBD5-7941-B24E-2FBE11468CFE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6" r:id="rId3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E47823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/>
          <a:cs typeface="Arial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/>
          <a:cs typeface="Arial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/>
          <a:cs typeface="Arial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MT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MT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MT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MT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MT" charset="0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hyperlink" Target="http://www.google.no/url?sa=i&amp;rct=j&amp;q=&amp;esrc=s&amp;source=images&amp;cd=&amp;cad=rja&amp;uact=8&amp;ved=0ahUKEwjzt7zTx8nJAhVLWywKHeY8DEUQjRwIBw&amp;url=http://trinetiger.blogspot.com/2010/11/klokke.html&amp;bvm=bv.108538919,d.bGg&amp;psig=AFQjCNHJR4RgmRA8Pio1F5x4DlDEJipU5Q&amp;ust=144957118412795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o/url?sa=i&amp;rct=j&amp;q=&amp;esrc=s&amp;source=images&amp;cd=&amp;cad=rja&amp;uact=8&amp;ved=0ahUKEwiKwuGXyMnJAhWGjCwKHefjC2UQjRwIBw&amp;url=http://malbevisst.no/category/karriere/grunder/&amp;bvm=bv.108538919,d.bGg&amp;psig=AFQjCNEjOE90JCxP9POJJpORgaENyeTdBg&amp;ust=144957133801304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em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7584" y="575683"/>
            <a:ext cx="2808312" cy="292532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Prosjektplanlegging med prosjektgruppen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4581128"/>
            <a:ext cx="7774632" cy="1800200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Prosessveileder</a:t>
            </a:r>
          </a:p>
          <a:p>
            <a:endParaRPr lang="nb-NO" sz="2000" dirty="0" smtClean="0"/>
          </a:p>
          <a:p>
            <a:endParaRPr lang="nb-NO" dirty="0" smtClean="0"/>
          </a:p>
          <a:p>
            <a:r>
              <a:rPr lang="nb-NO" dirty="0" smtClean="0"/>
              <a:t>Prosjektlederkurs UiO</a:t>
            </a:r>
          </a:p>
          <a:p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 smtClean="0"/>
              <a:t>07.12.2015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3688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Kvalitetssikring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628800"/>
            <a:ext cx="7543800" cy="4114800"/>
          </a:xfrm>
        </p:spPr>
        <p:txBody>
          <a:bodyPr/>
          <a:lstStyle/>
          <a:p>
            <a:pPr marL="0" indent="0">
              <a:buNone/>
            </a:pPr>
            <a:r>
              <a:rPr lang="nb-NO" sz="2000" dirty="0"/>
              <a:t>Når alle faser er gjennomgått åpnes det for å legge til arbeidsoppgaver og foreslå endringer. </a:t>
            </a:r>
          </a:p>
          <a:p>
            <a:r>
              <a:rPr lang="nb-NO" sz="2000" dirty="0"/>
              <a:t>Gå gjennom fase for fase på nytt å la deltagerne komme med innspill. Diskuter nå fasen </a:t>
            </a:r>
            <a:r>
              <a:rPr lang="nb-NO" sz="2000" dirty="0" smtClean="0"/>
              <a:t>ferdig før </a:t>
            </a:r>
            <a:r>
              <a:rPr lang="nb-NO" sz="2000" dirty="0"/>
              <a:t>dere går til neste. </a:t>
            </a:r>
          </a:p>
          <a:p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64383-DDEF-46E4-9EA6-0AF878096D55}" type="slidenum">
              <a:rPr lang="nb-NO" smtClean="0"/>
              <a:pPr/>
              <a:t>10</a:t>
            </a:fld>
            <a:endParaRPr lang="nb-NO" dirty="0"/>
          </a:p>
        </p:txBody>
      </p:sp>
      <p:sp>
        <p:nvSpPr>
          <p:cNvPr id="5" name="Rektangel 4"/>
          <p:cNvSpPr/>
          <p:nvPr/>
        </p:nvSpPr>
        <p:spPr>
          <a:xfrm>
            <a:off x="683568" y="6525344"/>
            <a:ext cx="72008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b-NO" sz="1050" dirty="0" smtClean="0"/>
              <a:t>45 </a:t>
            </a:r>
            <a:r>
              <a:rPr lang="nb-NO" sz="1050" dirty="0"/>
              <a:t>min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525344"/>
            <a:ext cx="177140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08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Oppsummering og avslutning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484784"/>
            <a:ext cx="8391847" cy="4114800"/>
          </a:xfrm>
        </p:spPr>
        <p:txBody>
          <a:bodyPr/>
          <a:lstStyle/>
          <a:p>
            <a:r>
              <a:rPr lang="nb-NO" sz="2400" dirty="0" smtClean="0"/>
              <a:t>Gå gjennom hva dere har gjort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400" dirty="0" smtClean="0"/>
              <a:t>Oppsummer resultater og eventuelle </a:t>
            </a:r>
            <a:r>
              <a:rPr lang="nb-NO" sz="2400" dirty="0"/>
              <a:t/>
            </a:r>
            <a:br>
              <a:rPr lang="nb-NO" sz="2400" dirty="0"/>
            </a:br>
            <a:r>
              <a:rPr lang="nb-NO" sz="2400" dirty="0" smtClean="0"/>
              <a:t>beslutninger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400" dirty="0" smtClean="0"/>
              <a:t>Avtal hvem som gjør hva i oppfølgingen (Pilen skal nå nedtegnes i gjeldende maler)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400" dirty="0" smtClean="0"/>
              <a:t>Avtal videre arbeid i prosjektgruppen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400" dirty="0" smtClean="0"/>
              <a:t>Anerkjenn innsats</a:t>
            </a:r>
            <a:endParaRPr lang="nb-NO" sz="2400" dirty="0"/>
          </a:p>
          <a:p>
            <a:endParaRPr lang="nb-NO" sz="24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64383-DDEF-46E4-9EA6-0AF878096D55}" type="slidenum">
              <a:rPr lang="nb-NO" smtClean="0"/>
              <a:pPr/>
              <a:t>11</a:t>
            </a:fld>
            <a:endParaRPr lang="nb-NO" dirty="0"/>
          </a:p>
        </p:txBody>
      </p:sp>
      <p:sp>
        <p:nvSpPr>
          <p:cNvPr id="5" name="Rektangel 4"/>
          <p:cNvSpPr/>
          <p:nvPr/>
        </p:nvSpPr>
        <p:spPr>
          <a:xfrm>
            <a:off x="683568" y="6525344"/>
            <a:ext cx="22322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b-NO" sz="1050" dirty="0" smtClean="0"/>
              <a:t>  15 min</a:t>
            </a:r>
            <a:endParaRPr lang="nb-NO" sz="1050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525344"/>
            <a:ext cx="177140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05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 smtClean="0"/>
              <a:t>Evaluering av dagens møte</a:t>
            </a:r>
            <a:endParaRPr lang="nb-NO" sz="3200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64383-DDEF-46E4-9EA6-0AF878096D55}" type="slidenum">
              <a:rPr lang="nb-NO" smtClean="0"/>
              <a:pPr/>
              <a:t>12</a:t>
            </a:fld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4294967295"/>
          </p:nvPr>
        </p:nvSpPr>
        <p:spPr>
          <a:xfrm>
            <a:off x="631239" y="1844824"/>
            <a:ext cx="7543800" cy="4114800"/>
          </a:xfrm>
        </p:spPr>
        <p:txBody>
          <a:bodyPr/>
          <a:lstStyle/>
          <a:p>
            <a:pPr marL="0" indent="0">
              <a:buNone/>
            </a:pPr>
            <a:r>
              <a:rPr lang="nb-NO" sz="2000" dirty="0" smtClean="0"/>
              <a:t>Hva fungerte godt i dagens møte?</a:t>
            </a:r>
          </a:p>
          <a:p>
            <a:pPr marL="0" indent="0">
              <a:buNone/>
            </a:pPr>
            <a:r>
              <a:rPr lang="nb-NO" sz="2000" dirty="0" smtClean="0"/>
              <a:t>Hva kunne vi gjort annerledes?</a:t>
            </a:r>
          </a:p>
          <a:p>
            <a:pPr marL="0" indent="0">
              <a:buNone/>
            </a:pPr>
            <a:r>
              <a:rPr lang="nb-NO" sz="2000" dirty="0" smtClean="0"/>
              <a:t>Hva har vi lært til senere oppgaver vi </a:t>
            </a:r>
          </a:p>
          <a:p>
            <a:pPr marL="0" indent="0">
              <a:buNone/>
            </a:pPr>
            <a:r>
              <a:rPr lang="nb-NO" sz="2000" dirty="0" smtClean="0"/>
              <a:t>skal løse i fellesskap?</a:t>
            </a:r>
          </a:p>
          <a:p>
            <a:pPr marL="0" indent="0">
              <a:buNone/>
            </a:pPr>
            <a:endParaRPr lang="nb-NO" sz="20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916832"/>
            <a:ext cx="2081864" cy="2448272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6525344"/>
            <a:ext cx="177140" cy="216024"/>
          </a:xfrm>
          <a:prstGeom prst="rect">
            <a:avLst/>
          </a:prstGeom>
        </p:spPr>
      </p:pic>
      <p:sp>
        <p:nvSpPr>
          <p:cNvPr id="11" name="TekstSylinder 10"/>
          <p:cNvSpPr txBox="1"/>
          <p:nvPr/>
        </p:nvSpPr>
        <p:spPr>
          <a:xfrm>
            <a:off x="755576" y="6525344"/>
            <a:ext cx="658901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 smtClean="0"/>
              <a:t>10 </a:t>
            </a:r>
            <a:r>
              <a:rPr lang="nb-NO" sz="1050" dirty="0"/>
              <a:t>min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79531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50A64383-DDEF-46E4-9EA6-0AF878096D55}" type="slidenum">
              <a:rPr lang="nb-NO" smtClean="0"/>
              <a:pPr algn="ctr"/>
              <a:t>13</a:t>
            </a:fld>
            <a:endParaRPr lang="nb-NO" dirty="0"/>
          </a:p>
        </p:txBody>
      </p:sp>
      <p:sp>
        <p:nvSpPr>
          <p:cNvPr id="5" name="Rektangel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478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MT" charset="0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467544" y="6279703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>
                <a:solidFill>
                  <a:schemeClr val="bg1"/>
                </a:solidFill>
                <a:latin typeface="Arial"/>
                <a:cs typeface="Arial"/>
              </a:rPr>
              <a:t>Agenda Kaupang AS  </a:t>
            </a:r>
            <a:r>
              <a:rPr lang="nb-NO" sz="1200">
                <a:solidFill>
                  <a:schemeClr val="bg1"/>
                </a:solidFill>
                <a:latin typeface="Arial"/>
                <a:cs typeface="Arial"/>
              </a:rPr>
              <a:t>|  Holtet 45  |  Tlf: 67 57 57 00  |  E-post: firmapost@agendakaupang.no</a:t>
            </a:r>
          </a:p>
          <a:p>
            <a:pPr algn="ctr"/>
            <a:endParaRPr lang="nb-NO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148" y="1628800"/>
            <a:ext cx="2893020" cy="2536956"/>
          </a:xfrm>
          <a:prstGeom prst="rect">
            <a:avLst/>
          </a:prstGeom>
        </p:spPr>
      </p:pic>
      <p:sp>
        <p:nvSpPr>
          <p:cNvPr id="12" name="Plassholder for innhold 2"/>
          <p:cNvSpPr txBox="1">
            <a:spLocks/>
          </p:cNvSpPr>
          <p:nvPr/>
        </p:nvSpPr>
        <p:spPr bwMode="auto">
          <a:xfrm>
            <a:off x="3563888" y="2132856"/>
            <a:ext cx="244827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charset="0"/>
              </a:defRPr>
            </a:lvl9pPr>
          </a:lstStyle>
          <a:p>
            <a:pPr marL="0" indent="0">
              <a:buFontTx/>
              <a:buNone/>
            </a:pPr>
            <a:r>
              <a:rPr lang="en-GB" sz="2000" dirty="0" smtClean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96115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2438" y="476672"/>
            <a:ext cx="7620000" cy="1143000"/>
          </a:xfrm>
        </p:spPr>
        <p:txBody>
          <a:bodyPr/>
          <a:lstStyle/>
          <a:p>
            <a:r>
              <a:rPr lang="nb-NO" sz="3200" dirty="0" smtClean="0"/>
              <a:t>Agenda  </a:t>
            </a:r>
            <a:endParaRPr lang="nb-NO" sz="3200" dirty="0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247173"/>
              </p:ext>
            </p:extLst>
          </p:nvPr>
        </p:nvGraphicFramePr>
        <p:xfrm>
          <a:off x="251520" y="1124744"/>
          <a:ext cx="8424940" cy="5497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9"/>
                <a:gridCol w="4104456"/>
                <a:gridCol w="2520279"/>
                <a:gridCol w="1008116"/>
              </a:tblGrid>
              <a:tr h="362021">
                <a:tc>
                  <a:txBody>
                    <a:bodyPr/>
                    <a:lstStyle/>
                    <a:p>
                      <a:pPr algn="r"/>
                      <a:r>
                        <a:rPr lang="nb-NO" sz="1400" b="0" dirty="0" smtClean="0">
                          <a:latin typeface="Arial"/>
                          <a:cs typeface="Arial"/>
                        </a:rPr>
                        <a:t>Side </a:t>
                      </a:r>
                      <a:endParaRPr lang="nb-NO" sz="1400" b="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E4782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b-NO" sz="1400" b="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E4782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b-NO" sz="1200" b="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E4782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200" b="0" dirty="0" smtClean="0">
                          <a:latin typeface="Arial"/>
                          <a:cs typeface="Arial"/>
                        </a:rPr>
                        <a:t>Tid 280 min</a:t>
                      </a:r>
                      <a:endParaRPr lang="nb-NO" sz="1200" b="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E47823"/>
                    </a:solidFill>
                  </a:tcPr>
                </a:tc>
              </a:tr>
              <a:tr h="362021">
                <a:tc>
                  <a:txBody>
                    <a:bodyPr/>
                    <a:lstStyle/>
                    <a:p>
                      <a:pPr algn="l"/>
                      <a:r>
                        <a:rPr lang="nb-NO" sz="1400" dirty="0" smtClean="0">
                          <a:latin typeface="Arial"/>
                          <a:cs typeface="Arial"/>
                        </a:rPr>
                        <a:t> 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Arial"/>
                          <a:cs typeface="Arial"/>
                        </a:rPr>
                        <a:t>Innledning 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Arial"/>
                          <a:cs typeface="Arial"/>
                        </a:rPr>
                        <a:t>Prosjektleder åpner møtet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Arial"/>
                          <a:cs typeface="Arial"/>
                        </a:rPr>
                        <a:t>5 min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502841">
                <a:tc>
                  <a:txBody>
                    <a:bodyPr/>
                    <a:lstStyle/>
                    <a:p>
                      <a:pPr algn="l"/>
                      <a:r>
                        <a:rPr lang="nb-NO" sz="1400" dirty="0" smtClean="0">
                          <a:latin typeface="Arial"/>
                          <a:cs typeface="Arial"/>
                        </a:rPr>
                        <a:t>3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Arial"/>
                          <a:cs typeface="Arial"/>
                        </a:rPr>
                        <a:t>Gå gjennom formålet for møtet og hvordan konkret dere</a:t>
                      </a:r>
                      <a:r>
                        <a:rPr lang="nb-NO" sz="1400" baseline="0" dirty="0" smtClean="0">
                          <a:latin typeface="Arial"/>
                          <a:cs typeface="Arial"/>
                        </a:rPr>
                        <a:t> skal jobbe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 smtClean="0">
                          <a:latin typeface="Arial"/>
                          <a:cs typeface="Arial"/>
                        </a:rPr>
                        <a:t>Prosjektleder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 smtClean="0">
                          <a:latin typeface="Arial"/>
                          <a:cs typeface="Arial"/>
                        </a:rPr>
                        <a:t>5 min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  <a:tr h="502841">
                <a:tc>
                  <a:txBody>
                    <a:bodyPr/>
                    <a:lstStyle/>
                    <a:p>
                      <a:pPr algn="l"/>
                      <a:r>
                        <a:rPr lang="nb-NO" sz="1400" dirty="0" smtClean="0">
                          <a:latin typeface="Arial"/>
                          <a:cs typeface="Arial"/>
                        </a:rPr>
                        <a:t>4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Arial"/>
                          <a:cs typeface="Arial"/>
                        </a:rPr>
                        <a:t>Rigge rommer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 smtClean="0">
                          <a:latin typeface="Arial"/>
                          <a:cs typeface="Arial"/>
                        </a:rPr>
                        <a:t>Alle 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 smtClean="0">
                          <a:latin typeface="Arial"/>
                          <a:cs typeface="Arial"/>
                        </a:rPr>
                        <a:t>10 min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502841">
                <a:tc>
                  <a:txBody>
                    <a:bodyPr/>
                    <a:lstStyle/>
                    <a:p>
                      <a:pPr algn="l"/>
                      <a:r>
                        <a:rPr lang="nb-NO" sz="1400" dirty="0" smtClean="0">
                          <a:latin typeface="Arial"/>
                          <a:cs typeface="Arial"/>
                        </a:rPr>
                        <a:t>5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Arial"/>
                          <a:cs typeface="Arial"/>
                        </a:rPr>
                        <a:t>Start planlegging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 smtClean="0">
                          <a:latin typeface="Arial"/>
                          <a:cs typeface="Arial"/>
                        </a:rPr>
                        <a:t>Alle, ledet av prosjektleder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 smtClean="0">
                          <a:latin typeface="Arial"/>
                          <a:cs typeface="Arial"/>
                        </a:rPr>
                        <a:t>60 min 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  <a:tr h="502841">
                <a:tc>
                  <a:txBody>
                    <a:bodyPr/>
                    <a:lstStyle/>
                    <a:p>
                      <a:pPr algn="l"/>
                      <a:r>
                        <a:rPr lang="nb-NO" sz="1400" dirty="0" smtClean="0">
                          <a:latin typeface="Arial"/>
                          <a:cs typeface="Arial"/>
                        </a:rPr>
                        <a:t>6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latin typeface="Arial"/>
                          <a:cs typeface="Arial"/>
                        </a:rPr>
                        <a:t>Pause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 smtClean="0">
                          <a:latin typeface="Arial"/>
                          <a:cs typeface="Arial"/>
                        </a:rPr>
                        <a:t>15 min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502841">
                <a:tc>
                  <a:txBody>
                    <a:bodyPr/>
                    <a:lstStyle/>
                    <a:p>
                      <a:pPr algn="l"/>
                      <a:r>
                        <a:rPr lang="nb-NO" sz="1400" dirty="0" smtClean="0">
                          <a:latin typeface="Arial"/>
                          <a:cs typeface="Arial"/>
                        </a:rPr>
                        <a:t>7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latin typeface="Arial"/>
                          <a:cs typeface="Arial"/>
                        </a:rPr>
                        <a:t>Arbeidsoppgaver i hver fase, identifisering og gruppering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 smtClean="0">
                          <a:latin typeface="Arial"/>
                          <a:cs typeface="Arial"/>
                        </a:rPr>
                        <a:t>Alle, ledet av prosjektleder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 smtClean="0">
                          <a:latin typeface="Arial"/>
                          <a:cs typeface="Arial"/>
                        </a:rPr>
                        <a:t>40  min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  <a:tr h="502841">
                <a:tc>
                  <a:txBody>
                    <a:bodyPr/>
                    <a:lstStyle/>
                    <a:p>
                      <a:pPr algn="l"/>
                      <a:r>
                        <a:rPr lang="nb-NO" sz="1400" dirty="0" smtClean="0">
                          <a:latin typeface="Arial"/>
                          <a:cs typeface="Arial"/>
                        </a:rPr>
                        <a:t>8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latin typeface="Arial"/>
                          <a:cs typeface="Arial"/>
                        </a:rPr>
                        <a:t>Gjennomgang i plenum  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 smtClean="0">
                          <a:latin typeface="Arial"/>
                          <a:cs typeface="Arial"/>
                        </a:rPr>
                        <a:t>Alle, ledet av prosjektleder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400" dirty="0" smtClean="0">
                          <a:latin typeface="Arial"/>
                          <a:cs typeface="Arial"/>
                        </a:rPr>
                        <a:t>60 min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431554">
                <a:tc>
                  <a:txBody>
                    <a:bodyPr/>
                    <a:lstStyle/>
                    <a:p>
                      <a:pPr algn="l"/>
                      <a:r>
                        <a:rPr lang="nb-NO" sz="1400" dirty="0" smtClean="0">
                          <a:latin typeface="Arial"/>
                          <a:cs typeface="Arial"/>
                        </a:rPr>
                        <a:t>9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Arial"/>
                          <a:cs typeface="Arial"/>
                        </a:rPr>
                        <a:t>Pause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Arial"/>
                          <a:cs typeface="Arial"/>
                        </a:rPr>
                        <a:t>15 min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  <a:tr h="431554">
                <a:tc>
                  <a:txBody>
                    <a:bodyPr/>
                    <a:lstStyle/>
                    <a:p>
                      <a:pPr algn="l"/>
                      <a:r>
                        <a:rPr lang="nb-NO" sz="1400" dirty="0" smtClean="0">
                          <a:latin typeface="Arial"/>
                          <a:cs typeface="Arial"/>
                        </a:rPr>
                        <a:t>10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Arial"/>
                          <a:cs typeface="Arial"/>
                        </a:rPr>
                        <a:t>Kvalitetssikring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latin typeface="Arial"/>
                          <a:cs typeface="Arial"/>
                        </a:rPr>
                        <a:t>Alle, ledet av prosjektleder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Arial"/>
                          <a:cs typeface="Arial"/>
                        </a:rPr>
                        <a:t>45 min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1554">
                <a:tc>
                  <a:txBody>
                    <a:bodyPr/>
                    <a:lstStyle/>
                    <a:p>
                      <a:pPr algn="l"/>
                      <a:r>
                        <a:rPr lang="nb-NO" sz="1400" dirty="0" smtClean="0">
                          <a:latin typeface="Arial"/>
                          <a:cs typeface="Arial"/>
                        </a:rPr>
                        <a:t>11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Arial"/>
                          <a:cs typeface="Arial"/>
                        </a:rPr>
                        <a:t>Oppsummering og avslutning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latin typeface="Arial"/>
                          <a:cs typeface="Arial"/>
                        </a:rPr>
                        <a:t>Prosjektleder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Arial"/>
                          <a:cs typeface="Arial"/>
                        </a:rPr>
                        <a:t>15 min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  <a:tr h="431554">
                <a:tc>
                  <a:txBody>
                    <a:bodyPr/>
                    <a:lstStyle/>
                    <a:p>
                      <a:pPr algn="l"/>
                      <a:r>
                        <a:rPr lang="nb-NO" sz="1400" dirty="0" smtClean="0">
                          <a:latin typeface="Arial"/>
                          <a:cs typeface="Arial"/>
                        </a:rPr>
                        <a:t>12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Arial"/>
                          <a:cs typeface="Arial"/>
                        </a:rPr>
                        <a:t>Evaluering av dagens møte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latin typeface="Arial"/>
                          <a:cs typeface="Arial"/>
                        </a:rPr>
                        <a:t>Alle, ledet av prosjektleder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Arial"/>
                          <a:cs typeface="Arial"/>
                        </a:rPr>
                        <a:t>10 min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8696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2438" y="457200"/>
            <a:ext cx="7620000" cy="864096"/>
          </a:xfrm>
        </p:spPr>
        <p:txBody>
          <a:bodyPr/>
          <a:lstStyle/>
          <a:p>
            <a:r>
              <a:rPr lang="nb-NO" sz="3200" dirty="0" smtClean="0"/>
              <a:t>Formål  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052736"/>
            <a:ext cx="8391848" cy="518728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nb-NO" sz="1600" dirty="0" smtClean="0"/>
              <a:t>Denne Workshopen innleder arbeidet med prosjektets fremdriftsplan med viktige milepæler. Dette gjøres sammen med prosjektgruppen både for å inkludere hele gruppens kompetanse i arbeidet, for å etablere eierskap og for å sikre en delt forståelse for hva gruppen skal produsere og når. I workshopen skal dere</a:t>
            </a:r>
          </a:p>
          <a:p>
            <a:pPr>
              <a:spcAft>
                <a:spcPts val="600"/>
              </a:spcAft>
            </a:pPr>
            <a:r>
              <a:rPr lang="nb-NO" sz="1600" dirty="0" smtClean="0"/>
              <a:t>Planlegge de ulike fasene i prosjektet: planleggingsfase, gjennomføringsfase, avslutningsfase. Konseptfasen skal i utgangspunktet være avsluttet og realisering er linjens ansvar.</a:t>
            </a:r>
          </a:p>
          <a:p>
            <a:pPr>
              <a:spcAft>
                <a:spcPts val="600"/>
              </a:spcAft>
            </a:pPr>
            <a:r>
              <a:rPr lang="nb-NO" sz="1600" dirty="0" smtClean="0"/>
              <a:t>Planlegge  hovedoppgavene i de ulike fasene</a:t>
            </a:r>
          </a:p>
          <a:p>
            <a:pPr>
              <a:spcAft>
                <a:spcPts val="600"/>
              </a:spcAft>
            </a:pPr>
            <a:r>
              <a:rPr lang="nb-NO" sz="1600" dirty="0" smtClean="0"/>
              <a:t>Skissere viktige milepæler</a:t>
            </a:r>
          </a:p>
          <a:p>
            <a:pPr>
              <a:spcAft>
                <a:spcPts val="600"/>
              </a:spcAft>
            </a:pPr>
            <a:r>
              <a:rPr lang="nb-NO" sz="1600" dirty="0" smtClean="0"/>
              <a:t>Nedbryting av gjennomføringsfasen i håndterbare deler</a:t>
            </a:r>
          </a:p>
          <a:p>
            <a:pPr>
              <a:spcAft>
                <a:spcPts val="600"/>
              </a:spcAft>
            </a:pPr>
            <a:endParaRPr lang="nb-NO" sz="1600" dirty="0"/>
          </a:p>
          <a:p>
            <a:pPr marL="0" indent="0">
              <a:spcAft>
                <a:spcPts val="600"/>
              </a:spcAft>
              <a:buNone/>
            </a:pPr>
            <a:r>
              <a:rPr lang="nb-NO" sz="3200" dirty="0" smtClean="0">
                <a:solidFill>
                  <a:srgbClr val="E47823"/>
                </a:solidFill>
              </a:rPr>
              <a:t>Hvordan gjør vi det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b-NO" sz="1600" dirty="0" smtClean="0"/>
              <a:t>Arbeidet gjøres med gråpapir på veggen og gule lapper. Denne regien er hensiktsmessig når mange deltar i arbeidet. Når alle ser hva alle gjør deles mere informasjon, det blir mulig å sortere umiddelbart og uklarheter oppklares raskt. Arbeidsformen skal også støtte at  man danner seg et helhetsblikk FØR man diskuterer oppgaver.  </a:t>
            </a:r>
          </a:p>
          <a:p>
            <a:pPr marL="0" indent="0">
              <a:buNone/>
            </a:pPr>
            <a:endParaRPr lang="nb-NO" sz="1600" dirty="0" smtClean="0"/>
          </a:p>
          <a:p>
            <a:pPr marL="0" indent="0">
              <a:buNone/>
            </a:pPr>
            <a:endParaRPr lang="nb-NO" sz="1600" dirty="0" smtClean="0"/>
          </a:p>
          <a:p>
            <a:pPr marL="0" indent="0">
              <a:buNone/>
            </a:pPr>
            <a:r>
              <a:rPr lang="nb-NO" sz="2000" dirty="0" smtClean="0"/>
              <a:t> </a:t>
            </a:r>
            <a:endParaRPr lang="nb-NO" sz="2000" dirty="0"/>
          </a:p>
        </p:txBody>
      </p:sp>
      <p:sp>
        <p:nvSpPr>
          <p:cNvPr id="6" name="Rektangel 5"/>
          <p:cNvSpPr/>
          <p:nvPr/>
        </p:nvSpPr>
        <p:spPr>
          <a:xfrm>
            <a:off x="683568" y="6525344"/>
            <a:ext cx="72008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b-NO" sz="1050" dirty="0" smtClean="0"/>
              <a:t>5 </a:t>
            </a:r>
            <a:r>
              <a:rPr lang="nb-NO" sz="1050" dirty="0"/>
              <a:t>min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6525344"/>
            <a:ext cx="177140" cy="216024"/>
          </a:xfrm>
          <a:prstGeom prst="rect">
            <a:avLst/>
          </a:prstGeo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64383-DDEF-46E4-9EA6-0AF878096D55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20153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2438" y="457200"/>
            <a:ext cx="7620000" cy="739552"/>
          </a:xfrm>
        </p:spPr>
        <p:txBody>
          <a:bodyPr/>
          <a:lstStyle/>
          <a:p>
            <a:r>
              <a:rPr lang="nb-NO" sz="2800" dirty="0" smtClean="0"/>
              <a:t>Alle hjelper til å «rigge» rommet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28625" y="1556792"/>
            <a:ext cx="5079479" cy="3528392"/>
          </a:xfrm>
        </p:spPr>
        <p:txBody>
          <a:bodyPr/>
          <a:lstStyle/>
          <a:p>
            <a:pPr marL="514350" indent="-514350">
              <a:buFont typeface="+mj-ea"/>
              <a:buAutoNum type="circleNumDbPlain"/>
            </a:pPr>
            <a:r>
              <a:rPr lang="nb-NO" sz="2000" dirty="0" smtClean="0"/>
              <a:t>Sett opp gråpapir på vegg. Tegn en stor pil og marker start og slutt. Skriv prosjektets mål i enden av pilen</a:t>
            </a:r>
          </a:p>
          <a:p>
            <a:pPr marL="514350" indent="-514350">
              <a:buFont typeface="+mj-ea"/>
              <a:buAutoNum type="circleNumDbPlain"/>
            </a:pPr>
            <a:r>
              <a:rPr lang="nb-NO" sz="2000" dirty="0" smtClean="0"/>
              <a:t>Organiser alt annet materiell</a:t>
            </a:r>
            <a:endParaRPr lang="nb-NO" sz="2000" dirty="0"/>
          </a:p>
        </p:txBody>
      </p:sp>
      <p:sp>
        <p:nvSpPr>
          <p:cNvPr id="6" name="Rektangel 5"/>
          <p:cNvSpPr/>
          <p:nvPr/>
        </p:nvSpPr>
        <p:spPr>
          <a:xfrm>
            <a:off x="683568" y="6525344"/>
            <a:ext cx="72008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b-NO" sz="1050" dirty="0" smtClean="0"/>
              <a:t>10 </a:t>
            </a:r>
            <a:r>
              <a:rPr lang="nb-NO" sz="1050" dirty="0"/>
              <a:t>min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6525344"/>
            <a:ext cx="177140" cy="216024"/>
          </a:xfrm>
          <a:prstGeom prst="rect">
            <a:avLst/>
          </a:prstGeo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64383-DDEF-46E4-9EA6-0AF878096D55}" type="slidenum">
              <a:rPr lang="nb-NO" smtClean="0"/>
              <a:pPr/>
              <a:t>4</a:t>
            </a:fld>
            <a:endParaRPr lang="nb-NO" dirty="0"/>
          </a:p>
        </p:txBody>
      </p:sp>
      <p:sp>
        <p:nvSpPr>
          <p:cNvPr id="5" name="Pil høyre 4"/>
          <p:cNvSpPr/>
          <p:nvPr/>
        </p:nvSpPr>
        <p:spPr bwMode="auto">
          <a:xfrm>
            <a:off x="179512" y="3278694"/>
            <a:ext cx="7976326" cy="2880320"/>
          </a:xfrm>
          <a:prstGeom prst="righ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MT" charset="0"/>
              </a:rPr>
              <a:t> </a:t>
            </a:r>
          </a:p>
        </p:txBody>
      </p:sp>
      <p:sp>
        <p:nvSpPr>
          <p:cNvPr id="18" name="TekstSylinder 17"/>
          <p:cNvSpPr txBox="1"/>
          <p:nvPr/>
        </p:nvSpPr>
        <p:spPr>
          <a:xfrm>
            <a:off x="435909" y="3746955"/>
            <a:ext cx="12153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 dirty="0" smtClean="0"/>
              <a:t>Planleggingsfase</a:t>
            </a:r>
            <a:endParaRPr lang="nb-NO" sz="1050" dirty="0"/>
          </a:p>
        </p:txBody>
      </p:sp>
      <p:sp>
        <p:nvSpPr>
          <p:cNvPr id="19" name="TekstSylinder 18"/>
          <p:cNvSpPr txBox="1"/>
          <p:nvPr/>
        </p:nvSpPr>
        <p:spPr>
          <a:xfrm>
            <a:off x="3131840" y="3739261"/>
            <a:ext cx="14542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 smtClean="0"/>
              <a:t>Gjennomføringsfase</a:t>
            </a:r>
            <a:endParaRPr lang="nb-NO" sz="1100" dirty="0"/>
          </a:p>
        </p:txBody>
      </p:sp>
      <p:sp>
        <p:nvSpPr>
          <p:cNvPr id="20" name="TekstSylinder 19"/>
          <p:cNvSpPr txBox="1"/>
          <p:nvPr/>
        </p:nvSpPr>
        <p:spPr>
          <a:xfrm>
            <a:off x="5580112" y="3764572"/>
            <a:ext cx="1173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 smtClean="0"/>
              <a:t>Avslutningsfase</a:t>
            </a:r>
            <a:endParaRPr lang="nb-NO" sz="1100" dirty="0"/>
          </a:p>
        </p:txBody>
      </p:sp>
      <p:sp>
        <p:nvSpPr>
          <p:cNvPr id="30" name="Rektangel 29"/>
          <p:cNvSpPr/>
          <p:nvPr/>
        </p:nvSpPr>
        <p:spPr bwMode="auto">
          <a:xfrm>
            <a:off x="179512" y="4005064"/>
            <a:ext cx="1368152" cy="1435967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MT" charset="0"/>
            </a:endParaRPr>
          </a:p>
        </p:txBody>
      </p:sp>
      <p:sp>
        <p:nvSpPr>
          <p:cNvPr id="31" name="Rektangel 30"/>
          <p:cNvSpPr/>
          <p:nvPr/>
        </p:nvSpPr>
        <p:spPr bwMode="auto">
          <a:xfrm>
            <a:off x="5940151" y="4000870"/>
            <a:ext cx="794208" cy="1435967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MT" charset="0"/>
            </a:endParaRPr>
          </a:p>
        </p:txBody>
      </p:sp>
      <p:sp>
        <p:nvSpPr>
          <p:cNvPr id="32" name="Rektangel 31"/>
          <p:cNvSpPr/>
          <p:nvPr/>
        </p:nvSpPr>
        <p:spPr bwMode="auto">
          <a:xfrm>
            <a:off x="1547664" y="4000871"/>
            <a:ext cx="4392488" cy="1435967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MT" charset="0"/>
            </a:endParaRPr>
          </a:p>
        </p:txBody>
      </p:sp>
      <p:sp>
        <p:nvSpPr>
          <p:cNvPr id="34" name="TekstSylinder 33"/>
          <p:cNvSpPr txBox="1"/>
          <p:nvPr/>
        </p:nvSpPr>
        <p:spPr>
          <a:xfrm>
            <a:off x="6734359" y="4453874"/>
            <a:ext cx="1199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600" dirty="0" smtClean="0"/>
              <a:t>Prosjektets</a:t>
            </a:r>
          </a:p>
          <a:p>
            <a:pPr algn="ctr"/>
            <a:r>
              <a:rPr lang="nb-NO" sz="1600" dirty="0" smtClean="0"/>
              <a:t>mål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760334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2438" y="457200"/>
            <a:ext cx="8080002" cy="667544"/>
          </a:xfrm>
        </p:spPr>
        <p:txBody>
          <a:bodyPr/>
          <a:lstStyle/>
          <a:p>
            <a:r>
              <a:rPr lang="nb-NO" sz="3200" dirty="0" smtClean="0"/>
              <a:t>Start planlegging</a:t>
            </a:r>
            <a:br>
              <a:rPr lang="nb-NO" sz="3200" dirty="0" smtClean="0"/>
            </a:br>
            <a:r>
              <a:rPr lang="nb-NO" sz="2000" dirty="0" smtClean="0"/>
              <a:t/>
            </a:r>
            <a:br>
              <a:rPr lang="nb-NO" sz="2000" dirty="0" smtClean="0"/>
            </a:br>
            <a:r>
              <a:rPr lang="nb-NO" sz="2000" dirty="0"/>
              <a:t/>
            </a:r>
            <a:br>
              <a:rPr lang="nb-NO" sz="2000" dirty="0"/>
            </a:br>
            <a:r>
              <a:rPr lang="nb-NO" sz="2000" dirty="0" smtClean="0"/>
              <a:t> </a:t>
            </a:r>
            <a:br>
              <a:rPr lang="nb-NO" sz="2000" dirty="0" smtClean="0"/>
            </a:br>
            <a:r>
              <a:rPr lang="nb-NO" sz="2000" dirty="0"/>
              <a:t/>
            </a:r>
            <a:br>
              <a:rPr lang="nb-NO" sz="2000" dirty="0"/>
            </a:br>
            <a:endParaRPr lang="nb-NO" sz="2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08059" y="1484784"/>
            <a:ext cx="8368034" cy="5040560"/>
          </a:xfrm>
        </p:spPr>
        <p:txBody>
          <a:bodyPr/>
          <a:lstStyle/>
          <a:p>
            <a:pPr marL="0" indent="0">
              <a:buNone/>
            </a:pPr>
            <a:r>
              <a:rPr lang="nb-NO" altLang="nb-NO" sz="1600" dirty="0" smtClean="0">
                <a:ea typeface="ＭＳ Ｐゴシック" pitchFamily="34" charset="-128"/>
              </a:rPr>
              <a:t>Definer tidsrammene for prosjektet med prosjektoppstart og prosjektslutt</a:t>
            </a:r>
          </a:p>
          <a:p>
            <a:pPr marL="0" indent="0">
              <a:buNone/>
            </a:pPr>
            <a:r>
              <a:rPr lang="nb-NO" altLang="nb-NO" sz="1600" dirty="0" smtClean="0">
                <a:ea typeface="ＭＳ Ｐゴシック" pitchFamily="34" charset="-128"/>
              </a:rPr>
              <a:t>Legg inn datoer for eventuelle forhåndsdefinerte tidsfrister og viktige hendelser. Tegn inn i pilen</a:t>
            </a:r>
          </a:p>
          <a:p>
            <a:pPr marL="0" indent="0">
              <a:buNone/>
            </a:pPr>
            <a:r>
              <a:rPr lang="nb-NO" altLang="nb-NO" sz="1600" dirty="0" smtClean="0">
                <a:ea typeface="ＭＳ Ｐゴシック" pitchFamily="34" charset="-128"/>
              </a:rPr>
              <a:t>Diskuter og definer hovedaktiviteter i gjennomføringsfasen – hva må dere gjennom av steg for å kunne levere i henhold til prosjektets mål? </a:t>
            </a:r>
          </a:p>
          <a:p>
            <a:pPr marL="0" indent="0">
              <a:buNone/>
            </a:pPr>
            <a:r>
              <a:rPr lang="nb-NO" altLang="nb-NO" sz="1600" dirty="0" smtClean="0">
                <a:ea typeface="ＭＳ Ｐゴシック" pitchFamily="34" charset="-128"/>
              </a:rPr>
              <a:t>I middels og større prosjekter er det hensiktsmessig å dele inn gjennomføringsfasen i flere faser med definerte milepæler mellom hver fase. Ofte vil dette også markere rapporteringspunkter for styringsgruppe</a:t>
            </a:r>
          </a:p>
          <a:p>
            <a:pPr marL="0" indent="0">
              <a:buNone/>
            </a:pPr>
            <a:r>
              <a:rPr lang="nb-NO" altLang="nb-NO" sz="1600" dirty="0" smtClean="0">
                <a:ea typeface="ＭＳ Ｐゴシック" pitchFamily="34" charset="-128"/>
              </a:rPr>
              <a:t>Diskuter hvor mye tid dere trenger i gjennomføringsfasen og de ulike «underfasene»</a:t>
            </a:r>
          </a:p>
          <a:p>
            <a:pPr marL="0" indent="0">
              <a:buNone/>
            </a:pPr>
            <a:endParaRPr lang="nb-NO" altLang="nb-NO" sz="1600" dirty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nb-NO" altLang="nb-NO" sz="1600" dirty="0" smtClean="0">
                <a:ea typeface="ＭＳ Ｐゴシック" pitchFamily="34" charset="-128"/>
              </a:rPr>
              <a:t>Fyll inn all informasjonen i pilen. </a:t>
            </a:r>
          </a:p>
          <a:p>
            <a:pPr marL="0" indent="0">
              <a:buNone/>
            </a:pPr>
            <a:r>
              <a:rPr lang="nb-NO" altLang="nb-NO" sz="1600" dirty="0" smtClean="0">
                <a:ea typeface="ＭＳ Ｐゴシック" pitchFamily="34" charset="-128"/>
              </a:rPr>
              <a:t> </a:t>
            </a:r>
          </a:p>
          <a:p>
            <a:pPr marL="0" indent="0">
              <a:buNone/>
            </a:pPr>
            <a:endParaRPr lang="nb-NO" altLang="nb-NO" sz="1600" dirty="0" smtClean="0">
              <a:ea typeface="ＭＳ Ｐゴシック" pitchFamily="34" charset="-128"/>
            </a:endParaRPr>
          </a:p>
          <a:p>
            <a:pPr marL="0" indent="0">
              <a:buNone/>
            </a:pPr>
            <a:endParaRPr lang="nb-NO" altLang="nb-NO" sz="1600" dirty="0" smtClean="0">
              <a:ea typeface="ＭＳ Ｐゴシック" pitchFamily="34" charset="-128"/>
            </a:endParaRPr>
          </a:p>
          <a:p>
            <a:pPr marL="0" indent="0">
              <a:buNone/>
            </a:pPr>
            <a:endParaRPr lang="nb-NO" altLang="nb-NO" sz="1600" dirty="0" smtClean="0">
              <a:ea typeface="ＭＳ Ｐゴシック" pitchFamily="34" charset="-128"/>
            </a:endParaRPr>
          </a:p>
          <a:p>
            <a:pPr marL="0" indent="0">
              <a:buNone/>
            </a:pPr>
            <a:endParaRPr lang="nb-NO" altLang="nb-NO" sz="1600" dirty="0" smtClean="0">
              <a:ea typeface="ＭＳ Ｐゴシック" pitchFamily="34" charset="-128"/>
            </a:endParaRPr>
          </a:p>
          <a:p>
            <a:endParaRPr lang="nb-NO" altLang="nb-NO" sz="1600" dirty="0" smtClean="0">
              <a:ea typeface="ＭＳ Ｐゴシック" pitchFamily="34" charset="-128"/>
            </a:endParaRPr>
          </a:p>
          <a:p>
            <a:endParaRPr lang="nb-NO" altLang="nb-NO" sz="1600" dirty="0">
              <a:ea typeface="ＭＳ Ｐゴシック" pitchFamily="34" charset="-128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827584" y="6525344"/>
            <a:ext cx="158417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b-NO" sz="1050" dirty="0" smtClean="0"/>
              <a:t> 60 min</a:t>
            </a:r>
            <a:endParaRPr lang="nb-NO" sz="1050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6525344"/>
            <a:ext cx="177140" cy="216024"/>
          </a:xfrm>
          <a:prstGeom prst="rect">
            <a:avLst/>
          </a:prstGeo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64383-DDEF-46E4-9EA6-0AF878096D55}" type="slidenum">
              <a:rPr lang="nb-NO" smtClean="0"/>
              <a:pPr/>
              <a:t>5</a:t>
            </a:fld>
            <a:endParaRPr lang="nb-NO" dirty="0"/>
          </a:p>
        </p:txBody>
      </p:sp>
      <p:pic>
        <p:nvPicPr>
          <p:cNvPr id="1026" name="Picture 2" descr="http://1.bp.blogspot.com/_LTDZ68GbAnQ/TNMnv3ZyWlI/AAAAAAAAAHQ/ZCbv9jTAbkA/s1600/klokke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749" y="4509120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405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tel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4018" cy="955576"/>
          </a:xfrm>
        </p:spPr>
        <p:txBody>
          <a:bodyPr/>
          <a:lstStyle/>
          <a:p>
            <a:r>
              <a:rPr lang="nb-NO" altLang="nb-NO" sz="3200" dirty="0" smtClean="0">
                <a:ea typeface="ＭＳ Ｐゴシック" pitchFamily="34" charset="-128"/>
              </a:rPr>
              <a:t>Pause</a:t>
            </a:r>
          </a:p>
        </p:txBody>
      </p:sp>
      <p:sp>
        <p:nvSpPr>
          <p:cNvPr id="10243" name="Plassholder for innhold 2"/>
          <p:cNvSpPr>
            <a:spLocks noGrp="1"/>
          </p:cNvSpPr>
          <p:nvPr>
            <p:ph idx="1"/>
          </p:nvPr>
        </p:nvSpPr>
        <p:spPr>
          <a:xfrm>
            <a:off x="452438" y="1340768"/>
            <a:ext cx="8424936" cy="4248472"/>
          </a:xfrm>
        </p:spPr>
        <p:txBody>
          <a:bodyPr/>
          <a:lstStyle/>
          <a:p>
            <a:pPr marL="0" indent="0">
              <a:buNone/>
            </a:pPr>
            <a:r>
              <a:rPr lang="nb-NO" altLang="nb-NO" sz="1600" dirty="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10" name="Rektangel 9"/>
          <p:cNvSpPr/>
          <p:nvPr/>
        </p:nvSpPr>
        <p:spPr>
          <a:xfrm>
            <a:off x="683568" y="6525344"/>
            <a:ext cx="72008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b-NO" sz="1050" dirty="0" smtClean="0"/>
              <a:t>15 </a:t>
            </a:r>
            <a:r>
              <a:rPr lang="nb-NO" sz="1050" dirty="0"/>
              <a:t>min</a:t>
            </a: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6525344"/>
            <a:ext cx="177140" cy="216024"/>
          </a:xfrm>
          <a:prstGeom prst="rect">
            <a:avLst/>
          </a:prstGeom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64383-DDEF-46E4-9EA6-0AF878096D55}" type="slidenum">
              <a:rPr lang="nb-NO" smtClean="0"/>
              <a:pPr/>
              <a:t>6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malbevisst.no/wp-content/uploads/2012/11/gullapp1-150x120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258" y="4653136"/>
            <a:ext cx="14287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malbevisst.no/wp-content/uploads/2012/11/gullapp1-150x120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095" y="4322811"/>
            <a:ext cx="14287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2438" y="457200"/>
            <a:ext cx="8368034" cy="936104"/>
          </a:xfrm>
        </p:spPr>
        <p:txBody>
          <a:bodyPr/>
          <a:lstStyle/>
          <a:p>
            <a:r>
              <a:rPr lang="nb-NO" sz="3200" dirty="0" smtClean="0"/>
              <a:t>Arbeidsoppgaver i hver fase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268760"/>
            <a:ext cx="8496944" cy="4827240"/>
          </a:xfrm>
        </p:spPr>
        <p:txBody>
          <a:bodyPr/>
          <a:lstStyle/>
          <a:p>
            <a:pPr marL="0" indent="0">
              <a:buNone/>
            </a:pPr>
            <a:r>
              <a:rPr lang="nb-NO" sz="1600" dirty="0" smtClean="0"/>
              <a:t>Med utgangspunkt i pilen på veggen skal dere nå planlegge arbeidsoppgaver som ligger i hver fase.</a:t>
            </a:r>
          </a:p>
          <a:p>
            <a:pPr marL="0" indent="0">
              <a:buNone/>
            </a:pPr>
            <a:r>
              <a:rPr lang="nb-NO" sz="1600" dirty="0" smtClean="0"/>
              <a:t>Dette gjør dere ved at alle får utdelt gule lapper. Bruk 20 minutter individuelt til å skrive ned alle arbeidsoppgaver dere kan tenke på hver fase – en på hver lapp. Ikke glem oppgaver knyttet til en god prosess </a:t>
            </a:r>
            <a:r>
              <a:rPr lang="nb-NO" sz="1600" dirty="0" smtClean="0">
                <a:sym typeface="Wingdings" panose="05000000000000000000" pitchFamily="2" charset="2"/>
              </a:rPr>
              <a:t> </a:t>
            </a:r>
            <a:r>
              <a:rPr lang="nb-NO" sz="1600" dirty="0" smtClean="0"/>
              <a:t>Sett opp de gule lappene der de hører hjemme.</a:t>
            </a:r>
            <a:endParaRPr lang="nb-NO" sz="1600" dirty="0"/>
          </a:p>
          <a:p>
            <a:pPr marL="0" indent="0">
              <a:buNone/>
            </a:pPr>
            <a:r>
              <a:rPr lang="nb-NO" sz="1600" dirty="0" smtClean="0"/>
              <a:t>I workshops med mange deltagere kan det være hensiktsmessig å innlednings vis dele oppgaven slik at mindre grupper jobber med ulike deler av prosjektpilen. </a:t>
            </a:r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1600" dirty="0" smtClean="0"/>
              <a:t>Grupper  i fellesskap lapper som overlapper eller hører sammen (20 min). Ikke slå sammen nesten like lapper før dere har utforsket hva som ligger i dem i neste trinn. </a:t>
            </a:r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1600" dirty="0" smtClean="0"/>
              <a:t>  </a:t>
            </a:r>
            <a:endParaRPr lang="nb-NO" sz="1600" dirty="0"/>
          </a:p>
          <a:p>
            <a:pPr marL="0" indent="0">
              <a:buNone/>
            </a:pPr>
            <a:endParaRPr lang="nb-NO" sz="1600" dirty="0"/>
          </a:p>
        </p:txBody>
      </p:sp>
      <p:sp>
        <p:nvSpPr>
          <p:cNvPr id="12" name="Rektangel 11"/>
          <p:cNvSpPr/>
          <p:nvPr/>
        </p:nvSpPr>
        <p:spPr>
          <a:xfrm>
            <a:off x="683568" y="6525344"/>
            <a:ext cx="22322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b-NO" sz="1050" dirty="0" smtClean="0"/>
              <a:t>  40 min</a:t>
            </a:r>
            <a:endParaRPr lang="nb-NO" sz="1050" dirty="0"/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6525344"/>
            <a:ext cx="177140" cy="216024"/>
          </a:xfrm>
          <a:prstGeom prst="rect">
            <a:avLst/>
          </a:prstGeo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64383-DDEF-46E4-9EA6-0AF878096D55}" type="slidenum">
              <a:rPr lang="nb-NO" smtClean="0"/>
              <a:pPr/>
              <a:t>7</a:t>
            </a:fld>
            <a:endParaRPr lang="nb-NO" dirty="0"/>
          </a:p>
        </p:txBody>
      </p:sp>
      <p:pic>
        <p:nvPicPr>
          <p:cNvPr id="18" name="Picture 2" descr="http://malbevisst.no/wp-content/uploads/2012/11/gullapp1-150x120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052" y="5714999"/>
            <a:ext cx="14287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malbevisst.no/wp-content/uploads/2012/11/gullapp1-150x120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792" y="5497500"/>
            <a:ext cx="1224136" cy="97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malbevisst.no/wp-content/uploads/2012/11/gullapp1-150x120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759195"/>
            <a:ext cx="14287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malbevisst.no/wp-content/uploads/2012/11/gullapp1-150x120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044" y="4272589"/>
            <a:ext cx="14287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845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vrund ett hjørne i rektangel 4"/>
          <p:cNvSpPr/>
          <p:nvPr/>
        </p:nvSpPr>
        <p:spPr bwMode="auto">
          <a:xfrm>
            <a:off x="287524" y="4365104"/>
            <a:ext cx="8280920" cy="1224136"/>
          </a:xfrm>
          <a:prstGeom prst="round1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nb-NO" sz="1800" i="1" dirty="0"/>
              <a:t>I starten av et prosjekt kan det være vanskelig å kjenne til alle arbeidsoppgavene som skal utføres. Etter hvert som dere fordyper dere i oppgaven vil dette bli klarere og dere kan detaljere planen.</a:t>
            </a:r>
          </a:p>
          <a:p>
            <a:pPr marL="0" indent="0">
              <a:buNone/>
            </a:pPr>
            <a:r>
              <a:rPr lang="nb-NO" sz="1800" dirty="0"/>
              <a:t>  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Gjennomgang i plenum 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14429" y="1654460"/>
            <a:ext cx="7543800" cy="4114800"/>
          </a:xfrm>
        </p:spPr>
        <p:txBody>
          <a:bodyPr/>
          <a:lstStyle/>
          <a:p>
            <a:pPr marL="0" indent="0">
              <a:buNone/>
            </a:pPr>
            <a:r>
              <a:rPr lang="nb-NO" sz="1800" dirty="0" smtClean="0"/>
              <a:t>Gå nå stegvis gjennom hver fase fra start til slutt. </a:t>
            </a:r>
          </a:p>
          <a:p>
            <a:r>
              <a:rPr lang="nb-NO" sz="1800" dirty="0" smtClean="0"/>
              <a:t>Les først opp alle oppgavene som står under en fase.</a:t>
            </a:r>
          </a:p>
          <a:p>
            <a:r>
              <a:rPr lang="nb-NO" sz="1800" dirty="0" smtClean="0"/>
              <a:t>Åpne deretter for utdypende spørsmål. Ikke start en diskusjon. Be deltagerne notere om de mener noe mangler eller ønsker å foreslå endringer.  </a:t>
            </a:r>
          </a:p>
          <a:p>
            <a:r>
              <a:rPr lang="nb-NO" sz="1800" dirty="0" smtClean="0"/>
              <a:t>Når alle spørsmål er stilt gå videre til neste fase</a:t>
            </a:r>
          </a:p>
          <a:p>
            <a:pPr marL="0" indent="0">
              <a:buNone/>
            </a:pPr>
            <a:r>
              <a:rPr lang="nb-NO" sz="1800" i="1" dirty="0" smtClean="0"/>
              <a:t/>
            </a:r>
            <a:br>
              <a:rPr lang="nb-NO" sz="1800" i="1" dirty="0" smtClean="0"/>
            </a:br>
            <a:r>
              <a:rPr lang="nb-NO" sz="1800" i="1" dirty="0" smtClean="0"/>
              <a:t/>
            </a:r>
            <a:br>
              <a:rPr lang="nb-NO" sz="1800" i="1" dirty="0" smtClean="0"/>
            </a:br>
            <a:endParaRPr lang="nb-NO" sz="1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64383-DDEF-46E4-9EA6-0AF878096D55}" type="slidenum">
              <a:rPr lang="nb-NO" smtClean="0"/>
              <a:pPr/>
              <a:t>8</a:t>
            </a:fld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683568" y="6525344"/>
            <a:ext cx="374441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b-NO" sz="1050" dirty="0" smtClean="0"/>
              <a:t>  60  min</a:t>
            </a:r>
            <a:endParaRPr lang="nb-NO" sz="1050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525344"/>
            <a:ext cx="177140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75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tel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4018" cy="955576"/>
          </a:xfrm>
        </p:spPr>
        <p:txBody>
          <a:bodyPr/>
          <a:lstStyle/>
          <a:p>
            <a:r>
              <a:rPr lang="nb-NO" altLang="nb-NO" sz="3200" dirty="0" smtClean="0">
                <a:ea typeface="ＭＳ Ｐゴシック" pitchFamily="34" charset="-128"/>
              </a:rPr>
              <a:t>Pause</a:t>
            </a:r>
          </a:p>
        </p:txBody>
      </p:sp>
      <p:sp>
        <p:nvSpPr>
          <p:cNvPr id="10243" name="Plassholder for innhold 2"/>
          <p:cNvSpPr>
            <a:spLocks noGrp="1"/>
          </p:cNvSpPr>
          <p:nvPr>
            <p:ph idx="1"/>
          </p:nvPr>
        </p:nvSpPr>
        <p:spPr>
          <a:xfrm>
            <a:off x="452438" y="1340768"/>
            <a:ext cx="8424936" cy="4248472"/>
          </a:xfrm>
        </p:spPr>
        <p:txBody>
          <a:bodyPr/>
          <a:lstStyle/>
          <a:p>
            <a:pPr marL="0" indent="0">
              <a:buNone/>
            </a:pPr>
            <a:r>
              <a:rPr lang="nb-NO" altLang="nb-NO" sz="1600" dirty="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10" name="Rektangel 9"/>
          <p:cNvSpPr/>
          <p:nvPr/>
        </p:nvSpPr>
        <p:spPr>
          <a:xfrm>
            <a:off x="683568" y="6525344"/>
            <a:ext cx="72008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b-NO" sz="1050" dirty="0" smtClean="0"/>
              <a:t>15 </a:t>
            </a:r>
            <a:r>
              <a:rPr lang="nb-NO" sz="1050" dirty="0"/>
              <a:t>min</a:t>
            </a: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6525344"/>
            <a:ext cx="177140" cy="216024"/>
          </a:xfrm>
          <a:prstGeom prst="rect">
            <a:avLst/>
          </a:prstGeom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64383-DDEF-46E4-9EA6-0AF878096D55}" type="slidenum">
              <a:rPr lang="nb-NO" smtClean="0"/>
              <a:pPr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2438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s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 AGENDA normal">
  <a:themeElements>
    <a:clrScheme name="Egendefinert 1">
      <a:dk1>
        <a:srgbClr val="262626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DBE5F1"/>
      </a:accent2>
      <a:accent3>
        <a:srgbClr val="7F7F7F"/>
      </a:accent3>
      <a:accent4>
        <a:srgbClr val="69B5BD"/>
      </a:accent4>
      <a:accent5>
        <a:srgbClr val="FFB953"/>
      </a:accent5>
      <a:accent6>
        <a:srgbClr val="FF817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M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MT" charset="0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8">
        <a:dk1>
          <a:srgbClr val="000000"/>
        </a:dk1>
        <a:lt1>
          <a:srgbClr val="FFFFFF"/>
        </a:lt1>
        <a:dk2>
          <a:srgbClr val="194A8F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9">
        <a:dk1>
          <a:srgbClr val="000000"/>
        </a:dk1>
        <a:lt1>
          <a:srgbClr val="FFFFFF"/>
        </a:lt1>
        <a:dk2>
          <a:srgbClr val="194A8F"/>
        </a:dk2>
        <a:lt2>
          <a:srgbClr val="808080"/>
        </a:lt2>
        <a:accent1>
          <a:srgbClr val="0066CC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10">
        <a:dk1>
          <a:srgbClr val="000000"/>
        </a:dk1>
        <a:lt1>
          <a:srgbClr val="FFFFFF"/>
        </a:lt1>
        <a:dk2>
          <a:srgbClr val="194A8F"/>
        </a:dk2>
        <a:lt2>
          <a:srgbClr val="808080"/>
        </a:lt2>
        <a:accent1>
          <a:srgbClr val="003399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A1A1A1"/>
        </a:accent6>
        <a:hlink>
          <a:srgbClr val="FF99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 AGENDA normal</Template>
  <TotalTime>2586</TotalTime>
  <Words>781</Words>
  <Application>Microsoft Office PowerPoint</Application>
  <PresentationFormat>On-screen Show (4:3)</PresentationFormat>
  <Paragraphs>149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Forside</vt:lpstr>
      <vt:lpstr>1 AGENDA normal</vt:lpstr>
      <vt:lpstr>Prosjektplanlegging med prosjektgruppen</vt:lpstr>
      <vt:lpstr>Agenda  </vt:lpstr>
      <vt:lpstr>Formål  </vt:lpstr>
      <vt:lpstr>Alle hjelper til å «rigge» rommet</vt:lpstr>
      <vt:lpstr>Start planlegging      </vt:lpstr>
      <vt:lpstr>Pause</vt:lpstr>
      <vt:lpstr>Arbeidsoppgaver i hver fase</vt:lpstr>
      <vt:lpstr>Gjennomgang i plenum  </vt:lpstr>
      <vt:lpstr>Pause</vt:lpstr>
      <vt:lpstr>Kvalitetssikring</vt:lpstr>
      <vt:lpstr>Oppsummering og avslutning</vt:lpstr>
      <vt:lpstr>Evaluering av dagens møte</vt:lpstr>
      <vt:lpstr>PowerPoint Presentation</vt:lpstr>
    </vt:vector>
  </TitlesOfParts>
  <Company>Agenda Kaupang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Kjellaug Tørstad</dc:creator>
  <cp:lastModifiedBy>Ellen Koyote Millar</cp:lastModifiedBy>
  <cp:revision>304</cp:revision>
  <cp:lastPrinted>2015-12-07T08:22:43Z</cp:lastPrinted>
  <dcterms:created xsi:type="dcterms:W3CDTF">2013-03-19T15:19:46Z</dcterms:created>
  <dcterms:modified xsi:type="dcterms:W3CDTF">2016-04-21T11:11:29Z</dcterms:modified>
</cp:coreProperties>
</file>