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</p:sldMasterIdLst>
  <p:notesMasterIdLst>
    <p:notesMasterId r:id="rId32"/>
  </p:notesMasterIdLst>
  <p:handoutMasterIdLst>
    <p:handoutMasterId r:id="rId33"/>
  </p:handoutMasterIdLst>
  <p:sldIdLst>
    <p:sldId id="256" r:id="rId5"/>
    <p:sldId id="322" r:id="rId6"/>
    <p:sldId id="328" r:id="rId7"/>
    <p:sldId id="335" r:id="rId8"/>
    <p:sldId id="336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40" r:id="rId17"/>
    <p:sldId id="327" r:id="rId18"/>
    <p:sldId id="344" r:id="rId19"/>
    <p:sldId id="338" r:id="rId20"/>
    <p:sldId id="349" r:id="rId21"/>
    <p:sldId id="350" r:id="rId22"/>
    <p:sldId id="351" r:id="rId23"/>
    <p:sldId id="352" r:id="rId24"/>
    <p:sldId id="353" r:id="rId25"/>
    <p:sldId id="343" r:id="rId26"/>
    <p:sldId id="342" r:id="rId27"/>
    <p:sldId id="332" r:id="rId28"/>
    <p:sldId id="325" r:id="rId29"/>
    <p:sldId id="324" r:id="rId30"/>
    <p:sldId id="309" r:id="rId31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1A1918"/>
    <a:srgbClr val="E68801"/>
    <a:srgbClr val="D61B1B"/>
    <a:srgbClr val="1A285F"/>
    <a:srgbClr val="EE2736"/>
    <a:srgbClr val="CACAC2"/>
    <a:srgbClr val="0000FF"/>
    <a:srgbClr val="000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5D8724-CBA1-53C5-ADF7-9B198DBFFBC8}" v="44" dt="2022-05-02T13:30:13.133"/>
    <p1510:client id="{E3AF5209-18A6-081A-B9C3-A47DD9D91E80}" v="157" dt="2022-05-02T09:41:02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da Meland" userId="S::idame@uio.no::08556d8b-0d37-40e8-9403-af2cd5d0f72c" providerId="AD" clId="Web-{705D8724-CBA1-53C5-ADF7-9B198DBFFBC8}"/>
    <pc:docChg chg="modSld">
      <pc:chgData name="Ida Meland" userId="S::idame@uio.no::08556d8b-0d37-40e8-9403-af2cd5d0f72c" providerId="AD" clId="Web-{705D8724-CBA1-53C5-ADF7-9B198DBFFBC8}" dt="2022-05-02T13:30:09.477" v="22" actId="20577"/>
      <pc:docMkLst>
        <pc:docMk/>
      </pc:docMkLst>
      <pc:sldChg chg="modSp">
        <pc:chgData name="Ida Meland" userId="S::idame@uio.no::08556d8b-0d37-40e8-9403-af2cd5d0f72c" providerId="AD" clId="Web-{705D8724-CBA1-53C5-ADF7-9B198DBFFBC8}" dt="2022-05-02T13:30:09.477" v="22" actId="20577"/>
        <pc:sldMkLst>
          <pc:docMk/>
          <pc:sldMk cId="2666897071" sldId="351"/>
        </pc:sldMkLst>
        <pc:spChg chg="mod">
          <ac:chgData name="Ida Meland" userId="S::idame@uio.no::08556d8b-0d37-40e8-9403-af2cd5d0f72c" providerId="AD" clId="Web-{705D8724-CBA1-53C5-ADF7-9B198DBFFBC8}" dt="2022-05-02T13:30:09.477" v="22" actId="20577"/>
          <ac:spMkLst>
            <pc:docMk/>
            <pc:sldMk cId="2666897071" sldId="351"/>
            <ac:spMk id="2" creationId="{05AD7941-C84D-F03E-5832-E43A81EB9CFF}"/>
          </ac:spMkLst>
        </pc:spChg>
      </pc:sldChg>
    </pc:docChg>
  </pc:docChgLst>
  <pc:docChgLst>
    <pc:chgData name="Ida Meland" userId="S::idame@uio.no::08556d8b-0d37-40e8-9403-af2cd5d0f72c" providerId="AD" clId="Web-{E3AF5209-18A6-081A-B9C3-A47DD9D91E80}"/>
    <pc:docChg chg="modSld">
      <pc:chgData name="Ida Meland" userId="S::idame@uio.no::08556d8b-0d37-40e8-9403-af2cd5d0f72c" providerId="AD" clId="Web-{E3AF5209-18A6-081A-B9C3-A47DD9D91E80}" dt="2022-05-02T09:41:01.977" v="149" actId="20577"/>
      <pc:docMkLst>
        <pc:docMk/>
      </pc:docMkLst>
      <pc:sldChg chg="modSp">
        <pc:chgData name="Ida Meland" userId="S::idame@uio.no::08556d8b-0d37-40e8-9403-af2cd5d0f72c" providerId="AD" clId="Web-{E3AF5209-18A6-081A-B9C3-A47DD9D91E80}" dt="2022-05-02T09:41:01.977" v="149" actId="20577"/>
        <pc:sldMkLst>
          <pc:docMk/>
          <pc:sldMk cId="2582508105" sldId="324"/>
        </pc:sldMkLst>
        <pc:spChg chg="mod">
          <ac:chgData name="Ida Meland" userId="S::idame@uio.no::08556d8b-0d37-40e8-9403-af2cd5d0f72c" providerId="AD" clId="Web-{E3AF5209-18A6-081A-B9C3-A47DD9D91E80}" dt="2022-05-02T09:41:01.977" v="149" actId="20577"/>
          <ac:spMkLst>
            <pc:docMk/>
            <pc:sldMk cId="2582508105" sldId="324"/>
            <ac:spMk id="6" creationId="{7505E282-9B3C-A34E-B917-A0D8C2300BFC}"/>
          </ac:spMkLst>
        </pc:spChg>
      </pc:sldChg>
      <pc:sldChg chg="modSp">
        <pc:chgData name="Ida Meland" userId="S::idame@uio.no::08556d8b-0d37-40e8-9403-af2cd5d0f72c" providerId="AD" clId="Web-{E3AF5209-18A6-081A-B9C3-A47DD9D91E80}" dt="2022-05-02T09:38:58.037" v="137" actId="20577"/>
        <pc:sldMkLst>
          <pc:docMk/>
          <pc:sldMk cId="4124549504" sldId="325"/>
        </pc:sldMkLst>
        <pc:spChg chg="mod">
          <ac:chgData name="Ida Meland" userId="S::idame@uio.no::08556d8b-0d37-40e8-9403-af2cd5d0f72c" providerId="AD" clId="Web-{E3AF5209-18A6-081A-B9C3-A47DD9D91E80}" dt="2022-05-02T09:32:19.185" v="64" actId="20577"/>
          <ac:spMkLst>
            <pc:docMk/>
            <pc:sldMk cId="4124549504" sldId="325"/>
            <ac:spMk id="2" creationId="{3BFA9E32-8530-934C-A2AC-123CAB0A2320}"/>
          </ac:spMkLst>
        </pc:spChg>
        <pc:spChg chg="mod">
          <ac:chgData name="Ida Meland" userId="S::idame@uio.no::08556d8b-0d37-40e8-9403-af2cd5d0f72c" providerId="AD" clId="Web-{E3AF5209-18A6-081A-B9C3-A47DD9D91E80}" dt="2022-05-02T09:38:58.037" v="137" actId="20577"/>
          <ac:spMkLst>
            <pc:docMk/>
            <pc:sldMk cId="4124549504" sldId="325"/>
            <ac:spMk id="3" creationId="{B5F58702-4A5E-CD48-AAE3-D873784EB8DB}"/>
          </ac:spMkLst>
        </pc:spChg>
      </pc:sldChg>
      <pc:sldChg chg="modSp">
        <pc:chgData name="Ida Meland" userId="S::idame@uio.no::08556d8b-0d37-40e8-9403-af2cd5d0f72c" providerId="AD" clId="Web-{E3AF5209-18A6-081A-B9C3-A47DD9D91E80}" dt="2022-05-02T09:23:56.549" v="25" actId="20577"/>
        <pc:sldMkLst>
          <pc:docMk/>
          <pc:sldMk cId="4192612446" sldId="332"/>
        </pc:sldMkLst>
        <pc:spChg chg="mod">
          <ac:chgData name="Ida Meland" userId="S::idame@uio.no::08556d8b-0d37-40e8-9403-af2cd5d0f72c" providerId="AD" clId="Web-{E3AF5209-18A6-081A-B9C3-A47DD9D91E80}" dt="2022-05-02T09:23:56.549" v="25" actId="20577"/>
          <ac:spMkLst>
            <pc:docMk/>
            <pc:sldMk cId="4192612446" sldId="332"/>
            <ac:spMk id="3" creationId="{4A08A9A6-D5CD-2BC1-2571-A56124C6DDFE}"/>
          </ac:spMkLst>
        </pc:spChg>
      </pc:sldChg>
      <pc:sldChg chg="modSp">
        <pc:chgData name="Ida Meland" userId="S::idame@uio.no::08556d8b-0d37-40e8-9403-af2cd5d0f72c" providerId="AD" clId="Web-{E3AF5209-18A6-081A-B9C3-A47DD9D91E80}" dt="2022-05-02T09:27:22.553" v="59" actId="20577"/>
        <pc:sldMkLst>
          <pc:docMk/>
          <pc:sldMk cId="561522112" sldId="349"/>
        </pc:sldMkLst>
        <pc:spChg chg="mod">
          <ac:chgData name="Ida Meland" userId="S::idame@uio.no::08556d8b-0d37-40e8-9403-af2cd5d0f72c" providerId="AD" clId="Web-{E3AF5209-18A6-081A-B9C3-A47DD9D91E80}" dt="2022-05-02T09:27:22.553" v="59" actId="20577"/>
          <ac:spMkLst>
            <pc:docMk/>
            <pc:sldMk cId="561522112" sldId="349"/>
            <ac:spMk id="8" creationId="{88D17A4D-6362-DC48-3D7D-49A717A47BEC}"/>
          </ac:spMkLst>
        </pc:spChg>
      </pc:sldChg>
      <pc:sldChg chg="modSp">
        <pc:chgData name="Ida Meland" userId="S::idame@uio.no::08556d8b-0d37-40e8-9403-af2cd5d0f72c" providerId="AD" clId="Web-{E3AF5209-18A6-081A-B9C3-A47DD9D91E80}" dt="2022-05-02T09:16:56.009" v="17" actId="20577"/>
        <pc:sldMkLst>
          <pc:docMk/>
          <pc:sldMk cId="1587262534" sldId="353"/>
        </pc:sldMkLst>
        <pc:spChg chg="mod">
          <ac:chgData name="Ida Meland" userId="S::idame@uio.no::08556d8b-0d37-40e8-9403-af2cd5d0f72c" providerId="AD" clId="Web-{E3AF5209-18A6-081A-B9C3-A47DD9D91E80}" dt="2022-05-02T09:16:56.009" v="17" actId="20577"/>
          <ac:spMkLst>
            <pc:docMk/>
            <pc:sldMk cId="1587262534" sldId="353"/>
            <ac:spMk id="4" creationId="{6CE4CBAC-13C0-7CDD-CAD9-7614D06F648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tjenester/it/lyd-video/autotekst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.ntnu.no/wiki/-/wiki/Norsk/Panopto+undervisningsopptak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ICT </a:t>
            </a:r>
            <a:r>
              <a:rPr lang="en-US"/>
              <a:t>Accessibility</a:t>
            </a:r>
            <a:r>
              <a:rPr lang="nb-NO"/>
              <a:t> at UiO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10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ea typeface="Calibri"/>
                <a:cs typeface="Calibri"/>
              </a:rPr>
              <a:t>Gjeldende regelverk er WCAG 2.0. For offentlig sektor har også WCAG 2.1 og WAD blitt en del av regelverket og skal følges fra 1 februar 2023. </a:t>
            </a:r>
          </a:p>
          <a:p>
            <a:endParaRPr lang="nb-NO">
              <a:ea typeface="Calibri"/>
              <a:cs typeface="Calibri"/>
            </a:endParaRPr>
          </a:p>
          <a:p>
            <a:r>
              <a:rPr lang="nb-NO">
                <a:ea typeface="Calibri"/>
                <a:cs typeface="Calibri"/>
              </a:rPr>
              <a:t>WCAG = Web </a:t>
            </a:r>
            <a:r>
              <a:rPr lang="nb-NO" err="1">
                <a:ea typeface="Calibri"/>
                <a:cs typeface="Calibri"/>
              </a:rPr>
              <a:t>content</a:t>
            </a:r>
            <a:r>
              <a:rPr lang="nb-NO">
                <a:ea typeface="Calibri"/>
                <a:cs typeface="Calibri"/>
              </a:rPr>
              <a:t> </a:t>
            </a:r>
            <a:r>
              <a:rPr lang="nb-NO" err="1">
                <a:ea typeface="Calibri"/>
                <a:cs typeface="Calibri"/>
              </a:rPr>
              <a:t>accessibility</a:t>
            </a:r>
            <a:r>
              <a:rPr lang="nb-NO">
                <a:ea typeface="Calibri"/>
                <a:cs typeface="Calibri"/>
              </a:rPr>
              <a:t> guidelines</a:t>
            </a:r>
          </a:p>
          <a:p>
            <a:r>
              <a:rPr lang="nb-NO">
                <a:ea typeface="Calibri"/>
                <a:cs typeface="Calibri"/>
              </a:rPr>
              <a:t>WAD = </a:t>
            </a:r>
            <a:r>
              <a:rPr lang="nb-NO" err="1">
                <a:ea typeface="Calibri"/>
                <a:cs typeface="Calibri"/>
              </a:rPr>
              <a:t>Eus</a:t>
            </a:r>
            <a:r>
              <a:rPr lang="nb-NO">
                <a:ea typeface="Calibri"/>
                <a:cs typeface="Calibri"/>
              </a:rPr>
              <a:t> </a:t>
            </a:r>
            <a:r>
              <a:rPr lang="nb-NO" err="1">
                <a:ea typeface="Calibri"/>
                <a:cs typeface="Calibri"/>
              </a:rPr>
              <a:t>webdirektiv</a:t>
            </a:r>
            <a:endParaRPr lang="nb-NO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80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>
                <a:cs typeface="Arial"/>
              </a:rPr>
              <a:t>Digital </a:t>
            </a:r>
            <a:r>
              <a:rPr lang="nb-NO" sz="1200" err="1">
                <a:cs typeface="Arial"/>
              </a:rPr>
              <a:t>content</a:t>
            </a:r>
            <a:r>
              <a:rPr lang="nb-NO" sz="1200">
                <a:cs typeface="Arial"/>
              </a:rPr>
              <a:t> used in </a:t>
            </a:r>
            <a:r>
              <a:rPr lang="nb-NO" sz="1200" err="1">
                <a:cs typeface="Arial"/>
              </a:rPr>
              <a:t>courses</a:t>
            </a:r>
            <a:r>
              <a:rPr lang="nb-NO" sz="1200">
                <a:cs typeface="Arial"/>
              </a:rPr>
              <a:t> </a:t>
            </a:r>
            <a:br>
              <a:rPr lang="nb-NO" sz="1200">
                <a:cs typeface="Arial"/>
              </a:rPr>
            </a:br>
            <a:r>
              <a:rPr lang="nb-NO" sz="1200">
                <a:cs typeface="Arial"/>
              </a:rPr>
              <a:t>and/or for </a:t>
            </a:r>
            <a:r>
              <a:rPr lang="nb-NO" sz="1200" err="1">
                <a:ea typeface="+mj-lt"/>
                <a:cs typeface="+mj-lt"/>
              </a:rPr>
              <a:t>dissemination</a:t>
            </a:r>
            <a:r>
              <a:rPr lang="nb-NO" sz="1200">
                <a:ea typeface="+mj-lt"/>
                <a:cs typeface="+mj-lt"/>
              </a:rPr>
              <a:t> </a:t>
            </a:r>
            <a:r>
              <a:rPr lang="nb-NO" sz="1200" err="1">
                <a:ea typeface="+mj-lt"/>
                <a:cs typeface="+mj-lt"/>
              </a:rPr>
              <a:t>of</a:t>
            </a:r>
            <a:r>
              <a:rPr lang="nb-NO" sz="1200">
                <a:ea typeface="+mj-lt"/>
                <a:cs typeface="+mj-lt"/>
              </a:rPr>
              <a:t> </a:t>
            </a:r>
            <a:br>
              <a:rPr lang="nb-NO" sz="1200">
                <a:ea typeface="+mj-lt"/>
                <a:cs typeface="+mj-lt"/>
              </a:rPr>
            </a:br>
            <a:r>
              <a:rPr lang="nb-NO" sz="1200" err="1">
                <a:ea typeface="+mj-lt"/>
                <a:cs typeface="+mj-lt"/>
              </a:rPr>
              <a:t>information</a:t>
            </a:r>
            <a:endParaRPr lang="nb-NO" sz="1200">
              <a:ea typeface="+mj-lt"/>
              <a:cs typeface="+mj-lt"/>
            </a:endParaRPr>
          </a:p>
          <a:p>
            <a:endParaRPr lang="nb-NO" sz="1200">
              <a:ea typeface="+mj-lt"/>
              <a:cs typeface="+mj-lt"/>
            </a:endParaRPr>
          </a:p>
          <a:p>
            <a:r>
              <a:rPr lang="nb-NO" sz="1200">
                <a:ea typeface="+mj-lt"/>
                <a:cs typeface="+mj-lt"/>
              </a:rPr>
              <a:t>Nye lovkrav spesifiserer at det gjelder både intranett og ekstranett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09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03655" lvl="2" indent="-228600">
              <a:spcBef>
                <a:spcPts val="500"/>
              </a:spcBef>
              <a:buFont typeface="Arial,Sans-Serif"/>
              <a:buChar char="•"/>
            </a:pPr>
            <a:r>
              <a:rPr lang="nb-NO">
                <a:hlinkClick r:id="rId3"/>
              </a:rPr>
              <a:t>Autotekst</a:t>
            </a:r>
            <a:r>
              <a:rPr lang="nb-NO"/>
              <a:t> - </a:t>
            </a:r>
            <a:r>
              <a:rPr lang="nb-NO" err="1"/>
              <a:t>automatic</a:t>
            </a:r>
            <a:r>
              <a:rPr lang="nb-NO"/>
              <a:t> </a:t>
            </a:r>
            <a:r>
              <a:rPr lang="nb-NO" err="1"/>
              <a:t>transcription</a:t>
            </a:r>
            <a:r>
              <a:rPr lang="nb-NO"/>
              <a:t> from </a:t>
            </a:r>
            <a:r>
              <a:rPr lang="nb-NO" err="1"/>
              <a:t>speech</a:t>
            </a:r>
            <a:r>
              <a:rPr lang="nb-NO"/>
              <a:t> to </a:t>
            </a:r>
            <a:r>
              <a:rPr lang="nb-NO" err="1"/>
              <a:t>text</a:t>
            </a:r>
            <a:r>
              <a:rPr lang="nb-NO"/>
              <a:t>, a service </a:t>
            </a:r>
            <a:r>
              <a:rPr lang="nb-NO" err="1"/>
              <a:t>developed</a:t>
            </a:r>
            <a:r>
              <a:rPr lang="nb-NO"/>
              <a:t> by USIT</a:t>
            </a:r>
            <a:endParaRPr lang="en-US"/>
          </a:p>
          <a:p>
            <a:pPr marL="1303655" lvl="2" indent="-228600">
              <a:spcBef>
                <a:spcPts val="500"/>
              </a:spcBef>
              <a:buFont typeface="Arial,Sans-Serif"/>
              <a:buChar char="•"/>
            </a:pPr>
            <a:r>
              <a:rPr lang="nb-NO">
                <a:hlinkClick r:id="rId4"/>
              </a:rPr>
              <a:t>Panopto (ntnu.no)</a:t>
            </a:r>
            <a:r>
              <a:rPr lang="nb-NO"/>
              <a:t> </a:t>
            </a:r>
            <a:r>
              <a:rPr lang="nb-NO" err="1"/>
              <a:t>can</a:t>
            </a:r>
            <a:r>
              <a:rPr lang="nb-NO"/>
              <a:t> be used at UiO from </a:t>
            </a:r>
            <a:r>
              <a:rPr lang="nb-NO" err="1"/>
              <a:t>autumn</a:t>
            </a:r>
            <a:r>
              <a:rPr lang="nb-NO"/>
              <a:t> 2022. Service for </a:t>
            </a:r>
            <a:r>
              <a:rPr lang="nb-NO" err="1"/>
              <a:t>recording</a:t>
            </a:r>
            <a:r>
              <a:rPr lang="nb-NO"/>
              <a:t>, </a:t>
            </a:r>
            <a:r>
              <a:rPr lang="nb-NO" err="1"/>
              <a:t>editing</a:t>
            </a:r>
            <a:r>
              <a:rPr lang="nb-NO"/>
              <a:t> and </a:t>
            </a:r>
            <a:r>
              <a:rPr lang="nb-NO" err="1"/>
              <a:t>publishing</a:t>
            </a:r>
            <a:r>
              <a:rPr lang="nb-NO"/>
              <a:t> videos, and </a:t>
            </a:r>
            <a:r>
              <a:rPr lang="nb-NO" err="1"/>
              <a:t>can</a:t>
            </a:r>
            <a:r>
              <a:rPr lang="nb-NO"/>
              <a:t> </a:t>
            </a:r>
            <a:r>
              <a:rPr lang="nb-NO" err="1"/>
              <a:t>automatically</a:t>
            </a:r>
            <a:r>
              <a:rPr lang="nb-NO"/>
              <a:t> </a:t>
            </a:r>
            <a:r>
              <a:rPr lang="nb-NO" err="1"/>
              <a:t>generate</a:t>
            </a:r>
            <a:r>
              <a:rPr lang="nb-NO"/>
              <a:t> </a:t>
            </a:r>
            <a:r>
              <a:rPr lang="nb-NO" err="1"/>
              <a:t>subtitles</a:t>
            </a:r>
            <a:r>
              <a:rPr lang="nb-NO"/>
              <a:t> for videos.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61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UU I </a:t>
            </a:r>
            <a:r>
              <a:rPr lang="en-US" err="1">
                <a:cs typeface="Calibri"/>
              </a:rPr>
              <a:t>praksis</a:t>
            </a:r>
            <a:r>
              <a:rPr lang="en-US">
                <a:cs typeface="Calibri"/>
              </a:rPr>
              <a:t>. Med workshops </a:t>
            </a:r>
            <a:r>
              <a:rPr lang="en-US" err="1">
                <a:cs typeface="Calibri"/>
              </a:rPr>
              <a:t>etterpå</a:t>
            </a:r>
            <a:r>
              <a:rPr lang="en-US">
                <a:cs typeface="Calibri"/>
              </a:rPr>
              <a:t>? </a:t>
            </a:r>
            <a:r>
              <a:rPr lang="en-US" err="1">
                <a:cs typeface="Calibri"/>
              </a:rPr>
              <a:t>F.eks</a:t>
            </a:r>
            <a:r>
              <a:rPr lang="en-US">
                <a:cs typeface="Calibri"/>
              </a:rPr>
              <a:t>. webinar </a:t>
            </a:r>
            <a:r>
              <a:rPr lang="en-US" err="1">
                <a:cs typeface="Calibri"/>
              </a:rPr>
              <a:t>som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sier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noe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generelt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og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så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egne</a:t>
            </a:r>
            <a:r>
              <a:rPr lang="en-US">
                <a:cs typeface="Calibri"/>
              </a:rPr>
              <a:t> workshops </a:t>
            </a:r>
            <a:r>
              <a:rPr lang="en-US" err="1">
                <a:cs typeface="Calibri"/>
              </a:rPr>
              <a:t>rettet</a:t>
            </a:r>
            <a:r>
              <a:rPr lang="en-US">
                <a:cs typeface="Calibri"/>
              </a:rPr>
              <a:t> mot Canvas </a:t>
            </a:r>
            <a:r>
              <a:rPr lang="en-US" err="1">
                <a:cs typeface="Calibri"/>
              </a:rPr>
              <a:t>og</a:t>
            </a:r>
            <a:r>
              <a:rPr lang="en-US">
                <a:cs typeface="Calibri"/>
              </a:rPr>
              <a:t> Vortex? </a:t>
            </a:r>
            <a:r>
              <a:rPr lang="en-US" err="1">
                <a:cs typeface="Calibri"/>
              </a:rPr>
              <a:t>Kanskje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Insera</a:t>
            </a:r>
            <a:r>
              <a:rPr lang="en-US">
                <a:cs typeface="Calibri"/>
              </a:rPr>
              <a:t>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6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73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cs typeface="Calibri"/>
              </a:rPr>
              <a:t>...</a:t>
            </a:r>
            <a:endParaRPr lang="nb-NO"/>
          </a:p>
          <a:p>
            <a:r>
              <a:rPr lang="nb-NO"/>
              <a:t>Så, hvorfor trenger tjenester å være universelt utformet?</a:t>
            </a:r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38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Alt dette må kunne gjennomføres for å fungere som student, og skal kunne gjøres selv om du har en funksjonsnedsettelse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44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For at Petter på 14 som er blind også kan bruke digitale verktøy som brukes i skolen. Dette er hentet fra en artikkel i NRK tidligere i år som setter fokus på at læremidlene ikke er gode nok i dag og blinde elever sliter med digitale verktøy.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56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En annen overskrift «Ser at mange studenter med synshemming dessverre gir opp» ble publisert i </a:t>
            </a:r>
            <a:r>
              <a:rPr lang="nb-NO" err="1"/>
              <a:t>Khrono</a:t>
            </a:r>
            <a:r>
              <a:rPr lang="nb-NO"/>
              <a:t> i fjor. Hvor Norges Blindeforbunds Ungdom krever bedre tilrettelegging for studenter med </a:t>
            </a:r>
            <a:r>
              <a:rPr lang="nb-NO" err="1"/>
              <a:t>svaksynthet</a:t>
            </a:r>
            <a:r>
              <a:rPr lang="nb-NO"/>
              <a:t>.</a:t>
            </a:r>
          </a:p>
          <a:p>
            <a:endParaRPr lang="nb-NO"/>
          </a:p>
          <a:p>
            <a:r>
              <a:rPr lang="nb-NO"/>
              <a:t> For det er sånn at -&gt;</a:t>
            </a:r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63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150"/>
              </a:spcBef>
            </a:pPr>
            <a:r>
              <a:rPr lang="nb-NO"/>
              <a:t>Oppsummert er universell utforming </a:t>
            </a:r>
            <a:r>
              <a:rPr lang="nb-NO" err="1"/>
              <a:t>ødvendig</a:t>
            </a:r>
            <a:r>
              <a:rPr lang="nb-NO"/>
              <a:t> for noe, men det er også bra for alle.</a:t>
            </a:r>
          </a:p>
          <a:p>
            <a:pPr>
              <a:spcBef>
                <a:spcPts val="1150"/>
              </a:spcBef>
            </a:pPr>
            <a:endParaRPr lang="nb-NO"/>
          </a:p>
          <a:p>
            <a:pPr>
              <a:spcBef>
                <a:spcPts val="1150"/>
              </a:spcBef>
            </a:pPr>
            <a:r>
              <a:rPr lang="nb-NO"/>
              <a:t>Syn:</a:t>
            </a:r>
          </a:p>
          <a:p>
            <a:pPr marL="171450" indent="-171450"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nb-NO">
                <a:cs typeface="Calibri"/>
              </a:rPr>
              <a:t>Blind, Miste linser eller brillene, får en betennelse på øyet, dårligere syn med alderen, Prøve å lese noe på mobilen ute i sola. </a:t>
            </a:r>
          </a:p>
          <a:p>
            <a:pPr marL="0" indent="0">
              <a:spcBef>
                <a:spcPts val="1150"/>
              </a:spcBef>
              <a:buFont typeface="Arial" panose="020B0604020202020204" pitchFamily="34" charset="0"/>
              <a:buNone/>
            </a:pPr>
            <a:endParaRPr lang="nb-NO">
              <a:cs typeface="Calibri"/>
            </a:endParaRPr>
          </a:p>
          <a:p>
            <a:pPr marL="0" indent="0">
              <a:spcBef>
                <a:spcPts val="1150"/>
              </a:spcBef>
              <a:buFont typeface="Arial" panose="020B0604020202020204" pitchFamily="34" charset="0"/>
              <a:buNone/>
            </a:pPr>
            <a:r>
              <a:rPr lang="nb-NO">
                <a:cs typeface="Calibri"/>
              </a:rPr>
              <a:t>Kognisjon:</a:t>
            </a:r>
          </a:p>
          <a:p>
            <a:pPr marL="171450" indent="-171450"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nb-NO">
                <a:cs typeface="Calibri"/>
              </a:rPr>
              <a:t>Lese- og skrivevansker, Når vi er slitne og hodet er brukt opp til andre ting. Eller for noen som ikke er så gode i norsk enda, Eller du er stressa og må finne ut av hvordan du skal få levert eksamen innen tidsfristen.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38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150"/>
              </a:spcBef>
            </a:pPr>
            <a:r>
              <a:rPr lang="nb-NO"/>
              <a:t>Oppsummert er universell utforming </a:t>
            </a:r>
            <a:r>
              <a:rPr lang="nb-NO" err="1"/>
              <a:t>ødvendig</a:t>
            </a:r>
            <a:r>
              <a:rPr lang="nb-NO"/>
              <a:t> for noe, men det er også bra for alle.</a:t>
            </a:r>
          </a:p>
          <a:p>
            <a:pPr>
              <a:spcBef>
                <a:spcPts val="1150"/>
              </a:spcBef>
            </a:pPr>
            <a:endParaRPr lang="nb-NO"/>
          </a:p>
          <a:p>
            <a:pPr>
              <a:spcBef>
                <a:spcPts val="1150"/>
              </a:spcBef>
            </a:pPr>
            <a:r>
              <a:rPr lang="nb-NO"/>
              <a:t>Syn:</a:t>
            </a:r>
          </a:p>
          <a:p>
            <a:pPr marL="171450" indent="-171450"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nb-NO">
                <a:cs typeface="Calibri"/>
              </a:rPr>
              <a:t>Blind, Miste linser eller brillene, får en betennelse på øyet, dårligere syn med alderen, Prøve å lese noe på mobilen ute i sola. </a:t>
            </a:r>
          </a:p>
          <a:p>
            <a:pPr marL="0" indent="0">
              <a:spcBef>
                <a:spcPts val="1150"/>
              </a:spcBef>
              <a:buFont typeface="Arial" panose="020B0604020202020204" pitchFamily="34" charset="0"/>
              <a:buNone/>
            </a:pPr>
            <a:endParaRPr lang="nb-NO">
              <a:cs typeface="Calibri"/>
            </a:endParaRPr>
          </a:p>
          <a:p>
            <a:pPr marL="0" indent="0">
              <a:spcBef>
                <a:spcPts val="1150"/>
              </a:spcBef>
              <a:buFont typeface="Arial" panose="020B0604020202020204" pitchFamily="34" charset="0"/>
              <a:buNone/>
            </a:pPr>
            <a:r>
              <a:rPr lang="nb-NO">
                <a:cs typeface="Calibri"/>
              </a:rPr>
              <a:t>Kognisjon:</a:t>
            </a:r>
          </a:p>
          <a:p>
            <a:pPr marL="171450" indent="-171450"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nb-NO">
                <a:cs typeface="Calibri"/>
              </a:rPr>
              <a:t>Lese- og skrivevansker, Når vi er slitne og hodet er brukt opp til andre ting. Eller for noen som ikke er så gode i norsk enda, Eller du er stressa og må finne ut av hvordan du skal få levert eksamen innen tidsfristen.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2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150"/>
              </a:spcBef>
            </a:pPr>
            <a:r>
              <a:rPr lang="nb-NO"/>
              <a:t>Oppsummert er universell utforming </a:t>
            </a:r>
            <a:r>
              <a:rPr lang="nb-NO" err="1"/>
              <a:t>ødvendig</a:t>
            </a:r>
            <a:r>
              <a:rPr lang="nb-NO"/>
              <a:t> for noe, men det er også bra for alle.</a:t>
            </a:r>
          </a:p>
          <a:p>
            <a:pPr>
              <a:spcBef>
                <a:spcPts val="1150"/>
              </a:spcBef>
            </a:pPr>
            <a:endParaRPr lang="nb-NO"/>
          </a:p>
          <a:p>
            <a:pPr>
              <a:spcBef>
                <a:spcPts val="1150"/>
              </a:spcBef>
            </a:pPr>
            <a:r>
              <a:rPr lang="nb-NO"/>
              <a:t>Syn:</a:t>
            </a:r>
          </a:p>
          <a:p>
            <a:pPr marL="171450" indent="-171450"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nb-NO">
                <a:cs typeface="Calibri"/>
              </a:rPr>
              <a:t>Blind, Miste linser eller brillene, får en betennelse på øyet, dårligere syn med alderen, Prøve å lese noe på mobilen ute i sola. </a:t>
            </a:r>
          </a:p>
          <a:p>
            <a:pPr marL="0" indent="0">
              <a:spcBef>
                <a:spcPts val="1150"/>
              </a:spcBef>
              <a:buFont typeface="Arial" panose="020B0604020202020204" pitchFamily="34" charset="0"/>
              <a:buNone/>
            </a:pPr>
            <a:endParaRPr lang="nb-NO">
              <a:cs typeface="Calibri"/>
            </a:endParaRPr>
          </a:p>
          <a:p>
            <a:pPr marL="0" indent="0">
              <a:spcBef>
                <a:spcPts val="1150"/>
              </a:spcBef>
              <a:buFont typeface="Arial" panose="020B0604020202020204" pitchFamily="34" charset="0"/>
              <a:buNone/>
            </a:pPr>
            <a:r>
              <a:rPr lang="nb-NO">
                <a:cs typeface="Calibri"/>
              </a:rPr>
              <a:t>Kognisjon:</a:t>
            </a:r>
          </a:p>
          <a:p>
            <a:pPr marL="171450" indent="-171450"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nb-NO">
                <a:cs typeface="Calibri"/>
              </a:rPr>
              <a:t>Lese- og skrivevansker, Når vi er slitne og hodet er brukt opp til andre ting. Eller for noen som ikke er så gode i norsk enda, Eller du er stressa og må finne ut av hvordan du skal få levert eksamen innen tidsfristen.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11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Et eksempel på </a:t>
            </a:r>
            <a:r>
              <a:rPr lang="nb-NO" err="1"/>
              <a:t>uu</a:t>
            </a:r>
            <a:r>
              <a:rPr lang="nb-NO"/>
              <a:t>-krav som alle drar nytte av er riktig bruk av sidetitler og overskriftsnivåer.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9.svg"/><Relationship Id="rId4" Type="http://schemas.openxmlformats.org/officeDocument/2006/relationships/image" Target="../media/image5.svg"/><Relationship Id="rId9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/>
              <a:t>Navn på institutt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/>
              <a:t>Punkt A</a:t>
            </a:r>
          </a:p>
          <a:p>
            <a:pPr lvl="0"/>
            <a:r>
              <a:rPr lang="nb-NO"/>
              <a:t>Punkt B</a:t>
            </a:r>
          </a:p>
          <a:p>
            <a:pPr lvl="0"/>
            <a:r>
              <a:rPr lang="nb-NO"/>
              <a:t>Punkt C</a:t>
            </a:r>
          </a:p>
          <a:p>
            <a:pPr lvl="0"/>
            <a:r>
              <a:rPr lang="nb-NO"/>
              <a:t>Punkt D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A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B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C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D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E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F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Trykk - &gt; Sett inn -&gt; Bilde for å endre eller sette inn bilde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Trykk - &gt; Sett inn -&gt; Bilde for å endre eller sette inn bilde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0980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Trykk - &gt; Sett inn -&gt; Bilde for å endre eller sette inn bilde</a:t>
            </a:r>
            <a:endParaRPr lang="en-US"/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9DA1E-EAF3-4579-9C13-A3B45E22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583887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1_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0" y="-167"/>
            <a:ext cx="6096000" cy="6858000"/>
          </a:xfrm>
          <a:prstGeom prst="rect">
            <a:avLst/>
          </a:prstGeom>
          <a:solidFill>
            <a:srgbClr val="E5EB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1652" y="3059516"/>
            <a:ext cx="5358865" cy="7386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800"/>
              </a:spcAft>
              <a:buSzPts val="1800"/>
              <a:buChar char="●"/>
              <a:defRPr sz="2133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o" smtClean="0"/>
              <a:pPr/>
              <a:t>‹#›</a:t>
            </a:fld>
            <a:endParaRPr lang="no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0A2AC3E-EF3E-A14E-95B4-5178ECB41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76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1_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1652" y="3059516"/>
            <a:ext cx="5358865" cy="7386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800"/>
              </a:spcAft>
              <a:buSzPts val="1800"/>
              <a:buChar char="●"/>
              <a:defRPr sz="2133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o" smtClean="0"/>
              <a:pPr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136924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Fullbredde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kapfor1, kapfor4, kapfor5, kapfor6, kapfor7</a:t>
            </a: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1652" y="3059516"/>
            <a:ext cx="5358865" cy="7386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800"/>
              </a:spcAft>
              <a:buSzPts val="1800"/>
              <a:buChar char="●"/>
              <a:defRPr sz="2133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o" smtClean="0"/>
              <a:pPr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3709414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ullbredde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26FC79-CEAE-42C3-9725-FAEABEBE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Enhet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 hidden="1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1" r:id="rId8"/>
    <p:sldLayoutId id="2147483720" r:id="rId9"/>
    <p:sldLayoutId id="2147483719" r:id="rId10"/>
    <p:sldLayoutId id="2147483701" r:id="rId11"/>
    <p:sldLayoutId id="2147483702" r:id="rId12"/>
    <p:sldLayoutId id="2147483704" r:id="rId13"/>
    <p:sldLayoutId id="2147483732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  <p:sldLayoutId id="2147483731" r:id="rId28"/>
    <p:sldLayoutId id="2147483730" r:id="rId29"/>
    <p:sldLayoutId id="2147483733" r:id="rId30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utilsynet.no/fremtidig-regelverk/wcag-21-standarden/14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www.uutilsynet.no/webdirektivet-wad/eus-webdirektiv-wad/265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tjenester/it/lyd-video/autoteks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i.ntnu.no/wiki/-/wiki/Norsk/Panopto+undervisningsopptak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uio.no/english/for-employees/support/profile/web/accessibility/checklist-for-universal-design-on-uio.html" TargetMode="Externa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for-ansatte/arbeidsstotte/prosjekter/uu/fase-1/oppsummering-anbefaling-fase1-uu-prosjektet.pdf" TargetMode="External"/><Relationship Id="rId2" Type="http://schemas.openxmlformats.org/officeDocument/2006/relationships/hyperlink" Target="https://www.uio.no/for-ansatte/arbeidsstotte/prosjekter/uu/fase-1/" TargetMode="Externa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uu-kontakt@usit.uio.n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ida.meland@usit.uio.no&#8203;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uu-kontakt@usit.uio.no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k.no/norge/petter-_14_-er-blind_-_-laeremidla-er-ikkje-gode-nok-1.1586942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hrono.no/ser-at-mange-studenter-med-synshemming-dessverre-gir-opp/57119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E8607FA-A41E-C74D-9BBD-B58C36A9A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48886" y="0"/>
            <a:ext cx="10343114" cy="6858000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tekst 8" descr="Logo Universitetet i Oslo">
            <a:extLst>
              <a:ext uri="{FF2B5EF4-FFF2-40B4-BE49-F238E27FC236}">
                <a16:creationId xmlns:a16="http://schemas.microsoft.com/office/drawing/2014/main" id="{8C9D31D0-ED54-B743-9799-495FC4C11E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DBF7C25-E9E2-6749-8DBC-67C50CA9C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081429"/>
            <a:ext cx="7300641" cy="1797779"/>
          </a:xfrm>
        </p:spPr>
        <p:txBody>
          <a:bodyPr/>
          <a:lstStyle/>
          <a:p>
            <a:r>
              <a:rPr lang="nb-NO" sz="4200"/>
              <a:t>Universal design and digital </a:t>
            </a:r>
            <a:r>
              <a:rPr lang="nb-NO" sz="4200" err="1"/>
              <a:t>accessibility</a:t>
            </a:r>
            <a:r>
              <a:rPr lang="nb-NO" sz="4200"/>
              <a:t>: </a:t>
            </a:r>
            <a:r>
              <a:rPr lang="nb-NO" sz="4200" err="1"/>
              <a:t>What</a:t>
            </a:r>
            <a:r>
              <a:rPr lang="nb-NO" sz="4200"/>
              <a:t> </a:t>
            </a:r>
            <a:r>
              <a:rPr lang="nb-NO" sz="4200" err="1"/>
              <a:t>are</a:t>
            </a:r>
            <a:r>
              <a:rPr lang="nb-NO" sz="4200"/>
              <a:t> </a:t>
            </a:r>
            <a:r>
              <a:rPr lang="nb-NO" sz="4200" err="1"/>
              <a:t>we</a:t>
            </a:r>
            <a:r>
              <a:rPr lang="nb-NO" sz="4200"/>
              <a:t> </a:t>
            </a:r>
            <a:r>
              <a:rPr lang="nb-NO" sz="4200" err="1"/>
              <a:t>doing</a:t>
            </a:r>
            <a:r>
              <a:rPr lang="nb-NO" sz="4200"/>
              <a:t> at UiO?</a:t>
            </a:r>
            <a:endParaRPr lang="nb-NO" sz="4200">
              <a:cs typeface="Arial"/>
            </a:endParaRPr>
          </a:p>
        </p:txBody>
      </p:sp>
      <p:sp>
        <p:nvSpPr>
          <p:cNvPr id="2" name="Undertittel 1">
            <a:extLst>
              <a:ext uri="{FF2B5EF4-FFF2-40B4-BE49-F238E27FC236}">
                <a16:creationId xmlns:a16="http://schemas.microsoft.com/office/drawing/2014/main" id="{CDB643BE-881F-EA4F-AAA4-03E4E854E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3595" y="5199013"/>
            <a:ext cx="62518" cy="269304"/>
          </a:xfrm>
        </p:spPr>
        <p:txBody>
          <a:bodyPr vert="horz" wrap="none" lIns="0" tIns="0" rIns="0" bIns="0" rtlCol="0" anchor="t">
            <a:spAutoFit/>
          </a:bodyPr>
          <a:lstStyle/>
          <a:p>
            <a:r>
              <a:rPr lang="nb-NO"/>
              <a:t> 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87AC348-83B6-9249-A93C-3B537EF08F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63594" y="5468760"/>
            <a:ext cx="2996013" cy="692497"/>
          </a:xfrm>
        </p:spPr>
        <p:txBody>
          <a:bodyPr vert="horz" wrap="none" lIns="0" tIns="0" rIns="0" bIns="0" rtlCol="0" anchor="t">
            <a:spAutoFit/>
          </a:bodyPr>
          <a:lstStyle/>
          <a:p>
            <a:r>
              <a:rPr lang="nb-NO"/>
              <a:t>Accessibility Project (</a:t>
            </a:r>
            <a:r>
              <a:rPr lang="nb-NO" err="1"/>
              <a:t>phase</a:t>
            </a:r>
            <a:r>
              <a:rPr lang="nb-NO"/>
              <a:t> 2)</a:t>
            </a:r>
          </a:p>
          <a:p>
            <a:endParaRPr lang="en-US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09D0F2CB-CD6A-894A-8F04-7A633C2815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63594" y="5735491"/>
            <a:ext cx="3898503" cy="269304"/>
          </a:xfrm>
        </p:spPr>
        <p:txBody>
          <a:bodyPr vert="horz" wrap="none" lIns="0" tIns="0" rIns="0" bIns="0" rtlCol="0" anchor="t">
            <a:spAutoFit/>
          </a:bodyPr>
          <a:lstStyle/>
          <a:p>
            <a:r>
              <a:rPr lang="nb-NO"/>
              <a:t>Ida Meland and Ida Marie Solås (USIT)</a:t>
            </a:r>
            <a:endParaRPr lang="en-US"/>
          </a:p>
        </p:txBody>
      </p:sp>
      <p:sp>
        <p:nvSpPr>
          <p:cNvPr id="11" name="Plassholder for tekst 5">
            <a:extLst>
              <a:ext uri="{FF2B5EF4-FFF2-40B4-BE49-F238E27FC236}">
                <a16:creationId xmlns:a16="http://schemas.microsoft.com/office/drawing/2014/main" id="{770F91C6-7DF3-DE4C-95C8-9DCD1E521A86}"/>
              </a:ext>
            </a:extLst>
          </p:cNvPr>
          <p:cNvSpPr txBox="1">
            <a:spLocks/>
          </p:cNvSpPr>
          <p:nvPr/>
        </p:nvSpPr>
        <p:spPr>
          <a:xfrm>
            <a:off x="2463594" y="6268891"/>
            <a:ext cx="1175002" cy="269304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5 May 2022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A9BAA50-3FBA-E047-8CB0-23C046A53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4715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CE03AA91-175A-1696-2BE2-9AD830757C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73EE3614-CC56-0DCA-351F-B9882DD6F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89618"/>
            <a:ext cx="9144000" cy="1878763"/>
          </a:xfrm>
        </p:spPr>
        <p:txBody>
          <a:bodyPr/>
          <a:lstStyle/>
          <a:p>
            <a:r>
              <a:rPr lang="nb-NO" err="1"/>
              <a:t>Disabilites</a:t>
            </a:r>
            <a:r>
              <a:rPr lang="nb-NO"/>
              <a:t> </a:t>
            </a:r>
            <a:r>
              <a:rPr lang="nb-NO" err="1"/>
              <a:t>can</a:t>
            </a:r>
            <a:r>
              <a:rPr lang="nb-NO"/>
              <a:t> be permanent, </a:t>
            </a:r>
            <a:br>
              <a:rPr lang="nb-NO"/>
            </a:br>
            <a:r>
              <a:rPr lang="nb-NO" err="1"/>
              <a:t>temporary</a:t>
            </a:r>
            <a:r>
              <a:rPr lang="nb-NO"/>
              <a:t> or </a:t>
            </a:r>
            <a:r>
              <a:rPr lang="nb-NO" err="1"/>
              <a:t>situation</a:t>
            </a:r>
            <a:r>
              <a:rPr lang="nb-NO"/>
              <a:t> dependent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AEADEA-F46D-BFAE-7AC8-73B7C7DBF9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7316996-8630-EFA5-1FD4-B4A5F1FD6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3A1FD9A-F42B-E540-5546-6DA08F36C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53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9C2400-78EE-E410-D585-13349B9F5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>
                <a:cs typeface="Arial"/>
              </a:rPr>
              <a:t>Sight</a:t>
            </a:r>
            <a:endParaRPr lang="nb-NO"/>
          </a:p>
        </p:txBody>
      </p:sp>
      <p:sp>
        <p:nvSpPr>
          <p:cNvPr id="9" name="Plassholder for innhold 3">
            <a:extLst>
              <a:ext uri="{FF2B5EF4-FFF2-40B4-BE49-F238E27FC236}">
                <a16:creationId xmlns:a16="http://schemas.microsoft.com/office/drawing/2014/main" id="{C9E81021-9B84-0CDD-35B6-A2B789F10B4E}"/>
              </a:ext>
            </a:extLst>
          </p:cNvPr>
          <p:cNvSpPr txBox="1">
            <a:spLocks/>
          </p:cNvSpPr>
          <p:nvPr/>
        </p:nvSpPr>
        <p:spPr>
          <a:xfrm>
            <a:off x="1401046" y="1831288"/>
            <a:ext cx="1937901" cy="25357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25438" indent="-125438" algn="l" defTabSz="914446" rtl="0" eaLnBrk="1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800" b="0" i="0" u="none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nb-NO" sz="2800">
                <a:cs typeface="Arial"/>
              </a:rPr>
              <a:t>Permanent</a:t>
            </a:r>
          </a:p>
          <a:p>
            <a:pPr marL="0" indent="0" algn="ctr"/>
            <a:r>
              <a:rPr lang="nb-NO" sz="8800">
                <a:cs typeface="Arial"/>
              </a:rPr>
              <a:t>🧑‍🦯</a:t>
            </a:r>
          </a:p>
          <a:p>
            <a:pPr marL="0" indent="0" algn="ctr"/>
            <a:r>
              <a:rPr lang="nb-NO" sz="2800">
                <a:cs typeface="Arial"/>
              </a:rPr>
              <a:t>Blind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296FBCC-D613-F8BF-B530-5792616CD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316E3BE-D990-510E-9AF7-9397AFEBA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Plassholder for innhold 3">
            <a:extLst>
              <a:ext uri="{FF2B5EF4-FFF2-40B4-BE49-F238E27FC236}">
                <a16:creationId xmlns:a16="http://schemas.microsoft.com/office/drawing/2014/main" id="{5AD42EED-DC28-6B24-7234-6AA088AE4DF6}"/>
              </a:ext>
            </a:extLst>
          </p:cNvPr>
          <p:cNvSpPr txBox="1">
            <a:spLocks/>
          </p:cNvSpPr>
          <p:nvPr/>
        </p:nvSpPr>
        <p:spPr>
          <a:xfrm>
            <a:off x="4805333" y="1831288"/>
            <a:ext cx="1937901" cy="25357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25438" indent="-125438" algn="l" defTabSz="914446" rtl="0" eaLnBrk="1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800" b="0" i="0" u="none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nb-NO" sz="2800" err="1">
                <a:cs typeface="Arial"/>
              </a:rPr>
              <a:t>Temporary</a:t>
            </a:r>
            <a:endParaRPr lang="nb-NO" sz="2800">
              <a:cs typeface="Arial"/>
            </a:endParaRPr>
          </a:p>
          <a:p>
            <a:pPr marL="0" indent="0" algn="ctr"/>
            <a:r>
              <a:rPr lang="nb-NO" sz="8800">
                <a:cs typeface="Arial"/>
              </a:rPr>
              <a:t>👓</a:t>
            </a:r>
          </a:p>
          <a:p>
            <a:pPr marL="0" indent="0" algn="ctr"/>
            <a:r>
              <a:rPr lang="nb-NO" sz="2800" err="1">
                <a:cs typeface="Arial"/>
              </a:rPr>
              <a:t>Forgot</a:t>
            </a:r>
            <a:r>
              <a:rPr lang="nb-NO" sz="2800">
                <a:cs typeface="Arial"/>
              </a:rPr>
              <a:t> </a:t>
            </a:r>
            <a:r>
              <a:rPr lang="nb-NO" sz="2800" err="1">
                <a:cs typeface="Arial"/>
              </a:rPr>
              <a:t>your</a:t>
            </a:r>
            <a:r>
              <a:rPr lang="nb-NO" sz="2800">
                <a:cs typeface="Arial"/>
              </a:rPr>
              <a:t> </a:t>
            </a:r>
            <a:r>
              <a:rPr lang="nb-NO" sz="2800" err="1">
                <a:cs typeface="Arial"/>
              </a:rPr>
              <a:t>glasses</a:t>
            </a:r>
            <a:r>
              <a:rPr lang="nb-NO" sz="2800">
                <a:cs typeface="Arial"/>
              </a:rPr>
              <a:t> </a:t>
            </a:r>
          </a:p>
        </p:txBody>
      </p:sp>
      <p:sp>
        <p:nvSpPr>
          <p:cNvPr id="14" name="Plassholder for innhold 3">
            <a:extLst>
              <a:ext uri="{FF2B5EF4-FFF2-40B4-BE49-F238E27FC236}">
                <a16:creationId xmlns:a16="http://schemas.microsoft.com/office/drawing/2014/main" id="{AC89D93D-34F0-3C8A-D004-36E222AA5A64}"/>
              </a:ext>
            </a:extLst>
          </p:cNvPr>
          <p:cNvSpPr txBox="1">
            <a:spLocks/>
          </p:cNvSpPr>
          <p:nvPr/>
        </p:nvSpPr>
        <p:spPr>
          <a:xfrm>
            <a:off x="8209620" y="1831288"/>
            <a:ext cx="2275368" cy="25357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25438" indent="-125438" algn="l" defTabSz="914446" rtl="0" eaLnBrk="1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800" b="0" i="0" u="none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nb-NO" sz="2800" err="1">
                <a:cs typeface="Arial"/>
              </a:rPr>
              <a:t>Situation</a:t>
            </a:r>
            <a:endParaRPr lang="nb-NO" sz="2800">
              <a:cs typeface="Arial"/>
            </a:endParaRPr>
          </a:p>
          <a:p>
            <a:pPr marL="0" indent="0" algn="ctr"/>
            <a:r>
              <a:rPr lang="nb-NO" sz="8800">
                <a:cs typeface="Arial"/>
              </a:rPr>
              <a:t>☀️</a:t>
            </a:r>
          </a:p>
          <a:p>
            <a:pPr marL="0" indent="0" algn="ctr"/>
            <a:r>
              <a:rPr lang="nb-NO" sz="2800">
                <a:cs typeface="Arial"/>
              </a:rPr>
              <a:t>Out in </a:t>
            </a:r>
            <a:r>
              <a:rPr lang="nb-NO" sz="2800" err="1">
                <a:cs typeface="Arial"/>
              </a:rPr>
              <a:t>bright</a:t>
            </a:r>
            <a:r>
              <a:rPr lang="nb-NO" sz="2800">
                <a:cs typeface="Arial"/>
              </a:rPr>
              <a:t> </a:t>
            </a:r>
            <a:r>
              <a:rPr lang="nb-NO" sz="2800" err="1">
                <a:cs typeface="Arial"/>
              </a:rPr>
              <a:t>sunlight</a:t>
            </a:r>
            <a:endParaRPr lang="nb-NO" sz="28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9614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9C2400-78EE-E410-D585-13349B9F5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cs typeface="Arial"/>
              </a:rPr>
              <a:t>Motor skills</a:t>
            </a:r>
            <a:endParaRPr lang="nb-NO"/>
          </a:p>
        </p:txBody>
      </p:sp>
      <p:sp>
        <p:nvSpPr>
          <p:cNvPr id="9" name="Plassholder for innhold 3">
            <a:extLst>
              <a:ext uri="{FF2B5EF4-FFF2-40B4-BE49-F238E27FC236}">
                <a16:creationId xmlns:a16="http://schemas.microsoft.com/office/drawing/2014/main" id="{C9E81021-9B84-0CDD-35B6-A2B789F10B4E}"/>
              </a:ext>
            </a:extLst>
          </p:cNvPr>
          <p:cNvSpPr txBox="1">
            <a:spLocks/>
          </p:cNvSpPr>
          <p:nvPr/>
        </p:nvSpPr>
        <p:spPr>
          <a:xfrm>
            <a:off x="980916" y="1831288"/>
            <a:ext cx="2824965" cy="25357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25438" indent="-125438" algn="l" defTabSz="914446" rtl="0" eaLnBrk="1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800" b="0" i="0" u="none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nb-NO" sz="2800">
                <a:cs typeface="Arial"/>
              </a:rPr>
              <a:t>Permanent</a:t>
            </a:r>
          </a:p>
          <a:p>
            <a:pPr marL="0" indent="0" algn="ctr"/>
            <a:r>
              <a:rPr lang="nb-NO" sz="8800">
                <a:cs typeface="Arial"/>
              </a:rPr>
              <a:t>🖐</a:t>
            </a:r>
          </a:p>
          <a:p>
            <a:pPr marL="0" indent="0" algn="ctr"/>
            <a:r>
              <a:rPr lang="nb-NO" sz="2800">
                <a:cs typeface="Arial"/>
              </a:rPr>
              <a:t>Tremurs 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296FBCC-D613-F8BF-B530-5792616CD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316E3BE-D990-510E-9AF7-9397AFEBA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Plassholder for innhold 3">
            <a:extLst>
              <a:ext uri="{FF2B5EF4-FFF2-40B4-BE49-F238E27FC236}">
                <a16:creationId xmlns:a16="http://schemas.microsoft.com/office/drawing/2014/main" id="{5AD42EED-DC28-6B24-7234-6AA088AE4DF6}"/>
              </a:ext>
            </a:extLst>
          </p:cNvPr>
          <p:cNvSpPr txBox="1">
            <a:spLocks/>
          </p:cNvSpPr>
          <p:nvPr/>
        </p:nvSpPr>
        <p:spPr>
          <a:xfrm>
            <a:off x="4805333" y="1831288"/>
            <a:ext cx="1937901" cy="25357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25438" indent="-125438" algn="l" defTabSz="914446" rtl="0" eaLnBrk="1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800" b="0" i="0" u="none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nb-NO" sz="2800" err="1">
                <a:cs typeface="Arial"/>
              </a:rPr>
              <a:t>Temporary</a:t>
            </a:r>
            <a:endParaRPr lang="nb-NO" sz="2800">
              <a:cs typeface="Arial"/>
            </a:endParaRPr>
          </a:p>
          <a:p>
            <a:pPr marL="0" indent="0" algn="ctr"/>
            <a:r>
              <a:rPr lang="nb-NO" sz="8800">
                <a:cs typeface="Arial"/>
              </a:rPr>
              <a:t>🤕</a:t>
            </a:r>
          </a:p>
          <a:p>
            <a:pPr marL="0" indent="0" algn="ctr"/>
            <a:r>
              <a:rPr lang="nb-NO" sz="2800">
                <a:cs typeface="Arial"/>
              </a:rPr>
              <a:t>Broken arm</a:t>
            </a:r>
          </a:p>
        </p:txBody>
      </p:sp>
      <p:sp>
        <p:nvSpPr>
          <p:cNvPr id="14" name="Plassholder for innhold 3">
            <a:extLst>
              <a:ext uri="{FF2B5EF4-FFF2-40B4-BE49-F238E27FC236}">
                <a16:creationId xmlns:a16="http://schemas.microsoft.com/office/drawing/2014/main" id="{AC89D93D-34F0-3C8A-D004-36E222AA5A64}"/>
              </a:ext>
            </a:extLst>
          </p:cNvPr>
          <p:cNvSpPr txBox="1">
            <a:spLocks/>
          </p:cNvSpPr>
          <p:nvPr/>
        </p:nvSpPr>
        <p:spPr>
          <a:xfrm>
            <a:off x="8209620" y="1831288"/>
            <a:ext cx="2275368" cy="25357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25438" indent="-125438" algn="l" defTabSz="914446" rtl="0" eaLnBrk="1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800" b="0" i="0" u="none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nb-NO" sz="2800" err="1">
                <a:cs typeface="Arial"/>
              </a:rPr>
              <a:t>Situation</a:t>
            </a:r>
            <a:endParaRPr lang="nb-NO" sz="2800">
              <a:cs typeface="Arial"/>
            </a:endParaRPr>
          </a:p>
          <a:p>
            <a:pPr marL="0" indent="0" algn="ctr"/>
            <a:r>
              <a:rPr lang="nb-NO" sz="8800">
                <a:cs typeface="Arial"/>
              </a:rPr>
              <a:t>👩‍🍼</a:t>
            </a:r>
          </a:p>
          <a:p>
            <a:pPr marL="0" indent="0" algn="ctr"/>
            <a:r>
              <a:rPr lang="nb-NO" sz="2800">
                <a:cs typeface="Arial"/>
              </a:rPr>
              <a:t>Baby on </a:t>
            </a:r>
            <a:r>
              <a:rPr lang="nb-NO" sz="2800" err="1">
                <a:cs typeface="Arial"/>
              </a:rPr>
              <a:t>the</a:t>
            </a:r>
            <a:r>
              <a:rPr lang="nb-NO" sz="2800">
                <a:cs typeface="Arial"/>
              </a:rPr>
              <a:t> arm</a:t>
            </a:r>
          </a:p>
        </p:txBody>
      </p:sp>
    </p:spTree>
    <p:extLst>
      <p:ext uri="{BB962C8B-B14F-4D97-AF65-F5344CB8AC3E}">
        <p14:creationId xmlns:p14="http://schemas.microsoft.com/office/powerpoint/2010/main" val="425596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F7FB97AB-5604-744E-9BDD-4F9B9B8FEE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6387" y="176568"/>
            <a:ext cx="10951819" cy="1325563"/>
          </a:xfrm>
        </p:spPr>
        <p:txBody>
          <a:bodyPr/>
          <a:lstStyle/>
          <a:p>
            <a:r>
              <a:rPr lang="nb-NO" sz="1600" err="1"/>
              <a:t>Example</a:t>
            </a:r>
            <a:r>
              <a:rPr lang="nb-NO" sz="1600"/>
              <a:t>:</a:t>
            </a:r>
            <a:br>
              <a:rPr lang="nb-NO"/>
            </a:br>
            <a:r>
              <a:rPr lang="nb-NO"/>
              <a:t>How a </a:t>
            </a:r>
            <a:r>
              <a:rPr lang="nb-NO" err="1"/>
              <a:t>page</a:t>
            </a:r>
            <a:r>
              <a:rPr lang="nb-NO"/>
              <a:t> </a:t>
            </a:r>
            <a:r>
              <a:rPr lang="nb-NO" err="1"/>
              <a:t>title</a:t>
            </a:r>
            <a:r>
              <a:rPr lang="nb-NO"/>
              <a:t> and heading </a:t>
            </a:r>
            <a:r>
              <a:rPr lang="nb-NO" err="1"/>
              <a:t>levels</a:t>
            </a:r>
            <a:r>
              <a:rPr lang="nb-NO"/>
              <a:t> </a:t>
            </a:r>
            <a:r>
              <a:rPr lang="nb-NO" err="1"/>
              <a:t>are</a:t>
            </a:r>
            <a:r>
              <a:rPr lang="nb-NO"/>
              <a:t> </a:t>
            </a:r>
            <a:r>
              <a:rPr lang="nb-NO" err="1"/>
              <a:t>useful</a:t>
            </a:r>
            <a:r>
              <a:rPr lang="nb-NO"/>
              <a:t> for </a:t>
            </a:r>
            <a:r>
              <a:rPr lang="nb-NO" err="1"/>
              <a:t>everyone</a:t>
            </a:r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24A7E4D2-68A4-F3A8-81B4-45C223D6C17B}"/>
              </a:ext>
            </a:extLst>
          </p:cNvPr>
          <p:cNvSpPr txBox="1">
            <a:spLocks/>
          </p:cNvSpPr>
          <p:nvPr/>
        </p:nvSpPr>
        <p:spPr>
          <a:xfrm>
            <a:off x="655728" y="2169234"/>
            <a:ext cx="6814298" cy="252109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25438" indent="-125438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000">
                <a:cs typeface="Arial"/>
              </a:rPr>
              <a:t>👱  </a:t>
            </a:r>
            <a:r>
              <a:rPr lang="nb-NO" sz="2000" err="1">
                <a:cs typeface="Arial"/>
              </a:rPr>
              <a:t>Easier</a:t>
            </a:r>
            <a:r>
              <a:rPr lang="nb-NO" sz="2000">
                <a:cs typeface="Arial"/>
              </a:rPr>
              <a:t> for </a:t>
            </a:r>
            <a:r>
              <a:rPr lang="nb-NO" sz="2000" err="1">
                <a:cs typeface="Arial"/>
              </a:rPr>
              <a:t>everyone</a:t>
            </a:r>
            <a:r>
              <a:rPr lang="nb-NO" sz="2000">
                <a:cs typeface="Arial"/>
              </a:rPr>
              <a:t> to </a:t>
            </a:r>
            <a:r>
              <a:rPr lang="nb-NO" sz="2000" err="1">
                <a:cs typeface="Arial"/>
              </a:rPr>
              <a:t>get</a:t>
            </a:r>
            <a:r>
              <a:rPr lang="nb-NO" sz="2000">
                <a:cs typeface="Arial"/>
              </a:rPr>
              <a:t> an </a:t>
            </a:r>
            <a:r>
              <a:rPr lang="nb-NO" sz="2000" err="1">
                <a:cs typeface="Arial"/>
              </a:rPr>
              <a:t>overview</a:t>
            </a:r>
            <a:r>
              <a:rPr lang="nb-NO" sz="2000">
                <a:cs typeface="Arial"/>
              </a:rPr>
              <a:t> and </a:t>
            </a:r>
            <a:r>
              <a:rPr lang="nb-NO" sz="2000" err="1">
                <a:cs typeface="Arial"/>
              </a:rPr>
              <a:t>find</a:t>
            </a:r>
            <a:r>
              <a:rPr lang="nb-NO" sz="2000">
                <a:cs typeface="Arial"/>
              </a:rPr>
              <a:t> </a:t>
            </a:r>
            <a:r>
              <a:rPr lang="nb-NO" sz="2000" err="1">
                <a:cs typeface="Arial"/>
              </a:rPr>
              <a:t>content</a:t>
            </a:r>
            <a:endParaRPr lang="nb-NO" sz="2000">
              <a:cs typeface="Arial"/>
            </a:endParaRPr>
          </a:p>
          <a:p>
            <a:pPr marL="0" indent="0">
              <a:buNone/>
            </a:pPr>
            <a:r>
              <a:rPr lang="nb-NO" sz="2000">
                <a:cs typeface="Arial"/>
              </a:rPr>
              <a:t>👁  </a:t>
            </a:r>
            <a:r>
              <a:rPr lang="nb-NO" sz="2000" err="1">
                <a:cs typeface="Arial"/>
              </a:rPr>
              <a:t>Easier</a:t>
            </a:r>
            <a:r>
              <a:rPr lang="nb-NO" sz="2000">
                <a:cs typeface="Arial"/>
              </a:rPr>
              <a:t> to </a:t>
            </a:r>
            <a:r>
              <a:rPr lang="nb-NO" sz="2000" err="1">
                <a:cs typeface="Arial"/>
              </a:rPr>
              <a:t>navigate</a:t>
            </a:r>
            <a:r>
              <a:rPr lang="nb-NO" sz="2000">
                <a:cs typeface="Arial"/>
              </a:rPr>
              <a:t> </a:t>
            </a:r>
            <a:r>
              <a:rPr lang="nb-NO" sz="2000" err="1">
                <a:cs typeface="Arial"/>
              </a:rPr>
              <a:t>with</a:t>
            </a:r>
            <a:r>
              <a:rPr lang="nb-NO" sz="2000">
                <a:cs typeface="Arial"/>
              </a:rPr>
              <a:t> a screen </a:t>
            </a:r>
            <a:r>
              <a:rPr lang="nb-NO" sz="2000" err="1">
                <a:cs typeface="Arial"/>
              </a:rPr>
              <a:t>reader</a:t>
            </a:r>
            <a:endParaRPr lang="nb-NO" sz="2000">
              <a:cs typeface="Arial"/>
            </a:endParaRPr>
          </a:p>
          <a:p>
            <a:pPr marL="0" indent="0">
              <a:buNone/>
            </a:pPr>
            <a:r>
              <a:rPr lang="nb-NO" sz="2000">
                <a:cs typeface="Arial"/>
              </a:rPr>
              <a:t>😰  Helps </a:t>
            </a:r>
            <a:r>
              <a:rPr lang="nb-NO" sz="2000" err="1">
                <a:cs typeface="Arial"/>
              </a:rPr>
              <a:t>stressed</a:t>
            </a:r>
            <a:r>
              <a:rPr lang="nb-NO" sz="2000">
                <a:cs typeface="Arial"/>
              </a:rPr>
              <a:t> students </a:t>
            </a:r>
            <a:r>
              <a:rPr lang="nb-NO" sz="2000" err="1">
                <a:cs typeface="Arial"/>
              </a:rPr>
              <a:t>quickly</a:t>
            </a:r>
            <a:r>
              <a:rPr lang="nb-NO" sz="2000">
                <a:cs typeface="Arial"/>
              </a:rPr>
              <a:t> </a:t>
            </a:r>
            <a:r>
              <a:rPr lang="nb-NO" sz="2000" err="1">
                <a:cs typeface="Arial"/>
              </a:rPr>
              <a:t>find</a:t>
            </a:r>
            <a:r>
              <a:rPr lang="nb-NO" sz="2000">
                <a:cs typeface="Arial"/>
              </a:rPr>
              <a:t> </a:t>
            </a:r>
            <a:r>
              <a:rPr lang="nb-NO" sz="2000" err="1">
                <a:cs typeface="Arial"/>
              </a:rPr>
              <a:t>the</a:t>
            </a:r>
            <a:r>
              <a:rPr lang="nb-NO" sz="2000">
                <a:cs typeface="Arial"/>
              </a:rPr>
              <a:t> </a:t>
            </a:r>
            <a:r>
              <a:rPr lang="nb-NO" sz="2000" err="1">
                <a:cs typeface="Arial"/>
              </a:rPr>
              <a:t>correct</a:t>
            </a:r>
            <a:r>
              <a:rPr lang="nb-NO" sz="2000">
                <a:cs typeface="Arial"/>
              </a:rPr>
              <a:t> </a:t>
            </a:r>
            <a:r>
              <a:rPr lang="nb-NO" sz="2000" err="1">
                <a:cs typeface="Arial"/>
              </a:rPr>
              <a:t>content</a:t>
            </a:r>
          </a:p>
          <a:p>
            <a:pPr marL="0" indent="0">
              <a:buNone/>
            </a:pPr>
            <a:r>
              <a:rPr lang="nb-NO" sz="2000">
                <a:cs typeface="Arial"/>
              </a:rPr>
              <a:t>🔍  </a:t>
            </a:r>
            <a:r>
              <a:rPr lang="nb-NO" sz="2000" err="1">
                <a:cs typeface="Arial"/>
              </a:rPr>
              <a:t>Beneficial</a:t>
            </a:r>
            <a:r>
              <a:rPr lang="nb-NO" sz="2000">
                <a:cs typeface="Arial"/>
              </a:rPr>
              <a:t> for </a:t>
            </a:r>
            <a:r>
              <a:rPr lang="nb-NO" sz="2000" err="1">
                <a:cs typeface="Arial"/>
              </a:rPr>
              <a:t>search</a:t>
            </a:r>
            <a:r>
              <a:rPr lang="nb-NO" sz="2000">
                <a:cs typeface="Arial"/>
              </a:rPr>
              <a:t> </a:t>
            </a:r>
            <a:r>
              <a:rPr lang="nb-NO" sz="2000" err="1">
                <a:cs typeface="Arial"/>
              </a:rPr>
              <a:t>engine</a:t>
            </a:r>
            <a:r>
              <a:rPr lang="nb-NO" sz="2000">
                <a:cs typeface="Arial"/>
              </a:rPr>
              <a:t> </a:t>
            </a:r>
            <a:r>
              <a:rPr lang="nb-NO" sz="2000" err="1">
                <a:cs typeface="Arial"/>
              </a:rPr>
              <a:t>optimalization</a:t>
            </a:r>
          </a:p>
        </p:txBody>
      </p:sp>
      <p:pic>
        <p:nvPicPr>
          <p:cNvPr id="4" name="Bilde 4" descr="Illustrasjon av to bolker med tekst. I den ene er teksten delt opp med overskrifter og viser en god struktur. Den andre viser en lang sammenhengende tekst sammen med et rødt kryss.">
            <a:extLst>
              <a:ext uri="{FF2B5EF4-FFF2-40B4-BE49-F238E27FC236}">
                <a16:creationId xmlns:a16="http://schemas.microsoft.com/office/drawing/2014/main" id="{2A06B0B6-5554-77AE-AD60-2B96BB1FF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744" y="2399917"/>
            <a:ext cx="3404781" cy="1769068"/>
          </a:xfrm>
          <a:prstGeom prst="rect">
            <a:avLst/>
          </a:prstGeom>
        </p:spPr>
      </p:pic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503EF625-F975-F1BA-C2D1-BBF21C7B9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9B89FAF7-6305-C70A-B750-6718FF104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57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0EDB40-E2EE-CD47-8E22-CE8627F9D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52" y="2782517"/>
            <a:ext cx="5358865" cy="1292631"/>
          </a:xfrm>
        </p:spPr>
        <p:txBody>
          <a:bodyPr/>
          <a:lstStyle/>
          <a:p>
            <a:r>
              <a:rPr lang="nb-NO" err="1"/>
              <a:t>What</a:t>
            </a:r>
            <a:r>
              <a:rPr lang="nb-NO"/>
              <a:t> </a:t>
            </a:r>
            <a:r>
              <a:rPr lang="nb-NO" err="1"/>
              <a:t>requirements</a:t>
            </a:r>
            <a:r>
              <a:rPr lang="nb-NO"/>
              <a:t> </a:t>
            </a:r>
            <a:br>
              <a:rPr lang="nb-NO"/>
            </a:br>
            <a:r>
              <a:rPr lang="nb-NO" err="1"/>
              <a:t>apply</a:t>
            </a:r>
            <a:r>
              <a:rPr lang="nb-NO"/>
              <a:t> to UiO?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FDC9B2C-E5AB-9C43-9C81-1DE0BDFDF6A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608965" indent="-456565"/>
            <a:r>
              <a:rPr lang="nb-NO" sz="2100" err="1">
                <a:cs typeface="Arial"/>
              </a:rPr>
              <a:t>Current</a:t>
            </a:r>
            <a:r>
              <a:rPr lang="nb-NO" sz="2100">
                <a:cs typeface="Arial"/>
              </a:rPr>
              <a:t> </a:t>
            </a:r>
            <a:r>
              <a:rPr lang="nb-NO" sz="2100" err="1">
                <a:cs typeface="Arial"/>
              </a:rPr>
              <a:t>regulations</a:t>
            </a:r>
            <a:r>
              <a:rPr lang="nb-NO" sz="2100">
                <a:cs typeface="Arial"/>
              </a:rPr>
              <a:t>: </a:t>
            </a:r>
            <a:br>
              <a:rPr lang="nb-NO" sz="2100">
                <a:cs typeface="Arial"/>
              </a:rPr>
            </a:br>
            <a:r>
              <a:rPr lang="nb-NO" sz="2100">
                <a:cs typeface="Arial"/>
                <a:hlinkClick r:id="rId3"/>
              </a:rPr>
              <a:t>WCAG 2.0 (uutilsynet.no)</a:t>
            </a:r>
            <a:r>
              <a:rPr lang="nb-NO" sz="2100">
                <a:cs typeface="Arial"/>
              </a:rPr>
              <a:t> </a:t>
            </a:r>
            <a:br>
              <a:rPr lang="nb-NO" sz="2100">
                <a:cs typeface="Arial"/>
              </a:rPr>
            </a:br>
            <a:r>
              <a:rPr lang="nb-NO" sz="2100">
                <a:cs typeface="Arial"/>
              </a:rPr>
              <a:t>WCAG = Web Content Accessibility Guidelines</a:t>
            </a:r>
            <a:endParaRPr lang="nb-NO" sz="1467">
              <a:cs typeface="Arial"/>
            </a:endParaRPr>
          </a:p>
          <a:p>
            <a:pPr marL="608965" indent="-456565"/>
            <a:r>
              <a:rPr lang="nb-NO" sz="2100" err="1">
                <a:cs typeface="Arial"/>
              </a:rPr>
              <a:t>Regulations</a:t>
            </a:r>
            <a:r>
              <a:rPr lang="nb-NO" sz="2100">
                <a:cs typeface="Arial"/>
              </a:rPr>
              <a:t> from </a:t>
            </a:r>
            <a:r>
              <a:rPr lang="nb-NO" sz="2100" err="1">
                <a:cs typeface="Arial"/>
              </a:rPr>
              <a:t>February</a:t>
            </a:r>
            <a:r>
              <a:rPr lang="nb-NO" sz="2100">
                <a:cs typeface="Arial"/>
              </a:rPr>
              <a:t> 2023: </a:t>
            </a:r>
            <a:br>
              <a:rPr lang="nb-NO" sz="2100">
                <a:cs typeface="Arial"/>
              </a:rPr>
            </a:br>
            <a:r>
              <a:rPr lang="nb-NO" sz="2100">
                <a:cs typeface="Arial"/>
                <a:hlinkClick r:id="rId3"/>
              </a:rPr>
              <a:t>WCAG 2.1</a:t>
            </a:r>
            <a:r>
              <a:rPr lang="nb-NO" sz="2100">
                <a:ea typeface="+mn-lt"/>
                <a:cs typeface="+mn-lt"/>
                <a:hlinkClick r:id="rId3"/>
              </a:rPr>
              <a:t> (uutilsynet.no) </a:t>
            </a:r>
            <a:r>
              <a:rPr lang="nb-NO" sz="2100">
                <a:ea typeface="+mn-lt"/>
                <a:cs typeface="+mn-lt"/>
              </a:rPr>
              <a:t>and </a:t>
            </a:r>
            <a:r>
              <a:rPr lang="nb-NO" sz="2100">
                <a:ea typeface="+mn-lt"/>
                <a:cs typeface="+mn-lt"/>
                <a:hlinkClick r:id="rId4"/>
              </a:rPr>
              <a:t>WAD (uutilsynet.no)</a:t>
            </a:r>
            <a:r>
              <a:rPr lang="nb-NO" sz="2100">
                <a:ea typeface="+mn-lt"/>
                <a:cs typeface="+mn-lt"/>
              </a:rPr>
              <a:t> </a:t>
            </a:r>
          </a:p>
          <a:p>
            <a:pPr marL="152400" indent="0">
              <a:buNone/>
            </a:pPr>
            <a:endParaRPr lang="nb-NO" sz="2100">
              <a:cs typeface="Arial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DCCE25B-E522-EA44-B13E-6B1E994A3D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o" smtClean="0"/>
              <a:pPr/>
              <a:t>14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941749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9455696C-C273-39B0-EB13-6C0A982BC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4819"/>
            <a:ext cx="9144000" cy="1655762"/>
          </a:xfrm>
        </p:spPr>
        <p:txBody>
          <a:bodyPr/>
          <a:lstStyle/>
          <a:p>
            <a:r>
              <a:rPr lang="nb-NO" err="1">
                <a:cs typeface="Arial"/>
              </a:rPr>
              <a:t>What</a:t>
            </a:r>
            <a:r>
              <a:rPr lang="nb-NO">
                <a:cs typeface="Arial"/>
              </a:rPr>
              <a:t> </a:t>
            </a:r>
            <a:r>
              <a:rPr lang="nb-NO" err="1">
                <a:cs typeface="Arial"/>
              </a:rPr>
              <a:t>needs</a:t>
            </a:r>
            <a:r>
              <a:rPr lang="nb-NO">
                <a:cs typeface="Arial"/>
              </a:rPr>
              <a:t> to be </a:t>
            </a:r>
            <a:r>
              <a:rPr lang="nb-NO" err="1">
                <a:cs typeface="Arial"/>
              </a:rPr>
              <a:t>accessible</a:t>
            </a:r>
            <a:r>
              <a:rPr lang="nb-NO">
                <a:cs typeface="Arial"/>
              </a:rPr>
              <a:t>?</a:t>
            </a:r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EABA55F4-B980-AB5C-5E03-0D941D0B2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21534"/>
            <a:ext cx="9066069" cy="2370336"/>
          </a:xfrm>
        </p:spPr>
        <p:txBody>
          <a:bodyPr/>
          <a:lstStyle/>
          <a:p>
            <a:r>
              <a:rPr lang="nb-NO" sz="4500">
                <a:cs typeface="Arial"/>
              </a:rPr>
              <a:t>ICT and digital </a:t>
            </a:r>
            <a:r>
              <a:rPr lang="nb-NO" sz="4500" err="1">
                <a:cs typeface="Arial"/>
              </a:rPr>
              <a:t>content</a:t>
            </a:r>
            <a:r>
              <a:rPr lang="nb-NO" sz="4500">
                <a:cs typeface="Arial"/>
              </a:rPr>
              <a:t> </a:t>
            </a:r>
            <a:r>
              <a:rPr lang="nb-NO" sz="4500" err="1">
                <a:cs typeface="Arial"/>
              </a:rPr>
              <a:t>made</a:t>
            </a:r>
            <a:r>
              <a:rPr lang="nb-NO" sz="4500">
                <a:cs typeface="Arial"/>
              </a:rPr>
              <a:t> for </a:t>
            </a:r>
            <a:br>
              <a:rPr lang="nb-NO" sz="4500">
                <a:cs typeface="Arial"/>
              </a:rPr>
            </a:br>
            <a:r>
              <a:rPr lang="nb-NO" sz="4500">
                <a:cs typeface="Arial"/>
              </a:rPr>
              <a:t>students and/or </a:t>
            </a:r>
            <a:r>
              <a:rPr lang="nb-NO" sz="4500" err="1">
                <a:cs typeface="Arial"/>
              </a:rPr>
              <a:t>the</a:t>
            </a:r>
            <a:r>
              <a:rPr lang="nb-NO" sz="4500">
                <a:cs typeface="Arial"/>
              </a:rPr>
              <a:t> </a:t>
            </a:r>
            <a:r>
              <a:rPr lang="nb-NO" sz="4500" err="1">
                <a:cs typeface="Arial"/>
              </a:rPr>
              <a:t>public</a:t>
            </a:r>
            <a:br>
              <a:rPr lang="nb-NO" sz="4500">
                <a:cs typeface="Arial"/>
              </a:rPr>
            </a:br>
            <a:br>
              <a:rPr lang="nb-NO" sz="4500">
                <a:cs typeface="Arial"/>
              </a:rPr>
            </a:br>
            <a:r>
              <a:rPr lang="nb-NO" sz="3200">
                <a:cs typeface="Arial"/>
              </a:rPr>
              <a:t>*</a:t>
            </a:r>
            <a:r>
              <a:rPr lang="nb-NO" sz="2400">
                <a:cs typeface="Arial"/>
              </a:rPr>
              <a:t>WAD </a:t>
            </a:r>
            <a:r>
              <a:rPr lang="nb-NO" sz="2400" err="1">
                <a:cs typeface="Arial"/>
              </a:rPr>
              <a:t>specify</a:t>
            </a:r>
            <a:r>
              <a:rPr lang="nb-NO" sz="2400">
                <a:cs typeface="Arial"/>
              </a:rPr>
              <a:t> </a:t>
            </a:r>
            <a:r>
              <a:rPr lang="nb-NO" sz="2400" err="1">
                <a:cs typeface="Arial"/>
              </a:rPr>
              <a:t>that</a:t>
            </a:r>
            <a:r>
              <a:rPr lang="nb-NO" sz="2400">
                <a:cs typeface="Arial"/>
              </a:rPr>
              <a:t> </a:t>
            </a:r>
            <a:r>
              <a:rPr lang="nb-NO" sz="2400" err="1">
                <a:cs typeface="Arial"/>
              </a:rPr>
              <a:t>the</a:t>
            </a:r>
            <a:r>
              <a:rPr lang="nb-NO" sz="2400">
                <a:cs typeface="Arial"/>
              </a:rPr>
              <a:t> </a:t>
            </a:r>
            <a:r>
              <a:rPr lang="nb-NO" sz="2400" err="1">
                <a:cs typeface="Arial"/>
              </a:rPr>
              <a:t>requirements</a:t>
            </a:r>
            <a:r>
              <a:rPr lang="nb-NO" sz="2400">
                <a:cs typeface="Arial"/>
              </a:rPr>
              <a:t> </a:t>
            </a:r>
            <a:r>
              <a:rPr lang="nb-NO" sz="2400" err="1">
                <a:cs typeface="Arial"/>
              </a:rPr>
              <a:t>also</a:t>
            </a:r>
            <a:r>
              <a:rPr lang="nb-NO" sz="2400">
                <a:cs typeface="Arial"/>
              </a:rPr>
              <a:t> </a:t>
            </a:r>
            <a:r>
              <a:rPr lang="nb-NO" sz="2400" err="1">
                <a:cs typeface="Arial"/>
              </a:rPr>
              <a:t>applies</a:t>
            </a:r>
            <a:r>
              <a:rPr lang="nb-NO" sz="2400">
                <a:cs typeface="Arial"/>
              </a:rPr>
              <a:t> to </a:t>
            </a:r>
            <a:r>
              <a:rPr lang="nb-NO" sz="2400" err="1">
                <a:cs typeface="Arial"/>
              </a:rPr>
              <a:t>new</a:t>
            </a:r>
            <a:r>
              <a:rPr lang="nb-NO" sz="2400">
                <a:cs typeface="Arial"/>
              </a:rPr>
              <a:t> </a:t>
            </a:r>
            <a:r>
              <a:rPr lang="nb-NO" sz="2400" err="1">
                <a:cs typeface="Arial"/>
              </a:rPr>
              <a:t>intranets</a:t>
            </a:r>
            <a:endParaRPr lang="nb-NO" sz="2400">
              <a:cs typeface="Arial"/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8FE486F-CE23-83B7-7175-854AA37163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C2E1220-FF47-5361-901E-D7BB226A7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8859886-E438-249C-4DBC-01A48C5B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46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FBF74-EF61-43E1-B502-A6941EF5C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What must be accessible – in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194C5-2540-0665-3FD7-4BBB415A9D94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nb-NO" sz="2000">
                <a:ea typeface="+mn-lt"/>
                <a:cs typeface="+mn-lt"/>
              </a:rPr>
              <a:t>🔧  </a:t>
            </a:r>
            <a:r>
              <a:rPr lang="nb-NO" sz="2200">
                <a:ea typeface="+mn-lt"/>
                <a:cs typeface="+mn-lt"/>
              </a:rPr>
              <a:t>Technical </a:t>
            </a:r>
            <a:r>
              <a:rPr lang="nb-NO" sz="2200" err="1">
                <a:ea typeface="+mn-lt"/>
                <a:cs typeface="+mn-lt"/>
              </a:rPr>
              <a:t>framework</a:t>
            </a:r>
            <a:endParaRPr lang="en-US" sz="2200">
              <a:ea typeface="+mn-lt"/>
              <a:cs typeface="+mn-lt"/>
            </a:endParaRPr>
          </a:p>
          <a:p>
            <a:pPr marL="846455" lvl="1" indent="-285750">
              <a:buFont typeface="Arial,Sans-Serif"/>
              <a:buChar char="•"/>
            </a:pPr>
            <a:r>
              <a:rPr lang="nb-NO" sz="1700">
                <a:ea typeface="+mn-lt"/>
                <a:cs typeface="+mn-lt"/>
              </a:rPr>
              <a:t>UiO has a </a:t>
            </a:r>
            <a:r>
              <a:rPr lang="nb-NO" sz="1700" err="1">
                <a:ea typeface="+mn-lt"/>
                <a:cs typeface="+mn-lt"/>
              </a:rPr>
              <a:t>responsibility</a:t>
            </a:r>
            <a:r>
              <a:rPr lang="nb-NO" sz="1700">
                <a:ea typeface="+mn-lt"/>
                <a:cs typeface="+mn-lt"/>
              </a:rPr>
              <a:t> to </a:t>
            </a:r>
            <a:r>
              <a:rPr lang="nb-NO" sz="1700" err="1">
                <a:ea typeface="+mn-lt"/>
                <a:cs typeface="+mn-lt"/>
              </a:rPr>
              <a:t>ensure</a:t>
            </a:r>
            <a:r>
              <a:rPr lang="nb-NO" sz="1700">
                <a:ea typeface="+mn-lt"/>
                <a:cs typeface="+mn-lt"/>
              </a:rPr>
              <a:t> </a:t>
            </a:r>
            <a:r>
              <a:rPr lang="nb-NO" sz="1700" err="1">
                <a:ea typeface="+mn-lt"/>
                <a:cs typeface="+mn-lt"/>
              </a:rPr>
              <a:t>that</a:t>
            </a:r>
            <a:r>
              <a:rPr lang="nb-NO" sz="1700">
                <a:ea typeface="+mn-lt"/>
                <a:cs typeface="+mn-lt"/>
              </a:rPr>
              <a:t> digital services from third-party </a:t>
            </a:r>
            <a:r>
              <a:rPr lang="nb-NO" sz="1700" err="1">
                <a:ea typeface="+mn-lt"/>
                <a:cs typeface="+mn-lt"/>
              </a:rPr>
              <a:t>providers</a:t>
            </a:r>
            <a:r>
              <a:rPr lang="nb-NO" sz="1700">
                <a:ea typeface="+mn-lt"/>
                <a:cs typeface="+mn-lt"/>
              </a:rPr>
              <a:t> (for </a:t>
            </a:r>
            <a:r>
              <a:rPr lang="nb-NO" sz="1700" err="1">
                <a:ea typeface="+mn-lt"/>
                <a:cs typeface="+mn-lt"/>
              </a:rPr>
              <a:t>example</a:t>
            </a:r>
            <a:r>
              <a:rPr lang="nb-NO" sz="1700">
                <a:ea typeface="+mn-lt"/>
                <a:cs typeface="+mn-lt"/>
              </a:rPr>
              <a:t> Canvas) </a:t>
            </a:r>
            <a:r>
              <a:rPr lang="nb-NO" sz="1700" err="1">
                <a:ea typeface="+mn-lt"/>
                <a:cs typeface="+mn-lt"/>
              </a:rPr>
              <a:t>meet</a:t>
            </a:r>
            <a:r>
              <a:rPr lang="nb-NO" sz="1700">
                <a:ea typeface="+mn-lt"/>
                <a:cs typeface="+mn-lt"/>
              </a:rPr>
              <a:t> </a:t>
            </a:r>
            <a:r>
              <a:rPr lang="nb-NO" sz="1700" err="1">
                <a:ea typeface="+mn-lt"/>
                <a:cs typeface="+mn-lt"/>
              </a:rPr>
              <a:t>the</a:t>
            </a:r>
            <a:r>
              <a:rPr lang="nb-NO" sz="1700">
                <a:ea typeface="+mn-lt"/>
                <a:cs typeface="+mn-lt"/>
              </a:rPr>
              <a:t> legal </a:t>
            </a:r>
            <a:r>
              <a:rPr lang="nb-NO" sz="1700" err="1">
                <a:ea typeface="+mn-lt"/>
                <a:cs typeface="+mn-lt"/>
              </a:rPr>
              <a:t>requirements</a:t>
            </a:r>
            <a:br>
              <a:rPr lang="nb-NO">
                <a:ea typeface="+mn-lt"/>
                <a:cs typeface="+mn-lt"/>
              </a:rPr>
            </a:br>
            <a:endParaRPr lang="nb-NO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nb-NO" sz="2000">
                <a:ea typeface="+mn-lt"/>
                <a:cs typeface="+mn-lt"/>
              </a:rPr>
              <a:t>📄  </a:t>
            </a:r>
            <a:r>
              <a:rPr lang="nb-NO" sz="2200">
                <a:ea typeface="+mn-lt"/>
                <a:cs typeface="+mn-lt"/>
              </a:rPr>
              <a:t>Content – </a:t>
            </a:r>
            <a:r>
              <a:rPr lang="nb-NO" sz="2200" err="1">
                <a:ea typeface="+mn-lt"/>
                <a:cs typeface="+mn-lt"/>
              </a:rPr>
              <a:t>both</a:t>
            </a:r>
            <a:r>
              <a:rPr lang="nb-NO" sz="2200">
                <a:ea typeface="+mn-lt"/>
                <a:cs typeface="+mn-lt"/>
              </a:rPr>
              <a:t> </a:t>
            </a:r>
            <a:r>
              <a:rPr lang="nb-NO" sz="2200" err="1">
                <a:ea typeface="+mn-lt"/>
                <a:cs typeface="+mn-lt"/>
              </a:rPr>
              <a:t>documents</a:t>
            </a:r>
            <a:r>
              <a:rPr lang="nb-NO" sz="2200">
                <a:ea typeface="+mn-lt"/>
                <a:cs typeface="+mn-lt"/>
              </a:rPr>
              <a:t> and </a:t>
            </a:r>
            <a:r>
              <a:rPr lang="nb-NO" sz="2200" err="1">
                <a:ea typeface="+mn-lt"/>
                <a:cs typeface="+mn-lt"/>
              </a:rPr>
              <a:t>content</a:t>
            </a:r>
            <a:r>
              <a:rPr lang="nb-NO" sz="2200">
                <a:ea typeface="+mn-lt"/>
                <a:cs typeface="+mn-lt"/>
              </a:rPr>
              <a:t> </a:t>
            </a:r>
            <a:r>
              <a:rPr lang="nb-NO" sz="2200" err="1">
                <a:ea typeface="+mn-lt"/>
                <a:cs typeface="+mn-lt"/>
              </a:rPr>
              <a:t>that</a:t>
            </a:r>
            <a:r>
              <a:rPr lang="nb-NO" sz="2200">
                <a:ea typeface="+mn-lt"/>
                <a:cs typeface="+mn-lt"/>
              </a:rPr>
              <a:t> </a:t>
            </a:r>
            <a:r>
              <a:rPr lang="nb-NO" sz="2200" err="1">
                <a:ea typeface="+mn-lt"/>
                <a:cs typeface="+mn-lt"/>
              </a:rPr>
              <a:t>are</a:t>
            </a:r>
            <a:r>
              <a:rPr lang="nb-NO" sz="2200">
                <a:ea typeface="+mn-lt"/>
                <a:cs typeface="+mn-lt"/>
              </a:rPr>
              <a:t> </a:t>
            </a:r>
            <a:r>
              <a:rPr lang="nb-NO" sz="2200" err="1">
                <a:ea typeface="+mn-lt"/>
                <a:cs typeface="+mn-lt"/>
              </a:rPr>
              <a:t>published</a:t>
            </a:r>
            <a:r>
              <a:rPr lang="nb-NO" sz="2200">
                <a:ea typeface="+mn-lt"/>
                <a:cs typeface="+mn-lt"/>
              </a:rPr>
              <a:t> in html (uio.no, Canvas ++)</a:t>
            </a:r>
          </a:p>
          <a:p>
            <a:pPr marL="846455" lvl="1" indent="-228600">
              <a:buFont typeface="Arial,Sans-Serif"/>
              <a:buChar char="•"/>
            </a:pPr>
            <a:r>
              <a:rPr lang="nb-NO" sz="1700" err="1">
                <a:ea typeface="+mn-lt"/>
                <a:cs typeface="+mn-lt"/>
              </a:rPr>
              <a:t>Use</a:t>
            </a:r>
            <a:r>
              <a:rPr lang="nb-NO" sz="1700">
                <a:ea typeface="+mn-lt"/>
                <a:cs typeface="+mn-lt"/>
              </a:rPr>
              <a:t> heading </a:t>
            </a:r>
            <a:r>
              <a:rPr lang="nb-NO" sz="1700" err="1">
                <a:ea typeface="+mn-lt"/>
                <a:cs typeface="+mn-lt"/>
              </a:rPr>
              <a:t>levels</a:t>
            </a:r>
            <a:r>
              <a:rPr lang="nb-NO" sz="1700">
                <a:ea typeface="+mn-lt"/>
                <a:cs typeface="+mn-lt"/>
              </a:rPr>
              <a:t> in </a:t>
            </a:r>
            <a:r>
              <a:rPr lang="nb-NO" sz="1700" err="1">
                <a:ea typeface="+mn-lt"/>
                <a:cs typeface="+mn-lt"/>
              </a:rPr>
              <a:t>the</a:t>
            </a:r>
            <a:r>
              <a:rPr lang="nb-NO" sz="1700">
                <a:ea typeface="+mn-lt"/>
                <a:cs typeface="+mn-lt"/>
              </a:rPr>
              <a:t> right order </a:t>
            </a:r>
          </a:p>
          <a:p>
            <a:pPr marL="846455" lvl="1" indent="-228600">
              <a:buFont typeface="Arial,Sans-Serif"/>
              <a:buChar char="•"/>
            </a:pPr>
            <a:r>
              <a:rPr lang="nb-NO" sz="1700" err="1">
                <a:ea typeface="+mn-lt"/>
                <a:cs typeface="+mn-lt"/>
              </a:rPr>
              <a:t>Add</a:t>
            </a:r>
            <a:r>
              <a:rPr lang="nb-NO" sz="1700">
                <a:ea typeface="+mn-lt"/>
                <a:cs typeface="+mn-lt"/>
              </a:rPr>
              <a:t> alternative </a:t>
            </a:r>
            <a:r>
              <a:rPr lang="nb-NO" sz="1700" err="1">
                <a:ea typeface="+mn-lt"/>
                <a:cs typeface="+mn-lt"/>
              </a:rPr>
              <a:t>text</a:t>
            </a:r>
            <a:r>
              <a:rPr lang="nb-NO" sz="1700">
                <a:ea typeface="+mn-lt"/>
                <a:cs typeface="+mn-lt"/>
              </a:rPr>
              <a:t> to </a:t>
            </a:r>
            <a:r>
              <a:rPr lang="nb-NO" sz="1700" err="1">
                <a:ea typeface="+mn-lt"/>
                <a:cs typeface="+mn-lt"/>
              </a:rPr>
              <a:t>pictures</a:t>
            </a:r>
            <a:r>
              <a:rPr lang="nb-NO" sz="1700">
                <a:ea typeface="+mn-lt"/>
                <a:cs typeface="+mn-lt"/>
              </a:rPr>
              <a:t> and </a:t>
            </a:r>
            <a:r>
              <a:rPr lang="nb-NO" sz="1700" err="1">
                <a:ea typeface="+mn-lt"/>
                <a:cs typeface="+mn-lt"/>
              </a:rPr>
              <a:t>illustrations</a:t>
            </a:r>
            <a:endParaRPr lang="en-US" sz="1700">
              <a:ea typeface="+mn-lt"/>
              <a:cs typeface="+mn-lt"/>
            </a:endParaRPr>
          </a:p>
          <a:p>
            <a:pPr marL="846455" lvl="1" indent="-228600">
              <a:buFont typeface="Arial,Sans-Serif"/>
              <a:buChar char="•"/>
            </a:pPr>
            <a:r>
              <a:rPr lang="nb-NO" sz="1700">
                <a:ea typeface="+mn-lt"/>
                <a:cs typeface="+mn-lt"/>
              </a:rPr>
              <a:t>Write in </a:t>
            </a:r>
            <a:r>
              <a:rPr lang="nb-NO" sz="1700" err="1">
                <a:ea typeface="+mn-lt"/>
                <a:cs typeface="+mn-lt"/>
              </a:rPr>
              <a:t>plain</a:t>
            </a:r>
            <a:r>
              <a:rPr lang="nb-NO" sz="1700">
                <a:ea typeface="+mn-lt"/>
                <a:cs typeface="+mn-lt"/>
              </a:rPr>
              <a:t> </a:t>
            </a:r>
            <a:r>
              <a:rPr lang="nb-NO" sz="1700" err="1">
                <a:ea typeface="+mn-lt"/>
                <a:cs typeface="+mn-lt"/>
              </a:rPr>
              <a:t>language</a:t>
            </a:r>
          </a:p>
          <a:p>
            <a:pPr marL="846455" lvl="1" indent="-228600">
              <a:buFont typeface="Arial,Sans-Serif"/>
              <a:buChar char="•"/>
            </a:pPr>
            <a:r>
              <a:rPr lang="nb-NO" sz="1700">
                <a:ea typeface="+mn-lt"/>
                <a:cs typeface="+mn-lt"/>
              </a:rPr>
              <a:t>Links must be </a:t>
            </a:r>
            <a:r>
              <a:rPr lang="nb-NO" sz="1700" err="1">
                <a:ea typeface="+mn-lt"/>
                <a:cs typeface="+mn-lt"/>
              </a:rPr>
              <a:t>descriptive</a:t>
            </a:r>
            <a:endParaRPr lang="nb-NO" sz="1700">
              <a:ea typeface="+mn-lt"/>
              <a:cs typeface="+mn-lt"/>
            </a:endParaRPr>
          </a:p>
          <a:p>
            <a:pPr marL="846455" lvl="1" indent="-228600">
              <a:buFont typeface="Arial,Sans-Serif"/>
              <a:buChar char="•"/>
            </a:pPr>
            <a:r>
              <a:rPr lang="nb-NO" sz="1700" err="1">
                <a:ea typeface="+mn-lt"/>
                <a:cs typeface="+mn-lt"/>
              </a:rPr>
              <a:t>Tables</a:t>
            </a:r>
            <a:r>
              <a:rPr lang="nb-NO" sz="1700">
                <a:ea typeface="+mn-lt"/>
                <a:cs typeface="+mn-lt"/>
              </a:rPr>
              <a:t> </a:t>
            </a:r>
            <a:r>
              <a:rPr lang="nb-NO" sz="1700" err="1">
                <a:ea typeface="+mn-lt"/>
                <a:cs typeface="+mn-lt"/>
              </a:rPr>
              <a:t>are</a:t>
            </a:r>
            <a:r>
              <a:rPr lang="nb-NO" sz="1700">
                <a:ea typeface="+mn-lt"/>
                <a:cs typeface="+mn-lt"/>
              </a:rPr>
              <a:t> used to present data, not to </a:t>
            </a:r>
            <a:r>
              <a:rPr lang="nb-NO" sz="1700" err="1">
                <a:ea typeface="+mn-lt"/>
                <a:cs typeface="+mn-lt"/>
              </a:rPr>
              <a:t>control</a:t>
            </a:r>
            <a:r>
              <a:rPr lang="nb-NO" sz="1700">
                <a:ea typeface="+mn-lt"/>
                <a:cs typeface="+mn-lt"/>
              </a:rPr>
              <a:t> layout or design</a:t>
            </a:r>
          </a:p>
          <a:p>
            <a:pPr marL="846455" lvl="1" indent="-228600">
              <a:buFont typeface="Arial,Sans-Serif"/>
              <a:buChar char="•"/>
            </a:pPr>
            <a:r>
              <a:rPr lang="nb-NO" sz="1700" err="1">
                <a:ea typeface="+mn-lt"/>
                <a:cs typeface="+mn-lt"/>
              </a:rPr>
              <a:t>Use</a:t>
            </a:r>
            <a:r>
              <a:rPr lang="nb-NO" sz="1700">
                <a:ea typeface="+mn-lt"/>
                <a:cs typeface="+mn-lt"/>
              </a:rPr>
              <a:t> a </a:t>
            </a:r>
            <a:r>
              <a:rPr lang="nb-NO" sz="1700" err="1">
                <a:ea typeface="+mn-lt"/>
                <a:cs typeface="+mn-lt"/>
              </a:rPr>
              <a:t>text</a:t>
            </a:r>
            <a:r>
              <a:rPr lang="nb-NO" sz="1700">
                <a:ea typeface="+mn-lt"/>
                <a:cs typeface="+mn-lt"/>
              </a:rPr>
              <a:t> alternative for video and </a:t>
            </a:r>
            <a:r>
              <a:rPr lang="nb-NO" sz="1700" err="1">
                <a:ea typeface="+mn-lt"/>
                <a:cs typeface="+mn-lt"/>
              </a:rPr>
              <a:t>audio</a:t>
            </a:r>
          </a:p>
          <a:p>
            <a:pPr marL="1303655" lvl="2" indent="-228600">
              <a:buFont typeface="Arial,Sans-Serif"/>
              <a:buChar char="•"/>
            </a:pPr>
            <a:r>
              <a:rPr lang="nb-NO">
                <a:ea typeface="+mn-lt"/>
                <a:cs typeface="+mn-lt"/>
              </a:rPr>
              <a:t>Tools: </a:t>
            </a:r>
            <a:r>
              <a:rPr lang="nb-NO">
                <a:ea typeface="+mn-lt"/>
                <a:cs typeface="+mn-lt"/>
                <a:hlinkClick r:id="rId3"/>
              </a:rPr>
              <a:t>Autotekst</a:t>
            </a:r>
            <a:r>
              <a:rPr lang="nb-NO">
                <a:ea typeface="+mn-lt"/>
                <a:cs typeface="+mn-lt"/>
              </a:rPr>
              <a:t> and </a:t>
            </a:r>
            <a:r>
              <a:rPr lang="nb-NO">
                <a:ea typeface="+mn-lt"/>
                <a:cs typeface="+mn-lt"/>
                <a:hlinkClick r:id="rId4"/>
              </a:rPr>
              <a:t>Panopto (ntnu.no)</a:t>
            </a:r>
            <a:endParaRPr lang="nb-NO">
              <a:ea typeface="+mn-lt"/>
              <a:cs typeface="+mn-lt"/>
            </a:endParaRPr>
          </a:p>
          <a:p>
            <a:pPr marL="125095" indent="-125095">
              <a:buFont typeface="Arial"/>
              <a:buChar char="•"/>
            </a:pPr>
            <a:endParaRPr lang="nb-NO">
              <a:cs typeface="Arial"/>
            </a:endParaRPr>
          </a:p>
          <a:p>
            <a:pPr marL="125095" indent="-125095">
              <a:buFont typeface="Arial"/>
              <a:buChar char="•"/>
            </a:pPr>
            <a:endParaRPr lang="nb-NO">
              <a:cs typeface="Arial"/>
            </a:endParaRPr>
          </a:p>
          <a:p>
            <a:pPr marL="125095" indent="-125095">
              <a:buFont typeface="Arial"/>
              <a:buChar char="•"/>
            </a:pPr>
            <a:endParaRPr lang="nb-NO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nb-NO"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9BEE24-3DC3-4839-F71C-8D59A6960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93069-1002-6C49-6F1E-100499C9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10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8D17A4D-6362-DC48-3D7D-49A717A47B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5007" y="1417488"/>
            <a:ext cx="8812108" cy="4351338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" sz="3200" dirty="0"/>
              <a:t>Our goal is for </a:t>
            </a:r>
            <a:r>
              <a:rPr lang="en" sz="3200" dirty="0" err="1"/>
              <a:t>UiO</a:t>
            </a:r>
            <a:r>
              <a:rPr lang="en" sz="3200" dirty="0"/>
              <a:t> to be accessible to everyone, both as a place of study and a workplace. </a:t>
            </a:r>
            <a:endParaRPr lang="nb-NO" sz="3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" sz="3200"/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" sz="3200" dirty="0"/>
              <a:t>As a contribution to this, USIT has taken several measures to improve </a:t>
            </a:r>
            <a:r>
              <a:rPr lang="en-US" sz="3200" dirty="0"/>
              <a:t>accessibility of </a:t>
            </a:r>
            <a:r>
              <a:rPr lang="en" sz="3200" dirty="0" err="1"/>
              <a:t>UiO's</a:t>
            </a:r>
            <a:r>
              <a:rPr lang="en" sz="3200" dirty="0"/>
              <a:t> </a:t>
            </a:r>
            <a:endParaRPr lang="nb-NO" sz="3200" dirty="0"/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" sz="3200" dirty="0"/>
              <a:t>digital services.</a:t>
            </a:r>
            <a:endParaRPr lang="nb-NO" sz="3200" dirty="0"/>
          </a:p>
          <a:p>
            <a:pPr marL="0" indent="0">
              <a:lnSpc>
                <a:spcPct val="90000"/>
              </a:lnSpc>
              <a:spcAft>
                <a:spcPts val="600"/>
              </a:spcAft>
            </a:pPr>
            <a:endParaRPr lang="en" sz="3200"/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/>
          </a:p>
          <a:p>
            <a:pPr marL="125095" indent="-125095">
              <a:lnSpc>
                <a:spcPct val="90000"/>
              </a:lnSpc>
              <a:spcAft>
                <a:spcPts val="600"/>
              </a:spcAft>
            </a:pPr>
            <a:endParaRPr lang="en-US" sz="320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BD52BD-4BE2-E008-B41E-8EC2B823276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266367" y="6263528"/>
            <a:ext cx="59946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22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B1C26-34B4-93DF-5E48-2F7ACF001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52" y="2228519"/>
            <a:ext cx="5358865" cy="2400627"/>
          </a:xfrm>
        </p:spPr>
        <p:txBody>
          <a:bodyPr/>
          <a:lstStyle/>
          <a:p>
            <a:r>
              <a:rPr lang="en-US">
                <a:cs typeface="Arial"/>
              </a:rPr>
              <a:t>AUTOTEKST </a:t>
            </a:r>
            <a:r>
              <a:rPr lang="en-US"/>
              <a:t>automatic transcription for speech to text</a:t>
            </a:r>
            <a:endParaRPr lang="en-US" err="1">
              <a:cs typeface="Arial"/>
            </a:endParaRPr>
          </a:p>
          <a:p>
            <a:endParaRPr lang="en-US"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6FF6DC-8768-C31C-54B0-D8D4637AAB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E42C035-BBAE-C764-6EA6-952BB9C1D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125" y="1649935"/>
            <a:ext cx="5609524" cy="4612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38CCB6-5483-ED3C-6E31-1CCC247B3F53}"/>
              </a:ext>
            </a:extLst>
          </p:cNvPr>
          <p:cNvSpPr txBox="1"/>
          <p:nvPr/>
        </p:nvSpPr>
        <p:spPr>
          <a:xfrm>
            <a:off x="6248400" y="505326"/>
            <a:ext cx="555056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/>
              <a:t>A tool to automatically transcribe speech to text by using Google Speech to Text technology.​</a:t>
            </a:r>
            <a:endParaRPr lang="en-US" sz="20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8623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D7941-C84D-F03E-5832-E43A81EB9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52" y="1674521"/>
            <a:ext cx="5358865" cy="3508623"/>
          </a:xfrm>
        </p:spPr>
        <p:txBody>
          <a:bodyPr/>
          <a:lstStyle/>
          <a:p>
            <a:r>
              <a:rPr lang="en-US" dirty="0">
                <a:cs typeface="Arial"/>
              </a:rPr>
              <a:t>"UU-SJEKK" implemented in </a:t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our CMS (Vortex)</a:t>
            </a:r>
            <a:br>
              <a:rPr lang="en-US" dirty="0">
                <a:cs typeface="Arial"/>
              </a:rPr>
            </a:br>
            <a:r>
              <a:rPr lang="en-US" dirty="0" err="1">
                <a:solidFill>
                  <a:srgbClr val="FF0000"/>
                </a:solidFill>
                <a:cs typeface="Arial"/>
              </a:rPr>
              <a:t>annen</a:t>
            </a:r>
            <a:r>
              <a:rPr lang="en-US" dirty="0">
                <a:solidFill>
                  <a:srgbClr val="FF0000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Arial"/>
              </a:rPr>
              <a:t>skjermdump</a:t>
            </a:r>
            <a:r>
              <a:rPr lang="en-US" dirty="0">
                <a:solidFill>
                  <a:srgbClr val="FF0000"/>
                </a:solidFill>
                <a:cs typeface="Arial"/>
              </a:rPr>
              <a:t> inn her?</a:t>
            </a:r>
            <a:br>
              <a:rPr lang="en-US" dirty="0">
                <a:cs typeface="Arial"/>
              </a:rPr>
            </a:br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0CBC4-5DEE-B320-FDB8-130ED506089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586000" y="965433"/>
            <a:ext cx="5093140" cy="152828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" sz="2100">
                <a:ea typeface="+mn-lt"/>
                <a:cs typeface="+mn-lt"/>
              </a:rPr>
              <a:t>Automatically check if your website/content is accessible</a:t>
            </a:r>
            <a:endParaRPr lang="en-US"/>
          </a:p>
          <a:p>
            <a:pPr marL="125095" indent="-125095"/>
            <a:endParaRPr lang="en" sz="2100"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791D48-1BD1-D9F8-DE45-4F5766C93D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637A39F-0E3B-C9E3-14DD-8EA50AFBF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879600"/>
            <a:ext cx="5692140" cy="428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2B83A1F8-F648-9C4E-B5B5-F3B975CAD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46911"/>
            <a:ext cx="9144000" cy="748728"/>
          </a:xfrm>
        </p:spPr>
        <p:txBody>
          <a:bodyPr/>
          <a:lstStyle/>
          <a:p>
            <a:r>
              <a:rPr lang="nb-NO" err="1"/>
              <a:t>What</a:t>
            </a:r>
            <a:r>
              <a:rPr lang="nb-NO"/>
              <a:t> is </a:t>
            </a:r>
            <a:r>
              <a:rPr lang="nb-NO" err="1"/>
              <a:t>accessibility</a:t>
            </a:r>
            <a:r>
              <a:rPr lang="nb-NO"/>
              <a:t>?</a:t>
            </a: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63FD53CE-4C04-3F4B-B844-755AA9B5A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6592"/>
            <a:ext cx="9144000" cy="2580310"/>
          </a:xfrm>
        </p:spPr>
        <p:txBody>
          <a:bodyPr/>
          <a:lstStyle/>
          <a:p>
            <a:r>
              <a:rPr lang="nb-NO" sz="4000">
                <a:ea typeface="+mj-lt"/>
                <a:cs typeface="+mj-lt"/>
              </a:rPr>
              <a:t>Accessibility is </a:t>
            </a:r>
            <a:r>
              <a:rPr lang="nb-NO" sz="4000" err="1">
                <a:ea typeface="+mj-lt"/>
                <a:cs typeface="+mj-lt"/>
              </a:rPr>
              <a:t>based</a:t>
            </a:r>
            <a:r>
              <a:rPr lang="nb-NO" sz="4000">
                <a:ea typeface="+mj-lt"/>
                <a:cs typeface="+mj-lt"/>
              </a:rPr>
              <a:t> </a:t>
            </a:r>
            <a:r>
              <a:rPr lang="nb-NO" sz="4000" err="1">
                <a:ea typeface="+mj-lt"/>
                <a:cs typeface="+mj-lt"/>
              </a:rPr>
              <a:t>on</a:t>
            </a:r>
            <a:r>
              <a:rPr lang="nb-NO" sz="4000">
                <a:ea typeface="+mj-lt"/>
                <a:cs typeface="+mj-lt"/>
              </a:rPr>
              <a:t> </a:t>
            </a:r>
            <a:r>
              <a:rPr lang="nb-NO" sz="4000" err="1">
                <a:ea typeface="+mj-lt"/>
                <a:cs typeface="+mj-lt"/>
              </a:rPr>
              <a:t>the</a:t>
            </a:r>
            <a:r>
              <a:rPr lang="nb-NO" sz="4000">
                <a:ea typeface="+mj-lt"/>
                <a:cs typeface="+mj-lt"/>
              </a:rPr>
              <a:t> </a:t>
            </a:r>
            <a:r>
              <a:rPr lang="nb-NO" sz="4000" err="1">
                <a:ea typeface="+mj-lt"/>
                <a:cs typeface="+mj-lt"/>
              </a:rPr>
              <a:t>idea</a:t>
            </a:r>
            <a:endParaRPr lang="en-US"/>
          </a:p>
          <a:p>
            <a:r>
              <a:rPr lang="nb-NO" sz="4000" err="1">
                <a:ea typeface="+mj-lt"/>
                <a:cs typeface="+mj-lt"/>
              </a:rPr>
              <a:t>that</a:t>
            </a:r>
            <a:r>
              <a:rPr lang="nb-NO" sz="4000">
                <a:ea typeface="+mj-lt"/>
                <a:cs typeface="+mj-lt"/>
              </a:rPr>
              <a:t> services </a:t>
            </a:r>
            <a:r>
              <a:rPr lang="nb-NO" sz="4000" err="1">
                <a:ea typeface="+mj-lt"/>
                <a:cs typeface="+mj-lt"/>
              </a:rPr>
              <a:t>should</a:t>
            </a:r>
            <a:r>
              <a:rPr lang="nb-NO" sz="4000">
                <a:ea typeface="+mj-lt"/>
                <a:cs typeface="+mj-lt"/>
              </a:rPr>
              <a:t> be </a:t>
            </a:r>
            <a:r>
              <a:rPr lang="nb-NO" sz="4000" err="1">
                <a:ea typeface="+mj-lt"/>
                <a:cs typeface="+mj-lt"/>
              </a:rPr>
              <a:t>available</a:t>
            </a:r>
            <a:r>
              <a:rPr lang="nb-NO" sz="4000">
                <a:ea typeface="+mj-lt"/>
                <a:cs typeface="+mj-lt"/>
              </a:rPr>
              <a:t> to </a:t>
            </a:r>
            <a:r>
              <a:rPr lang="nb-NO" sz="4000" err="1">
                <a:ea typeface="+mj-lt"/>
                <a:cs typeface="+mj-lt"/>
              </a:rPr>
              <a:t>everyone</a:t>
            </a:r>
            <a:r>
              <a:rPr lang="nb-NO" sz="4000">
                <a:ea typeface="+mj-lt"/>
                <a:cs typeface="+mj-lt"/>
              </a:rPr>
              <a:t>.</a:t>
            </a:r>
            <a:endParaRPr lang="nb-NO">
              <a:ea typeface="+mj-lt"/>
              <a:cs typeface="+mj-lt"/>
            </a:endParaRPr>
          </a:p>
          <a:p>
            <a:r>
              <a:rPr lang="nb-NO" sz="4000" err="1">
                <a:ea typeface="+mj-lt"/>
                <a:cs typeface="+mj-lt"/>
              </a:rPr>
              <a:t>Regardless</a:t>
            </a:r>
            <a:r>
              <a:rPr lang="nb-NO" sz="4000">
                <a:ea typeface="+mj-lt"/>
                <a:cs typeface="+mj-lt"/>
              </a:rPr>
              <a:t> </a:t>
            </a:r>
            <a:r>
              <a:rPr lang="nb-NO" sz="4000" err="1">
                <a:ea typeface="+mj-lt"/>
                <a:cs typeface="+mj-lt"/>
              </a:rPr>
              <a:t>of</a:t>
            </a:r>
            <a:r>
              <a:rPr lang="nb-NO" sz="4000">
                <a:ea typeface="+mj-lt"/>
                <a:cs typeface="+mj-lt"/>
              </a:rPr>
              <a:t> age, </a:t>
            </a:r>
            <a:r>
              <a:rPr lang="nb-NO" sz="4000" err="1">
                <a:ea typeface="+mj-lt"/>
                <a:cs typeface="+mj-lt"/>
              </a:rPr>
              <a:t>ability</a:t>
            </a:r>
            <a:r>
              <a:rPr lang="nb-NO" sz="4000">
                <a:ea typeface="+mj-lt"/>
                <a:cs typeface="+mj-lt"/>
              </a:rPr>
              <a:t> to </a:t>
            </a:r>
            <a:r>
              <a:rPr lang="nb-NO" sz="4000" err="1">
                <a:ea typeface="+mj-lt"/>
                <a:cs typeface="+mj-lt"/>
              </a:rPr>
              <a:t>function</a:t>
            </a:r>
            <a:endParaRPr lang="nb-NO"/>
          </a:p>
          <a:p>
            <a:r>
              <a:rPr lang="nb-NO" sz="4000">
                <a:ea typeface="+mj-lt"/>
                <a:cs typeface="+mj-lt"/>
              </a:rPr>
              <a:t>or </a:t>
            </a:r>
            <a:r>
              <a:rPr lang="nb-NO" sz="4000" err="1">
                <a:ea typeface="+mj-lt"/>
                <a:cs typeface="+mj-lt"/>
              </a:rPr>
              <a:t>level</a:t>
            </a:r>
            <a:r>
              <a:rPr lang="nb-NO" sz="4000">
                <a:ea typeface="+mj-lt"/>
                <a:cs typeface="+mj-lt"/>
              </a:rPr>
              <a:t> </a:t>
            </a:r>
            <a:r>
              <a:rPr lang="nb-NO" sz="4000" err="1">
                <a:ea typeface="+mj-lt"/>
                <a:cs typeface="+mj-lt"/>
              </a:rPr>
              <a:t>of</a:t>
            </a:r>
            <a:r>
              <a:rPr lang="nb-NO" sz="4000">
                <a:ea typeface="+mj-lt"/>
                <a:cs typeface="+mj-lt"/>
              </a:rPr>
              <a:t> </a:t>
            </a:r>
            <a:r>
              <a:rPr lang="nb-NO" sz="4000" err="1">
                <a:ea typeface="+mj-lt"/>
                <a:cs typeface="+mj-lt"/>
              </a:rPr>
              <a:t>education</a:t>
            </a:r>
            <a:r>
              <a:rPr lang="nb-NO" sz="4000">
                <a:ea typeface="+mj-lt"/>
                <a:cs typeface="+mj-lt"/>
              </a:rPr>
              <a:t>.</a:t>
            </a:r>
            <a:endParaRPr lang="nb-NO">
              <a:ea typeface="+mj-lt"/>
              <a:cs typeface="+mj-lt"/>
            </a:endParaRPr>
          </a:p>
          <a:p>
            <a:pPr>
              <a:lnSpc>
                <a:spcPct val="100000"/>
              </a:lnSpc>
            </a:pPr>
            <a:endParaRPr lang="nb-NO" sz="4000">
              <a:cs typeface="Arial"/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3F8AFB8-C603-C44F-ADD8-C60FBCA17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93B567E-9DCC-DA45-A3A6-550E2D45D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8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E47A4-52BE-0C9B-9BC4-EC3D1F172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214953"/>
            <a:ext cx="11431664" cy="754068"/>
          </a:xfrm>
        </p:spPr>
        <p:txBody>
          <a:bodyPr/>
          <a:lstStyle/>
          <a:p>
            <a:r>
              <a:rPr lang="en-US"/>
              <a:t>Checklist: Universal design of web content (UU-</a:t>
            </a:r>
            <a:r>
              <a:rPr lang="en-US" err="1"/>
              <a:t>vettregler</a:t>
            </a:r>
            <a:r>
              <a:rPr lang="en-US"/>
              <a:t>)</a:t>
            </a:r>
            <a:endParaRPr lang="en-US" err="1"/>
          </a:p>
          <a:p>
            <a:endParaRPr lang="en-US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181C4-0F0C-8691-79DC-4C11267BDA8B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339034"/>
            <a:ext cx="5335664" cy="4347644"/>
          </a:xfrm>
        </p:spPr>
        <p:txBody>
          <a:bodyPr vert="horz" lIns="0" tIns="0" rIns="0" bIns="0" rtlCol="0" anchor="t">
            <a:noAutofit/>
          </a:bodyPr>
          <a:lstStyle/>
          <a:p>
            <a:pPr marL="125095" indent="-125095">
              <a:lnSpc>
                <a:spcPct val="150000"/>
              </a:lnSpc>
            </a:pPr>
            <a:r>
              <a:rPr lang="en-US" sz="2000" dirty="0">
                <a:ea typeface="+mn-lt"/>
                <a:cs typeface="+mn-lt"/>
              </a:rPr>
              <a:t>UiO's websites must be accessible to all users. To manage this, we ask you to follow these rules every time you publish </a:t>
            </a:r>
            <a:br>
              <a:rPr lang="en-US" sz="2000" dirty="0">
                <a:ea typeface="+mn-lt"/>
                <a:cs typeface="+mn-lt"/>
              </a:rPr>
            </a:br>
            <a:r>
              <a:rPr lang="en-US" sz="2000" dirty="0">
                <a:ea typeface="+mn-lt"/>
                <a:cs typeface="+mn-lt"/>
              </a:rPr>
              <a:t>content online.</a:t>
            </a:r>
          </a:p>
          <a:p>
            <a:pPr marL="125095" indent="-125095">
              <a:lnSpc>
                <a:spcPct val="150000"/>
              </a:lnSpc>
            </a:pPr>
            <a:endParaRPr lang="en-US" sz="2000" dirty="0">
              <a:ea typeface="+mn-lt"/>
              <a:cs typeface="+mn-lt"/>
            </a:endParaRPr>
          </a:p>
          <a:p>
            <a:pPr marL="125095" indent="-125095">
              <a:lnSpc>
                <a:spcPct val="150000"/>
              </a:lnSpc>
            </a:pPr>
            <a:r>
              <a:rPr lang="en-US" sz="2000" dirty="0">
                <a:ea typeface="+mn-lt"/>
                <a:cs typeface="+mn-lt"/>
                <a:hlinkClick r:id="rId2"/>
              </a:rPr>
              <a:t>https://www.uio.no/english/for-employees/support/profile/web/accessibility/checklist-for-universal-design-on-uio.html</a:t>
            </a:r>
            <a:endParaRPr lang="en-US" sz="2000" dirty="0">
              <a:ea typeface="+mn-lt"/>
              <a:cs typeface="+mn-lt"/>
            </a:endParaRPr>
          </a:p>
          <a:p>
            <a:pPr marL="125095" indent="-125095">
              <a:lnSpc>
                <a:spcPct val="150000"/>
              </a:lnSpc>
            </a:pPr>
            <a:endParaRPr lang="en-US" sz="2000" dirty="0"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A6A7E9-F76C-A962-45CF-1BF51B0F8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82FF6-417F-D9DB-D6F9-12F610733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7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96FC8F0F-AC60-31C1-60AB-8950338A7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913" y="1075123"/>
            <a:ext cx="4797286" cy="491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25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F5FC6-B139-1776-6EE9-D8D1FF9ED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54" y="243587"/>
            <a:ext cx="11431664" cy="754068"/>
          </a:xfrm>
        </p:spPr>
        <p:txBody>
          <a:bodyPr anchor="t">
            <a:normAutofit/>
          </a:bodyPr>
          <a:lstStyle/>
          <a:p>
            <a:r>
              <a:rPr lang="en-US" sz="3000"/>
              <a:t>Information material/guide for accessibility of ICT at </a:t>
            </a:r>
            <a:r>
              <a:rPr lang="en-US" sz="3000" err="1"/>
              <a:t>UiO</a:t>
            </a:r>
            <a:endParaRPr lang="en-US" sz="3000">
              <a:cs typeface="Arial"/>
            </a:endParaRPr>
          </a:p>
        </p:txBody>
      </p:sp>
      <p:pic>
        <p:nvPicPr>
          <p:cNvPr id="7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E949EDE-1440-6682-4352-C1E0F42B9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741" y="1282221"/>
            <a:ext cx="2947481" cy="4585880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E4CBAC-13C0-7CDD-CAD9-7614D06F648B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5580741" y="1772078"/>
            <a:ext cx="5469089" cy="4354851"/>
          </a:xfrm>
        </p:spPr>
        <p:txBody>
          <a:bodyPr vert="horz" lIns="0" tIns="0" rIns="0" bIns="0" rtlCol="0" anchor="t">
            <a:normAutofit/>
          </a:bodyPr>
          <a:lstStyle/>
          <a:p>
            <a:pPr marL="125095" indent="-125095"/>
            <a:r>
              <a:rPr lang="en-US" dirty="0">
                <a:cs typeface="Arial"/>
              </a:rPr>
              <a:t> New information material will soon be published</a:t>
            </a:r>
          </a:p>
          <a:p>
            <a:pPr marL="125095" indent="-125095"/>
            <a:r>
              <a:rPr lang="en-US" dirty="0"/>
              <a:t> Will guide you whether you are making teaching material, information content, design or code </a:t>
            </a:r>
            <a:endParaRPr lang="en-US" dirty="0">
              <a:cs typeface="Arial"/>
            </a:endParaRPr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32C15621-AE7C-96D1-A68F-6898CB24D68A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>
          <a:xfrm>
            <a:off x="1837732" y="6243181"/>
            <a:ext cx="1501215" cy="259232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01187-045E-6410-EA2F-44EC62EDCC61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>
          <a:xfrm>
            <a:off x="11266367" y="6263528"/>
            <a:ext cx="59946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62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9513C-AE18-079F-9A6B-DA7C70B5D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258706"/>
            <a:ext cx="11431664" cy="754068"/>
          </a:xfrm>
        </p:spPr>
        <p:txBody>
          <a:bodyPr/>
          <a:lstStyle/>
          <a:p>
            <a:r>
              <a:rPr lang="en-US">
                <a:cs typeface="Arial"/>
              </a:rPr>
              <a:t>Background for Accessibility Project, phase 2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37AE9-B0C3-CA6F-C156-A28343F56A2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332618"/>
            <a:ext cx="9871379" cy="4567420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>
                <a:ea typeface="+mn-lt"/>
                <a:cs typeface="+mn-lt"/>
              </a:rPr>
              <a:t>In 2021 we finished </a:t>
            </a:r>
            <a:r>
              <a:rPr lang="en-US" sz="2200">
                <a:ea typeface="+mn-lt"/>
                <a:cs typeface="+mn-lt"/>
                <a:hlinkClick r:id="rId2"/>
              </a:rPr>
              <a:t>phase 1 of the project</a:t>
            </a:r>
            <a:r>
              <a:rPr lang="en-US" sz="2200">
                <a:ea typeface="+mn-lt"/>
                <a:cs typeface="+mn-lt"/>
              </a:rPr>
              <a:t> that measured the degree of accessibility in </a:t>
            </a:r>
            <a:r>
              <a:rPr lang="en-US" sz="2200" err="1">
                <a:ea typeface="+mn-lt"/>
                <a:cs typeface="+mn-lt"/>
              </a:rPr>
              <a:t>UiO's</a:t>
            </a:r>
            <a:r>
              <a:rPr lang="en-US" sz="2200">
                <a:ea typeface="+mn-lt"/>
                <a:cs typeface="+mn-lt"/>
              </a:rPr>
              <a:t> digital services and content. In addition, we checked the competency of system owners in regard to accessibility issues.</a:t>
            </a:r>
            <a:endParaRPr lang="en-US" sz="22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200">
                <a:ea typeface="+mn-lt"/>
                <a:cs typeface="+mn-lt"/>
              </a:rPr>
              <a:t>Services that were checked: uio.no, Canvas, Devilry, Oria, EHMS and </a:t>
            </a:r>
            <a:r>
              <a:rPr lang="en-US" sz="2200" err="1">
                <a:ea typeface="+mn-lt"/>
                <a:cs typeface="+mn-lt"/>
              </a:rPr>
              <a:t>UiO</a:t>
            </a:r>
            <a:r>
              <a:rPr lang="en-US" sz="2200">
                <a:ea typeface="+mn-lt"/>
                <a:cs typeface="+mn-lt"/>
              </a:rPr>
              <a:t> Password Services</a:t>
            </a:r>
            <a:endParaRPr lang="en-US" sz="2200" err="1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200">
                <a:cs typeface="Arial"/>
              </a:rPr>
              <a:t>Findings from phase 1: </a:t>
            </a:r>
            <a:r>
              <a:rPr lang="en-US" sz="2200">
                <a:cs typeface="Arial"/>
                <a:hlinkClick r:id="rId3"/>
              </a:rPr>
              <a:t>Major WCAG failures in services that were checked</a:t>
            </a:r>
            <a:endParaRPr lang="en-US" sz="2200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200">
                <a:cs typeface="Arial"/>
              </a:rPr>
              <a:t>One of the recommendations from phase 1: </a:t>
            </a:r>
            <a:r>
              <a:rPr lang="en-US" sz="2200" i="1">
                <a:cs typeface="Arial"/>
              </a:rPr>
              <a:t>anchoring and training at the faculties/academic environments</a:t>
            </a:r>
            <a:endParaRPr lang="en-US" sz="2200"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F275A4-89C5-C4F2-2FF2-049E87F23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5447FB-6A2A-0F52-96DA-4D3C1266F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18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B3EF7-E709-E4D3-A4B9-F9AECE064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288944"/>
            <a:ext cx="11431664" cy="675449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Actions in phase 2</a:t>
            </a:r>
            <a:endParaRPr lang="en-US"/>
          </a:p>
          <a:p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2D538-4BF5-8D94-FF5D-9BD89C889F7D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361436"/>
            <a:ext cx="9200041" cy="4538602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300">
                <a:ea typeface="+mn-lt"/>
                <a:cs typeface="+mn-lt"/>
              </a:rPr>
              <a:t>Project period for this phase is February - June 2022</a:t>
            </a:r>
            <a:endParaRPr lang="en-US" sz="23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300">
                <a:ea typeface="+mn-lt"/>
                <a:cs typeface="+mn-lt"/>
              </a:rPr>
              <a:t>Informational meetings about accessibility requirements at all units at </a:t>
            </a:r>
            <a:r>
              <a:rPr lang="en-US" sz="2300" err="1">
                <a:ea typeface="+mn-lt"/>
                <a:cs typeface="+mn-lt"/>
              </a:rPr>
              <a:t>UiO</a:t>
            </a:r>
            <a:r>
              <a:rPr lang="en-US" sz="2300">
                <a:ea typeface="+mn-lt"/>
                <a:cs typeface="+mn-lt"/>
              </a:rPr>
              <a:t> (similar to GDPR project). Each faculty/unit is itself responsible for meeting the legal requirements for accessibility.</a:t>
            </a:r>
            <a:endParaRPr lang="en-US" sz="23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300">
                <a:ea typeface="+mn-lt"/>
                <a:cs typeface="+mn-lt"/>
              </a:rPr>
              <a:t>Present the central support services for accessibility (from autumn 2022)</a:t>
            </a:r>
            <a:endParaRPr lang="en-US" sz="23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300">
                <a:ea typeface="+mn-lt"/>
                <a:cs typeface="+mn-lt"/>
              </a:rPr>
              <a:t>Now creating guides and courses for the most important accessibility issues (example: “How to make accessible presentations”)</a:t>
            </a:r>
            <a:endParaRPr lang="en-US" sz="2300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300">
              <a:cs typeface="Arial"/>
            </a:endParaRPr>
          </a:p>
          <a:p>
            <a:pPr marL="125095" indent="-125095"/>
            <a:br>
              <a:rPr lang="en-US"/>
            </a:br>
            <a:endParaRPr lang="en-US" sz="2300"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C8DDF-E959-46BB-9DD1-1BD71F7CD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41B6A9-BD58-D9AE-13EF-A1D38A29F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15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5782A5-D156-F558-BFD0-3FD206CD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52" y="3059516"/>
            <a:ext cx="5358865" cy="738633"/>
          </a:xfrm>
        </p:spPr>
        <p:txBody>
          <a:bodyPr/>
          <a:lstStyle/>
          <a:p>
            <a:r>
              <a:rPr lang="nb-NO">
                <a:cs typeface="Arial"/>
              </a:rPr>
              <a:t>How do </a:t>
            </a:r>
            <a:r>
              <a:rPr lang="nb-NO" err="1">
                <a:cs typeface="Arial"/>
              </a:rPr>
              <a:t>we</a:t>
            </a:r>
            <a:r>
              <a:rPr lang="nb-NO">
                <a:cs typeface="Arial"/>
              </a:rPr>
              <a:t> </a:t>
            </a:r>
            <a:r>
              <a:rPr lang="nb-NO" err="1">
                <a:cs typeface="Arial"/>
              </a:rPr>
              <a:t>solve</a:t>
            </a:r>
            <a:r>
              <a:rPr lang="nb-NO">
                <a:cs typeface="Arial"/>
              </a:rPr>
              <a:t> </a:t>
            </a:r>
            <a:r>
              <a:rPr lang="nb-NO" err="1">
                <a:cs typeface="Arial"/>
              </a:rPr>
              <a:t>this</a:t>
            </a:r>
            <a:r>
              <a:rPr lang="nb-NO">
                <a:cs typeface="Arial"/>
              </a:rPr>
              <a:t>?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A08A9A6-D5CD-2BC1-2571-A56124C6DDF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99095" y="965433"/>
            <a:ext cx="5489810" cy="4926800"/>
          </a:xfrm>
        </p:spPr>
        <p:txBody>
          <a:bodyPr>
            <a:normAutofit/>
          </a:bodyPr>
          <a:lstStyle/>
          <a:p>
            <a:pPr marL="495300" indent="-342900"/>
            <a:r>
              <a:rPr lang="nb-NO" sz="2100" dirty="0" err="1">
                <a:cs typeface="Arial"/>
              </a:rPr>
              <a:t>Some</a:t>
            </a:r>
            <a:r>
              <a:rPr lang="nb-NO" sz="2100" dirty="0">
                <a:cs typeface="Arial"/>
              </a:rPr>
              <a:t> </a:t>
            </a:r>
            <a:r>
              <a:rPr lang="nb-NO" sz="2100" dirty="0" err="1">
                <a:cs typeface="Arial"/>
              </a:rPr>
              <a:t>things</a:t>
            </a:r>
            <a:r>
              <a:rPr lang="nb-NO" sz="2100" dirty="0">
                <a:cs typeface="Arial"/>
              </a:rPr>
              <a:t> </a:t>
            </a:r>
            <a:r>
              <a:rPr lang="nb-NO" sz="2100" dirty="0" err="1">
                <a:cs typeface="Arial"/>
              </a:rPr>
              <a:t>require</a:t>
            </a:r>
            <a:r>
              <a:rPr lang="nb-NO" sz="2100" dirty="0">
                <a:cs typeface="Arial"/>
              </a:rPr>
              <a:t> </a:t>
            </a:r>
            <a:r>
              <a:rPr lang="nb-NO" sz="2100" dirty="0" err="1">
                <a:cs typeface="Arial"/>
              </a:rPr>
              <a:t>technical</a:t>
            </a:r>
            <a:r>
              <a:rPr lang="nb-NO" sz="2100" dirty="0">
                <a:cs typeface="Arial"/>
              </a:rPr>
              <a:t> </a:t>
            </a:r>
            <a:r>
              <a:rPr lang="nb-NO" sz="2100" dirty="0" err="1">
                <a:cs typeface="Arial"/>
              </a:rPr>
              <a:t>solutions</a:t>
            </a:r>
            <a:endParaRPr lang="en-US" dirty="0" err="1"/>
          </a:p>
          <a:p>
            <a:pPr marL="1217930" lvl="1" indent="-456565"/>
            <a:r>
              <a:rPr lang="nb-NO" sz="1450" dirty="0">
                <a:cs typeface="Arial"/>
              </a:rPr>
              <a:t>UiO centrally has a </a:t>
            </a:r>
            <a:r>
              <a:rPr lang="nb-NO" sz="1450" dirty="0" err="1">
                <a:cs typeface="Arial"/>
              </a:rPr>
              <a:t>responsibility</a:t>
            </a:r>
            <a:r>
              <a:rPr lang="nb-NO" sz="1450" dirty="0">
                <a:cs typeface="Arial"/>
              </a:rPr>
              <a:t> for </a:t>
            </a:r>
            <a:r>
              <a:rPr lang="nb-NO" sz="1450" dirty="0" err="1">
                <a:cs typeface="Arial"/>
              </a:rPr>
              <a:t>the</a:t>
            </a:r>
            <a:r>
              <a:rPr lang="nb-NO" sz="1450" dirty="0">
                <a:cs typeface="Arial"/>
              </a:rPr>
              <a:t> </a:t>
            </a:r>
            <a:r>
              <a:rPr lang="nb-NO" sz="1450" dirty="0" err="1">
                <a:cs typeface="Arial"/>
              </a:rPr>
              <a:t>largest</a:t>
            </a:r>
            <a:r>
              <a:rPr lang="nb-NO" sz="1450" dirty="0">
                <a:cs typeface="Arial"/>
              </a:rPr>
              <a:t> services like uio.no and Canvas.</a:t>
            </a:r>
          </a:p>
          <a:p>
            <a:pPr marL="1217930" lvl="1" indent="-456565"/>
            <a:r>
              <a:rPr lang="nb-NO" sz="1450" dirty="0" err="1">
                <a:cs typeface="Arial"/>
              </a:rPr>
              <a:t>Local</a:t>
            </a:r>
            <a:r>
              <a:rPr lang="nb-NO" sz="1450" dirty="0">
                <a:cs typeface="Arial"/>
              </a:rPr>
              <a:t> services </a:t>
            </a:r>
            <a:r>
              <a:rPr lang="nb-NO" sz="1450" dirty="0" err="1">
                <a:cs typeface="Arial"/>
              </a:rPr>
              <a:t>are</a:t>
            </a:r>
            <a:r>
              <a:rPr lang="nb-NO" sz="1450" dirty="0">
                <a:cs typeface="Arial"/>
              </a:rPr>
              <a:t> </a:t>
            </a:r>
            <a:r>
              <a:rPr lang="nb-NO" sz="1450" dirty="0" err="1">
                <a:cs typeface="Arial"/>
              </a:rPr>
              <a:t>the</a:t>
            </a:r>
            <a:r>
              <a:rPr lang="nb-NO" sz="1450" dirty="0">
                <a:cs typeface="Arial"/>
              </a:rPr>
              <a:t> </a:t>
            </a:r>
            <a:r>
              <a:rPr lang="nb-NO" sz="1450" dirty="0" err="1">
                <a:cs typeface="Arial"/>
              </a:rPr>
              <a:t>responsibility</a:t>
            </a:r>
            <a:r>
              <a:rPr lang="nb-NO" sz="1450" dirty="0">
                <a:cs typeface="Arial"/>
              </a:rPr>
              <a:t> </a:t>
            </a:r>
            <a:r>
              <a:rPr lang="nb-NO" sz="1450" dirty="0" err="1">
                <a:cs typeface="Arial"/>
              </a:rPr>
              <a:t>of</a:t>
            </a:r>
            <a:r>
              <a:rPr lang="nb-NO" sz="1450" dirty="0">
                <a:cs typeface="Arial"/>
              </a:rPr>
              <a:t> </a:t>
            </a:r>
            <a:r>
              <a:rPr lang="nb-NO" sz="1450" dirty="0" err="1">
                <a:cs typeface="Arial"/>
              </a:rPr>
              <a:t>the</a:t>
            </a:r>
            <a:r>
              <a:rPr lang="nb-NO" sz="1450" dirty="0">
                <a:cs typeface="Arial"/>
              </a:rPr>
              <a:t> units </a:t>
            </a:r>
            <a:r>
              <a:rPr lang="nb-NO" sz="1450" dirty="0" err="1">
                <a:cs typeface="Arial"/>
              </a:rPr>
              <a:t>themselves</a:t>
            </a:r>
            <a:r>
              <a:rPr lang="nb-NO" sz="1450" dirty="0">
                <a:cs typeface="Arial"/>
              </a:rPr>
              <a:t>.</a:t>
            </a:r>
            <a:br>
              <a:rPr lang="nb-NO" sz="1450" dirty="0">
                <a:cs typeface="Arial"/>
              </a:rPr>
            </a:br>
            <a:endParaRPr lang="nb-NO" sz="1467">
              <a:cs typeface="Arial"/>
            </a:endParaRPr>
          </a:p>
          <a:p>
            <a:pPr marL="608965" indent="-456565"/>
            <a:r>
              <a:rPr lang="nb-NO" sz="2100" dirty="0">
                <a:ea typeface="+mn-lt"/>
                <a:cs typeface="+mn-lt"/>
              </a:rPr>
              <a:t>The </a:t>
            </a:r>
            <a:r>
              <a:rPr lang="nb-NO" sz="2100" dirty="0" err="1">
                <a:ea typeface="+mn-lt"/>
                <a:cs typeface="+mn-lt"/>
              </a:rPr>
              <a:t>main</a:t>
            </a:r>
            <a:r>
              <a:rPr lang="nb-NO" sz="2100" dirty="0">
                <a:ea typeface="+mn-lt"/>
                <a:cs typeface="+mn-lt"/>
              </a:rPr>
              <a:t> </a:t>
            </a:r>
            <a:r>
              <a:rPr lang="nb-NO" sz="2100" dirty="0" err="1">
                <a:ea typeface="+mn-lt"/>
                <a:cs typeface="+mn-lt"/>
              </a:rPr>
              <a:t>emphasis</a:t>
            </a:r>
            <a:r>
              <a:rPr lang="nb-NO" sz="2100" dirty="0">
                <a:ea typeface="+mn-lt"/>
                <a:cs typeface="+mn-lt"/>
              </a:rPr>
              <a:t> is </a:t>
            </a:r>
            <a:r>
              <a:rPr lang="nb-NO" sz="2100" dirty="0" err="1">
                <a:ea typeface="+mn-lt"/>
                <a:cs typeface="+mn-lt"/>
              </a:rPr>
              <a:t>on</a:t>
            </a:r>
            <a:r>
              <a:rPr lang="nb-NO" sz="2100" dirty="0">
                <a:ea typeface="+mn-lt"/>
                <a:cs typeface="+mn-lt"/>
              </a:rPr>
              <a:t> </a:t>
            </a:r>
            <a:r>
              <a:rPr lang="nb-NO" sz="2100" dirty="0" err="1">
                <a:ea typeface="+mn-lt"/>
                <a:cs typeface="+mn-lt"/>
              </a:rPr>
              <a:t>the</a:t>
            </a:r>
            <a:r>
              <a:rPr lang="nb-NO" sz="2100" dirty="0">
                <a:ea typeface="+mn-lt"/>
                <a:cs typeface="+mn-lt"/>
              </a:rPr>
              <a:t> </a:t>
            </a:r>
            <a:r>
              <a:rPr lang="nb-NO" sz="2100" dirty="0" err="1">
                <a:ea typeface="+mn-lt"/>
                <a:cs typeface="+mn-lt"/>
              </a:rPr>
              <a:t>content</a:t>
            </a:r>
            <a:r>
              <a:rPr lang="nb-NO" sz="2100" dirty="0">
                <a:ea typeface="+mn-lt"/>
                <a:cs typeface="+mn-lt"/>
              </a:rPr>
              <a:t> </a:t>
            </a:r>
            <a:r>
              <a:rPr lang="nb-NO" sz="2100" dirty="0" err="1">
                <a:ea typeface="+mn-lt"/>
                <a:cs typeface="+mn-lt"/>
              </a:rPr>
              <a:t>that</a:t>
            </a:r>
            <a:r>
              <a:rPr lang="nb-NO" sz="2100" dirty="0">
                <a:ea typeface="+mn-lt"/>
                <a:cs typeface="+mn-lt"/>
              </a:rPr>
              <a:t> is </a:t>
            </a:r>
            <a:r>
              <a:rPr lang="nb-NO" sz="2100" dirty="0" err="1">
                <a:ea typeface="+mn-lt"/>
                <a:cs typeface="+mn-lt"/>
              </a:rPr>
              <a:t>published</a:t>
            </a:r>
            <a:endParaRPr lang="nb-NO" sz="2100" dirty="0">
              <a:ea typeface="+mn-lt"/>
              <a:cs typeface="+mn-lt"/>
            </a:endParaRPr>
          </a:p>
          <a:p>
            <a:pPr marL="1217930" lvl="1" indent="-456565"/>
            <a:r>
              <a:rPr lang="nb-NO" sz="1450" dirty="0">
                <a:ea typeface="+mn-lt"/>
                <a:cs typeface="+mn-lt"/>
              </a:rPr>
              <a:t>This </a:t>
            </a:r>
            <a:r>
              <a:rPr lang="nb-NO" sz="1450" dirty="0" err="1">
                <a:ea typeface="+mn-lt"/>
                <a:cs typeface="+mn-lt"/>
              </a:rPr>
              <a:t>applies</a:t>
            </a:r>
            <a:r>
              <a:rPr lang="nb-NO" sz="1450" dirty="0">
                <a:ea typeface="+mn-lt"/>
                <a:cs typeface="+mn-lt"/>
              </a:rPr>
              <a:t> to </a:t>
            </a:r>
            <a:r>
              <a:rPr lang="nb-NO" sz="1450" dirty="0" err="1">
                <a:ea typeface="+mn-lt"/>
                <a:cs typeface="+mn-lt"/>
              </a:rPr>
              <a:t>everyone</a:t>
            </a:r>
            <a:r>
              <a:rPr lang="nb-NO" sz="1450" dirty="0">
                <a:ea typeface="+mn-lt"/>
                <a:cs typeface="+mn-lt"/>
              </a:rPr>
              <a:t> </a:t>
            </a:r>
            <a:r>
              <a:rPr lang="nb-NO" sz="1450" dirty="0" err="1">
                <a:ea typeface="+mn-lt"/>
                <a:cs typeface="+mn-lt"/>
              </a:rPr>
              <a:t>who</a:t>
            </a:r>
            <a:r>
              <a:rPr lang="nb-NO" sz="1450" dirty="0">
                <a:ea typeface="+mn-lt"/>
                <a:cs typeface="+mn-lt"/>
              </a:rPr>
              <a:t> </a:t>
            </a:r>
            <a:r>
              <a:rPr lang="nb-NO" sz="1450" dirty="0" err="1">
                <a:ea typeface="+mn-lt"/>
                <a:cs typeface="+mn-lt"/>
              </a:rPr>
              <a:t>publishes</a:t>
            </a:r>
            <a:r>
              <a:rPr lang="nb-NO" sz="1450" dirty="0">
                <a:ea typeface="+mn-lt"/>
                <a:cs typeface="+mn-lt"/>
              </a:rPr>
              <a:t> and </a:t>
            </a:r>
            <a:r>
              <a:rPr lang="nb-NO" sz="1450" dirty="0" err="1">
                <a:ea typeface="+mn-lt"/>
                <a:cs typeface="+mn-lt"/>
              </a:rPr>
              <a:t>creates</a:t>
            </a:r>
            <a:r>
              <a:rPr lang="nb-NO" sz="1450" dirty="0">
                <a:ea typeface="+mn-lt"/>
                <a:cs typeface="+mn-lt"/>
              </a:rPr>
              <a:t> </a:t>
            </a:r>
            <a:r>
              <a:rPr lang="nb-NO" sz="1450" dirty="0" err="1">
                <a:ea typeface="+mn-lt"/>
                <a:cs typeface="+mn-lt"/>
              </a:rPr>
              <a:t>content</a:t>
            </a:r>
            <a:r>
              <a:rPr lang="nb-NO" sz="1450" dirty="0">
                <a:ea typeface="+mn-lt"/>
                <a:cs typeface="+mn-lt"/>
              </a:rPr>
              <a:t> </a:t>
            </a:r>
            <a:r>
              <a:rPr lang="nb-NO" sz="1450" dirty="0" err="1">
                <a:ea typeface="+mn-lt"/>
                <a:cs typeface="+mn-lt"/>
              </a:rPr>
              <a:t>that</a:t>
            </a:r>
            <a:r>
              <a:rPr lang="nb-NO" sz="1450" dirty="0">
                <a:ea typeface="+mn-lt"/>
                <a:cs typeface="+mn-lt"/>
              </a:rPr>
              <a:t> is </a:t>
            </a:r>
            <a:r>
              <a:rPr lang="nb-NO" sz="1450" dirty="0" err="1">
                <a:ea typeface="+mn-lt"/>
                <a:cs typeface="+mn-lt"/>
              </a:rPr>
              <a:t>aimed</a:t>
            </a:r>
            <a:r>
              <a:rPr lang="nb-NO" sz="1450" dirty="0">
                <a:ea typeface="+mn-lt"/>
                <a:cs typeface="+mn-lt"/>
              </a:rPr>
              <a:t> at students or </a:t>
            </a:r>
            <a:r>
              <a:rPr lang="nb-NO" sz="1450" dirty="0" err="1">
                <a:ea typeface="+mn-lt"/>
                <a:cs typeface="+mn-lt"/>
              </a:rPr>
              <a:t>the</a:t>
            </a:r>
            <a:r>
              <a:rPr lang="nb-NO" sz="1450" dirty="0">
                <a:ea typeface="+mn-lt"/>
                <a:cs typeface="+mn-lt"/>
              </a:rPr>
              <a:t> general </a:t>
            </a:r>
            <a:r>
              <a:rPr lang="nb-NO" sz="1450" dirty="0" err="1">
                <a:ea typeface="+mn-lt"/>
                <a:cs typeface="+mn-lt"/>
              </a:rPr>
              <a:t>public</a:t>
            </a:r>
            <a:r>
              <a:rPr lang="nb-NO" sz="1450" dirty="0">
                <a:ea typeface="+mn-lt"/>
                <a:cs typeface="+mn-lt"/>
              </a:rPr>
              <a:t>, </a:t>
            </a:r>
            <a:r>
              <a:rPr lang="nb-NO" sz="1450" dirty="0" err="1">
                <a:ea typeface="+mn-lt"/>
                <a:cs typeface="+mn-lt"/>
              </a:rPr>
              <a:t>both</a:t>
            </a:r>
            <a:r>
              <a:rPr lang="nb-NO" sz="1450" dirty="0">
                <a:ea typeface="+mn-lt"/>
                <a:cs typeface="+mn-lt"/>
              </a:rPr>
              <a:t> centrally and </a:t>
            </a:r>
            <a:r>
              <a:rPr lang="nb-NO" sz="1450" dirty="0" err="1">
                <a:ea typeface="+mn-lt"/>
                <a:cs typeface="+mn-lt"/>
              </a:rPr>
              <a:t>locally</a:t>
            </a:r>
            <a:r>
              <a:rPr lang="nb-NO" sz="1450" dirty="0">
                <a:ea typeface="+mn-lt"/>
                <a:cs typeface="+mn-lt"/>
              </a:rPr>
              <a:t>.</a:t>
            </a:r>
            <a:br>
              <a:rPr lang="nb-NO" sz="1450" dirty="0">
                <a:cs typeface="Arial"/>
              </a:rPr>
            </a:br>
            <a:endParaRPr lang="nb-NO" sz="1450">
              <a:cs typeface="Arial"/>
            </a:endParaRPr>
          </a:p>
          <a:p>
            <a:pPr marL="608965" indent="-456565"/>
            <a:r>
              <a:rPr lang="nb-NO" sz="2100" dirty="0">
                <a:ea typeface="+mn-lt"/>
                <a:cs typeface="+mn-lt"/>
              </a:rPr>
              <a:t>The goal is for </a:t>
            </a:r>
            <a:r>
              <a:rPr lang="nb-NO" sz="2100" dirty="0" err="1">
                <a:ea typeface="+mn-lt"/>
                <a:cs typeface="+mn-lt"/>
              </a:rPr>
              <a:t>this</a:t>
            </a:r>
            <a:r>
              <a:rPr lang="nb-NO" sz="2100" dirty="0">
                <a:ea typeface="+mn-lt"/>
                <a:cs typeface="+mn-lt"/>
              </a:rPr>
              <a:t> to </a:t>
            </a:r>
            <a:r>
              <a:rPr lang="nb-NO" sz="2100" dirty="0" err="1">
                <a:ea typeface="+mn-lt"/>
                <a:cs typeface="+mn-lt"/>
              </a:rPr>
              <a:t>become</a:t>
            </a:r>
            <a:r>
              <a:rPr lang="nb-NO" sz="2100" dirty="0">
                <a:ea typeface="+mn-lt"/>
                <a:cs typeface="+mn-lt"/>
              </a:rPr>
              <a:t> part </a:t>
            </a:r>
            <a:r>
              <a:rPr lang="nb-NO" sz="2100" dirty="0" err="1">
                <a:ea typeface="+mn-lt"/>
                <a:cs typeface="+mn-lt"/>
              </a:rPr>
              <a:t>of</a:t>
            </a:r>
            <a:r>
              <a:rPr lang="nb-NO" sz="2100" dirty="0">
                <a:ea typeface="+mn-lt"/>
                <a:cs typeface="+mn-lt"/>
              </a:rPr>
              <a:t> </a:t>
            </a:r>
            <a:r>
              <a:rPr lang="nb-NO" sz="2100" dirty="0" err="1">
                <a:ea typeface="+mn-lt"/>
                <a:cs typeface="+mn-lt"/>
              </a:rPr>
              <a:t>the</a:t>
            </a:r>
            <a:r>
              <a:rPr lang="nb-NO" sz="2100" dirty="0">
                <a:ea typeface="+mn-lt"/>
                <a:cs typeface="+mn-lt"/>
              </a:rPr>
              <a:t> </a:t>
            </a:r>
            <a:r>
              <a:rPr lang="nb-NO" sz="2100" dirty="0" err="1">
                <a:ea typeface="+mn-lt"/>
                <a:cs typeface="+mn-lt"/>
              </a:rPr>
              <a:t>way</a:t>
            </a:r>
            <a:r>
              <a:rPr lang="nb-NO" sz="2100" dirty="0">
                <a:ea typeface="+mn-lt"/>
                <a:cs typeface="+mn-lt"/>
              </a:rPr>
              <a:t> </a:t>
            </a:r>
            <a:r>
              <a:rPr lang="nb-NO" sz="2100" dirty="0" err="1">
                <a:ea typeface="+mn-lt"/>
                <a:cs typeface="+mn-lt"/>
              </a:rPr>
              <a:t>everyone</a:t>
            </a:r>
            <a:r>
              <a:rPr lang="nb-NO" sz="2100" dirty="0">
                <a:ea typeface="+mn-lt"/>
                <a:cs typeface="+mn-lt"/>
              </a:rPr>
              <a:t> </a:t>
            </a:r>
            <a:r>
              <a:rPr lang="nb-NO" sz="2100" dirty="0" err="1">
                <a:ea typeface="+mn-lt"/>
                <a:cs typeface="+mn-lt"/>
              </a:rPr>
              <a:t>works</a:t>
            </a:r>
            <a:r>
              <a:rPr lang="nb-NO" sz="2100" dirty="0">
                <a:ea typeface="+mn-lt"/>
                <a:cs typeface="+mn-lt"/>
              </a:rPr>
              <a:t>, at all </a:t>
            </a:r>
            <a:r>
              <a:rPr lang="nb-NO" sz="2100" dirty="0" err="1">
                <a:ea typeface="+mn-lt"/>
                <a:cs typeface="+mn-lt"/>
              </a:rPr>
              <a:t>levels</a:t>
            </a:r>
            <a:endParaRPr lang="nb-NO" dirty="0" err="1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042051F-9ACD-07BA-06C5-4D7A8E8A0E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o" smtClean="0"/>
              <a:pPr/>
              <a:t>24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4192612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FA9E32-8530-934C-A2AC-123CAB0A2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52" y="2505518"/>
            <a:ext cx="5358865" cy="1846629"/>
          </a:xfrm>
        </p:spPr>
        <p:txBody>
          <a:bodyPr/>
          <a:lstStyle/>
          <a:p>
            <a:r>
              <a:rPr lang="nb-NO" dirty="0"/>
              <a:t>Central support services for </a:t>
            </a:r>
            <a:r>
              <a:rPr lang="nb-NO" dirty="0" err="1"/>
              <a:t>accessibility</a:t>
            </a:r>
            <a:r>
              <a:rPr lang="nb-NO" dirty="0"/>
              <a:t> at USIT</a:t>
            </a:r>
            <a:endParaRPr lang="en-US" dirty="0" err="1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5F58702-4A5E-CD48-AAE3-D873784EB8D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212189" y="965433"/>
            <a:ext cx="5489811" cy="4926800"/>
          </a:xfrm>
        </p:spPr>
        <p:txBody>
          <a:bodyPr/>
          <a:lstStyle/>
          <a:p>
            <a:pPr marL="608965" indent="-456565"/>
            <a:r>
              <a:rPr lang="nb-NO" sz="2100" dirty="0"/>
              <a:t>Support services </a:t>
            </a:r>
            <a:r>
              <a:rPr lang="nb-NO" sz="2100" dirty="0" err="1"/>
              <a:t>available</a:t>
            </a:r>
            <a:r>
              <a:rPr lang="nb-NO" sz="2100" dirty="0"/>
              <a:t> from </a:t>
            </a:r>
            <a:r>
              <a:rPr lang="nb-NO" sz="2100" dirty="0" err="1"/>
              <a:t>autumn</a:t>
            </a:r>
            <a:endParaRPr lang="en-US" sz="2100" dirty="0"/>
          </a:p>
          <a:p>
            <a:pPr marL="1218565" lvl="1" indent="-422910"/>
            <a:r>
              <a:rPr lang="nb-NO" dirty="0" err="1">
                <a:solidFill>
                  <a:srgbClr val="0D0D0D"/>
                </a:solidFill>
                <a:cs typeface="Arial"/>
              </a:rPr>
              <a:t>Provide</a:t>
            </a:r>
            <a:r>
              <a:rPr lang="nb-NO" dirty="0">
                <a:solidFill>
                  <a:srgbClr val="0D0D0D"/>
                </a:solidFill>
                <a:cs typeface="Arial"/>
              </a:rPr>
              <a:t> </a:t>
            </a:r>
            <a:r>
              <a:rPr lang="nb-NO" dirty="0" err="1">
                <a:solidFill>
                  <a:srgbClr val="0D0D0D"/>
                </a:solidFill>
                <a:cs typeface="Arial"/>
              </a:rPr>
              <a:t>guidance</a:t>
            </a:r>
            <a:r>
              <a:rPr lang="nb-NO" dirty="0">
                <a:solidFill>
                  <a:srgbClr val="0D0D0D"/>
                </a:solidFill>
                <a:cs typeface="Arial"/>
              </a:rPr>
              <a:t> for </a:t>
            </a:r>
            <a:r>
              <a:rPr lang="nb-NO" dirty="0" err="1">
                <a:solidFill>
                  <a:srgbClr val="0D0D0D"/>
                </a:solidFill>
                <a:cs typeface="Arial"/>
              </a:rPr>
              <a:t>how</a:t>
            </a:r>
            <a:r>
              <a:rPr lang="nb-NO" dirty="0">
                <a:solidFill>
                  <a:srgbClr val="0D0D0D"/>
                </a:solidFill>
                <a:cs typeface="Arial"/>
              </a:rPr>
              <a:t> to </a:t>
            </a:r>
            <a:r>
              <a:rPr lang="nb-NO" dirty="0" err="1">
                <a:solidFill>
                  <a:srgbClr val="0D0D0D"/>
                </a:solidFill>
                <a:cs typeface="Arial"/>
              </a:rPr>
              <a:t>work</a:t>
            </a:r>
            <a:r>
              <a:rPr lang="nb-NO" dirty="0">
                <a:solidFill>
                  <a:srgbClr val="0D0D0D"/>
                </a:solidFill>
                <a:cs typeface="Arial"/>
              </a:rPr>
              <a:t> </a:t>
            </a:r>
            <a:r>
              <a:rPr lang="nb-NO" dirty="0" err="1">
                <a:solidFill>
                  <a:srgbClr val="0D0D0D"/>
                </a:solidFill>
                <a:cs typeface="Arial"/>
              </a:rPr>
              <a:t>with</a:t>
            </a:r>
            <a:r>
              <a:rPr lang="nb-NO" dirty="0">
                <a:solidFill>
                  <a:srgbClr val="0D0D0D"/>
                </a:solidFill>
                <a:cs typeface="Arial"/>
              </a:rPr>
              <a:t> universal design</a:t>
            </a:r>
          </a:p>
          <a:p>
            <a:pPr marL="1218565" lvl="1" indent="-422910"/>
            <a:r>
              <a:rPr lang="nb-NO" dirty="0" err="1">
                <a:solidFill>
                  <a:srgbClr val="0D0D0D"/>
                </a:solidFill>
                <a:cs typeface="Arial"/>
              </a:rPr>
              <a:t>Contribute</a:t>
            </a:r>
            <a:r>
              <a:rPr lang="nb-NO" dirty="0">
                <a:solidFill>
                  <a:srgbClr val="0D0D0D"/>
                </a:solidFill>
                <a:cs typeface="Arial"/>
              </a:rPr>
              <a:t> to test and </a:t>
            </a:r>
            <a:r>
              <a:rPr lang="nb-NO" dirty="0" err="1">
                <a:solidFill>
                  <a:srgbClr val="0D0D0D"/>
                </a:solidFill>
                <a:cs typeface="Arial"/>
              </a:rPr>
              <a:t>evaluate</a:t>
            </a:r>
            <a:r>
              <a:rPr lang="nb-NO" dirty="0">
                <a:solidFill>
                  <a:srgbClr val="0D0D0D"/>
                </a:solidFill>
                <a:cs typeface="Arial"/>
              </a:rPr>
              <a:t> web </a:t>
            </a:r>
            <a:r>
              <a:rPr lang="nb-NO" dirty="0" err="1">
                <a:solidFill>
                  <a:srgbClr val="0D0D0D"/>
                </a:solidFill>
                <a:cs typeface="Arial"/>
              </a:rPr>
              <a:t>solutions</a:t>
            </a:r>
            <a:br>
              <a:rPr lang="nb-NO" dirty="0">
                <a:cs typeface="Arial"/>
              </a:rPr>
            </a:br>
            <a:endParaRPr lang="nb-NO"/>
          </a:p>
          <a:p>
            <a:pPr marL="608965" indent="-456565"/>
            <a:r>
              <a:rPr lang="nb-NO" sz="2100" dirty="0"/>
              <a:t>Guides </a:t>
            </a:r>
            <a:r>
              <a:rPr lang="nb-NO" sz="2100" dirty="0" err="1"/>
              <a:t>about</a:t>
            </a:r>
            <a:r>
              <a:rPr lang="nb-NO" sz="2100" dirty="0"/>
              <a:t> </a:t>
            </a:r>
            <a:r>
              <a:rPr lang="nb-NO" sz="2100" dirty="0" err="1"/>
              <a:t>accessibility</a:t>
            </a:r>
            <a:r>
              <a:rPr lang="nb-NO" sz="2100" dirty="0"/>
              <a:t> (</a:t>
            </a:r>
            <a:r>
              <a:rPr lang="nb-NO" sz="2100" dirty="0" err="1"/>
              <a:t>currently</a:t>
            </a:r>
            <a:r>
              <a:rPr lang="nb-NO" sz="2100" dirty="0"/>
              <a:t> under </a:t>
            </a:r>
            <a:r>
              <a:rPr lang="nb-NO" sz="2100" dirty="0" err="1"/>
              <a:t>development</a:t>
            </a:r>
            <a:r>
              <a:rPr lang="nb-NO" sz="2100" dirty="0"/>
              <a:t>)</a:t>
            </a:r>
            <a:endParaRPr lang="nb-NO" sz="2100" dirty="0">
              <a:cs typeface="Arial"/>
            </a:endParaRPr>
          </a:p>
          <a:p>
            <a:pPr marL="608965" indent="-456565"/>
            <a:r>
              <a:rPr lang="nb-NO" sz="2100" dirty="0" err="1"/>
              <a:t>Webinar</a:t>
            </a:r>
            <a:r>
              <a:rPr lang="nb-NO" sz="2100" dirty="0"/>
              <a:t> </a:t>
            </a:r>
            <a:r>
              <a:rPr lang="nb-NO" sz="2100" dirty="0" err="1"/>
              <a:t>about</a:t>
            </a:r>
            <a:r>
              <a:rPr lang="nb-NO" sz="2100" dirty="0"/>
              <a:t> "Accessibility in </a:t>
            </a:r>
            <a:r>
              <a:rPr lang="nb-NO" sz="2100" dirty="0" err="1"/>
              <a:t>practice</a:t>
            </a:r>
            <a:r>
              <a:rPr lang="nb-NO" sz="2100" dirty="0"/>
              <a:t>" – date to </a:t>
            </a:r>
            <a:r>
              <a:rPr lang="nb-NO" sz="2100" dirty="0" err="1"/>
              <a:t>come</a:t>
            </a:r>
            <a:endParaRPr lang="nb-NO" sz="2100" dirty="0">
              <a:cs typeface="Arial"/>
            </a:endParaRPr>
          </a:p>
          <a:p>
            <a:pPr marL="608965" indent="-456565"/>
            <a:r>
              <a:rPr lang="nb-NO" sz="2100" dirty="0"/>
              <a:t>Questions </a:t>
            </a:r>
            <a:r>
              <a:rPr lang="nb-NO" sz="2100" dirty="0" err="1"/>
              <a:t>about</a:t>
            </a:r>
            <a:r>
              <a:rPr lang="nb-NO" sz="2100" dirty="0"/>
              <a:t> </a:t>
            </a:r>
            <a:r>
              <a:rPr lang="nb-NO" sz="2100" dirty="0" err="1"/>
              <a:t>accessibility</a:t>
            </a:r>
            <a:r>
              <a:rPr lang="nb-NO" sz="2100" dirty="0"/>
              <a:t> </a:t>
            </a:r>
            <a:r>
              <a:rPr lang="nb-NO" sz="2100" dirty="0" err="1"/>
              <a:t>can</a:t>
            </a:r>
            <a:r>
              <a:rPr lang="nb-NO" sz="2100" dirty="0"/>
              <a:t> be sent to </a:t>
            </a:r>
            <a:r>
              <a:rPr lang="nb-NO" sz="2100" dirty="0">
                <a:hlinkClick r:id="rId3"/>
              </a:rPr>
              <a:t>uu-kontakt@usit.uio.no</a:t>
            </a:r>
            <a:endParaRPr lang="nb-NO" sz="2100" dirty="0">
              <a:cs typeface="Arial"/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A2654F8-C8D2-AE43-B12D-3E1C104698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F15A4BC-9C2F-5F44-AB08-53A9EED507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o" smtClean="0"/>
              <a:pPr/>
              <a:t>25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4124549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D74D9FC-6F35-4746-BBFD-150A8E3BB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52" y="2782517"/>
            <a:ext cx="5358865" cy="1292631"/>
          </a:xfrm>
        </p:spPr>
        <p:txBody>
          <a:bodyPr/>
          <a:lstStyle/>
          <a:p>
            <a:r>
              <a:rPr lang="nb-NO" err="1"/>
              <a:t>Further</a:t>
            </a:r>
            <a:r>
              <a:rPr lang="nb-NO"/>
              <a:t> plans for Accessibility Project</a:t>
            </a:r>
            <a:endParaRPr lang="nb-NO" err="1">
              <a:cs typeface="Arial"/>
            </a:endParaRP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505E282-9B3C-A34E-B917-A0D8C2300BF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51765" indent="0">
              <a:buNone/>
            </a:pPr>
            <a:r>
              <a:rPr lang="nb-NO" sz="2100" dirty="0" err="1"/>
              <a:t>Before</a:t>
            </a:r>
            <a:r>
              <a:rPr lang="nb-NO" sz="2100" dirty="0"/>
              <a:t> summer: </a:t>
            </a:r>
            <a:endParaRPr lang="en-US" dirty="0"/>
          </a:p>
          <a:p>
            <a:pPr marL="608965" indent="-456565"/>
            <a:r>
              <a:rPr lang="nb-NO" sz="2100" dirty="0" err="1"/>
              <a:t>Informational</a:t>
            </a:r>
            <a:r>
              <a:rPr lang="nb-NO" sz="2100" dirty="0"/>
              <a:t> </a:t>
            </a:r>
            <a:r>
              <a:rPr lang="nb-NO" sz="2100" dirty="0" err="1"/>
              <a:t>meeting</a:t>
            </a:r>
            <a:r>
              <a:rPr lang="nb-NO" sz="2100" dirty="0"/>
              <a:t> at units</a:t>
            </a:r>
            <a:endParaRPr lang="nb-NO" sz="2100" dirty="0">
              <a:cs typeface="Arial"/>
            </a:endParaRPr>
          </a:p>
          <a:p>
            <a:pPr marL="608965" indent="-456565"/>
            <a:r>
              <a:rPr lang="nb-NO" sz="2100" dirty="0" err="1"/>
              <a:t>Create</a:t>
            </a:r>
            <a:r>
              <a:rPr lang="nb-NO" sz="2100" dirty="0"/>
              <a:t> guides and </a:t>
            </a:r>
            <a:r>
              <a:rPr lang="nb-NO" sz="2100" dirty="0" err="1"/>
              <a:t>information</a:t>
            </a:r>
            <a:endParaRPr lang="nb-NO" sz="2100" dirty="0">
              <a:cs typeface="Arial"/>
            </a:endParaRPr>
          </a:p>
          <a:p>
            <a:pPr marL="151765" indent="0">
              <a:buNone/>
            </a:pPr>
            <a:endParaRPr lang="nb-NO">
              <a:cs typeface="Arial"/>
            </a:endParaRPr>
          </a:p>
          <a:p>
            <a:pPr marL="151765" indent="0">
              <a:buNone/>
            </a:pPr>
            <a:r>
              <a:rPr lang="nb-NO" sz="2100" dirty="0"/>
              <a:t>In </a:t>
            </a:r>
            <a:r>
              <a:rPr lang="nb-NO" sz="2100" dirty="0" err="1"/>
              <a:t>the</a:t>
            </a:r>
            <a:r>
              <a:rPr lang="nb-NO" sz="2100" dirty="0"/>
              <a:t> </a:t>
            </a:r>
            <a:r>
              <a:rPr lang="nb-NO" sz="2100" dirty="0" err="1"/>
              <a:t>autumn</a:t>
            </a:r>
            <a:r>
              <a:rPr lang="nb-NO" sz="2100" dirty="0"/>
              <a:t> </a:t>
            </a:r>
            <a:r>
              <a:rPr lang="nb-NO" sz="2100" dirty="0" err="1"/>
              <a:t>there</a:t>
            </a:r>
            <a:r>
              <a:rPr lang="nb-NO" sz="2100" dirty="0"/>
              <a:t> </a:t>
            </a:r>
            <a:r>
              <a:rPr lang="nb-NO" sz="2100" dirty="0" err="1"/>
              <a:t>will</a:t>
            </a:r>
            <a:r>
              <a:rPr lang="nb-NO" sz="2100" dirty="0"/>
              <a:t> be </a:t>
            </a:r>
            <a:r>
              <a:rPr lang="nb-NO" sz="2100" dirty="0" err="1"/>
              <a:t>focus</a:t>
            </a:r>
            <a:r>
              <a:rPr lang="nb-NO" sz="2100" dirty="0"/>
              <a:t> </a:t>
            </a:r>
            <a:r>
              <a:rPr lang="nb-NO" sz="2100" dirty="0" err="1"/>
              <a:t>on</a:t>
            </a:r>
            <a:r>
              <a:rPr lang="nb-NO" sz="2100" dirty="0"/>
              <a:t>: </a:t>
            </a:r>
            <a:endParaRPr lang="nb-NO" dirty="0">
              <a:cs typeface="Arial"/>
            </a:endParaRPr>
          </a:p>
          <a:p>
            <a:pPr marL="608965" indent="-456565"/>
            <a:r>
              <a:rPr lang="en" sz="2100" dirty="0">
                <a:ea typeface="+mn-lt"/>
                <a:cs typeface="+mn-lt"/>
              </a:rPr>
              <a:t>Cooperate with the purchasing department</a:t>
            </a:r>
            <a:endParaRPr lang="nb-NO" sz="2100" dirty="0">
              <a:cs typeface="Arial"/>
            </a:endParaRPr>
          </a:p>
          <a:p>
            <a:pPr marL="608965" indent="-456565"/>
            <a:r>
              <a:rPr lang="nb-NO" sz="2100" dirty="0"/>
              <a:t>Canvas</a:t>
            </a:r>
            <a:endParaRPr lang="nb-NO" sz="2100" dirty="0">
              <a:cs typeface="Arial"/>
            </a:endParaRPr>
          </a:p>
          <a:p>
            <a:pPr marL="608965" indent="-456565"/>
            <a:r>
              <a:rPr lang="nb-NO" sz="2100" dirty="0"/>
              <a:t>uio.no</a:t>
            </a:r>
            <a:endParaRPr lang="nb-NO" sz="2100" dirty="0">
              <a:cs typeface="Arial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6336BA8-3BC8-084B-B636-79E2850525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o" smtClean="0"/>
              <a:pPr/>
              <a:t>26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2582508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729F4FF-A17C-104E-AC86-19E1C034E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43752"/>
            <a:ext cx="9144000" cy="2733991"/>
          </a:xfrm>
        </p:spPr>
        <p:txBody>
          <a:bodyPr/>
          <a:lstStyle/>
          <a:p>
            <a:r>
              <a:rPr lang="nb-NO" sz="4500"/>
              <a:t>Questions? 🖐</a:t>
            </a:r>
            <a:br>
              <a:rPr lang="nb-NO" sz="4500"/>
            </a:br>
            <a:br>
              <a:rPr lang="nb-NO" sz="4500"/>
            </a:br>
            <a:r>
              <a:rPr lang="nb-NO" sz="2400"/>
              <a:t>Project leader: </a:t>
            </a:r>
            <a:r>
              <a:rPr lang="nb-NO" sz="2400">
                <a:hlinkClick r:id="rId3"/>
              </a:rPr>
              <a:t>ida.meland@usit.uio.no</a:t>
            </a:r>
            <a:br>
              <a:rPr lang="nb-NO" sz="2400"/>
            </a:br>
            <a:br>
              <a:rPr lang="nb-NO" sz="1200"/>
            </a:br>
            <a:r>
              <a:rPr lang="nb-NO" sz="2400">
                <a:cs typeface="Arial"/>
                <a:hlinkClick r:id="rId4"/>
              </a:rPr>
              <a:t>uu-kontakt@usit.uio.no</a:t>
            </a:r>
            <a:br>
              <a:rPr lang="nb-NO" sz="2400">
                <a:cs typeface="Arial"/>
              </a:rPr>
            </a:br>
            <a:endParaRPr lang="nb-NO" sz="240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633BC1-526A-DF4B-8852-E6EF33CC3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3820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951253-D28C-174B-AF97-66997B61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52" y="2671716"/>
            <a:ext cx="5358865" cy="1514230"/>
          </a:xfrm>
        </p:spPr>
        <p:txBody>
          <a:bodyPr/>
          <a:lstStyle/>
          <a:p>
            <a:r>
              <a:rPr lang="nb-NO" sz="3200" dirty="0"/>
              <a:t>In a digital </a:t>
            </a:r>
            <a:r>
              <a:rPr lang="nb-NO" sz="3200" dirty="0" err="1"/>
              <a:t>society</a:t>
            </a:r>
            <a:r>
              <a:rPr lang="nb-NO" sz="3200" dirty="0"/>
              <a:t> students </a:t>
            </a:r>
            <a:r>
              <a:rPr lang="nb-NO" sz="3200" dirty="0" err="1"/>
              <a:t>depend</a:t>
            </a:r>
            <a:r>
              <a:rPr lang="nb-NO" sz="3200" dirty="0"/>
              <a:t> </a:t>
            </a:r>
            <a:r>
              <a:rPr lang="nb-NO" sz="3200" dirty="0" err="1"/>
              <a:t>on</a:t>
            </a:r>
            <a:r>
              <a:rPr lang="nb-NO" sz="3200" dirty="0"/>
              <a:t> </a:t>
            </a:r>
            <a:r>
              <a:rPr lang="nb-NO" sz="3200" dirty="0" err="1"/>
              <a:t>using</a:t>
            </a:r>
            <a:r>
              <a:rPr lang="nb-NO" sz="3200" dirty="0"/>
              <a:t> </a:t>
            </a:r>
            <a:r>
              <a:rPr lang="nb-NO" sz="3200" dirty="0" err="1"/>
              <a:t>many</a:t>
            </a:r>
            <a:r>
              <a:rPr lang="nb-NO" sz="3200" dirty="0"/>
              <a:t> digital </a:t>
            </a:r>
            <a:r>
              <a:rPr lang="nb-NO" sz="3200" dirty="0" err="1"/>
              <a:t>tools</a:t>
            </a:r>
            <a:r>
              <a:rPr lang="nb-NO" sz="3200" dirty="0"/>
              <a:t> </a:t>
            </a:r>
            <a:r>
              <a:rPr lang="nb-NO" sz="3200" dirty="0" err="1"/>
              <a:t>every</a:t>
            </a:r>
            <a:r>
              <a:rPr lang="nb-NO" sz="3200" dirty="0"/>
              <a:t> </a:t>
            </a:r>
            <a:r>
              <a:rPr lang="nb-NO" sz="3200" dirty="0" err="1"/>
              <a:t>day</a:t>
            </a:r>
            <a:endParaRPr lang="nb-NO" sz="32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EB567F0-2359-C44D-940C-14270FBFBDB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608965" indent="-456565"/>
            <a:r>
              <a:rPr lang="nb-NO" sz="2000" err="1">
                <a:cs typeface="Arial"/>
              </a:rPr>
              <a:t>Everything</a:t>
            </a:r>
            <a:r>
              <a:rPr lang="nb-NO" sz="2000">
                <a:cs typeface="Arial"/>
              </a:rPr>
              <a:t> from semester </a:t>
            </a:r>
            <a:r>
              <a:rPr lang="nb-NO" sz="2000" err="1">
                <a:cs typeface="Arial"/>
              </a:rPr>
              <a:t>registration</a:t>
            </a:r>
            <a:r>
              <a:rPr lang="nb-NO" sz="2000">
                <a:cs typeface="Arial"/>
              </a:rPr>
              <a:t> to </a:t>
            </a:r>
            <a:r>
              <a:rPr lang="nb-NO" sz="2000" err="1">
                <a:cs typeface="Arial"/>
              </a:rPr>
              <a:t>creating</a:t>
            </a:r>
            <a:r>
              <a:rPr lang="nb-NO" sz="2000">
                <a:cs typeface="Arial"/>
              </a:rPr>
              <a:t> a </a:t>
            </a:r>
            <a:r>
              <a:rPr lang="nb-NO" sz="2000" err="1">
                <a:cs typeface="Arial"/>
              </a:rPr>
              <a:t>new</a:t>
            </a:r>
            <a:r>
              <a:rPr lang="nb-NO" sz="2000">
                <a:cs typeface="Arial"/>
              </a:rPr>
              <a:t> </a:t>
            </a:r>
            <a:r>
              <a:rPr lang="nb-NO" sz="2000" err="1">
                <a:cs typeface="Arial"/>
              </a:rPr>
              <a:t>password</a:t>
            </a:r>
          </a:p>
          <a:p>
            <a:pPr marL="608965" indent="-456565"/>
            <a:r>
              <a:rPr lang="nb-NO" sz="2000" err="1">
                <a:cs typeface="Arial"/>
              </a:rPr>
              <a:t>Especially</a:t>
            </a:r>
            <a:r>
              <a:rPr lang="nb-NO" sz="2000">
                <a:cs typeface="Arial"/>
              </a:rPr>
              <a:t> in </a:t>
            </a:r>
            <a:r>
              <a:rPr lang="nb-NO" sz="2000" err="1">
                <a:cs typeface="Arial"/>
              </a:rPr>
              <a:t>regards</a:t>
            </a:r>
            <a:r>
              <a:rPr lang="nb-NO" sz="2000">
                <a:cs typeface="Arial"/>
              </a:rPr>
              <a:t> to </a:t>
            </a:r>
            <a:r>
              <a:rPr lang="nb-NO" sz="2000" err="1">
                <a:cs typeface="Arial"/>
              </a:rPr>
              <a:t>courses</a:t>
            </a:r>
            <a:r>
              <a:rPr lang="nb-NO" sz="2000">
                <a:cs typeface="Arial"/>
              </a:rPr>
              <a:t>, for </a:t>
            </a:r>
            <a:r>
              <a:rPr lang="nb-NO" sz="2000" err="1">
                <a:cs typeface="Arial"/>
              </a:rPr>
              <a:t>example</a:t>
            </a:r>
            <a:r>
              <a:rPr lang="nb-NO" sz="2000">
                <a:cs typeface="Arial"/>
              </a:rPr>
              <a:t>:</a:t>
            </a:r>
          </a:p>
          <a:p>
            <a:pPr marL="1218565" lvl="1" indent="-422910"/>
            <a:r>
              <a:rPr lang="nb-NO" sz="1800" err="1">
                <a:cs typeface="Arial"/>
              </a:rPr>
              <a:t>Check</a:t>
            </a:r>
            <a:r>
              <a:rPr lang="nb-NO" sz="1800">
                <a:cs typeface="Arial"/>
              </a:rPr>
              <a:t> </a:t>
            </a:r>
            <a:r>
              <a:rPr lang="nb-NO" sz="1800" err="1">
                <a:cs typeface="Arial"/>
              </a:rPr>
              <a:t>course</a:t>
            </a:r>
            <a:r>
              <a:rPr lang="nb-NO" sz="1800">
                <a:cs typeface="Arial"/>
              </a:rPr>
              <a:t> </a:t>
            </a:r>
            <a:r>
              <a:rPr lang="nb-NO" sz="1800" err="1">
                <a:cs typeface="Arial"/>
              </a:rPr>
              <a:t>schedule</a:t>
            </a:r>
          </a:p>
          <a:p>
            <a:pPr marL="1218565" lvl="1" indent="-422910"/>
            <a:r>
              <a:rPr lang="nb-NO" sz="1800" err="1">
                <a:cs typeface="Arial"/>
              </a:rPr>
              <a:t>Receive</a:t>
            </a:r>
            <a:r>
              <a:rPr lang="nb-NO" sz="1800">
                <a:cs typeface="Arial"/>
              </a:rPr>
              <a:t> </a:t>
            </a:r>
            <a:r>
              <a:rPr lang="nb-NO" sz="1800" err="1">
                <a:cs typeface="Arial"/>
              </a:rPr>
              <a:t>messages</a:t>
            </a:r>
          </a:p>
          <a:p>
            <a:pPr marL="1218565" lvl="1" indent="-422910"/>
            <a:r>
              <a:rPr lang="nb-NO" sz="1800">
                <a:solidFill>
                  <a:srgbClr val="000000"/>
                </a:solidFill>
                <a:cs typeface="Arial"/>
              </a:rPr>
              <a:t>Presentations from </a:t>
            </a:r>
            <a:r>
              <a:rPr lang="nb-NO" sz="1800" err="1">
                <a:solidFill>
                  <a:srgbClr val="000000"/>
                </a:solidFill>
                <a:cs typeface="Arial"/>
              </a:rPr>
              <a:t>lectures</a:t>
            </a:r>
          </a:p>
          <a:p>
            <a:pPr marL="1218565" lvl="1" indent="-422910"/>
            <a:r>
              <a:rPr lang="nb-NO" sz="1800" err="1">
                <a:solidFill>
                  <a:srgbClr val="000000"/>
                </a:solidFill>
                <a:cs typeface="Arial"/>
              </a:rPr>
              <a:t>Lecture</a:t>
            </a:r>
            <a:r>
              <a:rPr lang="nb-NO" sz="1800">
                <a:solidFill>
                  <a:srgbClr val="000000"/>
                </a:solidFill>
                <a:cs typeface="Arial"/>
              </a:rPr>
              <a:t> videos</a:t>
            </a:r>
          </a:p>
          <a:p>
            <a:pPr marL="1218565" lvl="1" indent="-422910"/>
            <a:r>
              <a:rPr lang="nb-NO" sz="1800" err="1">
                <a:solidFill>
                  <a:srgbClr val="000000"/>
                </a:solidFill>
                <a:cs typeface="Arial"/>
              </a:rPr>
              <a:t>Get</a:t>
            </a:r>
            <a:r>
              <a:rPr lang="nb-NO" sz="1800">
                <a:solidFill>
                  <a:srgbClr val="000000"/>
                </a:solidFill>
                <a:cs typeface="Arial"/>
              </a:rPr>
              <a:t> and deliver </a:t>
            </a:r>
            <a:r>
              <a:rPr lang="nb-NO" sz="1800" err="1">
                <a:solidFill>
                  <a:srgbClr val="000000"/>
                </a:solidFill>
                <a:cs typeface="Arial"/>
              </a:rPr>
              <a:t>assignments</a:t>
            </a:r>
            <a:r>
              <a:rPr lang="nb-NO" sz="1800">
                <a:solidFill>
                  <a:srgbClr val="000000"/>
                </a:solidFill>
                <a:cs typeface="Arial"/>
              </a:rPr>
              <a:t> </a:t>
            </a:r>
          </a:p>
          <a:p>
            <a:pPr marL="1218565" lvl="1" indent="-422910"/>
            <a:r>
              <a:rPr lang="nb-NO" sz="1800" err="1">
                <a:solidFill>
                  <a:srgbClr val="000000"/>
                </a:solidFill>
                <a:cs typeface="Arial"/>
              </a:rPr>
              <a:t>Exams</a:t>
            </a:r>
            <a:endParaRPr lang="nb-NO" sz="1800" err="1"/>
          </a:p>
          <a:p>
            <a:pPr marL="1218565" lvl="1" indent="-422910"/>
            <a:endParaRPr lang="nb-NO" sz="140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8690476-B131-FB46-A8DB-8FD63FEA72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o" smtClean="0"/>
              <a:pPr/>
              <a:t>3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630998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7FF479-4BF0-8A40-9248-14357719D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7" y="-1842291"/>
            <a:ext cx="10378609" cy="1547605"/>
          </a:xfrm>
        </p:spPr>
        <p:txBody>
          <a:bodyPr/>
          <a:lstStyle/>
          <a:p>
            <a:r>
              <a:rPr lang="nb-NO" err="1"/>
              <a:t>Example</a:t>
            </a:r>
            <a:r>
              <a:rPr lang="nb-NO"/>
              <a:t> </a:t>
            </a:r>
            <a:r>
              <a:rPr lang="nb-NO" err="1"/>
              <a:t>of</a:t>
            </a:r>
            <a:r>
              <a:rPr lang="nb-NO"/>
              <a:t> </a:t>
            </a:r>
            <a:r>
              <a:rPr lang="nb-NO" err="1"/>
              <a:t>why</a:t>
            </a:r>
            <a:r>
              <a:rPr lang="nb-NO"/>
              <a:t> universal design is </a:t>
            </a:r>
            <a:r>
              <a:rPr lang="nb-NO" err="1"/>
              <a:t>necessary</a:t>
            </a:r>
            <a:r>
              <a:rPr lang="nb-NO"/>
              <a:t> </a:t>
            </a:r>
            <a:r>
              <a:rPr lang="nb-NO" baseline="0"/>
              <a:t>(1)</a:t>
            </a:r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E5AB461E-AB0A-FF42-AA54-230F2CF22B59}"/>
              </a:ext>
            </a:extLst>
          </p:cNvPr>
          <p:cNvSpPr txBox="1"/>
          <p:nvPr/>
        </p:nvSpPr>
        <p:spPr>
          <a:xfrm>
            <a:off x="1646945" y="6271483"/>
            <a:ext cx="4633911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050" err="1"/>
              <a:t>Screenshot</a:t>
            </a:r>
            <a:r>
              <a:rPr lang="nb-NO" sz="1050"/>
              <a:t> from </a:t>
            </a:r>
            <a:r>
              <a:rPr lang="nb-NO" sz="1050">
                <a:hlinkClick r:id="rId3"/>
              </a:rPr>
              <a:t>NRK article published 21 March 2022 (in Norwegian)</a:t>
            </a:r>
            <a:endParaRPr lang="nb-NO" sz="1050">
              <a:cs typeface="Arial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360F4E9-26FC-2B43-AD78-C238562A4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81001" y="6280142"/>
            <a:ext cx="1021262" cy="20298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 rtlCol="0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 </a:t>
            </a:r>
            <a:endParaRPr lang="en-US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6AD7396-9FC9-8583-B758-5623A4CEF6B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66367" y="6263528"/>
            <a:ext cx="59946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5" name="Bilde 7" descr="Et bilde som inneholder tekst, skjermbilde, bærbar PC&#10;&#10;Automatisk generert beskrivelse">
            <a:extLst>
              <a:ext uri="{FF2B5EF4-FFF2-40B4-BE49-F238E27FC236}">
                <a16:creationId xmlns:a16="http://schemas.microsoft.com/office/drawing/2014/main" id="{E153044C-C80D-A9A9-DEAE-0EDB158CE9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437" y="291112"/>
            <a:ext cx="10259625" cy="586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62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C7BF334-7A60-D845-A3B6-6D75FA346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769" y="-1929525"/>
            <a:ext cx="10963038" cy="1547605"/>
          </a:xfrm>
        </p:spPr>
        <p:txBody>
          <a:bodyPr/>
          <a:lstStyle/>
          <a:p>
            <a:r>
              <a:rPr lang="nb-NO" err="1"/>
              <a:t>Example</a:t>
            </a:r>
            <a:r>
              <a:rPr lang="nb-NO"/>
              <a:t> </a:t>
            </a:r>
            <a:r>
              <a:rPr lang="nb-NO" err="1"/>
              <a:t>of</a:t>
            </a:r>
            <a:r>
              <a:rPr lang="nb-NO"/>
              <a:t> </a:t>
            </a:r>
            <a:r>
              <a:rPr lang="nb-NO" err="1"/>
              <a:t>why</a:t>
            </a:r>
            <a:r>
              <a:rPr lang="nb-NO"/>
              <a:t> universal design is </a:t>
            </a:r>
            <a:r>
              <a:rPr lang="nb-NO" err="1"/>
              <a:t>necessary</a:t>
            </a:r>
            <a:r>
              <a:rPr lang="nb-NO"/>
              <a:t> (2)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2C38062-F23E-5B9B-3725-8DC7F22F14FB}"/>
              </a:ext>
            </a:extLst>
          </p:cNvPr>
          <p:cNvSpPr txBox="1"/>
          <p:nvPr/>
        </p:nvSpPr>
        <p:spPr>
          <a:xfrm>
            <a:off x="1646945" y="6262824"/>
            <a:ext cx="4763797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050" err="1"/>
              <a:t>Screenshot</a:t>
            </a:r>
            <a:r>
              <a:rPr lang="nb-NO" sz="1050"/>
              <a:t> from </a:t>
            </a:r>
            <a:r>
              <a:rPr lang="nb-NO" sz="1050">
                <a:hlinkClick r:id="rId3"/>
              </a:rPr>
              <a:t>Khrono article, published 25 April 2021 (in Norwegian)</a:t>
            </a:r>
            <a:endParaRPr lang="nb-NO" sz="1050">
              <a:cs typeface="Arial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50AC44F-6DA5-F24D-B2F6-81E60EEAA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81001" y="6280142"/>
            <a:ext cx="1021262" cy="20298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 rtlCol="0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 </a:t>
            </a:r>
            <a:endParaRPr lang="en-US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6AD7396-9FC9-8583-B758-5623A4CEF6B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66367" y="6263528"/>
            <a:ext cx="59946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7" name="Bilde 7" descr="Et bilde som inneholder tekst&#10;&#10;Automatisk generert beskrivelse">
            <a:extLst>
              <a:ext uri="{FF2B5EF4-FFF2-40B4-BE49-F238E27FC236}">
                <a16:creationId xmlns:a16="http://schemas.microsoft.com/office/drawing/2014/main" id="{5969A4F7-5CEA-5E9C-A276-96CF847AC2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4365" y="1416442"/>
            <a:ext cx="9784409" cy="330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85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D862C286-1BAC-4284-D236-3DA75E500A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53384CF-578D-18A0-9BE6-6D4EC0FFD0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A95F9C88-B1AD-D631-BC0F-83D235B4BB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4500"/>
              <a:t>Who </a:t>
            </a:r>
            <a:r>
              <a:rPr lang="nb-NO" sz="4500" err="1"/>
              <a:t>needs</a:t>
            </a:r>
            <a:r>
              <a:rPr lang="nb-NO" sz="4500"/>
              <a:t> </a:t>
            </a:r>
            <a:r>
              <a:rPr lang="nb-NO" sz="4500" err="1"/>
              <a:t>accessible</a:t>
            </a:r>
            <a:r>
              <a:rPr lang="nb-NO" sz="4500"/>
              <a:t> ICT?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0AFD5D2-FF2C-002A-1B81-1978A3756E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3B38C9A-458A-E263-CFD4-E4E736B18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45136F5-D608-CB75-AFE5-71A808F3C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17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1341A7-1B29-97EA-9599-A24E07E65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52" y="2505518"/>
            <a:ext cx="5358865" cy="1846629"/>
          </a:xfrm>
        </p:spPr>
        <p:txBody>
          <a:bodyPr/>
          <a:lstStyle/>
          <a:p>
            <a:r>
              <a:rPr lang="nb-NO"/>
              <a:t>🖐 </a:t>
            </a:r>
            <a:r>
              <a:rPr lang="nb-NO" err="1"/>
              <a:t>Raise</a:t>
            </a:r>
            <a:r>
              <a:rPr lang="nb-NO"/>
              <a:t> </a:t>
            </a:r>
            <a:r>
              <a:rPr lang="nb-NO" err="1"/>
              <a:t>your</a:t>
            </a:r>
            <a:r>
              <a:rPr lang="nb-NO"/>
              <a:t> hand </a:t>
            </a:r>
            <a:r>
              <a:rPr lang="nb-NO" err="1"/>
              <a:t>if</a:t>
            </a:r>
            <a:r>
              <a:rPr lang="nb-NO"/>
              <a:t> </a:t>
            </a:r>
            <a:r>
              <a:rPr lang="nb-NO" err="1"/>
              <a:t>any</a:t>
            </a:r>
            <a:r>
              <a:rPr lang="nb-NO"/>
              <a:t> </a:t>
            </a:r>
            <a:r>
              <a:rPr lang="nb-NO" err="1"/>
              <a:t>of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following</a:t>
            </a:r>
            <a:r>
              <a:rPr lang="nb-NO"/>
              <a:t> </a:t>
            </a:r>
            <a:r>
              <a:rPr lang="nb-NO" err="1"/>
              <a:t>apply</a:t>
            </a:r>
            <a:r>
              <a:rPr lang="nb-NO"/>
              <a:t> to </a:t>
            </a:r>
            <a:r>
              <a:rPr lang="nb-NO" err="1"/>
              <a:t>you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B0994DB-9C05-6143-7AEE-D74D6C052F8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586000" y="871156"/>
            <a:ext cx="5116000" cy="5346467"/>
          </a:xfrm>
        </p:spPr>
        <p:txBody>
          <a:bodyPr>
            <a:normAutofit fontScale="92500"/>
          </a:bodyPr>
          <a:lstStyle/>
          <a:p>
            <a:pPr marL="608965" indent="-456565"/>
            <a:r>
              <a:rPr lang="nb-NO" sz="2100" dirty="0"/>
              <a:t>Your </a:t>
            </a:r>
            <a:r>
              <a:rPr lang="nb-NO" sz="2100" dirty="0" err="1"/>
              <a:t>hearing</a:t>
            </a:r>
            <a:r>
              <a:rPr lang="nb-NO" sz="2100" dirty="0"/>
              <a:t> is not </a:t>
            </a:r>
            <a:r>
              <a:rPr lang="nb-NO" sz="2100" dirty="0" err="1"/>
              <a:t>perfect</a:t>
            </a:r>
            <a:endParaRPr lang="nb-NO" sz="2100" dirty="0">
              <a:cs typeface="Arial"/>
            </a:endParaRPr>
          </a:p>
          <a:p>
            <a:pPr marL="608965" indent="-456565"/>
            <a:r>
              <a:rPr lang="nb-NO" sz="2100" dirty="0"/>
              <a:t>Are blind or </a:t>
            </a:r>
            <a:r>
              <a:rPr lang="nb-NO" sz="2100" dirty="0" err="1"/>
              <a:t>partially</a:t>
            </a:r>
            <a:r>
              <a:rPr lang="nb-NO" sz="2100" dirty="0"/>
              <a:t> </a:t>
            </a:r>
            <a:r>
              <a:rPr lang="nb-NO" sz="2100" dirty="0" err="1"/>
              <a:t>sighted</a:t>
            </a:r>
            <a:endParaRPr lang="nb-NO" sz="2100" dirty="0">
              <a:cs typeface="Arial"/>
            </a:endParaRPr>
          </a:p>
          <a:p>
            <a:pPr marL="608965" indent="-456565"/>
            <a:r>
              <a:rPr lang="nb-NO" sz="2100" dirty="0"/>
              <a:t>Wear </a:t>
            </a:r>
            <a:r>
              <a:rPr lang="nb-NO" sz="2100" dirty="0" err="1"/>
              <a:t>glasses</a:t>
            </a:r>
            <a:r>
              <a:rPr lang="nb-NO" sz="2100" dirty="0"/>
              <a:t> or </a:t>
            </a:r>
            <a:r>
              <a:rPr lang="nb-NO" sz="2100" dirty="0" err="1"/>
              <a:t>contact</a:t>
            </a:r>
            <a:r>
              <a:rPr lang="nb-NO" sz="2100" dirty="0"/>
              <a:t> lenses</a:t>
            </a:r>
            <a:endParaRPr lang="nb-NO" sz="2100" dirty="0">
              <a:cs typeface="Arial"/>
            </a:endParaRPr>
          </a:p>
          <a:p>
            <a:pPr marL="608965" indent="-456565"/>
            <a:r>
              <a:rPr lang="nb-NO" sz="2100" dirty="0" err="1"/>
              <a:t>Color</a:t>
            </a:r>
            <a:r>
              <a:rPr lang="nb-NO" sz="2100" dirty="0"/>
              <a:t> blind</a:t>
            </a:r>
            <a:endParaRPr lang="nb-NO" dirty="0">
              <a:cs typeface="Arial"/>
            </a:endParaRPr>
          </a:p>
          <a:p>
            <a:pPr marL="608965" indent="-456565"/>
            <a:r>
              <a:rPr lang="nb-NO" sz="2100" dirty="0"/>
              <a:t>Have </a:t>
            </a:r>
            <a:r>
              <a:rPr lang="nb-NO" sz="2100" dirty="0" err="1"/>
              <a:t>reading</a:t>
            </a:r>
            <a:r>
              <a:rPr lang="nb-NO" sz="2100" dirty="0"/>
              <a:t> or </a:t>
            </a:r>
            <a:r>
              <a:rPr lang="nb-NO" sz="2100" dirty="0" err="1"/>
              <a:t>writing</a:t>
            </a:r>
            <a:r>
              <a:rPr lang="nb-NO" sz="2100" dirty="0"/>
              <a:t> </a:t>
            </a:r>
            <a:r>
              <a:rPr lang="nb-NO" sz="2100" dirty="0" err="1"/>
              <a:t>difficulties</a:t>
            </a:r>
            <a:endParaRPr lang="nb-NO" sz="2100" dirty="0">
              <a:cs typeface="Arial"/>
            </a:endParaRPr>
          </a:p>
          <a:p>
            <a:pPr marL="608965" indent="-456565"/>
            <a:r>
              <a:rPr lang="nb-NO" sz="2100" dirty="0"/>
              <a:t>Have ADHD or </a:t>
            </a:r>
            <a:r>
              <a:rPr lang="nb-NO" sz="2100" dirty="0" err="1"/>
              <a:t>difficulty</a:t>
            </a:r>
            <a:r>
              <a:rPr lang="nb-NO" sz="2100" dirty="0"/>
              <a:t> </a:t>
            </a:r>
            <a:r>
              <a:rPr lang="nb-NO" sz="2100" dirty="0" err="1"/>
              <a:t>concentrating</a:t>
            </a:r>
            <a:endParaRPr lang="nb-NO" sz="2100" dirty="0">
              <a:cs typeface="Arial"/>
            </a:endParaRPr>
          </a:p>
          <a:p>
            <a:pPr marL="608965" indent="-456565"/>
            <a:r>
              <a:rPr lang="nb-NO" sz="2100" dirty="0"/>
              <a:t>Are or have </a:t>
            </a:r>
            <a:r>
              <a:rPr lang="nb-NO" sz="2100" dirty="0" err="1"/>
              <a:t>been</a:t>
            </a:r>
            <a:r>
              <a:rPr lang="nb-NO" sz="2100" dirty="0"/>
              <a:t> pregnant</a:t>
            </a:r>
            <a:endParaRPr lang="nb-NO" sz="2100" dirty="0">
              <a:cs typeface="Arial"/>
            </a:endParaRPr>
          </a:p>
          <a:p>
            <a:pPr marL="608965" indent="-456565"/>
            <a:r>
              <a:rPr lang="nb-NO" sz="2100" dirty="0" err="1"/>
              <a:t>Broke</a:t>
            </a:r>
            <a:r>
              <a:rPr lang="nb-NO" sz="2100" dirty="0"/>
              <a:t> an arm or a leg</a:t>
            </a:r>
            <a:endParaRPr lang="nb-NO" sz="2100" dirty="0">
              <a:cs typeface="Arial"/>
            </a:endParaRPr>
          </a:p>
          <a:p>
            <a:pPr marL="608965" indent="-456565"/>
            <a:r>
              <a:rPr lang="nb-NO" sz="2100" dirty="0"/>
              <a:t>Drink </a:t>
            </a:r>
            <a:r>
              <a:rPr lang="nb-NO" sz="2100" dirty="0" err="1"/>
              <a:t>alcohol</a:t>
            </a:r>
            <a:endParaRPr lang="nb-NO" sz="2100" dirty="0">
              <a:cs typeface="Arial"/>
            </a:endParaRPr>
          </a:p>
          <a:p>
            <a:pPr marL="608965" indent="-456565"/>
            <a:r>
              <a:rPr lang="nb-NO" sz="2100" dirty="0" err="1"/>
              <a:t>Been</a:t>
            </a:r>
            <a:r>
              <a:rPr lang="nb-NO" sz="2100" dirty="0"/>
              <a:t> </a:t>
            </a:r>
            <a:r>
              <a:rPr lang="nb-NO" sz="2100" dirty="0" err="1"/>
              <a:t>abroad</a:t>
            </a:r>
            <a:r>
              <a:rPr lang="nb-NO" sz="2100" dirty="0"/>
              <a:t> </a:t>
            </a:r>
            <a:r>
              <a:rPr lang="nb-NO" sz="2100" dirty="0" err="1"/>
              <a:t>without</a:t>
            </a:r>
            <a:r>
              <a:rPr lang="nb-NO" sz="2100" dirty="0"/>
              <a:t> </a:t>
            </a:r>
            <a:r>
              <a:rPr lang="nb-NO" sz="2100" dirty="0" err="1"/>
              <a:t>knowing</a:t>
            </a:r>
            <a:r>
              <a:rPr lang="nb-NO" sz="2100" dirty="0"/>
              <a:t> </a:t>
            </a:r>
            <a:r>
              <a:rPr lang="nb-NO" sz="2100" dirty="0" err="1"/>
              <a:t>the</a:t>
            </a:r>
            <a:r>
              <a:rPr lang="nb-NO" sz="2100" dirty="0"/>
              <a:t> </a:t>
            </a:r>
            <a:r>
              <a:rPr lang="nb-NO" sz="2100" dirty="0" err="1"/>
              <a:t>language</a:t>
            </a:r>
            <a:r>
              <a:rPr lang="nb-NO" sz="2100" dirty="0"/>
              <a:t> </a:t>
            </a:r>
            <a:r>
              <a:rPr lang="nb-NO" sz="2100" dirty="0" err="1"/>
              <a:t>well</a:t>
            </a:r>
            <a:endParaRPr lang="nb-NO" sz="2100" dirty="0">
              <a:cs typeface="Arial"/>
            </a:endParaRPr>
          </a:p>
          <a:p>
            <a:pPr marL="608965" indent="-456565"/>
            <a:r>
              <a:rPr lang="nb-NO" sz="2100" dirty="0"/>
              <a:t>Have </a:t>
            </a:r>
            <a:r>
              <a:rPr lang="nb-NO" sz="2100" dirty="0" err="1"/>
              <a:t>been</a:t>
            </a:r>
            <a:r>
              <a:rPr lang="nb-NO" sz="2100" dirty="0"/>
              <a:t> </a:t>
            </a:r>
            <a:r>
              <a:rPr lang="nb-NO" sz="2100" dirty="0" err="1"/>
              <a:t>stressed</a:t>
            </a:r>
            <a:endParaRPr lang="nb-NO" sz="2100" dirty="0">
              <a:cs typeface="Arial"/>
            </a:endParaRPr>
          </a:p>
          <a:p>
            <a:pPr marL="608965" indent="-456565"/>
            <a:r>
              <a:rPr lang="nb-NO" sz="2100" dirty="0"/>
              <a:t>Slept </a:t>
            </a:r>
            <a:r>
              <a:rPr lang="nb-NO" sz="2100" dirty="0" err="1"/>
              <a:t>really</a:t>
            </a:r>
            <a:r>
              <a:rPr lang="nb-NO" sz="2100" dirty="0"/>
              <a:t> </a:t>
            </a:r>
            <a:r>
              <a:rPr lang="nb-NO" sz="2100" dirty="0" err="1"/>
              <a:t>badly</a:t>
            </a:r>
            <a:r>
              <a:rPr lang="nb-NO" sz="2100" dirty="0"/>
              <a:t> </a:t>
            </a:r>
            <a:r>
              <a:rPr lang="nb-NO" sz="2100" dirty="0" err="1"/>
              <a:t>one</a:t>
            </a:r>
            <a:r>
              <a:rPr lang="nb-NO" sz="2100" dirty="0"/>
              <a:t> </a:t>
            </a:r>
            <a:r>
              <a:rPr lang="nb-NO" sz="2100" dirty="0" err="1"/>
              <a:t>night</a:t>
            </a:r>
            <a:endParaRPr lang="nb-NO" sz="2100" dirty="0">
              <a:cs typeface="Arial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B7BA59C-DAA1-B8D0-F6BC-F7A112CED2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o" smtClean="0"/>
              <a:pPr/>
              <a:t>7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12388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1EC694EC-B8F1-3BD4-12D1-C4A2006F61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C9ED047F-1965-2E6A-A6C0-CE0039643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2263" y="2579566"/>
            <a:ext cx="9144000" cy="1878763"/>
          </a:xfrm>
        </p:spPr>
        <p:txBody>
          <a:bodyPr/>
          <a:lstStyle/>
          <a:p>
            <a:r>
              <a:rPr lang="nb-NO" err="1"/>
              <a:t>Necessary</a:t>
            </a:r>
            <a:r>
              <a:rPr lang="nb-NO"/>
              <a:t> for </a:t>
            </a:r>
            <a:r>
              <a:rPr lang="nb-NO" err="1"/>
              <a:t>some</a:t>
            </a:r>
            <a:r>
              <a:rPr lang="nb-NO"/>
              <a:t>, </a:t>
            </a:r>
            <a:br>
              <a:rPr lang="nb-NO"/>
            </a:br>
            <a:r>
              <a:rPr lang="nb-NO" err="1"/>
              <a:t>good</a:t>
            </a:r>
            <a:r>
              <a:rPr lang="nb-NO"/>
              <a:t> for </a:t>
            </a:r>
            <a:r>
              <a:rPr lang="nb-NO" err="1"/>
              <a:t>everyone</a:t>
            </a:r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F499D0D-7FA0-D5FC-754F-EE0BD85DB2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E20C893-DBE3-5D57-1A7F-F3C66D145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AFE616C-3B10-2EC7-928D-8D859FA7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94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9C2400-78EE-E410-D585-13349B9F5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>
                <a:cs typeface="Arial"/>
              </a:rPr>
              <a:t>Functional</a:t>
            </a:r>
            <a:r>
              <a:rPr lang="nb-NO">
                <a:cs typeface="Arial"/>
              </a:rPr>
              <a:t> </a:t>
            </a:r>
            <a:r>
              <a:rPr lang="nb-NO" err="1">
                <a:cs typeface="Arial"/>
              </a:rPr>
              <a:t>abilities</a:t>
            </a:r>
            <a:r>
              <a:rPr lang="nb-NO">
                <a:cs typeface="Arial"/>
              </a:rPr>
              <a:t> </a:t>
            </a:r>
            <a:r>
              <a:rPr lang="nb-NO" err="1">
                <a:cs typeface="Arial"/>
              </a:rPr>
              <a:t>are</a:t>
            </a:r>
            <a:r>
              <a:rPr lang="nb-NO">
                <a:cs typeface="Arial"/>
              </a:rPr>
              <a:t> </a:t>
            </a:r>
            <a:r>
              <a:rPr lang="nb-NO" err="1">
                <a:cs typeface="Arial"/>
              </a:rPr>
              <a:t>divided</a:t>
            </a:r>
            <a:r>
              <a:rPr lang="nb-NO">
                <a:cs typeface="Arial"/>
              </a:rPr>
              <a:t> </a:t>
            </a:r>
            <a:r>
              <a:rPr lang="nb-NO" err="1">
                <a:cs typeface="Arial"/>
              </a:rPr>
              <a:t>into</a:t>
            </a:r>
            <a:r>
              <a:rPr lang="nb-NO">
                <a:cs typeface="Arial"/>
              </a:rPr>
              <a:t> </a:t>
            </a:r>
            <a:r>
              <a:rPr lang="nb-NO" err="1">
                <a:cs typeface="Arial"/>
              </a:rPr>
              <a:t>four</a:t>
            </a:r>
            <a:r>
              <a:rPr lang="nb-NO">
                <a:cs typeface="Arial"/>
              </a:rPr>
              <a:t> </a:t>
            </a:r>
            <a:r>
              <a:rPr lang="nb-NO" err="1">
                <a:cs typeface="Arial"/>
              </a:rPr>
              <a:t>categories</a:t>
            </a:r>
            <a:endParaRPr lang="nb-NO"/>
          </a:p>
        </p:txBody>
      </p:sp>
      <p:sp>
        <p:nvSpPr>
          <p:cNvPr id="9" name="Plassholder for innhold 3">
            <a:extLst>
              <a:ext uri="{FF2B5EF4-FFF2-40B4-BE49-F238E27FC236}">
                <a16:creationId xmlns:a16="http://schemas.microsoft.com/office/drawing/2014/main" id="{C9E81021-9B84-0CDD-35B6-A2B789F10B4E}"/>
              </a:ext>
            </a:extLst>
          </p:cNvPr>
          <p:cNvSpPr txBox="1">
            <a:spLocks/>
          </p:cNvSpPr>
          <p:nvPr/>
        </p:nvSpPr>
        <p:spPr>
          <a:xfrm>
            <a:off x="1172166" y="2345120"/>
            <a:ext cx="1937901" cy="149560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25438" indent="-125438" algn="l" defTabSz="914446" rtl="0" eaLnBrk="1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800" b="0" i="0" u="none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nb-NO" sz="8800">
                <a:cs typeface="Arial"/>
              </a:rPr>
              <a:t>👁</a:t>
            </a:r>
          </a:p>
          <a:p>
            <a:pPr marL="0" indent="0" algn="ctr"/>
            <a:r>
              <a:rPr lang="nb-NO" sz="2800" err="1">
                <a:cs typeface="Arial"/>
              </a:rPr>
              <a:t>Sight</a:t>
            </a:r>
            <a:endParaRPr lang="nb-NO" sz="2800">
              <a:cs typeface="Arial"/>
            </a:endParaRPr>
          </a:p>
        </p:txBody>
      </p:sp>
      <p:sp>
        <p:nvSpPr>
          <p:cNvPr id="10" name="Plassholder for innhold 4">
            <a:extLst>
              <a:ext uri="{FF2B5EF4-FFF2-40B4-BE49-F238E27FC236}">
                <a16:creationId xmlns:a16="http://schemas.microsoft.com/office/drawing/2014/main" id="{92424D28-5760-3360-0AA3-9F510422230B}"/>
              </a:ext>
            </a:extLst>
          </p:cNvPr>
          <p:cNvSpPr txBox="1">
            <a:spLocks/>
          </p:cNvSpPr>
          <p:nvPr/>
        </p:nvSpPr>
        <p:spPr>
          <a:xfrm>
            <a:off x="3629575" y="2345121"/>
            <a:ext cx="1946917" cy="149560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25438" indent="-125438" algn="l" defTabSz="914446" rtl="0" eaLnBrk="1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800" b="0" i="0" u="none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nb-NO" sz="8800">
                <a:cs typeface="Arial"/>
              </a:rPr>
              <a:t>👂</a:t>
            </a:r>
          </a:p>
          <a:p>
            <a:pPr marL="0" indent="0" algn="ctr"/>
            <a:r>
              <a:rPr lang="nb-NO" sz="2800" err="1">
                <a:cs typeface="Arial"/>
              </a:rPr>
              <a:t>Hearing</a:t>
            </a:r>
            <a:endParaRPr lang="nb-NO" sz="2800">
              <a:cs typeface="Arial"/>
            </a:endParaRPr>
          </a:p>
        </p:txBody>
      </p:sp>
      <p:sp>
        <p:nvSpPr>
          <p:cNvPr id="11" name="Plassholder for innhold 5">
            <a:extLst>
              <a:ext uri="{FF2B5EF4-FFF2-40B4-BE49-F238E27FC236}">
                <a16:creationId xmlns:a16="http://schemas.microsoft.com/office/drawing/2014/main" id="{87F2E78B-265E-755E-7B0A-1B9784C89540}"/>
              </a:ext>
            </a:extLst>
          </p:cNvPr>
          <p:cNvSpPr txBox="1">
            <a:spLocks/>
          </p:cNvSpPr>
          <p:nvPr/>
        </p:nvSpPr>
        <p:spPr>
          <a:xfrm>
            <a:off x="6096000" y="2344903"/>
            <a:ext cx="1946917" cy="149560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25438" indent="-125438" algn="l" defTabSz="914446" rtl="0" eaLnBrk="1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800" b="0" i="0" u="none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nb-NO" sz="8800">
                <a:cs typeface="Arial"/>
              </a:rPr>
              <a:t>⚙️</a:t>
            </a:r>
          </a:p>
          <a:p>
            <a:pPr marL="0" indent="0" algn="ctr"/>
            <a:r>
              <a:rPr lang="nb-NO" sz="2800">
                <a:cs typeface="Arial"/>
              </a:rPr>
              <a:t>Motor skills</a:t>
            </a:r>
          </a:p>
        </p:txBody>
      </p:sp>
      <p:sp>
        <p:nvSpPr>
          <p:cNvPr id="12" name="Plassholder for innhold 6">
            <a:extLst>
              <a:ext uri="{FF2B5EF4-FFF2-40B4-BE49-F238E27FC236}">
                <a16:creationId xmlns:a16="http://schemas.microsoft.com/office/drawing/2014/main" id="{88C089F1-FDBF-EFB3-5162-E8F7ED2F1461}"/>
              </a:ext>
            </a:extLst>
          </p:cNvPr>
          <p:cNvSpPr txBox="1">
            <a:spLocks/>
          </p:cNvSpPr>
          <p:nvPr/>
        </p:nvSpPr>
        <p:spPr>
          <a:xfrm>
            <a:off x="8629070" y="2344903"/>
            <a:ext cx="1946917" cy="149560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25438" indent="-125438" algn="l" defTabSz="914446" rtl="0" eaLnBrk="1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800" b="0" i="0" u="none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nb-NO" sz="8800">
                <a:cs typeface="Arial"/>
              </a:rPr>
              <a:t>🧠</a:t>
            </a:r>
          </a:p>
          <a:p>
            <a:pPr marL="0" indent="0" algn="ctr"/>
            <a:r>
              <a:rPr lang="nb-NO" sz="2800" err="1">
                <a:cs typeface="Arial"/>
              </a:rPr>
              <a:t>Cognition</a:t>
            </a:r>
            <a:endParaRPr lang="nb-NO" sz="2800">
              <a:cs typeface="Arial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296FBCC-D613-F8BF-B530-5792616CD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316E3BE-D990-510E-9AF7-9397AFEBA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25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" id="{5B0A4823-B853-4E03-94BC-DE2E1EFD621E}" vid="{1C5DA98A-F9AE-4FD9-9F7B-ADB1035017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68f4273-c4da-440e-960b-d6f894e49039">
      <UserInfo>
        <DisplayName>Tomm Eriksen</DisplayName>
        <AccountId>15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70267AB6D6A24992FE1A9C0C78A9C3" ma:contentTypeVersion="13" ma:contentTypeDescription="Opprett et nytt dokument." ma:contentTypeScope="" ma:versionID="37b0eb50fca18db86c01ef74da0cf547">
  <xsd:schema xmlns:xsd="http://www.w3.org/2001/XMLSchema" xmlns:xs="http://www.w3.org/2001/XMLSchema" xmlns:p="http://schemas.microsoft.com/office/2006/metadata/properties" xmlns:ns2="89c5bc90-11d7-4047-bb37-5ee2e2782ee6" xmlns:ns3="e68f4273-c4da-440e-960b-d6f894e49039" targetNamespace="http://schemas.microsoft.com/office/2006/metadata/properties" ma:root="true" ma:fieldsID="0365a69fbdf6eaa698534187bcbfbe9f" ns2:_="" ns3:_="">
    <xsd:import namespace="89c5bc90-11d7-4047-bb37-5ee2e2782ee6"/>
    <xsd:import namespace="e68f4273-c4da-440e-960b-d6f894e490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c5bc90-11d7-4047-bb37-5ee2e2782e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8f4273-c4da-440e-960b-d6f894e4903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B9CF10-6C6A-444C-B05E-E78C1785A52C}">
  <ds:schemaRefs>
    <ds:schemaRef ds:uri="89c5bc90-11d7-4047-bb37-5ee2e2782ee6"/>
    <ds:schemaRef ds:uri="e68f4273-c4da-440e-960b-d6f894e4903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FA6DA8-A8BA-4E27-82B4-2C17F301C8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c5bc90-11d7-4047-bb37-5ee2e2782ee6"/>
    <ds:schemaRef ds:uri="e68f4273-c4da-440e-960b-d6f894e490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6</TotalTime>
  <Words>1701</Words>
  <Application>Microsoft Office PowerPoint</Application>
  <PresentationFormat>Widescreen</PresentationFormat>
  <Paragraphs>225</Paragraphs>
  <Slides>27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Office-tema</vt:lpstr>
      <vt:lpstr>Universal design and digital accessibility: What are we doing at UiO?</vt:lpstr>
      <vt:lpstr>Accessibility is based on the idea that services should be available to everyone. Regardless of age, ability to function or level of education. </vt:lpstr>
      <vt:lpstr>In a digital society students depend on using many digital tools every day</vt:lpstr>
      <vt:lpstr>Example of why universal design is necessary (1)</vt:lpstr>
      <vt:lpstr>Example of why universal design is necessary (2)</vt:lpstr>
      <vt:lpstr>Who needs accessible ICT?</vt:lpstr>
      <vt:lpstr>🖐 Raise your hand if any of the following apply to you</vt:lpstr>
      <vt:lpstr>Necessary for some,  good for everyone</vt:lpstr>
      <vt:lpstr>Functional abilities are divided into four categories</vt:lpstr>
      <vt:lpstr>Disabilites can be permanent,  temporary or situation dependent</vt:lpstr>
      <vt:lpstr>Sight</vt:lpstr>
      <vt:lpstr>Motor skills</vt:lpstr>
      <vt:lpstr>Example: How a page title and heading levels are useful for everyone</vt:lpstr>
      <vt:lpstr>What requirements  apply to UiO?</vt:lpstr>
      <vt:lpstr>ICT and digital content made for  students and/or the public  *WAD specify that the requirements also applies to new intranets</vt:lpstr>
      <vt:lpstr>What must be accessible – in reality</vt:lpstr>
      <vt:lpstr>PowerPoint Presentation</vt:lpstr>
      <vt:lpstr>AUTOTEKST automatic transcription for speech to text </vt:lpstr>
      <vt:lpstr>"UU-SJEKK" implemented in  our CMS (Vortex) annen skjermdump inn her? </vt:lpstr>
      <vt:lpstr>Checklist: Universal design of web content (UU-vettregler) </vt:lpstr>
      <vt:lpstr>Information material/guide for accessibility of ICT at UiO</vt:lpstr>
      <vt:lpstr>Background for Accessibility Project, phase 2</vt:lpstr>
      <vt:lpstr>Actions in phase 2  </vt:lpstr>
      <vt:lpstr>How do we solve this?</vt:lpstr>
      <vt:lpstr>Central support services for accessibility at USIT</vt:lpstr>
      <vt:lpstr>Further plans for Accessibility Project</vt:lpstr>
      <vt:lpstr>Questions? 🖐  Project leader: ida.meland@usit.uio.no  uu-kontakt@usit.uio.no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Faglig fredag: Farger og kontrast</dc:title>
  <dc:creator>Ida Marie Solås</dc:creator>
  <cp:lastModifiedBy>Ida Meland</cp:lastModifiedBy>
  <cp:revision>42</cp:revision>
  <dcterms:created xsi:type="dcterms:W3CDTF">2021-10-19T05:46:05Z</dcterms:created>
  <dcterms:modified xsi:type="dcterms:W3CDTF">2022-05-02T13:30:16Z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0x010100A470267AB6D6A24992FE1A9C0C78A9C3</vt:lpwstr>
  </property>
</Properties>
</file>