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26"/>
  </p:notesMasterIdLst>
  <p:handoutMasterIdLst>
    <p:handoutMasterId r:id="rId27"/>
  </p:handoutMasterIdLst>
  <p:sldIdLst>
    <p:sldId id="256" r:id="rId5"/>
    <p:sldId id="298" r:id="rId6"/>
    <p:sldId id="343" r:id="rId7"/>
    <p:sldId id="342" r:id="rId8"/>
    <p:sldId id="346" r:id="rId9"/>
    <p:sldId id="322" r:id="rId10"/>
    <p:sldId id="335" r:id="rId11"/>
    <p:sldId id="336" r:id="rId12"/>
    <p:sldId id="328" r:id="rId13"/>
    <p:sldId id="339" r:id="rId14"/>
    <p:sldId id="340" r:id="rId15"/>
    <p:sldId id="327" r:id="rId16"/>
    <p:sldId id="344" r:id="rId17"/>
    <p:sldId id="338" r:id="rId18"/>
    <p:sldId id="345" r:id="rId19"/>
    <p:sldId id="330" r:id="rId20"/>
    <p:sldId id="332" r:id="rId21"/>
    <p:sldId id="323" r:id="rId22"/>
    <p:sldId id="325" r:id="rId23"/>
    <p:sldId id="324" r:id="rId24"/>
    <p:sldId id="309" r:id="rId25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1A1918"/>
    <a:srgbClr val="E68801"/>
    <a:srgbClr val="D61B1B"/>
    <a:srgbClr val="1A285F"/>
    <a:srgbClr val="EE2736"/>
    <a:srgbClr val="CACAC2"/>
    <a:srgbClr val="0000FF"/>
    <a:srgbClr val="000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97639E-F847-DEBD-68FF-E25E4187ED83}" v="182" dt="2022-04-19T07:16:02.245"/>
    <p1510:client id="{220B769B-127E-8635-DE2F-60273CB4B8F3}" v="4" dt="2022-04-21T12:52:48.464"/>
    <p1510:client id="{771993BC-6C3B-FBDA-3526-00E014D4AA61}" v="54" dt="2022-04-21T12:40:25.107"/>
    <p1510:client id="{7780A494-76B3-EDB7-F85D-F1B8159E32AC}" v="661" dt="2022-04-21T11:39:41.090"/>
    <p1510:client id="{7FC5F376-1C3C-824C-B6D5-0CF3056DD3BB}" v="799" dt="2022-04-05T07:58:51.714"/>
    <p1510:client id="{91187415-F42D-95D6-21FA-22FF3EA8140F}" v="26" dt="2022-04-21T09:40:50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cs typeface="Calibri"/>
              </a:rPr>
              <a:t>Ida Marie slide 5–14</a:t>
            </a:r>
            <a:endParaRPr lang="nb-NO"/>
          </a:p>
          <a:p>
            <a:r>
              <a:rPr lang="nb-NO">
                <a:cs typeface="Calibri"/>
              </a:rPr>
              <a:t>Ida resten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10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09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UU I </a:t>
            </a:r>
            <a:r>
              <a:rPr lang="en-US" err="1">
                <a:cs typeface="Calibri"/>
              </a:rPr>
              <a:t>praksis</a:t>
            </a:r>
            <a:r>
              <a:rPr lang="en-US">
                <a:cs typeface="Calibri"/>
              </a:rPr>
              <a:t>. Med workshops </a:t>
            </a:r>
            <a:r>
              <a:rPr lang="en-US" err="1">
                <a:cs typeface="Calibri"/>
              </a:rPr>
              <a:t>etterpå</a:t>
            </a:r>
            <a:r>
              <a:rPr lang="en-US">
                <a:cs typeface="Calibri"/>
              </a:rPr>
              <a:t>? </a:t>
            </a:r>
            <a:r>
              <a:rPr lang="en-US" err="1">
                <a:cs typeface="Calibri"/>
              </a:rPr>
              <a:t>F.eks</a:t>
            </a:r>
            <a:r>
              <a:rPr lang="en-US">
                <a:cs typeface="Calibri"/>
              </a:rPr>
              <a:t>. webinar </a:t>
            </a:r>
            <a:r>
              <a:rPr lang="en-US" err="1">
                <a:cs typeface="Calibri"/>
              </a:rPr>
              <a:t>som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sier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noe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generelt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så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egne</a:t>
            </a:r>
            <a:r>
              <a:rPr lang="en-US">
                <a:cs typeface="Calibri"/>
              </a:rPr>
              <a:t> workshops </a:t>
            </a:r>
            <a:r>
              <a:rPr lang="en-US" err="1">
                <a:cs typeface="Calibri"/>
              </a:rPr>
              <a:t>rettet</a:t>
            </a:r>
            <a:r>
              <a:rPr lang="en-US">
                <a:cs typeface="Calibri"/>
              </a:rPr>
              <a:t> mot Canvas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Vortex? </a:t>
            </a:r>
            <a:r>
              <a:rPr lang="en-US" err="1">
                <a:cs typeface="Calibri"/>
              </a:rPr>
              <a:t>Kanskje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Insera</a:t>
            </a:r>
            <a:r>
              <a:rPr lang="en-US">
                <a:cs typeface="Calibri"/>
              </a:rPr>
              <a:t>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6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73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61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cs typeface="Calibri"/>
              </a:rPr>
              <a:t>...</a:t>
            </a:r>
            <a:endParaRPr lang="nb-NO"/>
          </a:p>
          <a:p>
            <a:r>
              <a:rPr lang="nb-NO"/>
              <a:t>Så, hvorfor trenger tjenester å være universelt utformet?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38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For at Petter på 14 som er blind også kan bruke digitale verktøy som brukes i skolen. Dette er hentet fra en artikkel i NRK tidligere i år som setter fokus på at læremidlene ikke er gode nok i dag og blinde elever sliter med digitale verktøy.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56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En annen overskrift «Ser at mange studenter med synshemming dessverre gir opp» ble publisert i </a:t>
            </a:r>
            <a:r>
              <a:rPr lang="nb-NO" err="1"/>
              <a:t>Khrono</a:t>
            </a:r>
            <a:r>
              <a:rPr lang="nb-NO"/>
              <a:t> i fjor. Hvor Norges Blindeforbunds Ungdom krever bedre tilrettelegging for studenter med </a:t>
            </a:r>
            <a:r>
              <a:rPr lang="nb-NO" err="1"/>
              <a:t>svaksynthet</a:t>
            </a:r>
            <a:r>
              <a:rPr lang="nb-NO"/>
              <a:t>.</a:t>
            </a:r>
          </a:p>
          <a:p>
            <a:endParaRPr lang="nb-NO"/>
          </a:p>
          <a:p>
            <a:r>
              <a:rPr lang="nb-NO"/>
              <a:t> For det er sånn at -&gt;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63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Alt dette må kunne gjennomføres for å fungere som student, og skal kunne gjøres selv om du har en funksjonsnedsettelse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44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50"/>
              </a:spcBef>
            </a:pPr>
            <a:r>
              <a:rPr lang="nb-NO"/>
              <a:t>Oppsummert er universell utforming </a:t>
            </a:r>
            <a:r>
              <a:rPr lang="nb-NO" err="1"/>
              <a:t>ødvendig</a:t>
            </a:r>
            <a:r>
              <a:rPr lang="nb-NO"/>
              <a:t> for noe, men det er også bra for alle.</a:t>
            </a:r>
          </a:p>
          <a:p>
            <a:pPr>
              <a:spcBef>
                <a:spcPts val="1150"/>
              </a:spcBef>
            </a:pPr>
            <a:endParaRPr lang="nb-NO"/>
          </a:p>
          <a:p>
            <a:pPr>
              <a:spcBef>
                <a:spcPts val="1150"/>
              </a:spcBef>
            </a:pPr>
            <a:r>
              <a:rPr lang="nb-NO"/>
              <a:t>Syn:</a:t>
            </a:r>
          </a:p>
          <a:p>
            <a:pPr marL="171450" indent="-171450"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nb-NO">
                <a:cs typeface="Calibri"/>
              </a:rPr>
              <a:t>Blind, Miste linser eller brillene, får en betennelse på øyet, dårligere syn med alderen, Prøve å lese noe på mobilen ute i sola. </a:t>
            </a:r>
          </a:p>
          <a:p>
            <a:pPr marL="0" indent="0">
              <a:spcBef>
                <a:spcPts val="1150"/>
              </a:spcBef>
              <a:buFont typeface="Arial" panose="020B0604020202020204" pitchFamily="34" charset="0"/>
              <a:buNone/>
            </a:pPr>
            <a:endParaRPr lang="nb-NO">
              <a:cs typeface="Calibri"/>
            </a:endParaRPr>
          </a:p>
          <a:p>
            <a:pPr marL="0" indent="0">
              <a:spcBef>
                <a:spcPts val="1150"/>
              </a:spcBef>
              <a:buFont typeface="Arial" panose="020B0604020202020204" pitchFamily="34" charset="0"/>
              <a:buNone/>
            </a:pPr>
            <a:r>
              <a:rPr lang="nb-NO">
                <a:cs typeface="Calibri"/>
              </a:rPr>
              <a:t>Kognisjon:</a:t>
            </a:r>
          </a:p>
          <a:p>
            <a:pPr marL="171450" indent="-171450">
              <a:spcBef>
                <a:spcPts val="1150"/>
              </a:spcBef>
              <a:buFont typeface="Arial" panose="020B0604020202020204" pitchFamily="34" charset="0"/>
              <a:buChar char="•"/>
            </a:pPr>
            <a:r>
              <a:rPr lang="nb-NO">
                <a:cs typeface="Calibri"/>
              </a:rPr>
              <a:t>Lese- og skrivevansker, Når vi er slitne og hodet er brukt opp til andre ting. Eller for noen som ikke er så gode i norsk enda, Eller du er stressa og må finne ut av hvordan du skal få levert eksamen innen tidsfristen.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71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Et eksempel på </a:t>
            </a:r>
            <a:r>
              <a:rPr lang="nb-NO" err="1"/>
              <a:t>uu</a:t>
            </a:r>
            <a:r>
              <a:rPr lang="nb-NO"/>
              <a:t>-krav som alle drar nytte av er riktig bruk av sidetitler og overskriftsnivåer.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8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>
                <a:ea typeface="Calibri"/>
                <a:cs typeface="Calibri"/>
              </a:rPr>
              <a:t>Gjeldende regelverk er WCAG 2.0. For offentlig sektor har også WCAG 2.1 og WAD blitt en del av regelverket og skal følges fra 1 februar 2023. </a:t>
            </a:r>
          </a:p>
          <a:p>
            <a:endParaRPr lang="nb-NO">
              <a:ea typeface="Calibri"/>
              <a:cs typeface="Calibri"/>
            </a:endParaRPr>
          </a:p>
          <a:p>
            <a:r>
              <a:rPr lang="nb-NO">
                <a:ea typeface="Calibri"/>
                <a:cs typeface="Calibri"/>
              </a:rPr>
              <a:t>WCAG = Web </a:t>
            </a:r>
            <a:r>
              <a:rPr lang="nb-NO" err="1">
                <a:ea typeface="Calibri"/>
                <a:cs typeface="Calibri"/>
              </a:rPr>
              <a:t>content</a:t>
            </a:r>
            <a:r>
              <a:rPr lang="nb-NO">
                <a:ea typeface="Calibri"/>
                <a:cs typeface="Calibri"/>
              </a:rPr>
              <a:t> </a:t>
            </a:r>
            <a:r>
              <a:rPr lang="nb-NO" err="1">
                <a:ea typeface="Calibri"/>
                <a:cs typeface="Calibri"/>
              </a:rPr>
              <a:t>accessibility</a:t>
            </a:r>
            <a:r>
              <a:rPr lang="nb-NO">
                <a:ea typeface="Calibri"/>
                <a:cs typeface="Calibri"/>
              </a:rPr>
              <a:t> guidelines</a:t>
            </a:r>
          </a:p>
          <a:p>
            <a:r>
              <a:rPr lang="nb-NO">
                <a:ea typeface="Calibri"/>
                <a:cs typeface="Calibri"/>
              </a:rPr>
              <a:t>WAD = </a:t>
            </a:r>
            <a:r>
              <a:rPr lang="nb-NO" err="1">
                <a:ea typeface="Calibri"/>
                <a:cs typeface="Calibri"/>
              </a:rPr>
              <a:t>Eus</a:t>
            </a:r>
            <a:r>
              <a:rPr lang="nb-NO">
                <a:ea typeface="Calibri"/>
                <a:cs typeface="Calibri"/>
              </a:rPr>
              <a:t> </a:t>
            </a:r>
            <a:r>
              <a:rPr lang="nb-NO" err="1">
                <a:ea typeface="Calibri"/>
                <a:cs typeface="Calibri"/>
              </a:rPr>
              <a:t>webdirektiv</a:t>
            </a:r>
            <a:endParaRPr lang="nb-NO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8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/>
              <a:t>Navn på institutt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/>
              <a:t>Punkt A</a:t>
            </a:r>
          </a:p>
          <a:p>
            <a:pPr lvl="0"/>
            <a:r>
              <a:rPr lang="nb-NO"/>
              <a:t>Punkt B</a:t>
            </a:r>
          </a:p>
          <a:p>
            <a:pPr lvl="0"/>
            <a:r>
              <a:rPr lang="nb-NO"/>
              <a:t>Punkt C</a:t>
            </a:r>
          </a:p>
          <a:p>
            <a:pPr lvl="0"/>
            <a:r>
              <a:rPr lang="nb-NO"/>
              <a:t>Punkt D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A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B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C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D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E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/>
              <a:t>Punkt F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Trykk - &gt; Sett inn -&gt; Bilde for å endre eller sette inn bilde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0980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Trykk - &gt; Sett inn -&gt; Bilde for å endre eller sette inn bilde</a:t>
            </a:r>
            <a:endParaRPr lang="en-US"/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Sitat</a:t>
            </a:r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583887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/>
              <a:t>Fotokreditt / Bildetekst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1_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0" y="-167"/>
            <a:ext cx="6096000" cy="6858000"/>
          </a:xfrm>
          <a:prstGeom prst="rect">
            <a:avLst/>
          </a:prstGeom>
          <a:solidFill>
            <a:srgbClr val="E5EB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1652" y="3059516"/>
            <a:ext cx="5358865" cy="738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800"/>
              </a:spcAft>
              <a:buSzPts val="1800"/>
              <a:buChar char="●"/>
              <a:defRPr sz="213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0A2AC3E-EF3E-A14E-95B4-5178ECB41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76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1_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1652" y="3059516"/>
            <a:ext cx="5358865" cy="738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800"/>
              </a:spcAft>
              <a:buSzPts val="1800"/>
              <a:buChar char="●"/>
              <a:defRPr sz="213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136924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iO Fullbredde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1652" y="3059516"/>
            <a:ext cx="5358865" cy="738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800"/>
              </a:spcAft>
              <a:buSzPts val="1800"/>
              <a:buChar char="●"/>
              <a:defRPr sz="213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no" smtClean="0"/>
              <a:pPr/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370941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iO Fullbredde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586699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/>
              <a:t>Enhet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 hidden="1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Velg fakultet fra </a:t>
            </a:r>
            <a:r>
              <a:rPr lang="nb-NO" noProof="0" err="1"/>
              <a:t>nedtrekksmenyen</a:t>
            </a:r>
            <a:endParaRPr lang="en-US" noProof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Uthevet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Farge/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err="1">
                <a:latin typeface="Arial, sans-serif"/>
              </a:rPr>
              <a:t>Velg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fakultet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fra</a:t>
            </a:r>
            <a:r>
              <a:rPr lang="en-US">
                <a:latin typeface="Arial, sans-serif"/>
              </a:rPr>
              <a:t> </a:t>
            </a:r>
            <a:r>
              <a:rPr lang="en-US" err="1">
                <a:latin typeface="Arial, sans-serif"/>
              </a:rPr>
              <a:t>nedtrekksmenyen</a:t>
            </a:r>
            <a:endParaRPr lang="nb-NO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Navn Etternavn</a:t>
            </a:r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Tittel</a:t>
            </a:r>
            <a:endParaRPr lang="en-US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/>
              <a:t>Enhet</a:t>
            </a:r>
            <a:endParaRPr lang="en-US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addin_colorbox</a:t>
            </a:r>
            <a:endParaRPr lang="nb-NO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addin_title</a:t>
            </a:r>
            <a:endParaRPr lang="nb-NO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addin_text</a:t>
            </a:r>
            <a:endParaRPr lang="nb-NO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addin_image</a:t>
            </a:r>
            <a:endParaRPr lang="nb-NO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err="1"/>
              <a:t>addin_logo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1" r:id="rId8"/>
    <p:sldLayoutId id="2147483720" r:id="rId9"/>
    <p:sldLayoutId id="2147483719" r:id="rId10"/>
    <p:sldLayoutId id="2147483701" r:id="rId11"/>
    <p:sldLayoutId id="2147483702" r:id="rId12"/>
    <p:sldLayoutId id="2147483704" r:id="rId13"/>
    <p:sldLayoutId id="2147483732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  <p:sldLayoutId id="2147483731" r:id="rId28"/>
    <p:sldLayoutId id="2147483730" r:id="rId29"/>
    <p:sldLayoutId id="2147483733" r:id="rId30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utilsynet.no/fremtidig-regelverk/wcag-21-standarden/14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5" Type="http://schemas.openxmlformats.org/officeDocument/2006/relationships/hyperlink" Target="https://www.uutilsynet.no/webdirektivet-wad/krav-om-tilgjengelegheitserklaering/267" TargetMode="External"/><Relationship Id="rId4" Type="http://schemas.openxmlformats.org/officeDocument/2006/relationships/hyperlink" Target="https://www.uutilsynet.no/webdirektivet-wad/eus-webdirektiv-wad/265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Panopto+undervisningsopptak" TargetMode="External"/><Relationship Id="rId2" Type="http://schemas.openxmlformats.org/officeDocument/2006/relationships/hyperlink" Target="https://www.uio.no/tjenester/it/lyd-video/autotekst/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uio.no/for-ansatte/arbeidsstotte/profil/nettarbeid/veiledninger/bilde-lyd-video/video/#teksti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uutilsynet.no/" TargetMode="Externa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uu-kontakt@usit.uio.n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da.meland@usit.uio.no&#8203;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uu-kontakt@usit.uio.n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for-ansatte/arbeidsstotte/prosjekter/uu/fase-1/oppsummering-anbefaling-fase1-uu-prosjektet.pdf" TargetMode="External"/><Relationship Id="rId2" Type="http://schemas.openxmlformats.org/officeDocument/2006/relationships/hyperlink" Target="https://www.uio.no/for-ansatte/arbeidsstotte/prosjekter/uu/fase-1/" TargetMode="Externa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hyperlink" Target="https://www.nrk.no/norge/petter-_14_-er-blind_-_-laeremidla-er-ikkje-gode-nok-1.1586942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hyperlink" Target="https://khrono.no/ser-at-mange-studenter-med-synshemming-dessverre-gir-opp/57119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E8607FA-A41E-C74D-9BBD-B58C36A9A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48886" y="0"/>
            <a:ext cx="10343114" cy="6858000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tekst 8" descr="Logo Universitetet i Oslo">
            <a:extLst>
              <a:ext uri="{FF2B5EF4-FFF2-40B4-BE49-F238E27FC236}">
                <a16:creationId xmlns:a16="http://schemas.microsoft.com/office/drawing/2014/main" id="{8C9D31D0-ED54-B743-9799-495FC4C11E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DBF7C25-E9E2-6749-8DBC-67C50CA9C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6464506" cy="1797779"/>
          </a:xfrm>
        </p:spPr>
        <p:txBody>
          <a:bodyPr/>
          <a:lstStyle/>
          <a:p>
            <a:r>
              <a:rPr lang="nb-NO"/>
              <a:t>Universell utforming av IKT på UiO</a:t>
            </a:r>
          </a:p>
        </p:txBody>
      </p:sp>
      <p:sp>
        <p:nvSpPr>
          <p:cNvPr id="2" name="Undertittel 1">
            <a:extLst>
              <a:ext uri="{FF2B5EF4-FFF2-40B4-BE49-F238E27FC236}">
                <a16:creationId xmlns:a16="http://schemas.microsoft.com/office/drawing/2014/main" id="{CDB643BE-881F-EA4F-AAA4-03E4E854E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3595" y="5199013"/>
            <a:ext cx="2199320" cy="269304"/>
          </a:xfrm>
        </p:spPr>
        <p:txBody>
          <a:bodyPr vert="horz" wrap="none" lIns="0" tIns="0" rIns="0" bIns="0" rtlCol="0" anchor="t">
            <a:spAutoFit/>
          </a:bodyPr>
          <a:lstStyle/>
          <a:p>
            <a:r>
              <a:rPr lang="nb-NO"/>
              <a:t>UU-prosjektet (fase 2)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87AC348-83B6-9249-A93C-3B537EF08F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63594" y="5468760"/>
            <a:ext cx="987450" cy="269304"/>
          </a:xfrm>
        </p:spPr>
        <p:txBody>
          <a:bodyPr vert="horz" wrap="none" lIns="0" tIns="0" rIns="0" bIns="0" rtlCol="0" anchor="t">
            <a:spAutoFit/>
          </a:bodyPr>
          <a:lstStyle/>
          <a:p>
            <a:r>
              <a:rPr lang="nb-NO" dirty="0">
                <a:cs typeface="Arial"/>
              </a:rPr>
              <a:t>Nettforum</a:t>
            </a:r>
            <a:endParaRPr lang="en-US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9D0F2CB-CD6A-894A-8F04-7A633C2815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63594" y="5735491"/>
            <a:ext cx="3773469" cy="269304"/>
          </a:xfrm>
        </p:spPr>
        <p:txBody>
          <a:bodyPr vert="horz" wrap="none" lIns="0" tIns="0" rIns="0" bIns="0" rtlCol="0" anchor="t">
            <a:spAutoFit/>
          </a:bodyPr>
          <a:lstStyle/>
          <a:p>
            <a:r>
              <a:rPr lang="nb-NO" dirty="0"/>
              <a:t>Ida Marie Solås og Ida Meland (USIT)</a:t>
            </a:r>
            <a:endParaRPr lang="en-US" dirty="0"/>
          </a:p>
        </p:txBody>
      </p:sp>
      <p:sp>
        <p:nvSpPr>
          <p:cNvPr id="11" name="Plassholder for tekst 5">
            <a:extLst>
              <a:ext uri="{FF2B5EF4-FFF2-40B4-BE49-F238E27FC236}">
                <a16:creationId xmlns:a16="http://schemas.microsoft.com/office/drawing/2014/main" id="{770F91C6-7DF3-DE4C-95C8-9DCD1E521A86}"/>
              </a:ext>
            </a:extLst>
          </p:cNvPr>
          <p:cNvSpPr txBox="1">
            <a:spLocks/>
          </p:cNvSpPr>
          <p:nvPr/>
        </p:nvSpPr>
        <p:spPr>
          <a:xfrm>
            <a:off x="2463594" y="6268891"/>
            <a:ext cx="1362552" cy="269304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highlight>
                  <a:srgbClr val="FFFFFF"/>
                </a:highlight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22. april 2022</a:t>
            </a:r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A9BAA50-3FBA-E047-8CB0-23C046A53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4715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9C2400-78EE-E410-D585-13349B9F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Arial"/>
              </a:rPr>
              <a:t>Nødvendig for noen, bra for alle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4A21E2-22B3-A77D-CC4D-DB537DA4A49B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1436057"/>
          </a:xfrm>
        </p:spPr>
        <p:txBody>
          <a:bodyPr vert="horz" lIns="0" tIns="0" rIns="0" bIns="0" rtlCol="0" anchor="t">
            <a:noAutofit/>
          </a:bodyPr>
          <a:lstStyle/>
          <a:p>
            <a:pPr marL="0" indent="0"/>
            <a:r>
              <a:rPr lang="nb-NO">
                <a:cs typeface="Arial"/>
              </a:rPr>
              <a:t>Nedsatt funksjonsevne kan være permanent, midlertidig eller situasjonsavhengig.</a:t>
            </a:r>
            <a:endParaRPr lang="nb-NO"/>
          </a:p>
          <a:p>
            <a:pPr marL="0" indent="0"/>
            <a:r>
              <a:rPr lang="nb-NO">
                <a:cs typeface="Arial"/>
              </a:rPr>
              <a:t>Funksjonsevner fordeles på fire områder:</a:t>
            </a:r>
            <a:endParaRPr lang="nb-NO"/>
          </a:p>
          <a:p>
            <a:pPr marL="125095" indent="-125095"/>
            <a:endParaRPr lang="nb-NO">
              <a:cs typeface="Arial"/>
            </a:endParaRPr>
          </a:p>
        </p:txBody>
      </p:sp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C9E81021-9B84-0CDD-35B6-A2B789F10B4E}"/>
              </a:ext>
            </a:extLst>
          </p:cNvPr>
          <p:cNvSpPr txBox="1">
            <a:spLocks/>
          </p:cNvSpPr>
          <p:nvPr/>
        </p:nvSpPr>
        <p:spPr>
          <a:xfrm>
            <a:off x="1398598" y="2880060"/>
            <a:ext cx="1937901" cy="18096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7200">
                <a:cs typeface="Arial"/>
              </a:rPr>
              <a:t>👁</a:t>
            </a:r>
          </a:p>
          <a:p>
            <a:pPr marL="0" indent="0" algn="ctr"/>
            <a:r>
              <a:rPr lang="nb-NO" sz="2000">
                <a:cs typeface="Arial"/>
              </a:rPr>
              <a:t>Syn</a:t>
            </a:r>
          </a:p>
        </p:txBody>
      </p:sp>
      <p:sp>
        <p:nvSpPr>
          <p:cNvPr id="10" name="Plassholder for innhold 4">
            <a:extLst>
              <a:ext uri="{FF2B5EF4-FFF2-40B4-BE49-F238E27FC236}">
                <a16:creationId xmlns:a16="http://schemas.microsoft.com/office/drawing/2014/main" id="{92424D28-5760-3360-0AA3-9F510422230B}"/>
              </a:ext>
            </a:extLst>
          </p:cNvPr>
          <p:cNvSpPr txBox="1">
            <a:spLocks/>
          </p:cNvSpPr>
          <p:nvPr/>
        </p:nvSpPr>
        <p:spPr>
          <a:xfrm>
            <a:off x="3629575" y="2880061"/>
            <a:ext cx="1946917" cy="18096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7200">
                <a:cs typeface="Arial"/>
              </a:rPr>
              <a:t>👂</a:t>
            </a:r>
          </a:p>
          <a:p>
            <a:pPr marL="0" indent="0" algn="ctr"/>
            <a:r>
              <a:rPr lang="nb-NO" sz="2000">
                <a:cs typeface="Arial"/>
              </a:rPr>
              <a:t>Hørsel</a:t>
            </a:r>
          </a:p>
        </p:txBody>
      </p:sp>
      <p:sp>
        <p:nvSpPr>
          <p:cNvPr id="11" name="Plassholder for innhold 5">
            <a:extLst>
              <a:ext uri="{FF2B5EF4-FFF2-40B4-BE49-F238E27FC236}">
                <a16:creationId xmlns:a16="http://schemas.microsoft.com/office/drawing/2014/main" id="{87F2E78B-265E-755E-7B0A-1B9784C89540}"/>
              </a:ext>
            </a:extLst>
          </p:cNvPr>
          <p:cNvSpPr txBox="1">
            <a:spLocks/>
          </p:cNvSpPr>
          <p:nvPr/>
        </p:nvSpPr>
        <p:spPr>
          <a:xfrm>
            <a:off x="5869569" y="2879843"/>
            <a:ext cx="1946917" cy="18096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7200">
                <a:cs typeface="Arial"/>
              </a:rPr>
              <a:t>⚙️</a:t>
            </a:r>
          </a:p>
          <a:p>
            <a:pPr marL="0" indent="0" algn="ctr"/>
            <a:r>
              <a:rPr lang="nb-NO" sz="2000">
                <a:cs typeface="Arial"/>
              </a:rPr>
              <a:t>Motorikk</a:t>
            </a:r>
          </a:p>
        </p:txBody>
      </p:sp>
      <p:sp>
        <p:nvSpPr>
          <p:cNvPr id="12" name="Plassholder for innhold 6">
            <a:extLst>
              <a:ext uri="{FF2B5EF4-FFF2-40B4-BE49-F238E27FC236}">
                <a16:creationId xmlns:a16="http://schemas.microsoft.com/office/drawing/2014/main" id="{88C089F1-FDBF-EFB3-5162-E8F7ED2F1461}"/>
              </a:ext>
            </a:extLst>
          </p:cNvPr>
          <p:cNvSpPr txBox="1">
            <a:spLocks/>
          </p:cNvSpPr>
          <p:nvPr/>
        </p:nvSpPr>
        <p:spPr>
          <a:xfrm>
            <a:off x="8109563" y="2879843"/>
            <a:ext cx="1946917" cy="180968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800" b="0" i="0" u="none" kern="1200" cap="none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nb-NO" sz="7200">
                <a:cs typeface="Arial"/>
              </a:rPr>
              <a:t>🧠</a:t>
            </a:r>
          </a:p>
          <a:p>
            <a:pPr marL="0" indent="0" algn="ctr"/>
            <a:r>
              <a:rPr lang="nb-NO" sz="2000">
                <a:cs typeface="Arial"/>
              </a:rPr>
              <a:t>Kognisjon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296FBCC-D613-F8BF-B530-5792616CD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316E3BE-D990-510E-9AF7-9397AFEB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7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7FB97AB-5604-744E-9BDD-4F9B9B8FEE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6387" y="176568"/>
            <a:ext cx="10769979" cy="1325563"/>
          </a:xfrm>
        </p:spPr>
        <p:txBody>
          <a:bodyPr/>
          <a:lstStyle/>
          <a:p>
            <a:r>
              <a:rPr lang="nb-NO" sz="1600"/>
              <a:t>Eksempel:</a:t>
            </a:r>
            <a:br>
              <a:rPr lang="nb-NO"/>
            </a:br>
            <a:r>
              <a:rPr lang="nb-NO"/>
              <a:t>Hvordan sidetittel og overskriftsnivåer er nyttig for alle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24A7E4D2-68A4-F3A8-81B4-45C223D6C17B}"/>
              </a:ext>
            </a:extLst>
          </p:cNvPr>
          <p:cNvSpPr txBox="1">
            <a:spLocks/>
          </p:cNvSpPr>
          <p:nvPr/>
        </p:nvSpPr>
        <p:spPr>
          <a:xfrm>
            <a:off x="655728" y="2169234"/>
            <a:ext cx="6710389" cy="25210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25438" indent="-125438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>
                <a:cs typeface="Arial"/>
              </a:rPr>
              <a:t>👱  Enklere for alle å få oversikt og finne innhold</a:t>
            </a:r>
            <a:endParaRPr lang="nb-NO" sz="2000" b="1">
              <a:cs typeface="Arial"/>
            </a:endParaRPr>
          </a:p>
          <a:p>
            <a:pPr marL="0" indent="0">
              <a:buNone/>
            </a:pPr>
            <a:r>
              <a:rPr lang="nb-NO" sz="2000">
                <a:cs typeface="Arial"/>
              </a:rPr>
              <a:t>👁  Enklere å navigere med skjermleser</a:t>
            </a:r>
          </a:p>
          <a:p>
            <a:pPr marL="0" indent="0">
              <a:buNone/>
            </a:pPr>
            <a:r>
              <a:rPr lang="nb-NO" sz="2000">
                <a:cs typeface="Arial"/>
              </a:rPr>
              <a:t>😰  Hjelper en stressa student å finne riktig </a:t>
            </a:r>
            <a:br>
              <a:rPr lang="nb-NO" sz="2000">
                <a:cs typeface="Arial"/>
              </a:rPr>
            </a:br>
            <a:r>
              <a:rPr lang="nb-NO" sz="2000">
                <a:cs typeface="Arial"/>
              </a:rPr>
              <a:t>      innhold i tide</a:t>
            </a:r>
          </a:p>
          <a:p>
            <a:pPr marL="0" indent="0">
              <a:buNone/>
            </a:pPr>
            <a:r>
              <a:rPr lang="nb-NO" sz="2000">
                <a:cs typeface="Arial"/>
              </a:rPr>
              <a:t>🔍  Gunstig for søkemotoroptimalisering</a:t>
            </a:r>
          </a:p>
          <a:p>
            <a:pPr marL="0" indent="0">
              <a:buNone/>
            </a:pPr>
            <a:endParaRPr lang="nb-NO" sz="2000">
              <a:cs typeface="Arial"/>
            </a:endParaRPr>
          </a:p>
          <a:p>
            <a:pPr marL="0" indent="0">
              <a:buNone/>
            </a:pPr>
            <a:endParaRPr lang="nb-NO" sz="2000">
              <a:cs typeface="Arial"/>
            </a:endParaRPr>
          </a:p>
        </p:txBody>
      </p:sp>
      <p:pic>
        <p:nvPicPr>
          <p:cNvPr id="4" name="Bilde 4" descr="Illustrasjon av to bolker med tekst. I den ene er teksten delt opp med overskrifter og viser en god struktur. Den andre viser en lang sammenhengende tekst sammen med et rødt kryss.">
            <a:extLst>
              <a:ext uri="{FF2B5EF4-FFF2-40B4-BE49-F238E27FC236}">
                <a16:creationId xmlns:a16="http://schemas.microsoft.com/office/drawing/2014/main" id="{2A06B0B6-5554-77AE-AD60-2B96BB1FF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744" y="2399917"/>
            <a:ext cx="3404781" cy="1769068"/>
          </a:xfrm>
          <a:prstGeom prst="rect">
            <a:avLst/>
          </a:prstGeom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503EF625-F975-F1BA-C2D1-BBF21C7B9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B89FAF7-6305-C70A-B750-6718FF10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5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0EDB40-E2EE-CD47-8E22-CE8627F9D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2782517"/>
            <a:ext cx="5358865" cy="1292631"/>
          </a:xfrm>
        </p:spPr>
        <p:txBody>
          <a:bodyPr/>
          <a:lstStyle/>
          <a:p>
            <a:r>
              <a:rPr lang="nb-NO"/>
              <a:t>Hvilke krav gjelder </a:t>
            </a:r>
            <a:br>
              <a:rPr lang="nb-NO"/>
            </a:br>
            <a:r>
              <a:rPr lang="nb-NO"/>
              <a:t>for UiO?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FDC9B2C-E5AB-9C43-9C81-1DE0BDFDF6A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08965" indent="-456565"/>
            <a:r>
              <a:rPr lang="nb-NO" sz="2100">
                <a:cs typeface="Arial"/>
              </a:rPr>
              <a:t>Gjeldende regelverk: </a:t>
            </a:r>
            <a:br>
              <a:rPr lang="nb-NO" sz="2100">
                <a:cs typeface="Arial"/>
              </a:rPr>
            </a:br>
            <a:r>
              <a:rPr lang="nb-NO" sz="2100">
                <a:cs typeface="Arial"/>
                <a:hlinkClick r:id="rId3"/>
              </a:rPr>
              <a:t>WCAG 2.0 (uutilsynet.no)</a:t>
            </a:r>
            <a:r>
              <a:rPr lang="nb-NO" sz="2100">
                <a:cs typeface="Arial"/>
              </a:rPr>
              <a:t> </a:t>
            </a:r>
          </a:p>
          <a:p>
            <a:pPr marL="608965" indent="-456565"/>
            <a:r>
              <a:rPr lang="nb-NO" sz="2100">
                <a:cs typeface="Arial"/>
              </a:rPr>
              <a:t>Regelverk fra februar 2023: </a:t>
            </a:r>
            <a:br>
              <a:rPr lang="nb-NO" sz="2100">
                <a:cs typeface="Arial"/>
              </a:rPr>
            </a:br>
            <a:r>
              <a:rPr lang="nb-NO" sz="2100">
                <a:cs typeface="Arial"/>
                <a:hlinkClick r:id="rId3"/>
              </a:rPr>
              <a:t>WCAG 2.1</a:t>
            </a:r>
            <a:r>
              <a:rPr lang="nb-NO" sz="2100">
                <a:ea typeface="+mn-lt"/>
                <a:cs typeface="+mn-lt"/>
                <a:hlinkClick r:id="rId3"/>
              </a:rPr>
              <a:t> (uutilsynet.no) </a:t>
            </a:r>
            <a:r>
              <a:rPr lang="nb-NO" sz="2100">
                <a:ea typeface="+mn-lt"/>
                <a:cs typeface="+mn-lt"/>
              </a:rPr>
              <a:t>og </a:t>
            </a:r>
            <a:r>
              <a:rPr lang="nb-NO" sz="2100">
                <a:ea typeface="+mn-lt"/>
                <a:cs typeface="+mn-lt"/>
                <a:hlinkClick r:id="rId4"/>
              </a:rPr>
              <a:t>WAD (uutilsynet.no)</a:t>
            </a:r>
            <a:r>
              <a:rPr lang="nb-NO" sz="2100">
                <a:ea typeface="+mn-lt"/>
                <a:cs typeface="+mn-lt"/>
              </a:rPr>
              <a:t> </a:t>
            </a:r>
          </a:p>
          <a:p>
            <a:pPr marL="608965" indent="-456565"/>
            <a:r>
              <a:rPr lang="nb-NO" sz="2100">
                <a:cs typeface="Arial"/>
              </a:rPr>
              <a:t>Inkluderer blant annet </a:t>
            </a:r>
            <a:r>
              <a:rPr lang="nb-NO" sz="2100">
                <a:cs typeface="Arial"/>
                <a:hlinkClick r:id="rId5"/>
              </a:rPr>
              <a:t>krav om tilgjengelighetserklæring (uutilsynet.no)</a:t>
            </a:r>
            <a:r>
              <a:rPr lang="nb-NO" sz="2100">
                <a:cs typeface="Arial"/>
              </a:rPr>
              <a:t> fra februar 2023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DCCE25B-E522-EA44-B13E-6B1E994A3D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12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941749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9455696C-C273-39B0-EB13-6C0A982BCA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>
                <a:cs typeface="Arial"/>
              </a:rPr>
              <a:t>Hva må være universelt utformet?</a:t>
            </a:r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ABA55F4-B980-AB5C-5E03-0D941D0B2F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500">
                <a:cs typeface="Arial"/>
              </a:rPr>
              <a:t>Det som brukes i undervisning </a:t>
            </a:r>
            <a:br>
              <a:rPr lang="nb-NO" sz="4500">
                <a:cs typeface="Arial"/>
              </a:rPr>
            </a:br>
            <a:r>
              <a:rPr lang="nb-NO" sz="4500">
                <a:cs typeface="Arial"/>
              </a:rPr>
              <a:t>og/eller til informasjonsformidling</a:t>
            </a:r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8FE486F-CE23-83B7-7175-854AA37163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C2E1220-FF47-5361-901E-D7BB226A7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8859886-E438-249C-4DBC-01A48C5B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6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BF74-EF61-43E1-B502-A6941EF5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Hva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må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være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universelt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utformet</a:t>
            </a:r>
            <a:r>
              <a:rPr lang="en-US">
                <a:cs typeface="Arial"/>
              </a:rPr>
              <a:t> – i </a:t>
            </a:r>
            <a:r>
              <a:rPr lang="en-US" err="1">
                <a:cs typeface="Arial"/>
              </a:rPr>
              <a:t>praksis</a:t>
            </a:r>
            <a:endParaRPr lang="en-US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194C5-2540-0665-3FD7-4BBB415A9D94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nb-NO" sz="2000">
                <a:ea typeface="+mn-lt"/>
                <a:cs typeface="+mn-lt"/>
              </a:rPr>
              <a:t>🔧  Tekniske rammeverk</a:t>
            </a:r>
            <a:endParaRPr lang="en-US" sz="2000">
              <a:ea typeface="+mn-lt"/>
              <a:cs typeface="+mn-lt"/>
            </a:endParaRPr>
          </a:p>
          <a:p>
            <a:pPr marL="846455" lvl="1" indent="-285750">
              <a:buFont typeface="Arial,Sans-Serif"/>
              <a:buChar char="•"/>
            </a:pPr>
            <a:r>
              <a:rPr lang="nb-NO">
                <a:ea typeface="+mn-lt"/>
                <a:cs typeface="+mn-lt"/>
              </a:rPr>
              <a:t>UiO har også ansvar for at løsninger fra tredjepartsleverandører (som for eksempel Canvas) imøtekommer lovkravene</a:t>
            </a:r>
            <a:br>
              <a:rPr lang="nb-NO">
                <a:ea typeface="+mn-lt"/>
                <a:cs typeface="+mn-lt"/>
              </a:rPr>
            </a:br>
            <a:endParaRPr lang="nb-NO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nb-NO" sz="2000">
                <a:ea typeface="+mn-lt"/>
                <a:cs typeface="+mn-lt"/>
              </a:rPr>
              <a:t>📄  Innhold – både dokumenter og innhold som legges ut i html (uio.no, Canvas ++). </a:t>
            </a:r>
          </a:p>
          <a:p>
            <a:pPr marL="846455" lvl="1" indent="-228600">
              <a:buFont typeface="Arial,Sans-Serif"/>
              <a:buChar char="•"/>
            </a:pPr>
            <a:r>
              <a:rPr lang="nb-NO">
                <a:ea typeface="+mn-lt"/>
                <a:cs typeface="+mn-lt"/>
              </a:rPr>
              <a:t>Overskriftsnivåer</a:t>
            </a:r>
          </a:p>
          <a:p>
            <a:pPr marL="846455" lvl="1" indent="-228600">
              <a:buFont typeface="Arial,Sans-Serif"/>
              <a:buChar char="•"/>
            </a:pPr>
            <a:r>
              <a:rPr lang="nb-NO">
                <a:ea typeface="+mn-lt"/>
                <a:cs typeface="+mn-lt"/>
              </a:rPr>
              <a:t>Legge til alternativ tekst på bilder og illustrasjoner</a:t>
            </a:r>
            <a:endParaRPr lang="en-US">
              <a:ea typeface="+mn-lt"/>
              <a:cs typeface="+mn-lt"/>
            </a:endParaRPr>
          </a:p>
          <a:p>
            <a:pPr marL="846455" lvl="1" indent="-228600">
              <a:buFont typeface="Arial,Sans-Serif"/>
              <a:buChar char="•"/>
            </a:pPr>
            <a:r>
              <a:rPr lang="nb-NO">
                <a:ea typeface="+mn-lt"/>
                <a:cs typeface="+mn-lt"/>
              </a:rPr>
              <a:t>Skrive klarspråk</a:t>
            </a:r>
            <a:endParaRPr lang="en-US">
              <a:ea typeface="+mn-lt"/>
              <a:cs typeface="+mn-lt"/>
            </a:endParaRPr>
          </a:p>
          <a:p>
            <a:pPr marL="846455" lvl="1" indent="-228600">
              <a:buFont typeface="Arial,Sans-Serif"/>
              <a:buChar char="•"/>
            </a:pPr>
            <a:r>
              <a:rPr lang="nb-NO">
                <a:ea typeface="+mn-lt"/>
                <a:cs typeface="+mn-lt"/>
              </a:rPr>
              <a:t>Beskrivende lenker</a:t>
            </a:r>
            <a:endParaRPr lang="en-US">
              <a:ea typeface="+mn-lt"/>
              <a:cs typeface="+mn-lt"/>
            </a:endParaRPr>
          </a:p>
          <a:p>
            <a:pPr marL="846455" lvl="1" indent="-228600">
              <a:buFont typeface="Arial,Sans-Serif"/>
              <a:buChar char="•"/>
            </a:pPr>
            <a:r>
              <a:rPr lang="nb-NO">
                <a:ea typeface="+mn-lt"/>
                <a:cs typeface="+mn-lt"/>
              </a:rPr>
              <a:t>Tabell brukes til å presentere tabelldata, ikke styre layout og utseende</a:t>
            </a:r>
          </a:p>
          <a:p>
            <a:pPr marL="846455" lvl="1" indent="-228600">
              <a:buFont typeface="Arial,Sans-Serif"/>
              <a:buChar char="•"/>
            </a:pPr>
            <a:r>
              <a:rPr lang="nb-NO">
                <a:ea typeface="+mn-lt"/>
                <a:cs typeface="+mn-lt"/>
              </a:rPr>
              <a:t>Tekstalternativ for video og lyd</a:t>
            </a:r>
          </a:p>
          <a:p>
            <a:pPr marL="125095" indent="-125095">
              <a:buFont typeface="Arial"/>
              <a:buChar char="•"/>
            </a:pPr>
            <a:endParaRPr lang="nb-NO">
              <a:cs typeface="Arial"/>
            </a:endParaRPr>
          </a:p>
          <a:p>
            <a:pPr marL="125095" indent="-125095">
              <a:buFont typeface="Arial"/>
              <a:buChar char="•"/>
            </a:pPr>
            <a:endParaRPr lang="nb-NO">
              <a:cs typeface="Arial"/>
            </a:endParaRPr>
          </a:p>
          <a:p>
            <a:pPr marL="125095" indent="-125095">
              <a:buFont typeface="Arial"/>
              <a:buChar char="•"/>
            </a:pPr>
            <a:endParaRPr lang="nb-NO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nb-NO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BEE24-3DC3-4839-F71C-8D59A6960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93069-1002-6C49-6F1E-100499C9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10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BF74-EF61-43E1-B502-A6941EF5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Video </a:t>
            </a:r>
            <a:r>
              <a:rPr lang="en-US" err="1">
                <a:cs typeface="Arial"/>
              </a:rPr>
              <a:t>og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lyd</a:t>
            </a:r>
            <a:endParaRPr lang="nb-NO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194C5-2540-0665-3FD7-4BBB415A9D94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9443839" cy="4720030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Video og lyd skal ha et tekstalternativ. For eksempel ved at en video er tekstet.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Gjøres ikke forskjell på om det er noen med funksjonsnedsettelser eller ikke i emnet.</a:t>
            </a:r>
          </a:p>
          <a:p>
            <a:pPr marL="285750" indent="-285750">
              <a:buFont typeface="Arial,Sans-Serif"/>
              <a:buChar char="•"/>
            </a:pPr>
            <a:r>
              <a:rPr lang="nb-NO">
                <a:ea typeface="+mn-lt"/>
                <a:cs typeface="+mn-lt"/>
              </a:rPr>
              <a:t>Ulike hjelpemidler/verktøy kan benyttes</a:t>
            </a:r>
            <a:endParaRPr lang="en-US">
              <a:ea typeface="+mn-lt"/>
              <a:cs typeface="+mn-lt"/>
            </a:endParaRPr>
          </a:p>
          <a:p>
            <a:pPr marL="846455" lvl="1" indent="-228600">
              <a:buFont typeface="Arial,Sans-Serif"/>
              <a:buChar char="•"/>
            </a:pPr>
            <a:r>
              <a:rPr lang="nb-NO">
                <a:ea typeface="+mn-lt"/>
                <a:cs typeface="+mn-lt"/>
                <a:hlinkClick r:id="rId2"/>
              </a:rPr>
              <a:t>Autotekst</a:t>
            </a:r>
            <a:r>
              <a:rPr lang="nb-NO">
                <a:ea typeface="+mn-lt"/>
                <a:cs typeface="+mn-lt"/>
              </a:rPr>
              <a:t> - automatisk transkribering fra tale til tekst, tjeneste utviklet av USIT</a:t>
            </a:r>
            <a:endParaRPr lang="en-US">
              <a:ea typeface="+mn-lt"/>
              <a:cs typeface="+mn-lt"/>
            </a:endParaRPr>
          </a:p>
          <a:p>
            <a:pPr marL="846455" lvl="1" indent="-228600">
              <a:buFont typeface="Arial,Sans-Serif"/>
              <a:buChar char="•"/>
            </a:pPr>
            <a:r>
              <a:rPr lang="nb-NO">
                <a:ea typeface="+mn-lt"/>
                <a:cs typeface="+mn-lt"/>
                <a:hlinkClick r:id="rId3"/>
              </a:rPr>
              <a:t>Panopto</a:t>
            </a:r>
            <a:r>
              <a:rPr lang="nb-NO">
                <a:ea typeface="+mn-lt"/>
                <a:cs typeface="+mn-lt"/>
              </a:rPr>
              <a:t> (ntnu.no) kan tas i bruk av UiO fra høsten 2022. Tjeneste for å gjøre videopptak, redigere, publisere og kan generere automatisk tekst på video.</a:t>
            </a:r>
            <a:endParaRPr lang="nb-NO"/>
          </a:p>
          <a:p>
            <a:pPr marL="285750" indent="-285750"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Det er tidkrevende og nye rutiner må på plass. UiO jobber nå med retningslinjer rundt dette. Inntil gode nok støttefunksjoner/verktøy er på plass, er det per i dag tillatt å publisere forelesningsvideo uten tekstalternativ. NB: Dette unntaket gjelder kun forelesningsvideo. 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nb-NO">
                <a:ea typeface="+mn-lt"/>
                <a:cs typeface="+mn-lt"/>
              </a:rPr>
              <a:t>Mer om forelesningsopptak og teksting: </a:t>
            </a:r>
            <a:r>
              <a:rPr lang="nb-NO">
                <a:ea typeface="+mn-lt"/>
                <a:cs typeface="+mn-lt"/>
                <a:hlinkClick r:id="rId4"/>
              </a:rPr>
              <a:t>https://www.uio.no/for-ansatte/arbeidsstotte/profil/nettarbeid/veiledninger/bilde-lyd-video/video/#teksting</a:t>
            </a:r>
            <a:endParaRPr lang="nb-NO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nb-NO">
              <a:cs typeface="Arial"/>
            </a:endParaRPr>
          </a:p>
          <a:p>
            <a:pPr marL="846455" lvl="1" indent="-228600">
              <a:buFont typeface="Arial"/>
              <a:buChar char="•"/>
            </a:pPr>
            <a:endParaRPr lang="nb-NO">
              <a:cs typeface="Arial"/>
            </a:endParaRPr>
          </a:p>
          <a:p>
            <a:pPr marL="846455" lvl="1" indent="-228600">
              <a:buFont typeface="Arial"/>
              <a:buChar char="•"/>
            </a:pPr>
            <a:endParaRPr lang="nb-NO">
              <a:cs typeface="Arial"/>
            </a:endParaRPr>
          </a:p>
          <a:p>
            <a:pPr marL="846455" lvl="1" indent="-228600">
              <a:buFont typeface="Arial"/>
              <a:buChar char="•"/>
            </a:pPr>
            <a:endParaRPr lang="nb-NO">
              <a:cs typeface="Arial"/>
            </a:endParaRPr>
          </a:p>
          <a:p>
            <a:pPr marL="125095" indent="-125095">
              <a:buFont typeface="Arial"/>
              <a:buChar char="•"/>
            </a:pPr>
            <a:endParaRPr lang="nb-NO">
              <a:cs typeface="Arial"/>
            </a:endParaRPr>
          </a:p>
          <a:p>
            <a:pPr marL="125095" indent="-125095">
              <a:buFont typeface="Arial"/>
              <a:buChar char="•"/>
            </a:pPr>
            <a:endParaRPr lang="nb-NO">
              <a:cs typeface="Arial"/>
            </a:endParaRPr>
          </a:p>
          <a:p>
            <a:pPr marL="125095" indent="-125095">
              <a:buFont typeface="Arial"/>
              <a:buChar char="•"/>
            </a:pPr>
            <a:endParaRPr lang="nb-NO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nb-NO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BEE24-3DC3-4839-F71C-8D59A6960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93069-1002-6C49-6F1E-100499C9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45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C3EFD8-22B0-3FCA-5A46-DF9D34ADD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67961"/>
            <a:ext cx="11431664" cy="754068"/>
          </a:xfrm>
        </p:spPr>
        <p:txBody>
          <a:bodyPr/>
          <a:lstStyle/>
          <a:p>
            <a:r>
              <a:rPr lang="nb-NO" err="1">
                <a:cs typeface="Arial"/>
              </a:rPr>
              <a:t>UUtilsynet</a:t>
            </a:r>
            <a:r>
              <a:rPr lang="nb-NO">
                <a:cs typeface="Arial"/>
              </a:rPr>
              <a:t> har rettet blikket mot UH-sektoren</a:t>
            </a:r>
            <a:endParaRPr lang="nb-NO" err="1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390EA1-BC35-48BC-C0F8-D8768548668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392041"/>
            <a:ext cx="8199557" cy="4507997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nb-NO" sz="2200">
                <a:cs typeface="Arial"/>
              </a:rPr>
              <a:t>En av oppgavene til </a:t>
            </a:r>
            <a:r>
              <a:rPr lang="nb-NO" sz="2200" err="1">
                <a:cs typeface="Arial"/>
              </a:rPr>
              <a:t>UUtilsynet</a:t>
            </a:r>
            <a:r>
              <a:rPr lang="nb-NO" sz="2200">
                <a:cs typeface="Arial"/>
              </a:rPr>
              <a:t> (Tilsynet for universell utforming av IKT, </a:t>
            </a:r>
            <a:r>
              <a:rPr lang="nb-NO" sz="2200">
                <a:cs typeface="Arial"/>
                <a:hlinkClick r:id="rId2"/>
              </a:rPr>
              <a:t>uutilsynet.no</a:t>
            </a:r>
            <a:r>
              <a:rPr lang="nb-NO" sz="2200">
                <a:cs typeface="Arial"/>
              </a:rPr>
              <a:t>) er å kontrollere om virksomheter oppfyller</a:t>
            </a:r>
            <a:r>
              <a:rPr lang="nb-NO" sz="2200">
                <a:ea typeface="+mn-lt"/>
                <a:cs typeface="+mn-lt"/>
              </a:rPr>
              <a:t> kravene for nettløsninger</a:t>
            </a:r>
            <a:endParaRPr lang="en-US" sz="22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nb-NO" sz="2200">
                <a:ea typeface="+mn-lt"/>
                <a:cs typeface="+mn-lt"/>
              </a:rPr>
              <a:t>Tilsyn</a:t>
            </a:r>
            <a:r>
              <a:rPr lang="nb-NO" sz="2200">
                <a:cs typeface="Arial"/>
              </a:rPr>
              <a:t> hos UiB og BI i 2021</a:t>
            </a:r>
          </a:p>
          <a:p>
            <a:pPr marL="285750" indent="-285750">
              <a:buFont typeface="Arial"/>
              <a:buChar char="•"/>
            </a:pPr>
            <a:r>
              <a:rPr lang="nb-NO" sz="2200">
                <a:cs typeface="Arial"/>
              </a:rPr>
              <a:t>UiB fikk dagsbot på 150 000 (UiB holdt et </a:t>
            </a:r>
            <a:r>
              <a:rPr lang="nb-NO" sz="2200" err="1">
                <a:cs typeface="Arial"/>
              </a:rPr>
              <a:t>webinar</a:t>
            </a:r>
            <a:r>
              <a:rPr lang="nb-NO" sz="2200">
                <a:cs typeface="Arial"/>
              </a:rPr>
              <a:t> om dette 8. april)</a:t>
            </a:r>
          </a:p>
          <a:p>
            <a:pPr marL="285750" indent="-285750">
              <a:buFont typeface="Arial"/>
              <a:buChar char="•"/>
            </a:pPr>
            <a:r>
              <a:rPr lang="nb-NO" sz="2200">
                <a:cs typeface="Arial"/>
              </a:rPr>
              <a:t>Hva skjer om/når UiO får tilsyn?</a:t>
            </a:r>
            <a:endParaRPr lang="nb-NO" sz="2200">
              <a:ea typeface="+mn-lt"/>
              <a:cs typeface="+mn-lt"/>
            </a:endParaRPr>
          </a:p>
          <a:p>
            <a:pPr marL="846455" lvl="1" indent="-285750">
              <a:buFont typeface="Arial"/>
              <a:buChar char="•"/>
            </a:pPr>
            <a:r>
              <a:rPr lang="nb-NO" sz="2000">
                <a:ea typeface="+mn-lt"/>
                <a:cs typeface="+mn-lt"/>
              </a:rPr>
              <a:t>Varsling 14 dager før tilsynet starter</a:t>
            </a:r>
          </a:p>
          <a:p>
            <a:pPr marL="846455" lvl="1" indent="-285750">
              <a:buFont typeface="Arial"/>
              <a:buChar char="•"/>
            </a:pPr>
            <a:r>
              <a:rPr lang="nb-NO" sz="2000">
                <a:ea typeface="+mn-lt"/>
                <a:cs typeface="+mn-lt"/>
              </a:rPr>
              <a:t>Finner de ut at nettløsningen bryter regelverket, følger de opp virksomheten til feilene blir korrigerte. Om nødvendig bruker de pålegg om retting og dagbøter. </a:t>
            </a:r>
            <a:endParaRPr lang="nb-NO"/>
          </a:p>
          <a:p>
            <a:pPr marL="846455" lvl="1" indent="-285750">
              <a:buFont typeface="Arial"/>
              <a:buChar char="•"/>
            </a:pPr>
            <a:endParaRPr lang="nb-NO" sz="2000">
              <a:cs typeface="Arial"/>
            </a:endParaRPr>
          </a:p>
          <a:p>
            <a:pPr marL="846455" lvl="1" indent="-285750">
              <a:buFont typeface="Arial"/>
              <a:buChar char="•"/>
            </a:pPr>
            <a:endParaRPr lang="nb-NO">
              <a:cs typeface="Arial"/>
            </a:endParaRPr>
          </a:p>
        </p:txBody>
      </p:sp>
      <p:pic>
        <p:nvPicPr>
          <p:cNvPr id="6" name="Bilde 6" descr="Skjermskudd av nyhetsartikkel med overskriften «UiB får bot på 150000 – brøt lovverket på åtte punkt»">
            <a:extLst>
              <a:ext uri="{FF2B5EF4-FFF2-40B4-BE49-F238E27FC236}">
                <a16:creationId xmlns:a16="http://schemas.microsoft.com/office/drawing/2014/main" id="{7A8C2AEA-2FE5-43B1-F026-9CF7D285F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319" y="1068381"/>
            <a:ext cx="2679513" cy="4943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D6A4163-0FCC-9723-3F47-C38C7572B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72749D3-E924-7BB3-AE9C-734EC8FEB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30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5782A5-D156-F558-BFD0-3FD206CD2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2782517"/>
            <a:ext cx="5358865" cy="1292631"/>
          </a:xfrm>
        </p:spPr>
        <p:txBody>
          <a:bodyPr/>
          <a:lstStyle/>
          <a:p>
            <a:r>
              <a:rPr lang="nb-NO">
                <a:cs typeface="Arial"/>
              </a:rPr>
              <a:t>Hvordan kommer </a:t>
            </a:r>
            <a:br>
              <a:rPr lang="nb-NO">
                <a:cs typeface="Arial"/>
              </a:rPr>
            </a:br>
            <a:r>
              <a:rPr lang="nb-NO">
                <a:cs typeface="Arial"/>
              </a:rPr>
              <a:t>vi i mål?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A08A9A6-D5CD-2BC1-2571-A56124C6DDF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marL="495300" indent="-342900"/>
            <a:r>
              <a:rPr lang="nb-NO" sz="2100">
                <a:cs typeface="Arial"/>
              </a:rPr>
              <a:t>Noe løses teknisk</a:t>
            </a:r>
          </a:p>
          <a:p>
            <a:pPr marL="1217930" lvl="1" indent="-456565"/>
            <a:r>
              <a:rPr lang="nb-NO" sz="1450">
                <a:cs typeface="Arial"/>
              </a:rPr>
              <a:t>UiO sentralt har ansvar for de største tjenestene som uio.no og Canvas.</a:t>
            </a:r>
          </a:p>
          <a:p>
            <a:pPr marL="1217930" lvl="1" indent="-456565"/>
            <a:r>
              <a:rPr lang="nb-NO" sz="1450">
                <a:cs typeface="Arial"/>
              </a:rPr>
              <a:t>Lokale tjenester har enhetene selv ansvaret for.</a:t>
            </a:r>
            <a:br>
              <a:rPr lang="nb-NO" sz="1450">
                <a:cs typeface="Arial"/>
              </a:rPr>
            </a:br>
            <a:endParaRPr lang="nb-NO" sz="1467">
              <a:cs typeface="Arial"/>
            </a:endParaRPr>
          </a:p>
          <a:p>
            <a:pPr marL="608965" indent="-456565"/>
            <a:r>
              <a:rPr lang="nb-NO" sz="2100">
                <a:cs typeface="Arial"/>
              </a:rPr>
              <a:t>Hovedvekten ligger på innholdet som publiseres</a:t>
            </a:r>
          </a:p>
          <a:p>
            <a:pPr marL="1217930" lvl="1" indent="-456565"/>
            <a:r>
              <a:rPr lang="nb-NO" sz="1450">
                <a:cs typeface="Arial"/>
              </a:rPr>
              <a:t>Dette gjelder alle som publiserer og lager innhold som er rettet mot studentene eller offentligheten, både sentralt og lokalt.</a:t>
            </a:r>
          </a:p>
          <a:p>
            <a:pPr marL="1217930" lvl="1" indent="-456565"/>
            <a:r>
              <a:rPr lang="nb-NO" sz="1450">
                <a:cs typeface="Arial"/>
              </a:rPr>
              <a:t>Det finnes støtteverktøy som er knyttet til de tekniske rammeverkene (som UU-sjekk i </a:t>
            </a:r>
            <a:r>
              <a:rPr lang="nb-NO" sz="1450" err="1">
                <a:cs typeface="Arial"/>
              </a:rPr>
              <a:t>Vortex</a:t>
            </a:r>
            <a:r>
              <a:rPr lang="nb-NO" sz="1450">
                <a:cs typeface="Arial"/>
              </a:rPr>
              <a:t> og Canvas). Og spør gjerne om veiledning fra lokal UU-ekspertise eller USIT.</a:t>
            </a:r>
            <a:br>
              <a:rPr lang="nb-NO" sz="1450">
                <a:cs typeface="Arial"/>
              </a:rPr>
            </a:br>
            <a:endParaRPr lang="nb-NO" sz="1450">
              <a:cs typeface="Arial"/>
            </a:endParaRPr>
          </a:p>
          <a:p>
            <a:pPr marL="608965" indent="-456565"/>
            <a:r>
              <a:rPr lang="nb-NO" sz="2100">
                <a:cs typeface="Arial"/>
              </a:rPr>
              <a:t>Målet er at dette blir en del av måten alle jobber på, i alle ledd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042051F-9ACD-07BA-06C5-4D7A8E8A0E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17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4192612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04E91F-C478-EF4C-A4F7-891A9B20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67961"/>
            <a:ext cx="11431664" cy="754068"/>
          </a:xfrm>
        </p:spPr>
        <p:txBody>
          <a:bodyPr/>
          <a:lstStyle/>
          <a:p>
            <a:r>
              <a:rPr lang="nb-NO"/>
              <a:t>Hva bør dere starte med lokalt?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CBDE75-A518-6243-A7CD-62E88DFCB26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418547"/>
            <a:ext cx="9576360" cy="4481491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100"/>
              <a:t>Kartlegge situasjonen på fakultetet (systemer og kompetanse)</a:t>
            </a:r>
            <a:endParaRPr lang="en-US" sz="21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100">
                <a:cs typeface="Arial"/>
              </a:rPr>
              <a:t>Begynn å bygge kompetanse hos faglærere og de som forvalter/utvikler systemer</a:t>
            </a:r>
          </a:p>
          <a:p>
            <a:pPr marL="846455" lvl="1" indent="-285750"/>
            <a:r>
              <a:rPr lang="nb-NO" sz="1800">
                <a:cs typeface="Arial"/>
              </a:rPr>
              <a:t>Blant annet skal UU-prosjektgruppa/USIT framover holde </a:t>
            </a:r>
            <a:r>
              <a:rPr lang="nb-NO" sz="1800" err="1">
                <a:cs typeface="Arial"/>
              </a:rPr>
              <a:t>webinarer</a:t>
            </a:r>
            <a:r>
              <a:rPr lang="nb-NO" sz="1800">
                <a:cs typeface="Arial"/>
              </a:rPr>
              <a:t> om ulike tema innenfor UU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100">
                <a:cs typeface="Arial"/>
              </a:rPr>
              <a:t>Få det inn i planer og strategier</a:t>
            </a:r>
          </a:p>
          <a:p>
            <a:pPr marL="846455" lvl="1" indent="-228600"/>
            <a:r>
              <a:rPr lang="nb-NO" sz="1800">
                <a:ea typeface="+mn-lt"/>
                <a:cs typeface="+mn-lt"/>
              </a:rPr>
              <a:t>Ta gjerne kontakt med prosjektgruppa om dere ønsker innspill til dette arbeidet</a:t>
            </a:r>
            <a:endParaRPr lang="nb-NO" sz="1800">
              <a:cs typeface="Arial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1CFF35D-DC8B-6D4B-8C77-B352472B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4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FA9E32-8530-934C-A2AC-123CAB0A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Sentralt tilbud </a:t>
            </a:r>
            <a:br>
              <a:rPr lang="nb-NO"/>
            </a:br>
            <a:r>
              <a:rPr lang="nb-NO"/>
              <a:t>rundt UU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F58702-4A5E-CD48-AAE3-D873784EB8D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08965" indent="-456565"/>
            <a:r>
              <a:rPr lang="nb-NO" sz="2100"/>
              <a:t>Tjenestetilbud på plass til høsten</a:t>
            </a:r>
            <a:endParaRPr lang="en-US" sz="2100"/>
          </a:p>
          <a:p>
            <a:pPr marL="1218565" lvl="1" indent="-422910"/>
            <a:r>
              <a:rPr lang="nb-NO">
                <a:solidFill>
                  <a:srgbClr val="0D0D0D"/>
                </a:solidFill>
                <a:cs typeface="Arial"/>
              </a:rPr>
              <a:t>Veiledning til UU-arbeid</a:t>
            </a:r>
            <a:endParaRPr lang="nb-NO">
              <a:cs typeface="Arial"/>
            </a:endParaRPr>
          </a:p>
          <a:p>
            <a:pPr marL="1218565" lvl="1" indent="-422910"/>
            <a:r>
              <a:rPr lang="nb-NO">
                <a:solidFill>
                  <a:srgbClr val="0D0D0D"/>
                </a:solidFill>
                <a:cs typeface="Arial"/>
              </a:rPr>
              <a:t>Bidra til UU-evaluering av nettløsninger</a:t>
            </a:r>
            <a:br>
              <a:rPr lang="nb-NO">
                <a:cs typeface="Arial"/>
              </a:rPr>
            </a:br>
            <a:endParaRPr lang="nb-NO"/>
          </a:p>
          <a:p>
            <a:pPr marL="608965" indent="-456565"/>
            <a:r>
              <a:rPr lang="nb-NO" sz="2100"/>
              <a:t>Infosider om UU (jobbes med)</a:t>
            </a:r>
            <a:endParaRPr lang="nb-NO" sz="2100">
              <a:cs typeface="Arial"/>
            </a:endParaRPr>
          </a:p>
          <a:p>
            <a:pPr marL="608965" indent="-456565"/>
            <a:r>
              <a:rPr lang="nb-NO" sz="2100" err="1"/>
              <a:t>Webinar</a:t>
            </a:r>
            <a:r>
              <a:rPr lang="nb-NO" sz="2100"/>
              <a:t> om "UU i praksis" vil holdes nærmere sommeren – dato kommer</a:t>
            </a:r>
            <a:endParaRPr lang="nb-NO" sz="2100">
              <a:cs typeface="Arial"/>
            </a:endParaRPr>
          </a:p>
          <a:p>
            <a:pPr marL="608965" indent="-456565"/>
            <a:r>
              <a:rPr lang="nb-NO" sz="2100"/>
              <a:t>Spørsmål om UU kan sendes til </a:t>
            </a:r>
            <a:br>
              <a:rPr lang="nb-NO" sz="2100"/>
            </a:br>
            <a:r>
              <a:rPr lang="nb-NO" sz="2100">
                <a:hlinkClick r:id="rId3"/>
              </a:rPr>
              <a:t>uu-kontakt@usit.uio.no</a:t>
            </a:r>
            <a:endParaRPr lang="nb-NO" sz="2100">
              <a:cs typeface="Arial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A2654F8-C8D2-AE43-B12D-3E1C104698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F15A4BC-9C2F-5F44-AB08-53A9EED507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19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412454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5937B4-4F68-4B45-B3C7-35B10415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33" y="2173393"/>
            <a:ext cx="3717652" cy="1325563"/>
          </a:xfrm>
        </p:spPr>
        <p:txBody>
          <a:bodyPr/>
          <a:lstStyle/>
          <a:p>
            <a:r>
              <a:rPr lang="nb-NO"/>
              <a:t>Innhold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31BB6A0-405F-A447-BDFF-441A64FA0FD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10993" y="2173393"/>
            <a:ext cx="3110607" cy="152850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3000"/>
              <a:t>Bakgrunn for prosjektet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19804E4-DCA9-5F40-B29A-ED5A708181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88121" y="2173393"/>
            <a:ext cx="2970013" cy="152850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3000"/>
              <a:t>Hva er universell utforming og hvem er det for</a:t>
            </a:r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1EBA61-4E86-A24D-9680-27B8E357191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610992" y="3956542"/>
            <a:ext cx="2970013" cy="1528506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3000"/>
              <a:t>Hvilke krav må UiO imøtekomme</a:t>
            </a:r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7C4707F-1150-2541-B081-8269DDC751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288121" y="3956542"/>
            <a:ext cx="2970013" cy="1528506"/>
          </a:xfrm>
        </p:spPr>
        <p:txBody>
          <a:bodyPr/>
          <a:lstStyle/>
          <a:p>
            <a:r>
              <a:rPr lang="nb-NO"/>
              <a:t>Sentralt tilbud rundt UU</a:t>
            </a:r>
            <a:endParaRPr lang="nb-NO" sz="220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D122AF9-7887-F140-B02F-9F0470054A3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52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D74D9FC-6F35-4746-BBFD-150A8E3B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2782517"/>
            <a:ext cx="5358865" cy="1292631"/>
          </a:xfrm>
        </p:spPr>
        <p:txBody>
          <a:bodyPr/>
          <a:lstStyle/>
          <a:p>
            <a:r>
              <a:rPr lang="nb-NO"/>
              <a:t>Videre plan for </a:t>
            </a:r>
            <a:br>
              <a:rPr lang="nb-NO"/>
            </a:br>
            <a:r>
              <a:rPr lang="nb-NO"/>
              <a:t>UU-prosjektet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505E282-9B3C-A34E-B917-A0D8C2300BF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51765" indent="0">
              <a:buNone/>
            </a:pPr>
            <a:r>
              <a:rPr lang="nb-NO"/>
              <a:t>Frem mot sommeren: </a:t>
            </a:r>
            <a:endParaRPr lang="en-US"/>
          </a:p>
          <a:p>
            <a:pPr marL="608965" indent="-456565"/>
            <a:r>
              <a:rPr lang="nb-NO"/>
              <a:t>Informasjonsrunde hos enheter</a:t>
            </a:r>
            <a:endParaRPr lang="nb-NO">
              <a:cs typeface="Arial"/>
            </a:endParaRPr>
          </a:p>
          <a:p>
            <a:pPr marL="608965" indent="-456565"/>
            <a:r>
              <a:rPr lang="nb-NO"/>
              <a:t>Utarbeide informasjonsmateriale</a:t>
            </a:r>
            <a:endParaRPr lang="nb-NO">
              <a:cs typeface="Arial"/>
            </a:endParaRPr>
          </a:p>
          <a:p>
            <a:pPr marL="151765" indent="0">
              <a:buNone/>
            </a:pPr>
            <a:endParaRPr lang="nb-NO">
              <a:cs typeface="Arial"/>
            </a:endParaRPr>
          </a:p>
          <a:p>
            <a:pPr marL="151765" indent="0">
              <a:buNone/>
            </a:pPr>
            <a:r>
              <a:rPr lang="nb-NO"/>
              <a:t>Til høsten skal det være fokus på: </a:t>
            </a:r>
            <a:endParaRPr lang="nb-NO">
              <a:cs typeface="Arial"/>
            </a:endParaRPr>
          </a:p>
          <a:p>
            <a:pPr marL="608965" indent="-456565"/>
            <a:r>
              <a:rPr lang="nb-NO"/>
              <a:t>Innkjøp</a:t>
            </a:r>
            <a:endParaRPr lang="nb-NO">
              <a:cs typeface="Arial"/>
            </a:endParaRPr>
          </a:p>
          <a:p>
            <a:pPr marL="608965" indent="-456565"/>
            <a:r>
              <a:rPr lang="nb-NO"/>
              <a:t>Canvas</a:t>
            </a:r>
            <a:endParaRPr lang="nb-NO">
              <a:cs typeface="Arial"/>
            </a:endParaRPr>
          </a:p>
          <a:p>
            <a:pPr marL="608965" indent="-456565"/>
            <a:r>
              <a:rPr lang="nb-NO" sz="2100"/>
              <a:t>Nettsidene/uio.no</a:t>
            </a:r>
            <a:endParaRPr lang="nb-NO" sz="2100">
              <a:cs typeface="Arial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6336BA8-3BC8-084B-B636-79E2850525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20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2582508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729F4FF-A17C-104E-AC86-19E1C034E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3752"/>
            <a:ext cx="9144000" cy="2733991"/>
          </a:xfrm>
        </p:spPr>
        <p:txBody>
          <a:bodyPr/>
          <a:lstStyle/>
          <a:p>
            <a:r>
              <a:rPr lang="nb-NO" sz="4500"/>
              <a:t>Spørsmål? 🖐</a:t>
            </a:r>
            <a:br>
              <a:rPr lang="nb-NO" sz="4500"/>
            </a:br>
            <a:br>
              <a:rPr lang="nb-NO" sz="4500"/>
            </a:br>
            <a:r>
              <a:rPr lang="nb-NO" sz="2400"/>
              <a:t>Prosjektleder: </a:t>
            </a:r>
            <a:r>
              <a:rPr lang="nb-NO" sz="2400">
                <a:hlinkClick r:id="rId3"/>
              </a:rPr>
              <a:t>ida.meland@usit.uio.no</a:t>
            </a:r>
            <a:br>
              <a:rPr lang="nb-NO" sz="2400"/>
            </a:br>
            <a:br>
              <a:rPr lang="nb-NO" sz="1200"/>
            </a:br>
            <a:r>
              <a:rPr lang="nb-NO" sz="2400">
                <a:cs typeface="Arial"/>
                <a:hlinkClick r:id="rId4"/>
              </a:rPr>
              <a:t>uu-kontakt@usit.uio.no</a:t>
            </a:r>
            <a:br>
              <a:rPr lang="nb-NO" sz="2400">
                <a:cs typeface="Arial"/>
              </a:rPr>
            </a:br>
            <a:endParaRPr lang="nb-NO" sz="240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633BC1-526A-DF4B-8852-E6EF33CC3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3820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513C-AE18-079F-9A6B-DA7C70B5D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58706"/>
            <a:ext cx="11431664" cy="754068"/>
          </a:xfrm>
        </p:spPr>
        <p:txBody>
          <a:bodyPr/>
          <a:lstStyle/>
          <a:p>
            <a:r>
              <a:rPr lang="en-US" err="1">
                <a:cs typeface="Arial"/>
              </a:rPr>
              <a:t>Bakgrunn</a:t>
            </a:r>
            <a:r>
              <a:rPr lang="en-US">
                <a:cs typeface="Arial"/>
              </a:rPr>
              <a:t> for UU-</a:t>
            </a:r>
            <a:r>
              <a:rPr lang="en-US" err="1">
                <a:cs typeface="Arial"/>
              </a:rPr>
              <a:t>prosjektet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fase</a:t>
            </a:r>
            <a:r>
              <a:rPr lang="en-US">
                <a:cs typeface="Arial"/>
              </a:rPr>
              <a:t> 2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37AE9-B0C3-CA6F-C156-A28343F56A2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332618"/>
            <a:ext cx="9871379" cy="4567420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>
                <a:ea typeface="+mn-lt"/>
                <a:cs typeface="+mn-lt"/>
              </a:rPr>
              <a:t>I 2021 </a:t>
            </a:r>
            <a:r>
              <a:rPr lang="en-US" sz="2200" err="1">
                <a:ea typeface="+mn-lt"/>
                <a:cs typeface="+mn-lt"/>
              </a:rPr>
              <a:t>gjennomførte</a:t>
            </a:r>
            <a:r>
              <a:rPr lang="en-US" sz="2200">
                <a:ea typeface="+mn-lt"/>
                <a:cs typeface="+mn-lt"/>
              </a:rPr>
              <a:t> vi </a:t>
            </a:r>
            <a:r>
              <a:rPr lang="en-US" sz="2200">
                <a:ea typeface="+mn-lt"/>
                <a:cs typeface="+mn-lt"/>
                <a:hlinkClick r:id="rId2"/>
              </a:rPr>
              <a:t>UU-prosjektet (fase 1)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som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kartla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hvorvidt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UiOs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digitale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tjenester</a:t>
            </a:r>
            <a:r>
              <a:rPr lang="en-US" sz="2200">
                <a:ea typeface="+mn-lt"/>
                <a:cs typeface="+mn-lt"/>
              </a:rPr>
              <a:t> er </a:t>
            </a:r>
            <a:r>
              <a:rPr lang="en-US" sz="2200" err="1">
                <a:ea typeface="+mn-lt"/>
                <a:cs typeface="+mn-lt"/>
              </a:rPr>
              <a:t>universelt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utformet</a:t>
            </a:r>
            <a:r>
              <a:rPr lang="en-US" sz="2200">
                <a:ea typeface="+mn-lt"/>
                <a:cs typeface="+mn-lt"/>
              </a:rPr>
              <a:t>. I </a:t>
            </a:r>
            <a:r>
              <a:rPr lang="en-US" sz="2200" err="1">
                <a:ea typeface="+mn-lt"/>
                <a:cs typeface="+mn-lt"/>
              </a:rPr>
              <a:t>tillegg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så</a:t>
            </a:r>
            <a:r>
              <a:rPr lang="en-US" sz="2200">
                <a:ea typeface="+mn-lt"/>
                <a:cs typeface="+mn-lt"/>
              </a:rPr>
              <a:t> vi </a:t>
            </a:r>
            <a:r>
              <a:rPr lang="en-US" sz="2200" err="1">
                <a:ea typeface="+mn-lt"/>
                <a:cs typeface="+mn-lt"/>
              </a:rPr>
              <a:t>på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hvorvidt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systemeiere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har</a:t>
            </a:r>
            <a:r>
              <a:rPr lang="en-US" sz="2200">
                <a:ea typeface="+mn-lt"/>
                <a:cs typeface="+mn-lt"/>
              </a:rPr>
              <a:t> UU-</a:t>
            </a:r>
            <a:r>
              <a:rPr lang="en-US" sz="2200" err="1">
                <a:ea typeface="+mn-lt"/>
                <a:cs typeface="+mn-lt"/>
              </a:rPr>
              <a:t>kompetanse</a:t>
            </a:r>
            <a:r>
              <a:rPr lang="en-US" sz="2200">
                <a:ea typeface="+mn-lt"/>
                <a:cs typeface="+mn-lt"/>
              </a:rPr>
              <a:t>.</a:t>
            </a:r>
            <a:endParaRPr lang="en-US" sz="22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200" err="1">
                <a:ea typeface="+mn-lt"/>
                <a:cs typeface="+mn-lt"/>
              </a:rPr>
              <a:t>Systemer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som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ble</a:t>
            </a:r>
            <a:r>
              <a:rPr lang="en-US" sz="2200">
                <a:ea typeface="+mn-lt"/>
                <a:cs typeface="+mn-lt"/>
              </a:rPr>
              <a:t> </a:t>
            </a:r>
            <a:r>
              <a:rPr lang="en-US" sz="2200" err="1">
                <a:ea typeface="+mn-lt"/>
                <a:cs typeface="+mn-lt"/>
              </a:rPr>
              <a:t>undersøkt</a:t>
            </a:r>
            <a:r>
              <a:rPr lang="en-US" sz="2200">
                <a:ea typeface="+mn-lt"/>
                <a:cs typeface="+mn-lt"/>
              </a:rPr>
              <a:t>: </a:t>
            </a:r>
            <a:r>
              <a:rPr lang="en-US" sz="2200" err="1">
                <a:ea typeface="+mn-lt"/>
                <a:cs typeface="+mn-lt"/>
              </a:rPr>
              <a:t>Nettsidene</a:t>
            </a:r>
            <a:r>
              <a:rPr lang="en-US" sz="2200">
                <a:ea typeface="+mn-lt"/>
                <a:cs typeface="+mn-lt"/>
              </a:rPr>
              <a:t> uio.no, Canvas, Devilry, Oria, EHMS </a:t>
            </a:r>
            <a:r>
              <a:rPr lang="en-US" sz="2200" err="1">
                <a:ea typeface="+mn-lt"/>
                <a:cs typeface="+mn-lt"/>
              </a:rPr>
              <a:t>og</a:t>
            </a:r>
            <a:r>
              <a:rPr lang="en-US" sz="2200">
                <a:ea typeface="+mn-lt"/>
                <a:cs typeface="+mn-lt"/>
              </a:rPr>
              <a:t> Passordtjenesten</a:t>
            </a:r>
            <a:endParaRPr lang="en-US" sz="220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>
                <a:cs typeface="Arial"/>
              </a:rPr>
              <a:t>Funn </a:t>
            </a:r>
            <a:r>
              <a:rPr lang="en-US" sz="2200" err="1">
                <a:cs typeface="Arial"/>
              </a:rPr>
              <a:t>fra</a:t>
            </a:r>
            <a:r>
              <a:rPr lang="en-US" sz="2200">
                <a:cs typeface="Arial"/>
              </a:rPr>
              <a:t> </a:t>
            </a:r>
            <a:r>
              <a:rPr lang="en-US" sz="2200" err="1">
                <a:cs typeface="Arial"/>
              </a:rPr>
              <a:t>fase</a:t>
            </a:r>
            <a:r>
              <a:rPr lang="en-US" sz="2200">
                <a:cs typeface="Arial"/>
              </a:rPr>
              <a:t> 1: </a:t>
            </a:r>
            <a:r>
              <a:rPr lang="en-US" sz="2200">
                <a:cs typeface="Arial"/>
                <a:hlinkClick r:id="rId3"/>
              </a:rPr>
              <a:t>Store mangler i tjenestene som ble undersøkt</a:t>
            </a:r>
            <a:endParaRPr lang="en-US" sz="220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>
                <a:cs typeface="Arial"/>
              </a:rPr>
              <a:t>En av </a:t>
            </a:r>
            <a:r>
              <a:rPr lang="en-US" sz="2200" err="1">
                <a:cs typeface="Arial"/>
              </a:rPr>
              <a:t>anbefalingene</a:t>
            </a:r>
            <a:r>
              <a:rPr lang="en-US" sz="2200">
                <a:cs typeface="Arial"/>
              </a:rPr>
              <a:t> </a:t>
            </a:r>
            <a:r>
              <a:rPr lang="en-US" sz="2200" err="1">
                <a:cs typeface="Arial"/>
              </a:rPr>
              <a:t>gitt</a:t>
            </a:r>
            <a:r>
              <a:rPr lang="en-US" sz="2200">
                <a:cs typeface="Arial"/>
              </a:rPr>
              <a:t> </a:t>
            </a:r>
            <a:r>
              <a:rPr lang="en-US" sz="2200" err="1">
                <a:cs typeface="Arial"/>
              </a:rPr>
              <a:t>i</a:t>
            </a:r>
            <a:r>
              <a:rPr lang="en-US" sz="2200">
                <a:cs typeface="Arial"/>
              </a:rPr>
              <a:t> UU-</a:t>
            </a:r>
            <a:r>
              <a:rPr lang="en-US" sz="2200" err="1">
                <a:cs typeface="Arial"/>
              </a:rPr>
              <a:t>prosjektet</a:t>
            </a:r>
            <a:r>
              <a:rPr lang="en-US" sz="2200">
                <a:cs typeface="Arial"/>
              </a:rPr>
              <a:t> </a:t>
            </a:r>
            <a:r>
              <a:rPr lang="en-US" sz="2200" err="1">
                <a:cs typeface="Arial"/>
              </a:rPr>
              <a:t>i</a:t>
            </a:r>
            <a:r>
              <a:rPr lang="en-US" sz="2200">
                <a:cs typeface="Arial"/>
              </a:rPr>
              <a:t> 2021 var å </a:t>
            </a:r>
            <a:r>
              <a:rPr lang="en-US" sz="2200" err="1">
                <a:cs typeface="Arial"/>
              </a:rPr>
              <a:t>jobbe</a:t>
            </a:r>
            <a:r>
              <a:rPr lang="en-US" sz="2200">
                <a:cs typeface="Arial"/>
              </a:rPr>
              <a:t> </a:t>
            </a:r>
            <a:r>
              <a:rPr lang="en-US" sz="2200" err="1">
                <a:cs typeface="Arial"/>
              </a:rPr>
              <a:t>videre</a:t>
            </a:r>
            <a:r>
              <a:rPr lang="en-US" sz="2200">
                <a:cs typeface="Arial"/>
              </a:rPr>
              <a:t> med </a:t>
            </a:r>
            <a:r>
              <a:rPr lang="en-US" sz="2200" err="1">
                <a:cs typeface="Arial"/>
              </a:rPr>
              <a:t>blant</a:t>
            </a:r>
            <a:r>
              <a:rPr lang="en-US" sz="2200">
                <a:cs typeface="Arial"/>
              </a:rPr>
              <a:t> </a:t>
            </a:r>
            <a:r>
              <a:rPr lang="en-US" sz="2200" err="1">
                <a:cs typeface="Arial"/>
              </a:rPr>
              <a:t>annet</a:t>
            </a:r>
            <a:r>
              <a:rPr lang="en-US" sz="2200">
                <a:cs typeface="Arial"/>
              </a:rPr>
              <a:t> </a:t>
            </a:r>
            <a:r>
              <a:rPr lang="en-US" sz="2200" i="1" err="1">
                <a:cs typeface="Arial"/>
              </a:rPr>
              <a:t>forankring</a:t>
            </a:r>
            <a:r>
              <a:rPr lang="en-US" sz="2200" i="1">
                <a:cs typeface="Arial"/>
              </a:rPr>
              <a:t> </a:t>
            </a:r>
            <a:r>
              <a:rPr lang="en-US" sz="2200" i="1" err="1">
                <a:cs typeface="Arial"/>
              </a:rPr>
              <a:t>og</a:t>
            </a:r>
            <a:r>
              <a:rPr lang="en-US" sz="2200" i="1">
                <a:cs typeface="Arial"/>
              </a:rPr>
              <a:t> </a:t>
            </a:r>
            <a:r>
              <a:rPr lang="en-US" sz="2200" i="1" err="1">
                <a:cs typeface="Arial"/>
              </a:rPr>
              <a:t>opplæring</a:t>
            </a:r>
            <a:r>
              <a:rPr lang="en-US" sz="2200" i="1">
                <a:cs typeface="Arial"/>
              </a:rPr>
              <a:t> hos </a:t>
            </a:r>
            <a:r>
              <a:rPr lang="en-US" sz="2200" i="1" err="1">
                <a:cs typeface="Arial"/>
              </a:rPr>
              <a:t>fakultetene</a:t>
            </a:r>
            <a:r>
              <a:rPr lang="en-US" sz="2200" i="1">
                <a:cs typeface="Arial"/>
              </a:rPr>
              <a:t>/</a:t>
            </a:r>
            <a:r>
              <a:rPr lang="en-US" sz="2200" i="1" err="1">
                <a:cs typeface="Arial"/>
              </a:rPr>
              <a:t>fagmiljøene</a:t>
            </a:r>
            <a:endParaRPr lang="en-US" sz="2200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275A4-89C5-C4F2-2FF2-049E87F23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447FB-6A2A-0F52-96DA-4D3C1266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1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B3EF7-E709-E4D3-A4B9-F9AECE06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88944"/>
            <a:ext cx="11431664" cy="675449"/>
          </a:xfrm>
        </p:spPr>
        <p:txBody>
          <a:bodyPr/>
          <a:lstStyle/>
          <a:p>
            <a:r>
              <a:rPr lang="en-US" err="1">
                <a:ea typeface="+mj-lt"/>
                <a:cs typeface="+mj-lt"/>
              </a:rPr>
              <a:t>Tiltak</a:t>
            </a:r>
            <a:r>
              <a:rPr lang="en-US">
                <a:ea typeface="+mj-lt"/>
                <a:cs typeface="+mj-lt"/>
              </a:rPr>
              <a:t> </a:t>
            </a:r>
            <a:r>
              <a:rPr lang="en-US" err="1">
                <a:ea typeface="+mj-lt"/>
                <a:cs typeface="+mj-lt"/>
              </a:rPr>
              <a:t>i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err="1">
                <a:ea typeface="+mj-lt"/>
                <a:cs typeface="+mj-lt"/>
              </a:rPr>
              <a:t>fase</a:t>
            </a:r>
            <a:r>
              <a:rPr lang="en-US">
                <a:ea typeface="+mj-lt"/>
                <a:cs typeface="+mj-lt"/>
              </a:rPr>
              <a:t> 2</a:t>
            </a:r>
            <a:endParaRPr lang="en-US"/>
          </a:p>
          <a:p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2D538-4BF5-8D94-FF5D-9BD89C889F7D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361436"/>
            <a:ext cx="9200041" cy="4538602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300" err="1">
                <a:ea typeface="+mn-lt"/>
                <a:cs typeface="+mn-lt"/>
              </a:rPr>
              <a:t>Prosjektperioden</a:t>
            </a:r>
            <a:r>
              <a:rPr lang="en-US" sz="2300">
                <a:ea typeface="+mn-lt"/>
                <a:cs typeface="+mn-lt"/>
              </a:rPr>
              <a:t> for </a:t>
            </a:r>
            <a:r>
              <a:rPr lang="en-US" sz="2300" err="1">
                <a:ea typeface="+mn-lt"/>
                <a:cs typeface="+mn-lt"/>
              </a:rPr>
              <a:t>denne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fasen</a:t>
            </a:r>
            <a:r>
              <a:rPr lang="en-US" sz="2300">
                <a:ea typeface="+mn-lt"/>
                <a:cs typeface="+mn-lt"/>
              </a:rPr>
              <a:t> er </a:t>
            </a:r>
            <a:r>
              <a:rPr lang="en-US" sz="2300" err="1">
                <a:ea typeface="+mn-lt"/>
                <a:cs typeface="+mn-lt"/>
              </a:rPr>
              <a:t>satt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til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februar</a:t>
            </a:r>
            <a:r>
              <a:rPr lang="en-US" sz="2300">
                <a:ea typeface="+mn-lt"/>
                <a:cs typeface="+mn-lt"/>
              </a:rPr>
              <a:t> - </a:t>
            </a:r>
            <a:r>
              <a:rPr lang="en-US" sz="2300" err="1">
                <a:ea typeface="+mn-lt"/>
                <a:cs typeface="+mn-lt"/>
              </a:rPr>
              <a:t>juni</a:t>
            </a:r>
            <a:r>
              <a:rPr lang="en-US" sz="2300">
                <a:ea typeface="+mn-lt"/>
                <a:cs typeface="+mn-lt"/>
              </a:rPr>
              <a:t> 2022</a:t>
            </a:r>
            <a:endParaRPr lang="en-US" sz="23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err="1">
                <a:ea typeface="+mn-lt"/>
                <a:cs typeface="+mn-lt"/>
              </a:rPr>
              <a:t>Informasjonsrunde</a:t>
            </a:r>
            <a:r>
              <a:rPr lang="en-US" sz="2300">
                <a:ea typeface="+mn-lt"/>
                <a:cs typeface="+mn-lt"/>
              </a:rPr>
              <a:t> om UU-</a:t>
            </a:r>
            <a:r>
              <a:rPr lang="en-US" sz="2300" err="1">
                <a:ea typeface="+mn-lt"/>
                <a:cs typeface="+mn-lt"/>
              </a:rPr>
              <a:t>krav</a:t>
            </a:r>
            <a:r>
              <a:rPr lang="en-US" sz="2300">
                <a:ea typeface="+mn-lt"/>
                <a:cs typeface="+mn-lt"/>
              </a:rPr>
              <a:t> hos alle </a:t>
            </a:r>
            <a:r>
              <a:rPr lang="en-US" sz="2300" err="1">
                <a:ea typeface="+mn-lt"/>
                <a:cs typeface="+mn-lt"/>
              </a:rPr>
              <a:t>enheter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på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UiO</a:t>
            </a:r>
            <a:r>
              <a:rPr lang="en-US" sz="2300">
                <a:ea typeface="+mn-lt"/>
                <a:cs typeface="+mn-lt"/>
              </a:rPr>
              <a:t> (á la GDPR-</a:t>
            </a:r>
            <a:r>
              <a:rPr lang="en-US" sz="2300" err="1">
                <a:ea typeface="+mn-lt"/>
                <a:cs typeface="+mn-lt"/>
              </a:rPr>
              <a:t>prosjektet</a:t>
            </a:r>
            <a:r>
              <a:rPr lang="en-US" sz="2300">
                <a:ea typeface="+mn-lt"/>
                <a:cs typeface="+mn-lt"/>
              </a:rPr>
              <a:t>). </a:t>
            </a:r>
            <a:r>
              <a:rPr lang="en-US" sz="2300" err="1">
                <a:ea typeface="+mn-lt"/>
                <a:cs typeface="+mn-lt"/>
              </a:rPr>
              <a:t>Hvert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enkelt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fakultet</a:t>
            </a:r>
            <a:r>
              <a:rPr lang="en-US" sz="2300">
                <a:ea typeface="+mn-lt"/>
                <a:cs typeface="+mn-lt"/>
              </a:rPr>
              <a:t>/</a:t>
            </a:r>
            <a:r>
              <a:rPr lang="en-US" sz="2300" err="1">
                <a:ea typeface="+mn-lt"/>
                <a:cs typeface="+mn-lt"/>
              </a:rPr>
              <a:t>enhet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har</a:t>
            </a:r>
            <a:r>
              <a:rPr lang="en-US" sz="2300">
                <a:ea typeface="+mn-lt"/>
                <a:cs typeface="+mn-lt"/>
              </a:rPr>
              <a:t> </a:t>
            </a:r>
            <a:r>
              <a:rPr lang="en-US" sz="2300" err="1">
                <a:ea typeface="+mn-lt"/>
                <a:cs typeface="+mn-lt"/>
              </a:rPr>
              <a:t>selv</a:t>
            </a:r>
            <a:r>
              <a:rPr lang="en-US" sz="2300">
                <a:ea typeface="+mn-lt"/>
                <a:cs typeface="+mn-lt"/>
              </a:rPr>
              <a:t> </a:t>
            </a:r>
            <a:r>
              <a:rPr lang="en-US" sz="2300" err="1">
                <a:ea typeface="+mn-lt"/>
                <a:cs typeface="+mn-lt"/>
              </a:rPr>
              <a:t>ansvar</a:t>
            </a:r>
            <a:r>
              <a:rPr lang="en-US" sz="2300">
                <a:ea typeface="+mn-lt"/>
                <a:cs typeface="+mn-lt"/>
              </a:rPr>
              <a:t> for å </a:t>
            </a:r>
            <a:r>
              <a:rPr lang="en-US" sz="2300" err="1">
                <a:ea typeface="+mn-lt"/>
                <a:cs typeface="+mn-lt"/>
              </a:rPr>
              <a:t>imøtekomme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lovkravene</a:t>
            </a:r>
            <a:r>
              <a:rPr lang="en-US" sz="2300">
                <a:ea typeface="+mn-lt"/>
                <a:cs typeface="+mn-lt"/>
              </a:rPr>
              <a:t>.</a:t>
            </a:r>
            <a:endParaRPr lang="en-US" sz="23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err="1">
                <a:ea typeface="+mn-lt"/>
                <a:cs typeface="+mn-lt"/>
              </a:rPr>
              <a:t>Presentere</a:t>
            </a:r>
            <a:r>
              <a:rPr lang="en-US" sz="2300">
                <a:ea typeface="+mn-lt"/>
                <a:cs typeface="+mn-lt"/>
              </a:rPr>
              <a:t> det </a:t>
            </a:r>
            <a:r>
              <a:rPr lang="en-US" sz="2300" err="1">
                <a:ea typeface="+mn-lt"/>
                <a:cs typeface="+mn-lt"/>
              </a:rPr>
              <a:t>sentrale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tilbudet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rundt</a:t>
            </a:r>
            <a:r>
              <a:rPr lang="en-US" sz="2300">
                <a:ea typeface="+mn-lt"/>
                <a:cs typeface="+mn-lt"/>
              </a:rPr>
              <a:t> UU (</a:t>
            </a:r>
            <a:r>
              <a:rPr lang="en-US" sz="2300" err="1">
                <a:ea typeface="+mn-lt"/>
                <a:cs typeface="+mn-lt"/>
              </a:rPr>
              <a:t>fra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høsten</a:t>
            </a:r>
            <a:r>
              <a:rPr lang="en-US" sz="2300">
                <a:ea typeface="+mn-lt"/>
                <a:cs typeface="+mn-lt"/>
              </a:rPr>
              <a:t> 2022)</a:t>
            </a:r>
            <a:endParaRPr lang="en-US" sz="230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err="1">
                <a:ea typeface="+mn-lt"/>
                <a:cs typeface="+mn-lt"/>
              </a:rPr>
              <a:t>Utarbeider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nå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informasjonssider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og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kurs</a:t>
            </a:r>
            <a:r>
              <a:rPr lang="en-US" sz="2300">
                <a:ea typeface="+mn-lt"/>
                <a:cs typeface="+mn-lt"/>
              </a:rPr>
              <a:t> for de </a:t>
            </a:r>
            <a:r>
              <a:rPr lang="en-US" sz="2300" err="1">
                <a:ea typeface="+mn-lt"/>
                <a:cs typeface="+mn-lt"/>
              </a:rPr>
              <a:t>viktigste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områdene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rundt</a:t>
            </a:r>
            <a:r>
              <a:rPr lang="en-US" sz="2300">
                <a:ea typeface="+mn-lt"/>
                <a:cs typeface="+mn-lt"/>
              </a:rPr>
              <a:t> UU (</a:t>
            </a:r>
            <a:r>
              <a:rPr lang="en-US" sz="2300" err="1">
                <a:ea typeface="+mn-lt"/>
                <a:cs typeface="+mn-lt"/>
              </a:rPr>
              <a:t>f.eks</a:t>
            </a:r>
            <a:r>
              <a:rPr lang="en-US" sz="2300">
                <a:ea typeface="+mn-lt"/>
                <a:cs typeface="+mn-lt"/>
              </a:rPr>
              <a:t>. “</a:t>
            </a:r>
            <a:r>
              <a:rPr lang="en-US" sz="2300" err="1">
                <a:ea typeface="+mn-lt"/>
                <a:cs typeface="+mn-lt"/>
              </a:rPr>
              <a:t>Slik</a:t>
            </a:r>
            <a:r>
              <a:rPr lang="en-US" sz="2300">
                <a:ea typeface="+mn-lt"/>
                <a:cs typeface="+mn-lt"/>
              </a:rPr>
              <a:t> lager du </a:t>
            </a:r>
            <a:r>
              <a:rPr lang="en-US" sz="2300" err="1">
                <a:ea typeface="+mn-lt"/>
                <a:cs typeface="+mn-lt"/>
              </a:rPr>
              <a:t>forelesningsfoiler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som</a:t>
            </a:r>
            <a:r>
              <a:rPr lang="en-US" sz="2300">
                <a:ea typeface="+mn-lt"/>
                <a:cs typeface="+mn-lt"/>
              </a:rPr>
              <a:t> er </a:t>
            </a:r>
            <a:r>
              <a:rPr lang="en-US" sz="2300" err="1">
                <a:ea typeface="+mn-lt"/>
                <a:cs typeface="+mn-lt"/>
              </a:rPr>
              <a:t>universelt</a:t>
            </a:r>
            <a:r>
              <a:rPr lang="en-US" sz="2300">
                <a:ea typeface="+mn-lt"/>
                <a:cs typeface="+mn-lt"/>
              </a:rPr>
              <a:t> </a:t>
            </a:r>
            <a:r>
              <a:rPr lang="en-US" sz="2300" err="1">
                <a:ea typeface="+mn-lt"/>
                <a:cs typeface="+mn-lt"/>
              </a:rPr>
              <a:t>utformet</a:t>
            </a:r>
            <a:r>
              <a:rPr lang="en-US" sz="2300">
                <a:ea typeface="+mn-lt"/>
                <a:cs typeface="+mn-lt"/>
              </a:rPr>
              <a:t>”)</a:t>
            </a:r>
            <a:endParaRPr lang="en-US" sz="2300"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2300">
              <a:cs typeface="Arial"/>
            </a:endParaRPr>
          </a:p>
          <a:p>
            <a:pPr marL="125095" indent="-125095"/>
            <a:br>
              <a:rPr lang="en-US"/>
            </a:br>
            <a:endParaRPr lang="en-US" sz="2300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C8DDF-E959-46BB-9DD1-1BD71F7CD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1B6A9-BD58-D9AE-13EF-A1D38A29F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1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EF830-0D54-C4F4-78DD-28AF8AF83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214953"/>
            <a:ext cx="11431664" cy="754068"/>
          </a:xfrm>
        </p:spPr>
        <p:txBody>
          <a:bodyPr/>
          <a:lstStyle/>
          <a:p>
            <a:r>
              <a:rPr lang="en-US" err="1">
                <a:cs typeface="Arial"/>
              </a:rPr>
              <a:t>Prosjektgruppe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fase</a:t>
            </a:r>
            <a:r>
              <a:rPr lang="en-US">
                <a:cs typeface="Arial"/>
              </a:rPr>
              <a:t> 2 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46CB2-27FF-8773-F155-4B1B6670B421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405294"/>
            <a:ext cx="11431664" cy="4494744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Ida Marie Solås, USIT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Joey Corbin, </a:t>
            </a:r>
            <a:r>
              <a:rPr lang="en-US" err="1">
                <a:ea typeface="+mn-lt"/>
                <a:cs typeface="+mn-lt"/>
              </a:rPr>
              <a:t>Seksjon</a:t>
            </a:r>
            <a:r>
              <a:rPr lang="en-US">
                <a:ea typeface="+mn-lt"/>
                <a:cs typeface="+mn-lt"/>
              </a:rPr>
              <a:t> for </a:t>
            </a:r>
            <a:r>
              <a:rPr lang="en-US" err="1">
                <a:ea typeface="+mn-lt"/>
                <a:cs typeface="+mn-lt"/>
              </a:rPr>
              <a:t>digitale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tjenester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Tore </a:t>
            </a:r>
            <a:r>
              <a:rPr lang="en-US" err="1">
                <a:ea typeface="+mn-lt"/>
                <a:cs typeface="+mn-lt"/>
              </a:rPr>
              <a:t>Bredeli</a:t>
            </a:r>
            <a:r>
              <a:rPr lang="en-US">
                <a:ea typeface="+mn-lt"/>
                <a:cs typeface="+mn-lt"/>
              </a:rPr>
              <a:t> Jørgensen, LINK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Karoline </a:t>
            </a:r>
            <a:r>
              <a:rPr lang="en-US" err="1">
                <a:ea typeface="+mn-lt"/>
                <a:cs typeface="+mn-lt"/>
              </a:rPr>
              <a:t>Hagane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Seksjon</a:t>
            </a:r>
            <a:r>
              <a:rPr lang="en-US">
                <a:ea typeface="+mn-lt"/>
                <a:cs typeface="+mn-lt"/>
              </a:rPr>
              <a:t> for </a:t>
            </a:r>
            <a:r>
              <a:rPr lang="en-US" err="1">
                <a:ea typeface="+mn-lt"/>
                <a:cs typeface="+mn-lt"/>
              </a:rPr>
              <a:t>kommunikasjon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Thao Nguyen, </a:t>
            </a:r>
            <a:r>
              <a:rPr lang="en-US" err="1">
                <a:ea typeface="+mn-lt"/>
                <a:cs typeface="+mn-lt"/>
              </a:rPr>
              <a:t>Seksjon</a:t>
            </a:r>
            <a:r>
              <a:rPr lang="en-US">
                <a:ea typeface="+mn-lt"/>
                <a:cs typeface="+mn-lt"/>
              </a:rPr>
              <a:t> for </a:t>
            </a:r>
            <a:r>
              <a:rPr lang="en-US" err="1">
                <a:ea typeface="+mn-lt"/>
                <a:cs typeface="+mn-lt"/>
              </a:rPr>
              <a:t>studiekvalitet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Vilde Sørbø </a:t>
            </a:r>
            <a:r>
              <a:rPr lang="en-US" err="1">
                <a:ea typeface="+mn-lt"/>
                <a:cs typeface="+mn-lt"/>
              </a:rPr>
              <a:t>Nenseth</a:t>
            </a:r>
            <a:r>
              <a:rPr lang="en-US">
                <a:ea typeface="+mn-lt"/>
                <a:cs typeface="+mn-lt"/>
              </a:rPr>
              <a:t>, jurist/IT-</a:t>
            </a:r>
            <a:r>
              <a:rPr lang="en-US" err="1">
                <a:ea typeface="+mn-lt"/>
                <a:cs typeface="+mn-lt"/>
              </a:rPr>
              <a:t>direktørens</a:t>
            </a:r>
            <a:r>
              <a:rPr lang="en-US">
                <a:ea typeface="+mn-lt"/>
                <a:cs typeface="+mn-lt"/>
              </a:rPr>
              <a:t> stab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Ida Meland, USIT (</a:t>
            </a:r>
            <a:r>
              <a:rPr lang="en-US" err="1">
                <a:ea typeface="+mn-lt"/>
                <a:cs typeface="+mn-lt"/>
              </a:rPr>
              <a:t>prosjektleder</a:t>
            </a:r>
            <a:r>
              <a:rPr lang="en-US">
                <a:ea typeface="+mn-lt"/>
                <a:cs typeface="+mn-lt"/>
              </a:rPr>
              <a:t>)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Tomm Eriksen, USIT (</a:t>
            </a:r>
            <a:r>
              <a:rPr lang="en-US" err="1">
                <a:ea typeface="+mn-lt"/>
                <a:cs typeface="+mn-lt"/>
              </a:rPr>
              <a:t>prosjekteier</a:t>
            </a:r>
            <a:r>
              <a:rPr lang="en-US">
                <a:ea typeface="+mn-lt"/>
                <a:cs typeface="+mn-lt"/>
              </a:rPr>
              <a:t>)</a:t>
            </a:r>
          </a:p>
          <a:p>
            <a:pPr marL="285750" indent="-285750">
              <a:buFont typeface="Arial,Sans-Serif"/>
              <a:buChar char="•"/>
            </a:pPr>
            <a:endParaRPr lang="en-US">
              <a:ea typeface="+mn-lt"/>
              <a:cs typeface="+mn-lt"/>
            </a:endParaRPr>
          </a:p>
          <a:p>
            <a:pPr marL="125095" indent="-125095"/>
            <a:br>
              <a:rPr lang="en-US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marL="125095" indent="-125095"/>
            <a:endParaRPr lang="en-US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0EE5C-6C77-D665-22C7-787004646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D7226-C934-3C22-9725-91D1C6FF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3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2B83A1F8-F648-9C4E-B5B5-F3B975CAD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46911"/>
            <a:ext cx="9144000" cy="748728"/>
          </a:xfrm>
        </p:spPr>
        <p:txBody>
          <a:bodyPr/>
          <a:lstStyle/>
          <a:p>
            <a:r>
              <a:rPr lang="nb-NO"/>
              <a:t>Hva er universell utforming?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63FD53CE-4C04-3F4B-B844-755AA9B5A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6592"/>
            <a:ext cx="9144000" cy="25803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 sz="4000"/>
              <a:t>Universell utforming bygger på tanken om </a:t>
            </a:r>
            <a:br>
              <a:rPr lang="nb-NO" sz="4000"/>
            </a:br>
            <a:r>
              <a:rPr lang="nb-NO" sz="4000"/>
              <a:t>at tjenester skal være tilgjengelig for alle.</a:t>
            </a:r>
            <a:br>
              <a:rPr lang="nb-NO" sz="4000"/>
            </a:br>
            <a:r>
              <a:rPr lang="nb-NO" sz="4000"/>
              <a:t>Uavhengig av alder, funksjonsevne </a:t>
            </a:r>
            <a:br>
              <a:rPr lang="nb-NO" sz="4000"/>
            </a:br>
            <a:r>
              <a:rPr lang="nb-NO" sz="4000"/>
              <a:t>og utdanningsnivå.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3F8AFB8-C603-C44F-ADD8-C60FBCA17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93B567E-9DCC-DA45-A3A6-550E2D45D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7FF479-4BF0-8A40-9248-14357719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7" y="-1842291"/>
            <a:ext cx="10378609" cy="1547605"/>
          </a:xfrm>
        </p:spPr>
        <p:txBody>
          <a:bodyPr/>
          <a:lstStyle/>
          <a:p>
            <a:r>
              <a:rPr lang="nb-NO"/>
              <a:t>Eksempel på hvorfor universell</a:t>
            </a:r>
            <a:r>
              <a:rPr lang="nb-NO" baseline="0"/>
              <a:t> utforming er nødvendig (1)</a:t>
            </a:r>
            <a:endParaRPr lang="nb-NO"/>
          </a:p>
        </p:txBody>
      </p:sp>
      <p:pic>
        <p:nvPicPr>
          <p:cNvPr id="4" name="Bilde 4" descr="Skjermskudd av artikkel med oversriften «Petter (14) er blind: –Læremidla er ikkje gode nok». Blinde elevar slit med dei digitale verktøya i skulen. Likvel vil ikkje Kunnskapsdepartementet innføre ordninga som kan løyse problemet.">
            <a:extLst>
              <a:ext uri="{FF2B5EF4-FFF2-40B4-BE49-F238E27FC236}">
                <a16:creationId xmlns:a16="http://schemas.microsoft.com/office/drawing/2014/main" id="{C8F96377-A686-865A-5CE3-E1EA1C78B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233" y="116755"/>
            <a:ext cx="9573533" cy="6146774"/>
          </a:xfrm>
          <a:prstGeom prst="rect">
            <a:avLst/>
          </a:prstGeom>
          <a:noFill/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5AB461E-AB0A-FF42-AA54-230F2CF22B59}"/>
              </a:ext>
            </a:extLst>
          </p:cNvPr>
          <p:cNvSpPr txBox="1"/>
          <p:nvPr/>
        </p:nvSpPr>
        <p:spPr>
          <a:xfrm>
            <a:off x="1646945" y="6280142"/>
            <a:ext cx="4140343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050"/>
              <a:t>Skjermskudd fra </a:t>
            </a:r>
            <a:r>
              <a:rPr lang="nb-NO" sz="1050">
                <a:hlinkClick r:id="rId4"/>
              </a:rPr>
              <a:t>artikkel hos NRK, publisert 21. Mars 2022</a:t>
            </a:r>
            <a:endParaRPr lang="nb-NO" sz="1050">
              <a:cs typeface="Arial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360F4E9-26FC-2B43-AD78-C238562A4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81001" y="6280142"/>
            <a:ext cx="1021262" cy="202980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 </a:t>
            </a:r>
            <a:endParaRPr lang="en-US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6AD7396-9FC9-8583-B758-5623A4CEF6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6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C7BF334-7A60-D845-A3B6-6D75FA346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69" y="-1929525"/>
            <a:ext cx="10963038" cy="1547605"/>
          </a:xfrm>
        </p:spPr>
        <p:txBody>
          <a:bodyPr/>
          <a:lstStyle/>
          <a:p>
            <a:r>
              <a:rPr lang="nb-NO"/>
              <a:t>Eksempel på hvorfor universell utforming er nødvendig (2)</a:t>
            </a:r>
          </a:p>
        </p:txBody>
      </p:sp>
      <p:pic>
        <p:nvPicPr>
          <p:cNvPr id="2" name="Bilde 5" descr="Skjermskudd av artikkel med overskriften «Ser at mange studenter med synshemming dessverre gir opp». Norges Blindeforbunds Ungdom krever bedre tilrettelegging for studenter med svaksynthet. Hvis ikke frykter de konsekvensene.">
            <a:extLst>
              <a:ext uri="{FF2B5EF4-FFF2-40B4-BE49-F238E27FC236}">
                <a16:creationId xmlns:a16="http://schemas.microsoft.com/office/drawing/2014/main" id="{475EDEC0-1F69-35DB-DC06-B621CAFB1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41" y="1895006"/>
            <a:ext cx="10761518" cy="2793063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2C38062-F23E-5B9B-3725-8DC7F22F14FB}"/>
              </a:ext>
            </a:extLst>
          </p:cNvPr>
          <p:cNvSpPr txBox="1"/>
          <p:nvPr/>
        </p:nvSpPr>
        <p:spPr>
          <a:xfrm>
            <a:off x="1646945" y="6280142"/>
            <a:ext cx="4140343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050"/>
              <a:t>Skjermskudd fra </a:t>
            </a:r>
            <a:r>
              <a:rPr lang="nb-NO" sz="1050">
                <a:hlinkClick r:id="rId4"/>
              </a:rPr>
              <a:t>artikkel i Khrono, publisert 25. April 2021</a:t>
            </a:r>
            <a:endParaRPr lang="nb-NO" sz="1050">
              <a:cs typeface="Arial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50AC44F-6DA5-F24D-B2F6-81E60EEAA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81001" y="6280142"/>
            <a:ext cx="1021262" cy="202980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 rtlCol="0">
            <a:no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15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 </a:t>
            </a:r>
            <a:endParaRPr lang="en-US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6AD7396-9FC9-8583-B758-5623A4CEF6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8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951253-D28C-174B-AF97-66997B61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52" y="2671716"/>
            <a:ext cx="5358865" cy="1514230"/>
          </a:xfrm>
        </p:spPr>
        <p:txBody>
          <a:bodyPr/>
          <a:lstStyle/>
          <a:p>
            <a:r>
              <a:rPr lang="nb-NO" sz="3200"/>
              <a:t>I et digitalt samfunn bruker studentene mange digitale verktøy i hverdagen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EB567F0-2359-C44D-940C-14270FBFBDB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08965" indent="-456565"/>
            <a:r>
              <a:rPr lang="nb-NO" sz="2000">
                <a:cs typeface="Arial"/>
              </a:rPr>
              <a:t>Alt fra semesterregistrering til å sette nytt passord for brukeren sin</a:t>
            </a:r>
          </a:p>
          <a:p>
            <a:pPr marL="608965" indent="-456565"/>
            <a:r>
              <a:rPr lang="nb-NO" sz="2000">
                <a:cs typeface="Arial"/>
              </a:rPr>
              <a:t>Mye innenfor undervisning, blant annet:</a:t>
            </a:r>
          </a:p>
          <a:p>
            <a:pPr marL="1218565" lvl="1" indent="-422910"/>
            <a:r>
              <a:rPr lang="nb-NO" sz="1800">
                <a:cs typeface="Arial"/>
              </a:rPr>
              <a:t>Sjekke timeplan</a:t>
            </a:r>
          </a:p>
          <a:p>
            <a:pPr marL="1218565" lvl="1" indent="-422910"/>
            <a:r>
              <a:rPr lang="nb-NO" sz="1800">
                <a:cs typeface="Arial"/>
              </a:rPr>
              <a:t>Få beskjeder</a:t>
            </a:r>
          </a:p>
          <a:p>
            <a:pPr marL="1218565" lvl="1" indent="-422910"/>
            <a:r>
              <a:rPr lang="nb-NO" sz="1800">
                <a:solidFill>
                  <a:srgbClr val="000000"/>
                </a:solidFill>
                <a:cs typeface="Arial"/>
              </a:rPr>
              <a:t>Presentasjoner fra forelesning</a:t>
            </a:r>
          </a:p>
          <a:p>
            <a:pPr marL="1218565" lvl="1" indent="-422910"/>
            <a:r>
              <a:rPr lang="nb-NO" sz="1800">
                <a:solidFill>
                  <a:srgbClr val="000000"/>
                </a:solidFill>
                <a:cs typeface="Arial"/>
              </a:rPr>
              <a:t>Forelesningsvideo</a:t>
            </a:r>
          </a:p>
          <a:p>
            <a:pPr marL="1218565" lvl="1" indent="-422910"/>
            <a:r>
              <a:rPr lang="nb-NO" sz="1800">
                <a:solidFill>
                  <a:srgbClr val="000000"/>
                </a:solidFill>
                <a:cs typeface="Arial"/>
              </a:rPr>
              <a:t>Få og levere oppgaver </a:t>
            </a:r>
          </a:p>
          <a:p>
            <a:pPr marL="1218565" lvl="1" indent="-422910"/>
            <a:r>
              <a:rPr lang="nb-NO" sz="1800">
                <a:solidFill>
                  <a:srgbClr val="000000"/>
                </a:solidFill>
                <a:cs typeface="Arial"/>
              </a:rPr>
              <a:t>Eksamen</a:t>
            </a:r>
            <a:endParaRPr lang="nb-NO" sz="1800"/>
          </a:p>
          <a:p>
            <a:pPr marL="1218565" lvl="1" indent="-422910"/>
            <a:endParaRPr lang="nb-NO" sz="140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8690476-B131-FB46-A8DB-8FD63FEA72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no" smtClean="0"/>
              <a:pPr/>
              <a:t>9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630998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" id="{5B0A4823-B853-4E03-94BC-DE2E1EFD621E}" vid="{1C5DA98A-F9AE-4FD9-9F7B-ADB1035017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68f4273-c4da-440e-960b-d6f894e49039">
      <UserInfo>
        <DisplayName>Tomm Eriksen</DisplayName>
        <AccountId>15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70267AB6D6A24992FE1A9C0C78A9C3" ma:contentTypeVersion="13" ma:contentTypeDescription="Opprett et nytt dokument." ma:contentTypeScope="" ma:versionID="37b0eb50fca18db86c01ef74da0cf547">
  <xsd:schema xmlns:xsd="http://www.w3.org/2001/XMLSchema" xmlns:xs="http://www.w3.org/2001/XMLSchema" xmlns:p="http://schemas.microsoft.com/office/2006/metadata/properties" xmlns:ns2="89c5bc90-11d7-4047-bb37-5ee2e2782ee6" xmlns:ns3="e68f4273-c4da-440e-960b-d6f894e49039" targetNamespace="http://schemas.microsoft.com/office/2006/metadata/properties" ma:root="true" ma:fieldsID="0365a69fbdf6eaa698534187bcbfbe9f" ns2:_="" ns3:_="">
    <xsd:import namespace="89c5bc90-11d7-4047-bb37-5ee2e2782ee6"/>
    <xsd:import namespace="e68f4273-c4da-440e-960b-d6f894e490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c5bc90-11d7-4047-bb37-5ee2e2782e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8f4273-c4da-440e-960b-d6f894e4903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B9CF10-6C6A-444C-B05E-E78C1785A52C}">
  <ds:schemaRefs>
    <ds:schemaRef ds:uri="89c5bc90-11d7-4047-bb37-5ee2e2782ee6"/>
    <ds:schemaRef ds:uri="e68f4273-c4da-440e-960b-d6f894e4903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CE0F25-53D9-44D0-803A-F7A8010EA1E8}">
  <ds:schemaRefs>
    <ds:schemaRef ds:uri="89c5bc90-11d7-4047-bb37-5ee2e2782ee6"/>
    <ds:schemaRef ds:uri="e68f4273-c4da-440e-960b-d6f894e490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Application>Microsoft Office PowerPoint</Application>
  <PresentationFormat>Widescreen</PresentationFormat>
  <Slides>21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Office-tema</vt:lpstr>
      <vt:lpstr>Universell utforming av IKT på UiO</vt:lpstr>
      <vt:lpstr>Innhold</vt:lpstr>
      <vt:lpstr>Bakgrunn for UU-prosjektet fase 2</vt:lpstr>
      <vt:lpstr>Tiltak i fase 2  </vt:lpstr>
      <vt:lpstr>Prosjektgruppe fase 2 </vt:lpstr>
      <vt:lpstr>Universell utforming bygger på tanken om  at tjenester skal være tilgjengelig for alle. Uavhengig av alder, funksjonsevne  og utdanningsnivå.</vt:lpstr>
      <vt:lpstr>Eksempel på hvorfor universell utforming er nødvendig (1)</vt:lpstr>
      <vt:lpstr>Eksempel på hvorfor universell utforming er nødvendig (2)</vt:lpstr>
      <vt:lpstr>I et digitalt samfunn bruker studentene mange digitale verktøy i hverdagen</vt:lpstr>
      <vt:lpstr>Nødvendig for noen, bra for alle</vt:lpstr>
      <vt:lpstr>Eksempel: Hvordan sidetittel og overskriftsnivåer er nyttig for alle</vt:lpstr>
      <vt:lpstr>Hvilke krav gjelder  for UiO?</vt:lpstr>
      <vt:lpstr>Det som brukes i undervisning  og/eller til informasjonsformidling</vt:lpstr>
      <vt:lpstr>Hva må være universelt utformet – i praksis</vt:lpstr>
      <vt:lpstr>Video og lyd</vt:lpstr>
      <vt:lpstr>UUtilsynet har rettet blikket mot UH-sektoren</vt:lpstr>
      <vt:lpstr>Hvordan kommer  vi i mål?</vt:lpstr>
      <vt:lpstr>Hva bør dere starte med lokalt?</vt:lpstr>
      <vt:lpstr>Sentralt tilbud  rundt UU</vt:lpstr>
      <vt:lpstr>Videre plan for  UU-prosjektet</vt:lpstr>
      <vt:lpstr>Spørsmål? 🖐  Prosjektleder: ida.meland@usit.uio.no  uu-kontakt@usit.uio.no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Faglig fredag: Farger og kontrast</dc:title>
  <dc:creator>Ida Marie Solås</dc:creator>
  <cp:revision>9</cp:revision>
  <dcterms:created xsi:type="dcterms:W3CDTF">2021-10-19T05:46:05Z</dcterms:created>
  <dcterms:modified xsi:type="dcterms:W3CDTF">2022-04-21T12:53:40Z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0x010100A470267AB6D6A24992FE1A9C0C78A9C3</vt:lpwstr>
  </property>
</Properties>
</file>