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8"/>
  </p:notesMasterIdLst>
  <p:handoutMasterIdLst>
    <p:handoutMasterId r:id="rId29"/>
  </p:handoutMasterIdLst>
  <p:sldIdLst>
    <p:sldId id="256" r:id="rId5"/>
    <p:sldId id="298" r:id="rId6"/>
    <p:sldId id="347" r:id="rId7"/>
    <p:sldId id="343" r:id="rId8"/>
    <p:sldId id="342" r:id="rId9"/>
    <p:sldId id="322" r:id="rId10"/>
    <p:sldId id="335" r:id="rId11"/>
    <p:sldId id="336" r:id="rId12"/>
    <p:sldId id="328" r:id="rId13"/>
    <p:sldId id="339" r:id="rId14"/>
    <p:sldId id="340" r:id="rId15"/>
    <p:sldId id="327" r:id="rId16"/>
    <p:sldId id="344" r:id="rId17"/>
    <p:sldId id="338" r:id="rId18"/>
    <p:sldId id="345" r:id="rId19"/>
    <p:sldId id="330" r:id="rId20"/>
    <p:sldId id="332" r:id="rId21"/>
    <p:sldId id="323" r:id="rId22"/>
    <p:sldId id="346" r:id="rId23"/>
    <p:sldId id="348" r:id="rId24"/>
    <p:sldId id="325" r:id="rId25"/>
    <p:sldId id="324" r:id="rId26"/>
    <p:sldId id="309" r:id="rId27"/>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1A1918"/>
    <a:srgbClr val="E68801"/>
    <a:srgbClr val="D61B1B"/>
    <a:srgbClr val="1A285F"/>
    <a:srgbClr val="EE2736"/>
    <a:srgbClr val="CACAC2"/>
    <a:srgbClr val="0000FF"/>
    <a:srgbClr val="000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CA1F0-62CE-F486-A9B3-6142B856737C}" v="40" dt="2022-06-08T07:16:47.706"/>
    <p1510:client id="{1990B585-B53C-8F58-7F12-48032111D50A}" v="10" dt="2022-06-21T11:54:17.279"/>
    <p1510:client id="{294ECD2B-1D1D-18C5-A4C8-CAC3B30221EE}" v="262" dt="2022-11-08T10:15:29.954"/>
    <p1510:client id="{4F1CDFDA-70B5-1EAB-E3EB-5ED42D9C9823}" v="25" dt="2022-11-09T14:31:10.429"/>
    <p1510:client id="{540D2F75-2384-3D06-B471-D672E1934AFB}" v="6" dt="2022-06-08T07:10:39.953"/>
    <p1510:client id="{6FAD0988-BDF7-2724-6820-3DCB2D6C30FB}" v="499" dt="2022-06-20T12:38:25.736"/>
    <p1510:client id="{7B08A682-AE8D-C5FF-0442-281541AA95E5}" v="233" dt="2022-11-08T10:34:04.536"/>
    <p1510:client id="{8A84ACC7-0573-C9FC-7A8C-6DAEBCEDEFD4}" v="5" dt="2022-06-21T10:05:29.360"/>
    <p1510:client id="{986AE82A-9FC5-90F4-F542-38624633536F}" v="59" dt="2022-11-09T19:07:36.729"/>
    <p1510:client id="{9C536A71-68B0-958F-4846-318D81BEAC17}" v="6" dt="2022-06-08T07:14:39.545"/>
    <p1510:client id="{AE1FA389-85AA-31B8-6779-779C85390174}" v="338" dt="2022-06-21T08:52:03.637"/>
    <p1510:client id="{C47D4FDD-DAEB-C146-A12C-BD845AA3EA6D}" v="326" dt="2022-06-08T07:27:01.527"/>
    <p1510:client id="{CBB83F86-FF89-C28C-9A5D-83D4E4C9A239}" v="36" dt="2022-11-09T12:17:06.191"/>
    <p1510:client id="{D12D321B-7712-148B-E0C0-366ECB877D47}" v="155" dt="2022-06-07T07:57:19.828"/>
    <p1510:client id="{DCBB6654-87FE-6AF7-523D-5297681F9AFF}" v="454" dt="2022-11-09T14:06:37.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370061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Gjeldende regelverk er WCAG 2.0. For offentlig sektor har også WCAG 2.1 og WAD blitt en del av regelverket og skal følges fra 1 februar 2023. </a:t>
            </a:r>
          </a:p>
          <a:p>
            <a:endParaRPr lang="nb-NO">
              <a:ea typeface="Calibri"/>
              <a:cs typeface="Calibri"/>
            </a:endParaRPr>
          </a:p>
          <a:p>
            <a:r>
              <a:rPr lang="nb-NO">
                <a:ea typeface="Calibri"/>
                <a:cs typeface="Calibri"/>
              </a:rPr>
              <a:t>WCAG = Web </a:t>
            </a:r>
            <a:r>
              <a:rPr lang="nb-NO" err="1">
                <a:ea typeface="Calibri"/>
                <a:cs typeface="Calibri"/>
              </a:rPr>
              <a:t>content</a:t>
            </a:r>
            <a:r>
              <a:rPr lang="nb-NO">
                <a:ea typeface="Calibri"/>
                <a:cs typeface="Calibri"/>
              </a:rPr>
              <a:t> </a:t>
            </a:r>
            <a:r>
              <a:rPr lang="nb-NO" err="1">
                <a:ea typeface="Calibri"/>
                <a:cs typeface="Calibri"/>
              </a:rPr>
              <a:t>accessibility</a:t>
            </a:r>
            <a:r>
              <a:rPr lang="nb-NO">
                <a:ea typeface="Calibri"/>
                <a:cs typeface="Calibri"/>
              </a:rPr>
              <a:t> guidelines</a:t>
            </a:r>
          </a:p>
          <a:p>
            <a:r>
              <a:rPr lang="nb-NO">
                <a:ea typeface="Calibri"/>
                <a:cs typeface="Calibri"/>
              </a:rPr>
              <a:t>WAD = </a:t>
            </a:r>
            <a:r>
              <a:rPr lang="nb-NO" err="1">
                <a:ea typeface="Calibri"/>
                <a:cs typeface="Calibri"/>
              </a:rPr>
              <a:t>Eus</a:t>
            </a:r>
            <a:r>
              <a:rPr lang="nb-NO">
                <a:ea typeface="Calibri"/>
                <a:cs typeface="Calibri"/>
              </a:rPr>
              <a:t> </a:t>
            </a:r>
            <a:r>
              <a:rPr lang="nb-NO" err="1">
                <a:ea typeface="Calibri"/>
                <a:cs typeface="Calibri"/>
              </a:rPr>
              <a:t>webdirektiv</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12</a:t>
            </a:fld>
            <a:endParaRPr lang="en-US"/>
          </a:p>
        </p:txBody>
      </p:sp>
    </p:spTree>
    <p:extLst>
      <p:ext uri="{BB962C8B-B14F-4D97-AF65-F5344CB8AC3E}">
        <p14:creationId xmlns:p14="http://schemas.microsoft.com/office/powerpoint/2010/main" val="2696380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A72985F-36CD-4D87-8C89-674A558E8057}" type="slidenum">
              <a:rPr lang="en-US" smtClean="0"/>
              <a:t>13</a:t>
            </a:fld>
            <a:endParaRPr lang="en-US"/>
          </a:p>
        </p:txBody>
      </p:sp>
    </p:spTree>
    <p:extLst>
      <p:ext uri="{BB962C8B-B14F-4D97-AF65-F5344CB8AC3E}">
        <p14:creationId xmlns:p14="http://schemas.microsoft.com/office/powerpoint/2010/main" val="362670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a:t>Si litt mer automatisering av teksting. Hva er status.</a:t>
            </a:r>
            <a:r>
              <a:rPr lang="nb-NO"/>
              <a:t> </a:t>
            </a:r>
            <a:endParaRPr lang="nb-NO" noProof="0"/>
          </a:p>
          <a:p>
            <a:r>
              <a:rPr lang="nb-NO" noProof="0"/>
              <a:t>Har ikke en dato for når vi har full automatisering. På en dato skal så og så mange emner være universelt utformet. </a:t>
            </a:r>
            <a:r>
              <a:rPr lang="nb-NO"/>
              <a:t>Antagelig </a:t>
            </a:r>
            <a:r>
              <a:rPr lang="nb-NO" noProof="0"/>
              <a:t>basert på hvor store emnene er. Det skal vi få til med de verktøyene vi har da. Hvis verktøyene ikke er bra nok, må det støttefunksjoner til. Den planen er litt vanskelig å legge. Må få på plass vurdering av uforholdsmessig.</a:t>
            </a:r>
            <a:r>
              <a:rPr lang="nb-NO"/>
              <a:t> </a:t>
            </a:r>
            <a:endParaRPr lang="nb-NO" noProof="0">
              <a:cs typeface="Calibri"/>
            </a:endParaRPr>
          </a:p>
          <a:p>
            <a:r>
              <a:rPr lang="nb-NO" noProof="0"/>
              <a:t>Vi vil at dere skal begynne å jobbe den veien. Hvordan kan dere begynne å bygge? </a:t>
            </a:r>
          </a:p>
        </p:txBody>
      </p:sp>
      <p:sp>
        <p:nvSpPr>
          <p:cNvPr id="4" name="Plassholder for lysbildenummer 3"/>
          <p:cNvSpPr>
            <a:spLocks noGrp="1"/>
          </p:cNvSpPr>
          <p:nvPr>
            <p:ph type="sldNum" sz="quarter" idx="5"/>
          </p:nvPr>
        </p:nvSpPr>
        <p:spPr/>
        <p:txBody>
          <a:bodyPr/>
          <a:lstStyle/>
          <a:p>
            <a:fld id="{EA72985F-36CD-4D87-8C89-674A558E8057}" type="slidenum">
              <a:rPr lang="en-US" smtClean="0"/>
              <a:t>15</a:t>
            </a:fld>
            <a:endParaRPr lang="en-US"/>
          </a:p>
        </p:txBody>
      </p:sp>
    </p:spTree>
    <p:extLst>
      <p:ext uri="{BB962C8B-B14F-4D97-AF65-F5344CB8AC3E}">
        <p14:creationId xmlns:p14="http://schemas.microsoft.com/office/powerpoint/2010/main" val="273441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Så</a:t>
            </a:r>
            <a:r>
              <a:rPr lang="en-US"/>
              <a:t> </a:t>
            </a:r>
            <a:r>
              <a:rPr lang="en-US" err="1"/>
              <a:t>dette</a:t>
            </a:r>
            <a:r>
              <a:rPr lang="en-US"/>
              <a:t> er da det vi </a:t>
            </a:r>
            <a:r>
              <a:rPr lang="en-US" err="1"/>
              <a:t>kan</a:t>
            </a:r>
            <a:r>
              <a:rPr lang="en-US"/>
              <a:t> </a:t>
            </a:r>
            <a:r>
              <a:rPr lang="en-US" err="1"/>
              <a:t>kalle</a:t>
            </a:r>
            <a:r>
              <a:rPr lang="en-US"/>
              <a:t> «</a:t>
            </a:r>
            <a:r>
              <a:rPr lang="en-US" err="1"/>
              <a:t>skremme-sliden</a:t>
            </a:r>
            <a:r>
              <a:rPr lang="en-US"/>
              <a:t>» </a:t>
            </a:r>
            <a:r>
              <a:rPr lang="en-US" err="1"/>
              <a:t>vår</a:t>
            </a:r>
            <a:r>
              <a:rPr lang="en-US"/>
              <a:t>. </a:t>
            </a:r>
            <a:r>
              <a:rPr lang="en-US" err="1"/>
              <a:t>Tilsynet</a:t>
            </a:r>
            <a:r>
              <a:rPr lang="en-US"/>
              <a:t> for </a:t>
            </a:r>
            <a:r>
              <a:rPr lang="en-US" err="1"/>
              <a:t>universell</a:t>
            </a:r>
            <a:r>
              <a:rPr lang="en-US"/>
              <a:t> </a:t>
            </a:r>
            <a:r>
              <a:rPr lang="en-US" err="1"/>
              <a:t>utforming</a:t>
            </a:r>
            <a:r>
              <a:rPr lang="en-US"/>
              <a:t> av IKT, </a:t>
            </a:r>
            <a:r>
              <a:rPr lang="en-US" err="1"/>
              <a:t>UUtilsynet</a:t>
            </a:r>
            <a:r>
              <a:rPr lang="en-US"/>
              <a:t>, </a:t>
            </a:r>
            <a:r>
              <a:rPr lang="en-US" err="1"/>
              <a:t>skal</a:t>
            </a:r>
            <a:r>
              <a:rPr lang="en-US"/>
              <a:t> </a:t>
            </a:r>
            <a:r>
              <a:rPr lang="en-US" err="1"/>
              <a:t>kontrollere</a:t>
            </a:r>
            <a:r>
              <a:rPr lang="en-US"/>
              <a:t> om </a:t>
            </a:r>
            <a:r>
              <a:rPr lang="en-US" err="1"/>
              <a:t>virksomheter</a:t>
            </a:r>
            <a:r>
              <a:rPr lang="en-US"/>
              <a:t> </a:t>
            </a:r>
            <a:r>
              <a:rPr lang="en-US" err="1"/>
              <a:t>oppfyller</a:t>
            </a:r>
            <a:r>
              <a:rPr lang="en-US"/>
              <a:t> </a:t>
            </a:r>
            <a:r>
              <a:rPr lang="en-US" err="1"/>
              <a:t>lovkrava</a:t>
            </a:r>
            <a:r>
              <a:rPr lang="en-US"/>
              <a:t>. No </a:t>
            </a:r>
            <a:r>
              <a:rPr lang="en-US" err="1"/>
              <a:t>har</a:t>
            </a:r>
            <a:r>
              <a:rPr lang="en-US"/>
              <a:t> </a:t>
            </a:r>
            <a:r>
              <a:rPr lang="en-US" err="1"/>
              <a:t>dei</a:t>
            </a:r>
            <a:r>
              <a:rPr lang="en-US"/>
              <a:t> </a:t>
            </a:r>
            <a:r>
              <a:rPr lang="en-US" err="1"/>
              <a:t>fokus</a:t>
            </a:r>
            <a:r>
              <a:rPr lang="en-US"/>
              <a:t> </a:t>
            </a:r>
            <a:r>
              <a:rPr lang="en-US" err="1"/>
              <a:t>på</a:t>
            </a:r>
            <a:r>
              <a:rPr lang="en-US"/>
              <a:t> UH-</a:t>
            </a:r>
            <a:r>
              <a:rPr lang="en-US" err="1"/>
              <a:t>sektoren</a:t>
            </a:r>
            <a:r>
              <a:rPr lang="en-US"/>
              <a:t>, </a:t>
            </a:r>
            <a:r>
              <a:rPr lang="en-US" err="1"/>
              <a:t>og</a:t>
            </a:r>
            <a:r>
              <a:rPr lang="en-US"/>
              <a:t> </a:t>
            </a:r>
            <a:r>
              <a:rPr lang="en-US" err="1"/>
              <a:t>hadde</a:t>
            </a:r>
            <a:r>
              <a:rPr lang="en-US"/>
              <a:t> </a:t>
            </a:r>
            <a:r>
              <a:rPr lang="en-US" err="1"/>
              <a:t>tilsyn</a:t>
            </a:r>
            <a:r>
              <a:rPr lang="en-US"/>
              <a:t> hos </a:t>
            </a:r>
            <a:r>
              <a:rPr lang="en-US" err="1"/>
              <a:t>UiB</a:t>
            </a:r>
            <a:r>
              <a:rPr lang="en-US"/>
              <a:t> </a:t>
            </a:r>
            <a:r>
              <a:rPr lang="en-US" err="1"/>
              <a:t>og</a:t>
            </a:r>
            <a:r>
              <a:rPr lang="en-US"/>
              <a:t> BI </a:t>
            </a:r>
            <a:r>
              <a:rPr lang="en-US" err="1"/>
              <a:t>i</a:t>
            </a:r>
            <a:r>
              <a:rPr lang="en-US"/>
              <a:t> </a:t>
            </a:r>
            <a:r>
              <a:rPr lang="en-US" err="1"/>
              <a:t>fjor</a:t>
            </a:r>
            <a:r>
              <a:rPr lang="en-US"/>
              <a:t>. Hos </a:t>
            </a:r>
            <a:r>
              <a:rPr lang="en-US" err="1"/>
              <a:t>UiB</a:t>
            </a:r>
            <a:r>
              <a:rPr lang="en-US"/>
              <a:t> </a:t>
            </a:r>
            <a:r>
              <a:rPr lang="en-US" err="1"/>
              <a:t>endte</a:t>
            </a:r>
            <a:r>
              <a:rPr lang="en-US"/>
              <a:t> det da </a:t>
            </a:r>
            <a:r>
              <a:rPr lang="en-US" err="1"/>
              <a:t>opp</a:t>
            </a:r>
            <a:r>
              <a:rPr lang="en-US"/>
              <a:t> med </a:t>
            </a:r>
            <a:r>
              <a:rPr lang="en-US" err="1"/>
              <a:t>ei</a:t>
            </a:r>
            <a:r>
              <a:rPr lang="en-US"/>
              <a:t> </a:t>
            </a:r>
            <a:r>
              <a:rPr lang="en-US" err="1"/>
              <a:t>dagsbot</a:t>
            </a:r>
            <a:r>
              <a:rPr lang="en-US"/>
              <a:t> </a:t>
            </a:r>
            <a:r>
              <a:rPr lang="en-US" err="1"/>
              <a:t>på</a:t>
            </a:r>
            <a:r>
              <a:rPr lang="en-US"/>
              <a:t> 150 000 </a:t>
            </a:r>
            <a:r>
              <a:rPr lang="en-US" err="1"/>
              <a:t>kr</a:t>
            </a:r>
            <a:r>
              <a:rPr lang="en-US"/>
              <a:t> </a:t>
            </a:r>
            <a:r>
              <a:rPr lang="en-US" err="1"/>
              <a:t>før</a:t>
            </a:r>
            <a:r>
              <a:rPr lang="en-US"/>
              <a:t> </a:t>
            </a:r>
            <a:r>
              <a:rPr lang="en-US" err="1"/>
              <a:t>dei</a:t>
            </a:r>
            <a:r>
              <a:rPr lang="en-US"/>
              <a:t> </a:t>
            </a:r>
            <a:r>
              <a:rPr lang="en-US" err="1"/>
              <a:t>fekk</a:t>
            </a:r>
            <a:r>
              <a:rPr lang="en-US"/>
              <a:t> </a:t>
            </a:r>
            <a:r>
              <a:rPr lang="en-US" err="1"/>
              <a:t>retta</a:t>
            </a:r>
            <a:r>
              <a:rPr lang="en-US"/>
              <a:t> </a:t>
            </a:r>
            <a:r>
              <a:rPr lang="en-US" err="1"/>
              <a:t>opp</a:t>
            </a:r>
            <a:r>
              <a:rPr lang="en-US"/>
              <a:t> alle </a:t>
            </a:r>
            <a:r>
              <a:rPr lang="en-US" err="1"/>
              <a:t>feila</a:t>
            </a:r>
            <a:r>
              <a:rPr lang="en-US"/>
              <a:t>. </a:t>
            </a:r>
            <a:endParaRPr lang="en-US">
              <a:cs typeface="+mn-lt"/>
            </a:endParaRPr>
          </a:p>
          <a:p>
            <a:endParaRPr lang="en-US">
              <a:cs typeface="Calibri"/>
            </a:endParaRPr>
          </a:p>
        </p:txBody>
      </p:sp>
      <p:sp>
        <p:nvSpPr>
          <p:cNvPr id="4" name="Slide Number Placeholder 3"/>
          <p:cNvSpPr>
            <a:spLocks noGrp="1"/>
          </p:cNvSpPr>
          <p:nvPr>
            <p:ph type="sldNum" sz="quarter" idx="5"/>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109721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1.Det </a:t>
            </a:r>
            <a:r>
              <a:rPr lang="en-US" err="1"/>
              <a:t>vanskeligste</a:t>
            </a:r>
            <a:r>
              <a:rPr lang="en-US"/>
              <a:t> er </a:t>
            </a:r>
            <a:r>
              <a:rPr lang="en-US" err="1"/>
              <a:t>muligens</a:t>
            </a:r>
            <a:r>
              <a:rPr lang="en-US"/>
              <a:t> å </a:t>
            </a:r>
            <a:r>
              <a:rPr lang="en-US" err="1"/>
              <a:t>faktisk</a:t>
            </a:r>
            <a:r>
              <a:rPr lang="en-US"/>
              <a:t> </a:t>
            </a:r>
            <a:r>
              <a:rPr lang="en-US" err="1"/>
              <a:t>gå</a:t>
            </a:r>
            <a:r>
              <a:rPr lang="en-US"/>
              <a:t> </a:t>
            </a:r>
            <a:r>
              <a:rPr lang="en-US" err="1"/>
              <a:t>i</a:t>
            </a:r>
            <a:r>
              <a:rPr lang="en-US"/>
              <a:t> gang. </a:t>
            </a:r>
          </a:p>
          <a:p>
            <a:r>
              <a:rPr lang="en-US">
                <a:cs typeface="Calibri"/>
              </a:rPr>
              <a:t>...</a:t>
            </a:r>
          </a:p>
          <a:p>
            <a:r>
              <a:rPr lang="en-US"/>
              <a:t>4. Og her stiller vi </a:t>
            </a:r>
            <a:r>
              <a:rPr lang="en-US" err="1"/>
              <a:t>på</a:t>
            </a:r>
            <a:r>
              <a:rPr lang="en-US"/>
              <a:t> USIT </a:t>
            </a:r>
            <a:r>
              <a:rPr lang="en-US" err="1"/>
              <a:t>oss</a:t>
            </a:r>
            <a:r>
              <a:rPr lang="en-US"/>
              <a:t> </a:t>
            </a:r>
            <a:r>
              <a:rPr lang="en-US" err="1"/>
              <a:t>gjerne</a:t>
            </a:r>
            <a:r>
              <a:rPr lang="en-US"/>
              <a:t> </a:t>
            </a:r>
            <a:r>
              <a:rPr lang="en-US" err="1"/>
              <a:t>til</a:t>
            </a:r>
            <a:r>
              <a:rPr lang="en-US"/>
              <a:t> </a:t>
            </a:r>
            <a:r>
              <a:rPr lang="en-US" err="1"/>
              <a:t>disposisjon</a:t>
            </a:r>
            <a:r>
              <a:rPr lang="en-US"/>
              <a:t>, for å </a:t>
            </a:r>
            <a:r>
              <a:rPr lang="en-US" err="1"/>
              <a:t>veilede</a:t>
            </a:r>
            <a:r>
              <a:rPr lang="en-US"/>
              <a:t> </a:t>
            </a:r>
            <a:r>
              <a:rPr lang="en-US" err="1"/>
              <a:t>og</a:t>
            </a:r>
            <a:r>
              <a:rPr lang="en-US"/>
              <a:t> </a:t>
            </a:r>
            <a:r>
              <a:rPr lang="en-US" err="1"/>
              <a:t>bidra</a:t>
            </a:r>
            <a:r>
              <a:rPr lang="en-US"/>
              <a:t> </a:t>
            </a:r>
            <a:r>
              <a:rPr lang="en-US" err="1"/>
              <a:t>til</a:t>
            </a:r>
            <a:r>
              <a:rPr lang="en-US"/>
              <a:t> å </a:t>
            </a:r>
            <a:r>
              <a:rPr lang="en-US" err="1"/>
              <a:t>dra</a:t>
            </a:r>
            <a:r>
              <a:rPr lang="en-US"/>
              <a:t> </a:t>
            </a:r>
            <a:r>
              <a:rPr lang="en-US" err="1"/>
              <a:t>i</a:t>
            </a:r>
            <a:r>
              <a:rPr lang="en-US"/>
              <a:t> gang. </a:t>
            </a:r>
          </a:p>
          <a:p>
            <a:endParaRPr lang="en-US">
              <a:cs typeface="Calibri"/>
            </a:endParaRPr>
          </a:p>
          <a:p>
            <a:r>
              <a:rPr lang="en-US">
                <a:cs typeface="Calibri"/>
              </a:rPr>
              <a:t>Blackboard Ally </a:t>
            </a:r>
            <a:r>
              <a:rPr lang="en-US" err="1">
                <a:cs typeface="Calibri"/>
              </a:rPr>
              <a:t>til</a:t>
            </a:r>
            <a:r>
              <a:rPr lang="en-US">
                <a:cs typeface="Calibri"/>
              </a:rPr>
              <a:t> </a:t>
            </a:r>
            <a:r>
              <a:rPr lang="en-US" err="1">
                <a:cs typeface="Calibri"/>
              </a:rPr>
              <a:t>høsten</a:t>
            </a:r>
            <a:r>
              <a:rPr lang="en-US">
                <a:cs typeface="Calibri"/>
              </a:rPr>
              <a:t>. </a:t>
            </a:r>
          </a:p>
        </p:txBody>
      </p:sp>
      <p:sp>
        <p:nvSpPr>
          <p:cNvPr id="4" name="Slide Number Placeholder 3"/>
          <p:cNvSpPr>
            <a:spLocks noGrp="1"/>
          </p:cNvSpPr>
          <p:nvPr>
            <p:ph type="sldNum" sz="quarter" idx="5"/>
          </p:nvPr>
        </p:nvSpPr>
        <p:spPr/>
        <p:txBody>
          <a:bodyPr/>
          <a:lstStyle/>
          <a:p>
            <a:fld id="{EA72985F-36CD-4D87-8C89-674A558E8057}" type="slidenum">
              <a:rPr lang="en-US" smtClean="0"/>
              <a:t>18</a:t>
            </a:fld>
            <a:endParaRPr lang="en-US"/>
          </a:p>
        </p:txBody>
      </p:sp>
    </p:spTree>
    <p:extLst>
      <p:ext uri="{BB962C8B-B14F-4D97-AF65-F5344CB8AC3E}">
        <p14:creationId xmlns:p14="http://schemas.microsoft.com/office/powerpoint/2010/main" val="380237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Vi </a:t>
            </a:r>
            <a:r>
              <a:rPr lang="en-US" err="1"/>
              <a:t>har</a:t>
            </a:r>
            <a:r>
              <a:rPr lang="en-US"/>
              <a:t> </a:t>
            </a:r>
            <a:r>
              <a:rPr lang="en-US" err="1"/>
              <a:t>fått</a:t>
            </a:r>
            <a:r>
              <a:rPr lang="en-US"/>
              <a:t> </a:t>
            </a:r>
            <a:r>
              <a:rPr lang="en-US" err="1"/>
              <a:t>midlar</a:t>
            </a:r>
            <a:r>
              <a:rPr lang="en-US"/>
              <a:t> </a:t>
            </a:r>
            <a:r>
              <a:rPr lang="en-US" err="1"/>
              <a:t>til</a:t>
            </a:r>
            <a:r>
              <a:rPr lang="en-US"/>
              <a:t> å </a:t>
            </a:r>
            <a:r>
              <a:rPr lang="en-US" err="1"/>
              <a:t>opprette</a:t>
            </a:r>
            <a:r>
              <a:rPr lang="en-US"/>
              <a:t> et </a:t>
            </a:r>
            <a:r>
              <a:rPr lang="en-US" err="1"/>
              <a:t>tjenestetilbud</a:t>
            </a:r>
            <a:r>
              <a:rPr lang="en-US"/>
              <a:t> </a:t>
            </a:r>
            <a:r>
              <a:rPr lang="en-US" err="1"/>
              <a:t>frå</a:t>
            </a:r>
            <a:r>
              <a:rPr lang="en-US"/>
              <a:t> </a:t>
            </a:r>
            <a:r>
              <a:rPr lang="en-US" err="1"/>
              <a:t>hausten</a:t>
            </a:r>
            <a:r>
              <a:rPr lang="en-US"/>
              <a:t> av, </a:t>
            </a:r>
            <a:r>
              <a:rPr lang="en-US" err="1"/>
              <a:t>som</a:t>
            </a:r>
            <a:r>
              <a:rPr lang="en-US"/>
              <a:t> </a:t>
            </a:r>
            <a:r>
              <a:rPr lang="en-US" err="1"/>
              <a:t>då</a:t>
            </a:r>
            <a:r>
              <a:rPr lang="en-US"/>
              <a:t> </a:t>
            </a:r>
            <a:r>
              <a:rPr lang="en-US" err="1"/>
              <a:t>skal</a:t>
            </a:r>
            <a:r>
              <a:rPr lang="en-US"/>
              <a:t> </a:t>
            </a:r>
            <a:r>
              <a:rPr lang="en-US" err="1"/>
              <a:t>kunne</a:t>
            </a:r>
            <a:r>
              <a:rPr lang="en-US"/>
              <a:t> </a:t>
            </a:r>
            <a:r>
              <a:rPr lang="en-US" err="1"/>
              <a:t>veilede</a:t>
            </a:r>
            <a:r>
              <a:rPr lang="en-US"/>
              <a:t> </a:t>
            </a:r>
            <a:r>
              <a:rPr lang="en-US" err="1"/>
              <a:t>i</a:t>
            </a:r>
            <a:r>
              <a:rPr lang="en-US"/>
              <a:t> UU-</a:t>
            </a:r>
            <a:r>
              <a:rPr lang="en-US" err="1"/>
              <a:t>arbeidet</a:t>
            </a:r>
            <a:r>
              <a:rPr lang="en-US"/>
              <a:t>, </a:t>
            </a:r>
            <a:r>
              <a:rPr lang="en-US" err="1"/>
              <a:t>og</a:t>
            </a:r>
            <a:r>
              <a:rPr lang="en-US"/>
              <a:t> </a:t>
            </a:r>
            <a:r>
              <a:rPr lang="en-US" err="1"/>
              <a:t>bidra</a:t>
            </a:r>
            <a:r>
              <a:rPr lang="en-US"/>
              <a:t> </a:t>
            </a:r>
            <a:r>
              <a:rPr lang="en-US" err="1"/>
              <a:t>til</a:t>
            </a:r>
            <a:r>
              <a:rPr lang="en-US"/>
              <a:t> å </a:t>
            </a:r>
            <a:r>
              <a:rPr lang="en-US" err="1"/>
              <a:t>evaluere</a:t>
            </a:r>
            <a:r>
              <a:rPr lang="en-US"/>
              <a:t> </a:t>
            </a:r>
            <a:r>
              <a:rPr lang="en-US" err="1"/>
              <a:t>nettløsninger</a:t>
            </a:r>
            <a:r>
              <a:rPr lang="en-US"/>
              <a:t>. </a:t>
            </a:r>
            <a:br>
              <a:rPr lang="en-US">
                <a:cs typeface="+mn-lt"/>
              </a:rPr>
            </a:br>
            <a:r>
              <a:rPr lang="en-US"/>
              <a:t>Som </a:t>
            </a:r>
            <a:r>
              <a:rPr lang="en-US" err="1"/>
              <a:t>nevnt</a:t>
            </a:r>
            <a:r>
              <a:rPr lang="en-US"/>
              <a:t> </a:t>
            </a:r>
            <a:r>
              <a:rPr lang="en-US" err="1"/>
              <a:t>vil</a:t>
            </a:r>
            <a:r>
              <a:rPr lang="en-US"/>
              <a:t> det </a:t>
            </a:r>
            <a:r>
              <a:rPr lang="en-US" err="1"/>
              <a:t>og</a:t>
            </a:r>
            <a:r>
              <a:rPr lang="en-US"/>
              <a:t> </a:t>
            </a:r>
            <a:r>
              <a:rPr lang="en-US" err="1"/>
              <a:t>komme</a:t>
            </a:r>
            <a:r>
              <a:rPr lang="en-US"/>
              <a:t> </a:t>
            </a:r>
            <a:r>
              <a:rPr lang="en-US" err="1"/>
              <a:t>infosider</a:t>
            </a:r>
            <a:r>
              <a:rPr lang="en-US"/>
              <a:t> om UU, </a:t>
            </a:r>
            <a:r>
              <a:rPr lang="en-US" err="1"/>
              <a:t>som</a:t>
            </a:r>
            <a:r>
              <a:rPr lang="en-US"/>
              <a:t> er </a:t>
            </a:r>
            <a:r>
              <a:rPr lang="en-US" err="1"/>
              <a:t>tenkt</a:t>
            </a:r>
            <a:r>
              <a:rPr lang="en-US"/>
              <a:t> å </a:t>
            </a:r>
            <a:r>
              <a:rPr lang="en-US" err="1"/>
              <a:t>brukast</a:t>
            </a:r>
            <a:r>
              <a:rPr lang="en-US"/>
              <a:t> </a:t>
            </a:r>
            <a:r>
              <a:rPr lang="en-US" err="1"/>
              <a:t>som</a:t>
            </a:r>
            <a:r>
              <a:rPr lang="en-US"/>
              <a:t> et </a:t>
            </a:r>
            <a:r>
              <a:rPr lang="en-US" err="1"/>
              <a:t>oppslagsverk</a:t>
            </a:r>
            <a:r>
              <a:rPr lang="en-US"/>
              <a:t>. </a:t>
            </a:r>
          </a:p>
          <a:p>
            <a:r>
              <a:rPr lang="en-US" err="1">
                <a:cs typeface="Calibri"/>
              </a:rPr>
              <a:t>Planlegger</a:t>
            </a:r>
            <a:r>
              <a:rPr lang="en-US">
                <a:cs typeface="Calibri"/>
              </a:rPr>
              <a:t> </a:t>
            </a:r>
            <a:r>
              <a:rPr lang="en-US" err="1">
                <a:cs typeface="Calibri"/>
              </a:rPr>
              <a:t>nå</a:t>
            </a:r>
            <a:r>
              <a:rPr lang="en-US">
                <a:cs typeface="Calibri"/>
              </a:rPr>
              <a:t> </a:t>
            </a:r>
            <a:r>
              <a:rPr lang="en-US" err="1">
                <a:cs typeface="Calibri"/>
              </a:rPr>
              <a:t>webinarer</a:t>
            </a:r>
            <a:r>
              <a:rPr lang="en-US">
                <a:cs typeface="Calibri"/>
              </a:rPr>
              <a:t> </a:t>
            </a:r>
            <a:r>
              <a:rPr lang="en-US" err="1">
                <a:cs typeface="Calibri"/>
              </a:rPr>
              <a:t>som</a:t>
            </a:r>
            <a:r>
              <a:rPr lang="en-US">
                <a:cs typeface="Calibri"/>
              </a:rPr>
              <a:t> </a:t>
            </a:r>
            <a:r>
              <a:rPr lang="en-US" err="1">
                <a:cs typeface="Calibri"/>
              </a:rPr>
              <a:t>skal</a:t>
            </a:r>
            <a:r>
              <a:rPr lang="en-US">
                <a:cs typeface="Calibri"/>
              </a:rPr>
              <a:t> </a:t>
            </a:r>
            <a:r>
              <a:rPr lang="en-US" err="1">
                <a:cs typeface="Calibri"/>
              </a:rPr>
              <a:t>holdes</a:t>
            </a:r>
            <a:r>
              <a:rPr lang="en-US">
                <a:cs typeface="Calibri"/>
              </a:rPr>
              <a:t> </a:t>
            </a:r>
            <a:r>
              <a:rPr lang="en-US" err="1">
                <a:cs typeface="Calibri"/>
              </a:rPr>
              <a:t>etter</a:t>
            </a:r>
            <a:r>
              <a:rPr lang="en-US">
                <a:cs typeface="Calibri"/>
              </a:rPr>
              <a:t> </a:t>
            </a:r>
            <a:r>
              <a:rPr lang="en-US" err="1">
                <a:cs typeface="Calibri"/>
              </a:rPr>
              <a:t>sommeren</a:t>
            </a:r>
            <a:r>
              <a:rPr lang="en-US">
                <a:cs typeface="Calibri"/>
              </a:rPr>
              <a:t>.</a:t>
            </a:r>
            <a:endParaRPr lang="en-US"/>
          </a:p>
          <a:p>
            <a:r>
              <a:rPr lang="en-US"/>
              <a:t>Vi </a:t>
            </a:r>
            <a:r>
              <a:rPr lang="en-US" err="1"/>
              <a:t>har</a:t>
            </a:r>
            <a:r>
              <a:rPr lang="en-US"/>
              <a:t> </a:t>
            </a:r>
            <a:r>
              <a:rPr lang="en-US" err="1"/>
              <a:t>oppretta</a:t>
            </a:r>
            <a:r>
              <a:rPr lang="en-US"/>
              <a:t> et </a:t>
            </a:r>
            <a:r>
              <a:rPr lang="en-US" err="1"/>
              <a:t>kontaktpunkt</a:t>
            </a:r>
            <a:r>
              <a:rPr lang="en-US"/>
              <a:t> der </a:t>
            </a:r>
            <a:r>
              <a:rPr lang="en-US" err="1"/>
              <a:t>dokke</a:t>
            </a:r>
            <a:r>
              <a:rPr lang="en-US"/>
              <a:t> </a:t>
            </a:r>
            <a:r>
              <a:rPr lang="en-US" err="1"/>
              <a:t>kan</a:t>
            </a:r>
            <a:r>
              <a:rPr lang="en-US"/>
              <a:t> </a:t>
            </a:r>
            <a:r>
              <a:rPr lang="en-US" err="1"/>
              <a:t>sende</a:t>
            </a:r>
            <a:r>
              <a:rPr lang="en-US"/>
              <a:t> inn </a:t>
            </a:r>
            <a:r>
              <a:rPr lang="en-US" err="1"/>
              <a:t>meir</a:t>
            </a:r>
            <a:r>
              <a:rPr lang="en-US"/>
              <a:t> </a:t>
            </a:r>
            <a:r>
              <a:rPr lang="en-US" err="1"/>
              <a:t>generelle</a:t>
            </a:r>
            <a:r>
              <a:rPr lang="en-US"/>
              <a:t> UU-</a:t>
            </a:r>
            <a:r>
              <a:rPr lang="en-US" err="1"/>
              <a:t>spørsmål</a:t>
            </a:r>
            <a:r>
              <a:rPr lang="en-US"/>
              <a:t>, </a:t>
            </a:r>
            <a:r>
              <a:rPr lang="en-US" err="1"/>
              <a:t>enten</a:t>
            </a:r>
            <a:r>
              <a:rPr lang="en-US"/>
              <a:t> om det er om </a:t>
            </a:r>
            <a:r>
              <a:rPr lang="en-US" err="1"/>
              <a:t>innhold</a:t>
            </a:r>
            <a:r>
              <a:rPr lang="en-US"/>
              <a:t>, </a:t>
            </a:r>
            <a:r>
              <a:rPr lang="en-US" err="1"/>
              <a:t>teknisk</a:t>
            </a:r>
            <a:r>
              <a:rPr lang="en-US"/>
              <a:t> </a:t>
            </a:r>
            <a:r>
              <a:rPr lang="en-US" err="1"/>
              <a:t>eller</a:t>
            </a:r>
            <a:r>
              <a:rPr lang="en-US"/>
              <a:t> </a:t>
            </a:r>
            <a:r>
              <a:rPr lang="en-US" err="1"/>
              <a:t>juridisk</a:t>
            </a:r>
            <a:r>
              <a:rPr lang="en-US"/>
              <a:t>. </a:t>
            </a:r>
            <a:endParaRPr lang="en-US">
              <a:cs typeface="+mn-lt"/>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21</a:t>
            </a:fld>
            <a:endParaRPr lang="en-US"/>
          </a:p>
        </p:txBody>
      </p:sp>
    </p:spTree>
    <p:extLst>
      <p:ext uri="{BB962C8B-B14F-4D97-AF65-F5344CB8AC3E}">
        <p14:creationId xmlns:p14="http://schemas.microsoft.com/office/powerpoint/2010/main" val="23281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22</a:t>
            </a:fld>
            <a:endParaRPr lang="en-US"/>
          </a:p>
        </p:txBody>
      </p:sp>
    </p:spTree>
    <p:extLst>
      <p:ext uri="{BB962C8B-B14F-4D97-AF65-F5344CB8AC3E}">
        <p14:creationId xmlns:p14="http://schemas.microsoft.com/office/powerpoint/2010/main" val="301542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A72985F-36CD-4D87-8C89-674A558E8057}" type="slidenum">
              <a:rPr lang="en-US" smtClean="0"/>
              <a:t>23</a:t>
            </a:fld>
            <a:endParaRPr lang="en-US"/>
          </a:p>
        </p:txBody>
      </p:sp>
    </p:spTree>
    <p:extLst>
      <p:ext uri="{BB962C8B-B14F-4D97-AF65-F5344CB8AC3E}">
        <p14:creationId xmlns:p14="http://schemas.microsoft.com/office/powerpoint/2010/main" val="182467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A72985F-36CD-4D87-8C89-674A558E8057}" type="slidenum">
              <a:rPr lang="en-US" smtClean="0"/>
              <a:t>2</a:t>
            </a:fld>
            <a:endParaRPr lang="en-US"/>
          </a:p>
        </p:txBody>
      </p:sp>
    </p:spTree>
    <p:extLst>
      <p:ext uri="{BB962C8B-B14F-4D97-AF65-F5344CB8AC3E}">
        <p14:creationId xmlns:p14="http://schemas.microsoft.com/office/powerpoint/2010/main" val="95426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Prosjektet</a:t>
            </a:r>
            <a:r>
              <a:rPr lang="en-US"/>
              <a:t> </a:t>
            </a:r>
            <a:r>
              <a:rPr lang="en-US" err="1"/>
              <a:t>varer</a:t>
            </a:r>
            <a:r>
              <a:rPr lang="en-US"/>
              <a:t> </a:t>
            </a:r>
            <a:r>
              <a:rPr lang="en-US" err="1"/>
              <a:t>fram</a:t>
            </a:r>
            <a:r>
              <a:rPr lang="en-US"/>
              <a:t> </a:t>
            </a:r>
            <a:r>
              <a:rPr lang="en-US" err="1"/>
              <a:t>til</a:t>
            </a:r>
            <a:r>
              <a:rPr lang="en-US"/>
              <a:t> </a:t>
            </a:r>
            <a:r>
              <a:rPr lang="en-US" err="1"/>
              <a:t>juni</a:t>
            </a:r>
            <a:r>
              <a:rPr lang="en-US"/>
              <a:t>, </a:t>
            </a:r>
            <a:r>
              <a:rPr lang="en-US" err="1"/>
              <a:t>og</a:t>
            </a:r>
            <a:r>
              <a:rPr lang="en-US"/>
              <a:t> </a:t>
            </a:r>
            <a:r>
              <a:rPr lang="en-US" err="1"/>
              <a:t>fram</a:t>
            </a:r>
            <a:r>
              <a:rPr lang="en-US"/>
              <a:t> </a:t>
            </a:r>
            <a:r>
              <a:rPr lang="en-US" err="1"/>
              <a:t>til</a:t>
            </a:r>
            <a:r>
              <a:rPr lang="en-US"/>
              <a:t> da </a:t>
            </a:r>
            <a:r>
              <a:rPr lang="en-US" err="1"/>
              <a:t>skal</a:t>
            </a:r>
            <a:r>
              <a:rPr lang="en-US"/>
              <a:t> vi </a:t>
            </a:r>
            <a:r>
              <a:rPr lang="en-US" err="1"/>
              <a:t>ut</a:t>
            </a:r>
            <a:r>
              <a:rPr lang="en-US"/>
              <a:t> </a:t>
            </a:r>
            <a:r>
              <a:rPr lang="en-US" err="1"/>
              <a:t>og</a:t>
            </a:r>
            <a:r>
              <a:rPr lang="en-US"/>
              <a:t> prate med alle </a:t>
            </a:r>
            <a:r>
              <a:rPr lang="en-US" err="1"/>
              <a:t>fakulteta</a:t>
            </a:r>
            <a:r>
              <a:rPr lang="en-US"/>
              <a:t>, </a:t>
            </a:r>
            <a:r>
              <a:rPr lang="en-US" err="1"/>
              <a:t>dei</a:t>
            </a:r>
            <a:r>
              <a:rPr lang="en-US"/>
              <a:t> to </a:t>
            </a:r>
            <a:r>
              <a:rPr lang="en-US" err="1"/>
              <a:t>musea</a:t>
            </a:r>
            <a:r>
              <a:rPr lang="en-US"/>
              <a:t> </a:t>
            </a:r>
            <a:r>
              <a:rPr lang="en-US" err="1"/>
              <a:t>og</a:t>
            </a:r>
            <a:r>
              <a:rPr lang="en-US"/>
              <a:t> med UB. </a:t>
            </a:r>
            <a:r>
              <a:rPr lang="en-US" err="1"/>
              <a:t>Kvart</a:t>
            </a:r>
            <a:r>
              <a:rPr lang="en-US"/>
              <a:t> </a:t>
            </a:r>
            <a:r>
              <a:rPr lang="en-US" err="1"/>
              <a:t>enkelt</a:t>
            </a:r>
            <a:r>
              <a:rPr lang="en-US"/>
              <a:t> </a:t>
            </a:r>
            <a:r>
              <a:rPr lang="en-US" err="1"/>
              <a:t>fakultet</a:t>
            </a:r>
            <a:r>
              <a:rPr lang="en-US"/>
              <a:t>/</a:t>
            </a:r>
            <a:r>
              <a:rPr lang="en-US" err="1"/>
              <a:t>enhet</a:t>
            </a:r>
            <a:r>
              <a:rPr lang="en-US"/>
              <a:t> </a:t>
            </a:r>
            <a:r>
              <a:rPr lang="en-US" err="1"/>
              <a:t>har</a:t>
            </a:r>
            <a:r>
              <a:rPr lang="en-US"/>
              <a:t> </a:t>
            </a:r>
            <a:r>
              <a:rPr lang="en-US" err="1"/>
              <a:t>sjøl</a:t>
            </a:r>
            <a:r>
              <a:rPr lang="en-US"/>
              <a:t> </a:t>
            </a:r>
            <a:r>
              <a:rPr lang="en-US" err="1"/>
              <a:t>ansvar</a:t>
            </a:r>
            <a:r>
              <a:rPr lang="en-US"/>
              <a:t> for å </a:t>
            </a:r>
            <a:r>
              <a:rPr lang="en-US" err="1"/>
              <a:t>imøtekomme</a:t>
            </a:r>
            <a:r>
              <a:rPr lang="en-US"/>
              <a:t> </a:t>
            </a:r>
            <a:r>
              <a:rPr lang="en-US" err="1"/>
              <a:t>lovkrava</a:t>
            </a:r>
            <a:r>
              <a:rPr lang="en-US"/>
              <a:t>, men vi </a:t>
            </a:r>
            <a:r>
              <a:rPr lang="en-US" err="1"/>
              <a:t>vil</a:t>
            </a:r>
            <a:r>
              <a:rPr lang="en-US"/>
              <a:t> </a:t>
            </a:r>
            <a:r>
              <a:rPr lang="en-US" err="1"/>
              <a:t>gjerne</a:t>
            </a:r>
            <a:r>
              <a:rPr lang="en-US"/>
              <a:t> </a:t>
            </a:r>
            <a:r>
              <a:rPr lang="en-US" err="1"/>
              <a:t>bidra</a:t>
            </a:r>
            <a:r>
              <a:rPr lang="en-US"/>
              <a:t> </a:t>
            </a:r>
            <a:r>
              <a:rPr lang="en-US" err="1"/>
              <a:t>til</a:t>
            </a:r>
            <a:r>
              <a:rPr lang="en-US"/>
              <a:t> </a:t>
            </a:r>
            <a:r>
              <a:rPr lang="en-US" err="1"/>
              <a:t>en</a:t>
            </a:r>
            <a:r>
              <a:rPr lang="en-US"/>
              <a:t> god start </a:t>
            </a:r>
            <a:r>
              <a:rPr lang="en-US" err="1"/>
              <a:t>og</a:t>
            </a:r>
            <a:r>
              <a:rPr lang="en-US"/>
              <a:t> </a:t>
            </a:r>
            <a:r>
              <a:rPr lang="en-US" err="1"/>
              <a:t>gi</a:t>
            </a:r>
            <a:r>
              <a:rPr lang="en-US"/>
              <a:t> </a:t>
            </a:r>
            <a:r>
              <a:rPr lang="en-US" err="1"/>
              <a:t>litt</a:t>
            </a:r>
            <a:r>
              <a:rPr lang="en-US"/>
              <a:t> </a:t>
            </a:r>
            <a:r>
              <a:rPr lang="en-US" err="1"/>
              <a:t>drahjelp</a:t>
            </a:r>
            <a:r>
              <a:rPr lang="en-US"/>
              <a:t> for å </a:t>
            </a:r>
            <a:r>
              <a:rPr lang="en-US" err="1"/>
              <a:t>få</a:t>
            </a:r>
            <a:r>
              <a:rPr lang="en-US"/>
              <a:t> </a:t>
            </a:r>
            <a:r>
              <a:rPr lang="en-US" err="1"/>
              <a:t>i</a:t>
            </a:r>
            <a:r>
              <a:rPr lang="en-US"/>
              <a:t> gang nye </a:t>
            </a:r>
            <a:r>
              <a:rPr lang="en-US" err="1"/>
              <a:t>rutiner</a:t>
            </a:r>
            <a:r>
              <a:rPr lang="en-US"/>
              <a:t>. </a:t>
            </a:r>
            <a:endParaRPr lang="en-US">
              <a:cs typeface="+mn-lt"/>
            </a:endParaRPr>
          </a:p>
        </p:txBody>
      </p:sp>
      <p:sp>
        <p:nvSpPr>
          <p:cNvPr id="4" name="Slide Number Placeholder 3"/>
          <p:cNvSpPr>
            <a:spLocks noGrp="1"/>
          </p:cNvSpPr>
          <p:nvPr>
            <p:ph type="sldNum" sz="quarter" idx="5"/>
          </p:nvPr>
        </p:nvSpPr>
        <p:spPr/>
        <p:txBody>
          <a:bodyPr/>
          <a:lstStyle/>
          <a:p>
            <a:fld id="{EA72985F-36CD-4D87-8C89-674A558E8057}" type="slidenum">
              <a:rPr lang="en-US" smtClean="0"/>
              <a:t>5</a:t>
            </a:fld>
            <a:endParaRPr lang="en-US"/>
          </a:p>
        </p:txBody>
      </p:sp>
    </p:spTree>
    <p:extLst>
      <p:ext uri="{BB962C8B-B14F-4D97-AF65-F5344CB8AC3E}">
        <p14:creationId xmlns:p14="http://schemas.microsoft.com/office/powerpoint/2010/main" val="379747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a:t>
            </a:r>
            <a:endParaRPr lang="nb-NO"/>
          </a:p>
          <a:p>
            <a:r>
              <a:rPr lang="nb-NO"/>
              <a:t>Så, hvorfor trenger tjenester å være universelt utformet?</a:t>
            </a:r>
            <a:endParaRPr lang="nb-NO">
              <a:cs typeface="Calibri"/>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308083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 at alle skal kunne fylle ut skattemeldingen sin, som vi også er pliktige til. Denne artikkelen ble publisert i VG i 2020 med overskriften «Skattemeldingen får strykkarakter: Hindrer oss fra å være selvstendige. Fordi den ikke var mulig å bruke for svaksynte og blinde».</a:t>
            </a:r>
          </a:p>
        </p:txBody>
      </p:sp>
      <p:sp>
        <p:nvSpPr>
          <p:cNvPr id="4" name="Plassholder for lysbildenummer 3"/>
          <p:cNvSpPr>
            <a:spLocks noGrp="1"/>
          </p:cNvSpPr>
          <p:nvPr>
            <p:ph type="sldNum" sz="quarter" idx="5"/>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114185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annen overskrift «Ser at mange studenter med synshemming dessverre gir opp» ble publisert i </a:t>
            </a:r>
            <a:r>
              <a:rPr lang="nb-NO" err="1"/>
              <a:t>Khrono</a:t>
            </a:r>
            <a:r>
              <a:rPr lang="nb-NO"/>
              <a:t> i fjor. Hvor Norges Blindeforbunds Ungdom krever bedre tilrettelegging for studenter med </a:t>
            </a:r>
            <a:r>
              <a:rPr lang="nb-NO" err="1"/>
              <a:t>svaksynthet</a:t>
            </a:r>
            <a:r>
              <a:rPr lang="nb-NO"/>
              <a:t>.</a:t>
            </a:r>
          </a:p>
          <a:p>
            <a:endParaRPr lang="nb-NO"/>
          </a:p>
          <a:p>
            <a:r>
              <a:rPr lang="nb-NO"/>
              <a:t> For det er sånn at -&gt;</a:t>
            </a:r>
            <a:endParaRPr lang="nb-NO">
              <a:cs typeface="Calibri"/>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8</a:t>
            </a:fld>
            <a:endParaRPr lang="en-US"/>
          </a:p>
        </p:txBody>
      </p:sp>
    </p:spTree>
    <p:extLst>
      <p:ext uri="{BB962C8B-B14F-4D97-AF65-F5344CB8AC3E}">
        <p14:creationId xmlns:p14="http://schemas.microsoft.com/office/powerpoint/2010/main" val="244286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Alt dette må kunne gjennomføres for å fungere i samfunnet, og skal kunne gjøres selv om du har en funksjonsnedsettelse</a:t>
            </a:r>
          </a:p>
        </p:txBody>
      </p:sp>
      <p:sp>
        <p:nvSpPr>
          <p:cNvPr id="4" name="Plassholder for lysbildenummer 3"/>
          <p:cNvSpPr>
            <a:spLocks noGrp="1"/>
          </p:cNvSpPr>
          <p:nvPr>
            <p:ph type="sldNum" sz="quarter" idx="5"/>
          </p:nvPr>
        </p:nvSpPr>
        <p:spPr/>
        <p:txBody>
          <a:bodyPr/>
          <a:lstStyle/>
          <a:p>
            <a:fld id="{EA72985F-36CD-4D87-8C89-674A558E8057}" type="slidenum">
              <a:rPr lang="en-US" smtClean="0"/>
              <a:t>9</a:t>
            </a:fld>
            <a:endParaRPr lang="en-US"/>
          </a:p>
        </p:txBody>
      </p:sp>
    </p:spTree>
    <p:extLst>
      <p:ext uri="{BB962C8B-B14F-4D97-AF65-F5344CB8AC3E}">
        <p14:creationId xmlns:p14="http://schemas.microsoft.com/office/powerpoint/2010/main" val="75054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1150"/>
              </a:spcBef>
            </a:pPr>
            <a:r>
              <a:rPr lang="nb-NO"/>
              <a:t>Oppsummert er universell utforming nødvendig for noe, men det er også bra for alle.</a:t>
            </a:r>
          </a:p>
          <a:p>
            <a:pPr>
              <a:spcBef>
                <a:spcPts val="1150"/>
              </a:spcBef>
            </a:pPr>
            <a:endParaRPr lang="nb-NO"/>
          </a:p>
          <a:p>
            <a:pPr>
              <a:spcBef>
                <a:spcPts val="1150"/>
              </a:spcBef>
            </a:pPr>
            <a:r>
              <a:rPr lang="nb-NO"/>
              <a:t>Syn:</a:t>
            </a:r>
            <a:endParaRPr lang="nb-NO">
              <a:cs typeface="Calibri"/>
            </a:endParaRPr>
          </a:p>
          <a:p>
            <a:pPr marL="171450" indent="-171450">
              <a:spcBef>
                <a:spcPts val="1150"/>
              </a:spcBef>
              <a:buFont typeface="Arial" panose="020B0604020202020204" pitchFamily="34" charset="0"/>
              <a:buChar char="•"/>
            </a:pPr>
            <a:r>
              <a:rPr lang="nb-NO">
                <a:cs typeface="Calibri"/>
              </a:rPr>
              <a:t>Blind, Miste linser eller brillene, får en betennelse på øyet, dårligere syn med alderen, Prøve å lese noe på mobilen ute i sola. </a:t>
            </a:r>
          </a:p>
          <a:p>
            <a:pPr marL="0" indent="0">
              <a:spcBef>
                <a:spcPts val="1150"/>
              </a:spcBef>
              <a:buFont typeface="Arial" panose="020B0604020202020204" pitchFamily="34" charset="0"/>
              <a:buNone/>
            </a:pPr>
            <a:endParaRPr lang="nb-NO">
              <a:cs typeface="Calibri"/>
            </a:endParaRPr>
          </a:p>
          <a:p>
            <a:pPr marL="0" indent="0">
              <a:spcBef>
                <a:spcPts val="1150"/>
              </a:spcBef>
              <a:buFont typeface="Arial" panose="020B0604020202020204" pitchFamily="34" charset="0"/>
              <a:buNone/>
            </a:pPr>
            <a:r>
              <a:rPr lang="nb-NO">
                <a:cs typeface="Calibri"/>
              </a:rPr>
              <a:t>Kognisjon:</a:t>
            </a:r>
          </a:p>
          <a:p>
            <a:pPr marL="171450" indent="-171450">
              <a:spcBef>
                <a:spcPts val="1150"/>
              </a:spcBef>
              <a:buFont typeface="Arial" panose="020B0604020202020204" pitchFamily="34" charset="0"/>
              <a:buChar char="•"/>
            </a:pPr>
            <a:r>
              <a:rPr lang="nb-NO">
                <a:cs typeface="Calibri"/>
              </a:rPr>
              <a:t>Lese- og skrivevansker, Når vi er slitne og hodet er brukt opp til andre ting. Eller for noen som ikke er så gode i norsk enda, Eller du er stressa og må finne ut av hvordan du skal få levert eksamen innen tidsfristen.</a:t>
            </a:r>
            <a:endParaRPr lang="en-US">
              <a:cs typeface="Calibri"/>
            </a:endParaRPr>
          </a:p>
          <a:p>
            <a:endParaRPr lang="en-US">
              <a:cs typeface="Calibri"/>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10</a:t>
            </a:fld>
            <a:endParaRPr lang="en-US"/>
          </a:p>
        </p:txBody>
      </p:sp>
    </p:spTree>
    <p:extLst>
      <p:ext uri="{BB962C8B-B14F-4D97-AF65-F5344CB8AC3E}">
        <p14:creationId xmlns:p14="http://schemas.microsoft.com/office/powerpoint/2010/main" val="408207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Et eksempel på </a:t>
            </a:r>
            <a:r>
              <a:rPr lang="nb-NO" err="1"/>
              <a:t>uu</a:t>
            </a:r>
            <a:r>
              <a:rPr lang="nb-NO"/>
              <a:t>-krav som alle drar nytte av er riktig bruk av sidetitler og overskriftsnivåer. </a:t>
            </a:r>
          </a:p>
        </p:txBody>
      </p:sp>
      <p:sp>
        <p:nvSpPr>
          <p:cNvPr id="4" name="Plassholder for lysbildenummer 3"/>
          <p:cNvSpPr>
            <a:spLocks noGrp="1"/>
          </p:cNvSpPr>
          <p:nvPr>
            <p:ph type="sldNum" sz="quarter" idx="5"/>
          </p:nvPr>
        </p:nvSpPr>
        <p:spPr/>
        <p:txBody>
          <a:bodyPr/>
          <a:lstStyle/>
          <a:p>
            <a:fld id="{EA72985F-36CD-4D87-8C89-674A558E8057}" type="slidenum">
              <a:rPr lang="en-US" smtClean="0"/>
              <a:t>11</a:t>
            </a:fld>
            <a:endParaRPr lang="en-US"/>
          </a:p>
        </p:txBody>
      </p:sp>
    </p:spTree>
    <p:extLst>
      <p:ext uri="{BB962C8B-B14F-4D97-AF65-F5344CB8AC3E}">
        <p14:creationId xmlns:p14="http://schemas.microsoft.com/office/powerpoint/2010/main" val="14432681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3375167"/>
            <a:ext cx="5716962" cy="1547605"/>
          </a:xfrm>
        </p:spPr>
        <p:txBody>
          <a:bodyPr/>
          <a:lstStyle>
            <a:lvl1pPr>
              <a:lnSpc>
                <a:spcPct val="100000"/>
              </a:lnSpc>
              <a:defRPr sz="4500"/>
            </a:lvl1pPr>
          </a:lstStyle>
          <a:p>
            <a:r>
              <a:rPr lang="nb-NO"/>
              <a:t>Klikk for å redigere tittelstil</a:t>
            </a:r>
            <a:endParaRPr lang="en-US"/>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Enhet</a:t>
            </a:r>
            <a:endParaRPr lang="en-US"/>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nb-NO"/>
              <a:t>Klikk på ikonet for å legge til et bilde</a:t>
            </a:r>
            <a:endParaRPr lang="en-US"/>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a:t>Navn på institutt</a:t>
            </a:r>
            <a:endParaRPr lang="en-US"/>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nb-NO"/>
              <a:t>Klikk for å redigere tekststiler i malen</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45379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nb-NO" noProof="0"/>
              <a:t>Klikk for å redigere tittelstil</a:t>
            </a:r>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a:t>Punkt A</a:t>
            </a:r>
          </a:p>
          <a:p>
            <a:pPr lvl="0"/>
            <a:r>
              <a:rPr lang="nb-NO"/>
              <a:t>Punkt B</a:t>
            </a:r>
          </a:p>
          <a:p>
            <a:pPr lvl="0"/>
            <a:r>
              <a:rPr lang="nb-NO"/>
              <a:t>Punkt C</a:t>
            </a:r>
          </a:p>
          <a:p>
            <a:pPr lvl="0"/>
            <a:r>
              <a:rPr lang="nb-NO"/>
              <a:t>Punkt D</a:t>
            </a:r>
            <a:endParaRPr lang="en-US"/>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7905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nb-NO" noProof="0"/>
              <a:t>Klikk for å redigere tittelstil</a:t>
            </a:r>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A</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B</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C</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D</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E</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a:t>Punkt F</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7262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a:t>Trykk - &gt; Sett inn -&gt; Bilde for å endre eller sette inn bilde</a:t>
            </a:r>
            <a:endParaRPr lang="en-US"/>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35868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a:solidFill>
            <a:schemeClr val="accent4"/>
          </a:solidFill>
        </p:spPr>
        <p:txBody>
          <a:bodyPr lIns="0" tIns="0" rIns="0" bIns="0"/>
          <a:lstStyle>
            <a:lvl1pPr>
              <a:buNone/>
              <a:defRPr/>
            </a:lvl1pPr>
          </a:lstStyle>
          <a:p>
            <a:r>
              <a:rPr lang="nb-NO"/>
              <a:t>Trykk - &gt; Sett inn -&gt; Bilde for å endre eller sette inn bilde</a:t>
            </a:r>
            <a:endParaRPr lang="en-US"/>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840980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a:t>Trykk - &gt; Sett inn -&gt; Bilde for å endre eller sette inn bilde</a:t>
            </a:r>
            <a:endParaRPr lang="en-US"/>
          </a:p>
          <a:p>
            <a:endParaRPr lang="en-US"/>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Addin_background</a:t>
            </a:r>
            <a:endParaRPr lang="nb-NO"/>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nb-NO"/>
              <a:t>Klikk på ikonet for å legge til et bilde</a:t>
            </a:r>
            <a:endParaRPr lang="en-US"/>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nb-NO" noProof="0"/>
              <a:t>Klikk for å redigere tittelstil</a:t>
            </a:r>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800" b="0" i="0" u="none" cap="none">
                <a:solidFill>
                  <a:srgbClr val="000000"/>
                </a:solidFill>
                <a:latin typeface="+mn-lt"/>
              </a:defRPr>
            </a:lvl1pPr>
          </a:lstStyle>
          <a:p>
            <a:pPr lvl="0"/>
            <a:r>
              <a:rPr lang="nb-NO"/>
              <a:t>Klikk for å redigere tekststiler i malen</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UiO Farge/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2" name="Title 1">
            <a:extLst>
              <a:ext uri="{FF2B5EF4-FFF2-40B4-BE49-F238E27FC236}">
                <a16:creationId xmlns:a16="http://schemas.microsoft.com/office/drawing/2014/main" id="{A069DA1E-EAF3-4579-9C13-A3B45E22F683}"/>
              </a:ext>
            </a:extLst>
          </p:cNvPr>
          <p:cNvSpPr>
            <a:spLocks noGrp="1"/>
          </p:cNvSpPr>
          <p:nvPr>
            <p:ph type="title"/>
          </p:nvPr>
        </p:nvSpPr>
        <p:spPr>
          <a:xfrm>
            <a:off x="379038" y="3375167"/>
            <a:ext cx="5716962" cy="1547605"/>
          </a:xfrm>
        </p:spPr>
        <p:txBody>
          <a:bodyPr/>
          <a:lstStyle>
            <a:lvl1pPr>
              <a:lnSpc>
                <a:spcPct val="100000"/>
              </a:lnSpc>
              <a:defRPr sz="4500"/>
            </a:lvl1pPr>
          </a:lstStyle>
          <a:p>
            <a:r>
              <a:rPr lang="nb-NO"/>
              <a:t>Klikk for å redigere tittelstil</a:t>
            </a:r>
            <a:endParaRPr lang="en-US"/>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Enhet</a:t>
            </a:r>
            <a:endParaRPr lang="en-US"/>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nb-NO"/>
              <a:t>Klikk på ikonet for å legge til et bilde</a:t>
            </a:r>
            <a:endParaRPr lang="en-US"/>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nb-NO"/>
              <a:t>Klikk på ikonet for å legge til et bilde</a:t>
            </a:r>
            <a:endParaRPr lang="en-US"/>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nb-NO"/>
              <a:t>Klikk på ikonet for å legge til et bilde</a:t>
            </a:r>
            <a:endParaRPr lang="en-US"/>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nb-NO"/>
              <a:t>Klikk på ikonet for å legge til et bilde</a:t>
            </a:r>
            <a:endParaRPr lang="en-US"/>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nb-NO"/>
              <a:t>Klikk på ikonet for å legge til et bilde</a:t>
            </a:r>
            <a:endParaRPr lang="en-US"/>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nb-NO"/>
              <a:t>Klikk på ikonet for å legge til et bilde</a:t>
            </a:r>
            <a:endParaRPr lang="en-US"/>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nb-NO"/>
              <a:t>Klikk på ikonet for å legge til et bilde</a:t>
            </a:r>
            <a:endParaRPr lang="en-US"/>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nb-NO"/>
              <a:t>Klikk på ikonet for å legge til et bilde</a:t>
            </a:r>
            <a:endParaRPr lang="en-US"/>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nb-NO"/>
              <a:t>Klikk på ikonet for å legge til et bilde</a:t>
            </a:r>
            <a:endParaRPr lang="en-US"/>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a:t>Fotokreditt / Bildetekst</a:t>
            </a:r>
            <a:endParaRPr lang="en-US"/>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nb-NO" noProof="0"/>
              <a:t>Klikk for å redigere tittelstil</a:t>
            </a:r>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nb-NO"/>
              <a:t>Klikk på ikonet for å legge til et bilde</a:t>
            </a:r>
            <a:endParaRPr lang="en-US"/>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nb-NO"/>
              <a:t>Klikk på ikonet for å legge til et bilde</a:t>
            </a:r>
            <a:endParaRPr lang="en-US"/>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nb-NO"/>
              <a:t>Klikk på ikonet for å legge til et bilde</a:t>
            </a:r>
            <a:endParaRPr lang="en-US"/>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nb-NO" noProof="0"/>
              <a:t>Klikk for å redigere tittelstil</a:t>
            </a:r>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nb-NO"/>
              <a:t>Klikk på ikonet for å legge til et bilde</a:t>
            </a:r>
            <a:endParaRPr lang="en-US"/>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35"/>
        <p:cNvGrpSpPr/>
        <p:nvPr/>
      </p:nvGrpSpPr>
      <p:grpSpPr>
        <a:xfrm>
          <a:off x="0" y="0"/>
          <a:ext cx="0" cy="0"/>
          <a:chOff x="0" y="0"/>
          <a:chExt cx="0" cy="0"/>
        </a:xfrm>
      </p:grpSpPr>
      <p:sp>
        <p:nvSpPr>
          <p:cNvPr id="36" name="Google Shape;36;p9">
            <a:extLst>
              <a:ext uri="{C183D7F6-B498-43B3-948B-1728B52AA6E4}">
                <adec:decorative xmlns:adec="http://schemas.microsoft.com/office/drawing/2017/decorative" val="1"/>
              </a:ext>
            </a:extLst>
          </p:cNvPr>
          <p:cNvSpPr/>
          <p:nvPr/>
        </p:nvSpPr>
        <p:spPr>
          <a:xfrm flipH="1">
            <a:off x="0" y="-167"/>
            <a:ext cx="6096000" cy="6858000"/>
          </a:xfrm>
          <a:prstGeom prst="rect">
            <a:avLst/>
          </a:prstGeom>
          <a:solidFill>
            <a:srgbClr val="E5EB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200"/>
          </a:p>
        </p:txBody>
      </p:sp>
      <p:sp>
        <p:nvSpPr>
          <p:cNvPr id="37" name="Google Shape;37;p9"/>
          <p:cNvSpPr txBox="1">
            <a:spLocks noGrp="1"/>
          </p:cNvSpPr>
          <p:nvPr>
            <p:ph type="title"/>
          </p:nvPr>
        </p:nvSpPr>
        <p:spPr>
          <a:xfrm>
            <a:off x="351652" y="3059516"/>
            <a:ext cx="5358865" cy="738633"/>
          </a:xfrm>
          <a:prstGeom prst="rect">
            <a:avLst/>
          </a:prstGeom>
        </p:spPr>
        <p:txBody>
          <a:bodyPr spcFirstLastPara="1" wrap="square" lIns="91425" tIns="91425" rIns="91425" bIns="91425" anchor="ctr" anchorCtr="0">
            <a:spAutoFit/>
          </a:bodyPr>
          <a:lstStyle>
            <a:lvl1pPr lvl="0" algn="ctr">
              <a:spcBef>
                <a:spcPts val="0"/>
              </a:spcBef>
              <a:spcAft>
                <a:spcPts val="0"/>
              </a:spcAft>
              <a:buSzPts val="4200"/>
              <a:buNone/>
              <a:defRPr sz="4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800"/>
              </a:spcAft>
              <a:buSzPts val="1800"/>
              <a:buChar char="●"/>
              <a:defRPr sz="2133">
                <a:solidFill>
                  <a:schemeClr val="tx1">
                    <a:lumMod val="95000"/>
                    <a:lumOff val="5000"/>
                  </a:schemeClr>
                </a:solidFill>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
        <p:nvSpPr>
          <p:cNvPr id="6" name="Text Placeholder 4">
            <a:extLst>
              <a:ext uri="{FF2B5EF4-FFF2-40B4-BE49-F238E27FC236}">
                <a16:creationId xmlns:a16="http://schemas.microsoft.com/office/drawing/2014/main" id="{00A2AC3E-EF3E-A14E-95B4-5178ECB41F1F}"/>
              </a:ext>
              <a:ext uri="{C183D7F6-B498-43B3-948B-1728B52AA6E4}">
                <adec:decorative xmlns:adec="http://schemas.microsoft.com/office/drawing/2017/decorative" val="1"/>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Tree>
    <p:extLst>
      <p:ext uri="{BB962C8B-B14F-4D97-AF65-F5344CB8AC3E}">
        <p14:creationId xmlns:p14="http://schemas.microsoft.com/office/powerpoint/2010/main" val="1117776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35"/>
        <p:cNvGrpSpPr/>
        <p:nvPr/>
      </p:nvGrpSpPr>
      <p:grpSpPr>
        <a:xfrm>
          <a:off x="0" y="0"/>
          <a:ext cx="0" cy="0"/>
          <a:chOff x="0" y="0"/>
          <a:chExt cx="0" cy="0"/>
        </a:xfrm>
      </p:grpSpPr>
      <p:sp>
        <p:nvSpPr>
          <p:cNvPr id="36" name="Google Shape;36;p9">
            <a:extLst>
              <a:ext uri="{C183D7F6-B498-43B3-948B-1728B52AA6E4}">
                <adec:decorative xmlns:adec="http://schemas.microsoft.com/office/drawing/2017/decorative" val="1"/>
              </a:ext>
            </a:extLst>
          </p:cNvPr>
          <p:cNvSpPr/>
          <p:nvPr/>
        </p:nvSpPr>
        <p:spPr>
          <a:xfrm>
            <a:off x="6096000" y="-167"/>
            <a:ext cx="6096000" cy="685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200"/>
          </a:p>
        </p:txBody>
      </p:sp>
      <p:sp>
        <p:nvSpPr>
          <p:cNvPr id="37" name="Google Shape;37;p9"/>
          <p:cNvSpPr txBox="1">
            <a:spLocks noGrp="1"/>
          </p:cNvSpPr>
          <p:nvPr>
            <p:ph type="title"/>
          </p:nvPr>
        </p:nvSpPr>
        <p:spPr>
          <a:xfrm>
            <a:off x="351652" y="3059516"/>
            <a:ext cx="5358865" cy="738633"/>
          </a:xfrm>
          <a:prstGeom prst="rect">
            <a:avLst/>
          </a:prstGeom>
        </p:spPr>
        <p:txBody>
          <a:bodyPr spcFirstLastPara="1" wrap="square" lIns="91425" tIns="91425" rIns="91425" bIns="91425" anchor="ctr" anchorCtr="0">
            <a:spAutoFit/>
          </a:bodyPr>
          <a:lstStyle>
            <a:lvl1pPr lvl="0" algn="ctr">
              <a:spcBef>
                <a:spcPts val="0"/>
              </a:spcBef>
              <a:spcAft>
                <a:spcPts val="0"/>
              </a:spcAft>
              <a:buSzPts val="4200"/>
              <a:buNone/>
              <a:defRPr sz="4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800"/>
              </a:spcAft>
              <a:buSzPts val="1800"/>
              <a:buChar char="●"/>
              <a:defRPr sz="2133">
                <a:solidFill>
                  <a:schemeClr val="tx1">
                    <a:lumMod val="95000"/>
                    <a:lumOff val="5000"/>
                  </a:schemeClr>
                </a:solidFill>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136924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UiO Fullbredde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a:t> </a:t>
            </a:r>
            <a:endParaRPr lang="en-US"/>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Enhet</a:t>
            </a:r>
            <a:endParaRPr lang="en-US"/>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a:t> </a:t>
            </a:r>
            <a:endParaRPr lang="en-US"/>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kapfor1, kapfor4, kapfor5, kapfor6, kapfor7</a:t>
            </a:r>
          </a:p>
        </p:txBody>
      </p:sp>
    </p:spTree>
    <p:extLst>
      <p:ext uri="{BB962C8B-B14F-4D97-AF65-F5344CB8AC3E}">
        <p14:creationId xmlns:p14="http://schemas.microsoft.com/office/powerpoint/2010/main" val="226124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5"/>
        <p:cNvGrpSpPr/>
        <p:nvPr/>
      </p:nvGrpSpPr>
      <p:grpSpPr>
        <a:xfrm>
          <a:off x="0" y="0"/>
          <a:ext cx="0" cy="0"/>
          <a:chOff x="0" y="0"/>
          <a:chExt cx="0" cy="0"/>
        </a:xfrm>
      </p:grpSpPr>
      <p:sp>
        <p:nvSpPr>
          <p:cNvPr id="36" name="Google Shape;36;p9">
            <a:extLst>
              <a:ext uri="{C183D7F6-B498-43B3-948B-1728B52AA6E4}">
                <adec:decorative xmlns:adec="http://schemas.microsoft.com/office/drawing/2017/decorative" val="1"/>
              </a:ext>
            </a:extLst>
          </p:cNvPr>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200"/>
          </a:p>
        </p:txBody>
      </p:sp>
      <p:sp>
        <p:nvSpPr>
          <p:cNvPr id="37" name="Google Shape;37;p9"/>
          <p:cNvSpPr txBox="1">
            <a:spLocks noGrp="1"/>
          </p:cNvSpPr>
          <p:nvPr>
            <p:ph type="title"/>
          </p:nvPr>
        </p:nvSpPr>
        <p:spPr>
          <a:xfrm>
            <a:off x="351652" y="3059516"/>
            <a:ext cx="5358865" cy="738633"/>
          </a:xfrm>
          <a:prstGeom prst="rect">
            <a:avLst/>
          </a:prstGeom>
        </p:spPr>
        <p:txBody>
          <a:bodyPr spcFirstLastPara="1" wrap="square" lIns="91425" tIns="91425" rIns="91425" bIns="91425" anchor="ctr" anchorCtr="0">
            <a:spAutoFit/>
          </a:bodyPr>
          <a:lstStyle>
            <a:lvl1pPr lvl="0" algn="ctr">
              <a:spcBef>
                <a:spcPts val="0"/>
              </a:spcBef>
              <a:spcAft>
                <a:spcPts val="0"/>
              </a:spcAft>
              <a:buSzPts val="4200"/>
              <a:buNone/>
              <a:defRPr sz="4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800"/>
              </a:spcAft>
              <a:buSzPts val="1800"/>
              <a:buChar char="●"/>
              <a:defRPr sz="2133">
                <a:solidFill>
                  <a:schemeClr val="tx1">
                    <a:lumMod val="95000"/>
                    <a:lumOff val="5000"/>
                  </a:schemeClr>
                </a:solidFill>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o" smtClean="0"/>
              <a:pPr/>
              <a:t>‹#›</a:t>
            </a:fld>
            <a:endParaRPr lang="no"/>
          </a:p>
        </p:txBody>
      </p:sp>
    </p:spTree>
    <p:extLst>
      <p:ext uri="{BB962C8B-B14F-4D97-AF65-F5344CB8AC3E}">
        <p14:creationId xmlns:p14="http://schemas.microsoft.com/office/powerpoint/2010/main" val="370941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UiO Fullbredde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a:t> </a:t>
            </a:r>
            <a:endParaRPr lang="en-US"/>
          </a:p>
        </p:txBody>
      </p:sp>
      <p:sp>
        <p:nvSpPr>
          <p:cNvPr id="7" name="Title 6">
            <a:extLst>
              <a:ext uri="{FF2B5EF4-FFF2-40B4-BE49-F238E27FC236}">
                <a16:creationId xmlns:a16="http://schemas.microsoft.com/office/drawing/2014/main" id="{2826FC79-CEAE-42C3-9725-FAEABEBE6540}"/>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nb-NO"/>
              <a:t>Klikk for å redigere tittelstil</a:t>
            </a:r>
            <a:endParaRPr lang="en-US"/>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a:t>Tittel</a:t>
            </a:r>
            <a:endParaRPr lang="en-US"/>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a:t>Enhet</a:t>
            </a:r>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a:t> </a:t>
            </a:r>
            <a:endParaRPr lang="en-US"/>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a:t>Velg fakultet fra </a:t>
            </a:r>
            <a:r>
              <a:rPr lang="nb-NO" noProof="0" err="1"/>
              <a:t>nedtrekksmenyen</a:t>
            </a:r>
            <a:endParaRPr lang="en-US" noProof="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49182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a:t>Velg fakultet fra </a:t>
            </a:r>
            <a:r>
              <a:rPr lang="nb-NO" noProof="0" err="1"/>
              <a:t>nedtrekksmenyen</a:t>
            </a:r>
            <a:endParaRPr lang="en-US" noProof="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193668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Fakulte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nb-NO"/>
              <a:t>Klikk på ikonet for å legge til et bilde</a:t>
            </a:r>
            <a:endParaRPr lang="en-US"/>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nb-NO" noProof="0"/>
              <a:t>Klikk for å redigere tittelstil</a:t>
            </a:r>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2760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256917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a:t> </a:t>
            </a:r>
            <a:endParaRPr lang="en-US"/>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err="1">
                <a:latin typeface="Arial, sans-serif"/>
              </a:rPr>
              <a:t>Velg</a:t>
            </a:r>
            <a:r>
              <a:rPr lang="en-US">
                <a:latin typeface="Arial, sans-serif"/>
              </a:rPr>
              <a:t> </a:t>
            </a:r>
            <a:r>
              <a:rPr lang="en-US" err="1">
                <a:latin typeface="Arial, sans-serif"/>
              </a:rPr>
              <a:t>fakultet</a:t>
            </a:r>
            <a:r>
              <a:rPr lang="en-US">
                <a:latin typeface="Arial, sans-serif"/>
              </a:rPr>
              <a:t> </a:t>
            </a:r>
            <a:r>
              <a:rPr lang="en-US" err="1">
                <a:latin typeface="Arial, sans-serif"/>
              </a:rPr>
              <a:t>fra</a:t>
            </a:r>
            <a:r>
              <a:rPr lang="en-US">
                <a:latin typeface="Arial, sans-serif"/>
              </a:rPr>
              <a:t> </a:t>
            </a:r>
            <a:r>
              <a:rPr lang="en-US" err="1">
                <a:latin typeface="Arial, sans-serif"/>
              </a:rPr>
              <a:t>nedtrekksmenyen</a:t>
            </a:r>
            <a:endParaRPr lang="nb-NO" noProof="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a:solidFill>
                  <a:schemeClr val="tx1"/>
                </a:solidFill>
                <a:latin typeface="+mj-lt"/>
                <a:ea typeface="+mj-ea"/>
                <a:cs typeface="+mj-cs"/>
              </a:rPr>
              <a:t>Navn på institutt</a:t>
            </a:r>
            <a:endParaRPr lang="en-US"/>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a:t>Navn Etternavn</a:t>
            </a:r>
            <a:endParaRPr lang="en-US"/>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a:t>Tittel</a:t>
            </a:r>
            <a:endParaRPr lang="en-US"/>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a:t>Enhet</a:t>
            </a:r>
            <a:endParaRPr lang="en-US"/>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Tree>
    <p:extLst>
      <p:ext uri="{BB962C8B-B14F-4D97-AF65-F5344CB8AC3E}">
        <p14:creationId xmlns:p14="http://schemas.microsoft.com/office/powerpoint/2010/main" val="33677782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nb-NO"/>
              <a:t>Klikk for å redigere tittelstil</a:t>
            </a:r>
            <a:endParaRPr lang="en-US"/>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a:t>Side </a:t>
            </a:r>
            <a:fld id="{5251F420-7306-4E7C-A79E-F31A38F7D392}" type="slidenum">
              <a:rPr lang="en-US" smtClean="0"/>
              <a:pPr/>
              <a:t>‹#›</a:t>
            </a:fld>
            <a:endParaRPr lang="en-US"/>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1" r:id="rId8"/>
    <p:sldLayoutId id="2147483720" r:id="rId9"/>
    <p:sldLayoutId id="2147483719" r:id="rId10"/>
    <p:sldLayoutId id="2147483701" r:id="rId11"/>
    <p:sldLayoutId id="2147483702" r:id="rId12"/>
    <p:sldLayoutId id="2147483704" r:id="rId13"/>
    <p:sldLayoutId id="2147483732"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 id="2147483731" r:id="rId28"/>
    <p:sldLayoutId id="2147483730" r:id="rId29"/>
    <p:sldLayoutId id="2147483733" r:id="rId30"/>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utilsynet.no/fremtidig-regelverk/wcag-21-standarden/140"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hyperlink" Target="https://www.uutilsynet.no/webdirektivet-wad/krav-om-tilgjengelegheitserklaering/267" TargetMode="External"/><Relationship Id="rId4" Type="http://schemas.openxmlformats.org/officeDocument/2006/relationships/hyperlink" Target="https://www.uutilsynet.no/webdirektivet-wad/eus-webdirektiv-wad/26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uio.no/tjenester/it/lyd-video/autotekst/"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hyperlink" Target="https://www.uio.no/for-ansatte/arbeidsstotte/profil/nettarbeid/veiledninger/bilde-lyd-video/video/#teksting" TargetMode="External"/><Relationship Id="rId4" Type="http://schemas.openxmlformats.org/officeDocument/2006/relationships/hyperlink" Target="https://i.ntnu.no/wiki/-/wiki/Norsk/Panopto+undervisningsoppta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utilsynet.no/"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s://www.uio.no/for-ansatte/arbeidsstotte/uu/"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mailto:uu-kontakt@usit.uio.no"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mailto:ida.meland@usit.uio.no&#8203;"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uu-kontakt@usit.uio.n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uio.no/for-ansatte/arbeidsstotte/prosjekter/uu/fase-1/oppsummering-anbefaling-fase1-uu-prosjektet.pdf" TargetMode="External"/><Relationship Id="rId2" Type="http://schemas.openxmlformats.org/officeDocument/2006/relationships/hyperlink" Target="https://www.uio.no/for-ansatte/arbeidsstotte/prosjekter/uu/fase-1/"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uio.no/for-ansatte/arbeidsstotte/uu/"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int.uio.no/for-ansatte/arbeidsstotte/uu/kurs/introduksjon-til-universell-utforming.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vg.no/nyheter/innenriks/i/86PP4x/skattemeldingen-faar-strykkarakter-hindrer-oss-fra-aa-vaere-selvstendi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khrono.no/ser-at-mange-studenter-med-synshemming-dessverre-gir-opp/57119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8E8607FA-A41E-C74D-9BBD-B58C36A9A9E9}"/>
              </a:ext>
              <a:ext uri="{C183D7F6-B498-43B3-948B-1728B52AA6E4}">
                <adec:decorative xmlns:adec="http://schemas.microsoft.com/office/drawing/2017/decorative" val="1"/>
              </a:ext>
            </a:extLst>
          </p:cNvPr>
          <p:cNvSpPr>
            <a:spLocks noGrp="1"/>
          </p:cNvSpPr>
          <p:nvPr>
            <p:ph type="body" sz="quarter" idx="18"/>
          </p:nvPr>
        </p:nvSpPr>
        <p:spPr>
          <a:xfrm>
            <a:off x="1848886" y="0"/>
            <a:ext cx="10343114" cy="6858000"/>
          </a:xfrm>
        </p:spPr>
        <p:txBody>
          <a:bodyPr/>
          <a:lstStyle/>
          <a:p>
            <a:endParaRPr lang="nb-NO"/>
          </a:p>
        </p:txBody>
      </p:sp>
      <p:sp>
        <p:nvSpPr>
          <p:cNvPr id="9" name="Plassholder for tekst 8" descr="Logo Universitetet i Oslo">
            <a:extLst>
              <a:ext uri="{FF2B5EF4-FFF2-40B4-BE49-F238E27FC236}">
                <a16:creationId xmlns:a16="http://schemas.microsoft.com/office/drawing/2014/main" id="{8C9D31D0-ED54-B743-9799-495FC4C11E6D}"/>
              </a:ext>
            </a:extLst>
          </p:cNvPr>
          <p:cNvSpPr>
            <a:spLocks noGrp="1"/>
          </p:cNvSpPr>
          <p:nvPr>
            <p:ph type="body" sz="quarter" idx="19"/>
          </p:nvPr>
        </p:nvSpPr>
        <p:spPr/>
        <p:txBody>
          <a:bodyPr/>
          <a:lstStyle/>
          <a:p>
            <a:endParaRPr lang="nb-NO"/>
          </a:p>
        </p:txBody>
      </p:sp>
      <p:sp>
        <p:nvSpPr>
          <p:cNvPr id="10" name="Tittel 9">
            <a:extLst>
              <a:ext uri="{FF2B5EF4-FFF2-40B4-BE49-F238E27FC236}">
                <a16:creationId xmlns:a16="http://schemas.microsoft.com/office/drawing/2014/main" id="{CDBF7C25-E9E2-6749-8DBC-67C50CA9C7CC}"/>
              </a:ext>
            </a:extLst>
          </p:cNvPr>
          <p:cNvSpPr>
            <a:spLocks noGrp="1"/>
          </p:cNvSpPr>
          <p:nvPr>
            <p:ph type="title"/>
          </p:nvPr>
        </p:nvSpPr>
        <p:spPr>
          <a:xfrm>
            <a:off x="2463594" y="3346829"/>
            <a:ext cx="6464506" cy="1797779"/>
          </a:xfrm>
        </p:spPr>
        <p:txBody>
          <a:bodyPr/>
          <a:lstStyle/>
          <a:p>
            <a:r>
              <a:rPr lang="nb-NO"/>
              <a:t>Universell utforming av IKT på UiO</a:t>
            </a:r>
          </a:p>
        </p:txBody>
      </p:sp>
      <p:sp>
        <p:nvSpPr>
          <p:cNvPr id="2" name="Undertittel 1">
            <a:extLst>
              <a:ext uri="{FF2B5EF4-FFF2-40B4-BE49-F238E27FC236}">
                <a16:creationId xmlns:a16="http://schemas.microsoft.com/office/drawing/2014/main" id="{CDB643BE-881F-EA4F-AAA4-03E4E854ECFD}"/>
              </a:ext>
            </a:extLst>
          </p:cNvPr>
          <p:cNvSpPr>
            <a:spLocks noGrp="1"/>
          </p:cNvSpPr>
          <p:nvPr>
            <p:ph type="subTitle" idx="1"/>
          </p:nvPr>
        </p:nvSpPr>
        <p:spPr>
          <a:xfrm>
            <a:off x="2463595" y="5199013"/>
            <a:ext cx="2199320" cy="269304"/>
          </a:xfrm>
        </p:spPr>
        <p:txBody>
          <a:bodyPr vert="horz" wrap="none" lIns="0" tIns="0" rIns="0" bIns="0" rtlCol="0" anchor="t">
            <a:spAutoFit/>
          </a:bodyPr>
          <a:lstStyle/>
          <a:p>
            <a:r>
              <a:rPr lang="nb-NO"/>
              <a:t>UU-prosjektet (fase 2)</a:t>
            </a:r>
          </a:p>
        </p:txBody>
      </p:sp>
      <p:sp>
        <p:nvSpPr>
          <p:cNvPr id="5" name="Plassholder for tekst 4">
            <a:extLst>
              <a:ext uri="{FF2B5EF4-FFF2-40B4-BE49-F238E27FC236}">
                <a16:creationId xmlns:a16="http://schemas.microsoft.com/office/drawing/2014/main" id="{787AC348-83B6-9249-A93C-3B537EF08F30}"/>
              </a:ext>
            </a:extLst>
          </p:cNvPr>
          <p:cNvSpPr>
            <a:spLocks noGrp="1"/>
          </p:cNvSpPr>
          <p:nvPr>
            <p:ph type="body" sz="quarter" idx="16"/>
          </p:nvPr>
        </p:nvSpPr>
        <p:spPr>
          <a:xfrm>
            <a:off x="2463594" y="5468760"/>
            <a:ext cx="3823162" cy="269304"/>
          </a:xfrm>
        </p:spPr>
        <p:txBody>
          <a:bodyPr vert="horz" wrap="none" lIns="0" tIns="0" rIns="0" bIns="0" rtlCol="0" anchor="t">
            <a:spAutoFit/>
          </a:bodyPr>
          <a:lstStyle/>
          <a:p>
            <a:r>
              <a:rPr lang="nb-NO">
                <a:cs typeface="Arial"/>
              </a:rPr>
              <a:t>Matematisk-naturvitenskapelig fakultet</a:t>
            </a:r>
            <a:endParaRPr lang="en-US"/>
          </a:p>
        </p:txBody>
      </p:sp>
      <p:sp>
        <p:nvSpPr>
          <p:cNvPr id="6" name="Plassholder for tekst 5">
            <a:extLst>
              <a:ext uri="{FF2B5EF4-FFF2-40B4-BE49-F238E27FC236}">
                <a16:creationId xmlns:a16="http://schemas.microsoft.com/office/drawing/2014/main" id="{09D0F2CB-CD6A-894A-8F04-7A633C281540}"/>
              </a:ext>
            </a:extLst>
          </p:cNvPr>
          <p:cNvSpPr>
            <a:spLocks noGrp="1"/>
          </p:cNvSpPr>
          <p:nvPr>
            <p:ph type="body" sz="quarter" idx="17"/>
          </p:nvPr>
        </p:nvSpPr>
        <p:spPr>
          <a:xfrm>
            <a:off x="2463594" y="5735491"/>
            <a:ext cx="3799117" cy="269304"/>
          </a:xfrm>
        </p:spPr>
        <p:txBody>
          <a:bodyPr vert="horz" wrap="none" lIns="0" tIns="0" rIns="0" bIns="0" rtlCol="0" anchor="t">
            <a:spAutoFit/>
          </a:bodyPr>
          <a:lstStyle/>
          <a:p>
            <a:r>
              <a:rPr lang="nb-NO">
                <a:ea typeface="+mn-lt"/>
                <a:cs typeface="+mn-lt"/>
              </a:rPr>
              <a:t>Jørgen</a:t>
            </a:r>
            <a:r>
              <a:rPr lang="nb-NO"/>
              <a:t> Kjelgård og Ida Meland (USIT)</a:t>
            </a:r>
            <a:endParaRPr lang="en-US"/>
          </a:p>
        </p:txBody>
      </p:sp>
      <p:sp>
        <p:nvSpPr>
          <p:cNvPr id="11" name="Plassholder for tekst 5">
            <a:extLst>
              <a:ext uri="{FF2B5EF4-FFF2-40B4-BE49-F238E27FC236}">
                <a16:creationId xmlns:a16="http://schemas.microsoft.com/office/drawing/2014/main" id="{770F91C6-7DF3-DE4C-95C8-9DCD1E521A86}"/>
              </a:ext>
            </a:extLst>
          </p:cNvPr>
          <p:cNvSpPr txBox="1">
            <a:spLocks/>
          </p:cNvSpPr>
          <p:nvPr/>
        </p:nvSpPr>
        <p:spPr>
          <a:xfrm>
            <a:off x="2463594" y="6268891"/>
            <a:ext cx="3800720" cy="269304"/>
          </a:xfrm>
          <a:prstGeom prst="rect">
            <a:avLst/>
          </a:prstGeom>
        </p:spPr>
        <p:txBody>
          <a:bodyPr vert="horz" wrap="none" lIns="0" tIns="0" rIns="0" bIns="0" rtlCol="0" anchor="t">
            <a:spAutoFit/>
          </a:bodyPr>
          <a:lstStyle>
            <a:lvl1pPr marL="0" indent="0" algn="l" defTabSz="914446" rtl="0" eaLnBrk="1" latinLnBrk="0" hangingPunct="1">
              <a:lnSpc>
                <a:spcPct val="100000"/>
              </a:lnSpc>
              <a:spcBef>
                <a:spcPts val="1150"/>
              </a:spcBef>
              <a:buFont typeface="Arial" panose="020B0604020202020204" pitchFamily="34" charset="0"/>
              <a:buNone/>
              <a:defRPr sz="1750" kern="1200">
                <a:solidFill>
                  <a:schemeClr val="tx1"/>
                </a:solidFill>
                <a:highlight>
                  <a:srgbClr val="FFFFFF"/>
                </a:highlight>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t>Instituttledermøte, 10. november 2022</a:t>
            </a:r>
            <a:endParaRPr lang="en-US"/>
          </a:p>
        </p:txBody>
      </p:sp>
      <p:sp>
        <p:nvSpPr>
          <p:cNvPr id="4" name="Plassholder for tekst 3">
            <a:extLst>
              <a:ext uri="{FF2B5EF4-FFF2-40B4-BE49-F238E27FC236}">
                <a16:creationId xmlns:a16="http://schemas.microsoft.com/office/drawing/2014/main" id="{AA9BAA50-3FBA-E047-8CB0-23C046A53F86}"/>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348471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9C2400-78EE-E410-D585-13349B9F5820}"/>
              </a:ext>
            </a:extLst>
          </p:cNvPr>
          <p:cNvSpPr>
            <a:spLocks noGrp="1"/>
          </p:cNvSpPr>
          <p:nvPr>
            <p:ph type="title"/>
          </p:nvPr>
        </p:nvSpPr>
        <p:spPr/>
        <p:txBody>
          <a:bodyPr/>
          <a:lstStyle/>
          <a:p>
            <a:r>
              <a:rPr lang="nb-NO">
                <a:cs typeface="Arial"/>
              </a:rPr>
              <a:t>Nødvendig for noen, bra for alle</a:t>
            </a:r>
            <a:endParaRPr lang="nb-NO"/>
          </a:p>
        </p:txBody>
      </p:sp>
      <p:sp>
        <p:nvSpPr>
          <p:cNvPr id="3" name="Plassholder for innhold 2">
            <a:extLst>
              <a:ext uri="{FF2B5EF4-FFF2-40B4-BE49-F238E27FC236}">
                <a16:creationId xmlns:a16="http://schemas.microsoft.com/office/drawing/2014/main" id="{D04A21E2-22B3-A77D-CC4D-DB537DA4A49B}"/>
              </a:ext>
            </a:extLst>
          </p:cNvPr>
          <p:cNvSpPr>
            <a:spLocks noGrp="1"/>
          </p:cNvSpPr>
          <p:nvPr>
            <p:ph sz="quarter" idx="28"/>
          </p:nvPr>
        </p:nvSpPr>
        <p:spPr>
          <a:xfrm>
            <a:off x="380168" y="1180008"/>
            <a:ext cx="11431664" cy="1436057"/>
          </a:xfrm>
        </p:spPr>
        <p:txBody>
          <a:bodyPr vert="horz" lIns="0" tIns="0" rIns="0" bIns="0" rtlCol="0" anchor="t">
            <a:noAutofit/>
          </a:bodyPr>
          <a:lstStyle/>
          <a:p>
            <a:pPr marL="0" indent="0"/>
            <a:r>
              <a:rPr lang="nb-NO">
                <a:cs typeface="Arial"/>
              </a:rPr>
              <a:t>Nedsatt funksjonsevne kan være permanent, midlertidig eller situasjonsavhengig.</a:t>
            </a:r>
            <a:endParaRPr lang="nb-NO"/>
          </a:p>
          <a:p>
            <a:pPr marL="0" indent="0"/>
            <a:r>
              <a:rPr lang="nb-NO">
                <a:cs typeface="Arial"/>
              </a:rPr>
              <a:t>Funksjonsevner fordeles på fire områder:</a:t>
            </a:r>
            <a:endParaRPr lang="nb-NO"/>
          </a:p>
          <a:p>
            <a:pPr marL="125095" indent="-125095"/>
            <a:endParaRPr lang="nb-NO">
              <a:cs typeface="Arial"/>
            </a:endParaRPr>
          </a:p>
        </p:txBody>
      </p:sp>
      <p:sp>
        <p:nvSpPr>
          <p:cNvPr id="9" name="Plassholder for innhold 3">
            <a:extLst>
              <a:ext uri="{FF2B5EF4-FFF2-40B4-BE49-F238E27FC236}">
                <a16:creationId xmlns:a16="http://schemas.microsoft.com/office/drawing/2014/main" id="{C9E81021-9B84-0CDD-35B6-A2B789F10B4E}"/>
              </a:ext>
            </a:extLst>
          </p:cNvPr>
          <p:cNvSpPr txBox="1">
            <a:spLocks/>
          </p:cNvSpPr>
          <p:nvPr/>
        </p:nvSpPr>
        <p:spPr>
          <a:xfrm>
            <a:off x="1398598" y="2880060"/>
            <a:ext cx="1937901" cy="1809682"/>
          </a:xfrm>
          <a:prstGeom prst="rect">
            <a:avLst/>
          </a:prstGeom>
        </p:spPr>
        <p:txBody>
          <a:bodyPr vert="horz" lIns="0" tIns="0" rIns="0" bIns="0" rtlCol="0" anchor="t">
            <a:noAutofit/>
          </a:bodyPr>
          <a:lstStyle>
            <a:lvl1pPr marL="125438" indent="-125438" algn="l" defTabSz="914446" rtl="0" eaLnBrk="1" latinLnBrk="0" hangingPunct="1">
              <a:lnSpc>
                <a:spcPct val="100000"/>
              </a:lnSpc>
              <a:spcBef>
                <a:spcPts val="1150"/>
              </a:spcBef>
              <a:spcAft>
                <a:spcPts val="0"/>
              </a:spcAft>
              <a:buClrTx/>
              <a:buFontTx/>
              <a:buNone/>
              <a:defRPr sz="1800" b="0" i="0" u="none" kern="1200" cap="none">
                <a:solidFill>
                  <a:srgbClr val="000000"/>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nb-NO" sz="7200">
                <a:cs typeface="Arial"/>
              </a:rPr>
              <a:t>👁</a:t>
            </a:r>
          </a:p>
          <a:p>
            <a:pPr marL="0" indent="0" algn="ctr"/>
            <a:r>
              <a:rPr lang="nb-NO" sz="2000">
                <a:cs typeface="Arial"/>
              </a:rPr>
              <a:t>Syn</a:t>
            </a:r>
          </a:p>
        </p:txBody>
      </p:sp>
      <p:sp>
        <p:nvSpPr>
          <p:cNvPr id="10" name="Plassholder for innhold 4">
            <a:extLst>
              <a:ext uri="{FF2B5EF4-FFF2-40B4-BE49-F238E27FC236}">
                <a16:creationId xmlns:a16="http://schemas.microsoft.com/office/drawing/2014/main" id="{92424D28-5760-3360-0AA3-9F510422230B}"/>
              </a:ext>
            </a:extLst>
          </p:cNvPr>
          <p:cNvSpPr txBox="1">
            <a:spLocks/>
          </p:cNvSpPr>
          <p:nvPr/>
        </p:nvSpPr>
        <p:spPr>
          <a:xfrm>
            <a:off x="3629575" y="2880061"/>
            <a:ext cx="1946917" cy="1809682"/>
          </a:xfrm>
          <a:prstGeom prst="rect">
            <a:avLst/>
          </a:prstGeom>
        </p:spPr>
        <p:txBody>
          <a:bodyPr vert="horz" lIns="0" tIns="0" rIns="0" bIns="0" rtlCol="0" anchor="t">
            <a:noAutofit/>
          </a:bodyPr>
          <a:lstStyle>
            <a:lvl1pPr marL="125438" indent="-125438" algn="l" defTabSz="914446" rtl="0" eaLnBrk="1" latinLnBrk="0" hangingPunct="1">
              <a:lnSpc>
                <a:spcPct val="100000"/>
              </a:lnSpc>
              <a:spcBef>
                <a:spcPts val="1150"/>
              </a:spcBef>
              <a:spcAft>
                <a:spcPts val="0"/>
              </a:spcAft>
              <a:buClrTx/>
              <a:buFontTx/>
              <a:buNone/>
              <a:defRPr sz="1800" b="0" i="0" u="none" kern="1200" cap="none">
                <a:solidFill>
                  <a:srgbClr val="000000"/>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nb-NO" sz="7200">
                <a:cs typeface="Arial"/>
              </a:rPr>
              <a:t>👂</a:t>
            </a:r>
          </a:p>
          <a:p>
            <a:pPr marL="0" indent="0" algn="ctr"/>
            <a:r>
              <a:rPr lang="nb-NO" sz="2000">
                <a:cs typeface="Arial"/>
              </a:rPr>
              <a:t>Hørsel</a:t>
            </a:r>
          </a:p>
        </p:txBody>
      </p:sp>
      <p:sp>
        <p:nvSpPr>
          <p:cNvPr id="11" name="Plassholder for innhold 5">
            <a:extLst>
              <a:ext uri="{FF2B5EF4-FFF2-40B4-BE49-F238E27FC236}">
                <a16:creationId xmlns:a16="http://schemas.microsoft.com/office/drawing/2014/main" id="{87F2E78B-265E-755E-7B0A-1B9784C89540}"/>
              </a:ext>
            </a:extLst>
          </p:cNvPr>
          <p:cNvSpPr txBox="1">
            <a:spLocks/>
          </p:cNvSpPr>
          <p:nvPr/>
        </p:nvSpPr>
        <p:spPr>
          <a:xfrm>
            <a:off x="5869569" y="2879843"/>
            <a:ext cx="1946917" cy="1809682"/>
          </a:xfrm>
          <a:prstGeom prst="rect">
            <a:avLst/>
          </a:prstGeom>
        </p:spPr>
        <p:txBody>
          <a:bodyPr vert="horz" lIns="0" tIns="0" rIns="0" bIns="0" rtlCol="0" anchor="t">
            <a:noAutofit/>
          </a:bodyPr>
          <a:lstStyle>
            <a:lvl1pPr marL="125438" indent="-125438" algn="l" defTabSz="914446" rtl="0" eaLnBrk="1" latinLnBrk="0" hangingPunct="1">
              <a:lnSpc>
                <a:spcPct val="100000"/>
              </a:lnSpc>
              <a:spcBef>
                <a:spcPts val="1150"/>
              </a:spcBef>
              <a:spcAft>
                <a:spcPts val="0"/>
              </a:spcAft>
              <a:buClrTx/>
              <a:buFontTx/>
              <a:buNone/>
              <a:defRPr sz="1800" b="0" i="0" u="none" kern="1200" cap="none">
                <a:solidFill>
                  <a:srgbClr val="000000"/>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nb-NO" sz="7200">
                <a:cs typeface="Arial"/>
              </a:rPr>
              <a:t>⚙️</a:t>
            </a:r>
          </a:p>
          <a:p>
            <a:pPr marL="0" indent="0" algn="ctr"/>
            <a:r>
              <a:rPr lang="nb-NO" sz="2000">
                <a:cs typeface="Arial"/>
              </a:rPr>
              <a:t>Motorikk</a:t>
            </a:r>
          </a:p>
        </p:txBody>
      </p:sp>
      <p:sp>
        <p:nvSpPr>
          <p:cNvPr id="12" name="Plassholder for innhold 6">
            <a:extLst>
              <a:ext uri="{FF2B5EF4-FFF2-40B4-BE49-F238E27FC236}">
                <a16:creationId xmlns:a16="http://schemas.microsoft.com/office/drawing/2014/main" id="{88C089F1-FDBF-EFB3-5162-E8F7ED2F1461}"/>
              </a:ext>
            </a:extLst>
          </p:cNvPr>
          <p:cNvSpPr txBox="1">
            <a:spLocks/>
          </p:cNvSpPr>
          <p:nvPr/>
        </p:nvSpPr>
        <p:spPr>
          <a:xfrm>
            <a:off x="8109563" y="2879843"/>
            <a:ext cx="1946917" cy="1809682"/>
          </a:xfrm>
          <a:prstGeom prst="rect">
            <a:avLst/>
          </a:prstGeom>
        </p:spPr>
        <p:txBody>
          <a:bodyPr vert="horz" lIns="0" tIns="0" rIns="0" bIns="0" rtlCol="0" anchor="t">
            <a:noAutofit/>
          </a:bodyPr>
          <a:lstStyle>
            <a:lvl1pPr marL="125438" indent="-125438" algn="l" defTabSz="914446" rtl="0" eaLnBrk="1" latinLnBrk="0" hangingPunct="1">
              <a:lnSpc>
                <a:spcPct val="100000"/>
              </a:lnSpc>
              <a:spcBef>
                <a:spcPts val="1150"/>
              </a:spcBef>
              <a:spcAft>
                <a:spcPts val="0"/>
              </a:spcAft>
              <a:buClrTx/>
              <a:buFontTx/>
              <a:buNone/>
              <a:defRPr sz="1800" b="0" i="0" u="none" kern="1200" cap="none">
                <a:solidFill>
                  <a:srgbClr val="000000"/>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nb-NO" sz="7200">
                <a:cs typeface="Arial"/>
              </a:rPr>
              <a:t>🧠</a:t>
            </a:r>
          </a:p>
          <a:p>
            <a:pPr marL="0" indent="0" algn="ctr"/>
            <a:r>
              <a:rPr lang="nb-NO" sz="2000">
                <a:cs typeface="Arial"/>
              </a:rPr>
              <a:t>Kognisjon</a:t>
            </a:r>
          </a:p>
        </p:txBody>
      </p:sp>
      <p:sp>
        <p:nvSpPr>
          <p:cNvPr id="4" name="Plassholder for bunntekst 3">
            <a:extLst>
              <a:ext uri="{FF2B5EF4-FFF2-40B4-BE49-F238E27FC236}">
                <a16:creationId xmlns:a16="http://schemas.microsoft.com/office/drawing/2014/main" id="{F296FBCC-D613-F8BF-B530-5792616CDC20}"/>
              </a:ext>
            </a:extLst>
          </p:cNvPr>
          <p:cNvSpPr>
            <a:spLocks noGrp="1"/>
          </p:cNvSpPr>
          <p:nvPr>
            <p:ph type="ftr" sz="quarter" idx="3"/>
          </p:nvPr>
        </p:nvSpPr>
        <p:spPr/>
        <p:txBody>
          <a:bodyPr/>
          <a:lstStyle/>
          <a:p>
            <a:endParaRPr lang="nb-NO"/>
          </a:p>
        </p:txBody>
      </p:sp>
      <p:sp>
        <p:nvSpPr>
          <p:cNvPr id="5" name="Plassholder for lysbildenummer 4">
            <a:extLst>
              <a:ext uri="{FF2B5EF4-FFF2-40B4-BE49-F238E27FC236}">
                <a16:creationId xmlns:a16="http://schemas.microsoft.com/office/drawing/2014/main" id="{9316E3BE-D990-510E-9AF7-9397AFEBA4B9}"/>
              </a:ext>
            </a:extLst>
          </p:cNvPr>
          <p:cNvSpPr>
            <a:spLocks noGrp="1"/>
          </p:cNvSpPr>
          <p:nvPr>
            <p:ph type="sldNum" sz="quarter" idx="12"/>
          </p:nvPr>
        </p:nvSpPr>
        <p:spPr/>
        <p:txBody>
          <a:bodyPr/>
          <a:lstStyle/>
          <a:p>
            <a:r>
              <a:rPr lang="en-US"/>
              <a:t>Side </a:t>
            </a:r>
            <a:fld id="{5251F420-7306-4E7C-A79E-F31A38F7D392}" type="slidenum">
              <a:rPr lang="en-US" smtClean="0"/>
              <a:pPr/>
              <a:t>10</a:t>
            </a:fld>
            <a:endParaRPr lang="en-US"/>
          </a:p>
        </p:txBody>
      </p:sp>
    </p:spTree>
    <p:extLst>
      <p:ext uri="{BB962C8B-B14F-4D97-AF65-F5344CB8AC3E}">
        <p14:creationId xmlns:p14="http://schemas.microsoft.com/office/powerpoint/2010/main" val="394237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7FB97AB-5604-744E-9BDD-4F9B9B8FEEE1}"/>
              </a:ext>
            </a:extLst>
          </p:cNvPr>
          <p:cNvSpPr>
            <a:spLocks noGrp="1"/>
          </p:cNvSpPr>
          <p:nvPr>
            <p:ph type="title" idx="4294967295"/>
          </p:nvPr>
        </p:nvSpPr>
        <p:spPr>
          <a:xfrm>
            <a:off x="496387" y="176568"/>
            <a:ext cx="10769979" cy="1325563"/>
          </a:xfrm>
        </p:spPr>
        <p:txBody>
          <a:bodyPr/>
          <a:lstStyle/>
          <a:p>
            <a:r>
              <a:rPr lang="nb-NO" sz="1600"/>
              <a:t>Eksempel:</a:t>
            </a:r>
            <a:br>
              <a:rPr lang="nb-NO"/>
            </a:br>
            <a:r>
              <a:rPr lang="nb-NO"/>
              <a:t>Hvordan sidetittel og overskriftsnivåer er nyttig for alle</a:t>
            </a:r>
          </a:p>
        </p:txBody>
      </p:sp>
      <p:sp>
        <p:nvSpPr>
          <p:cNvPr id="8" name="Plassholder for innhold 2">
            <a:extLst>
              <a:ext uri="{FF2B5EF4-FFF2-40B4-BE49-F238E27FC236}">
                <a16:creationId xmlns:a16="http://schemas.microsoft.com/office/drawing/2014/main" id="{24A7E4D2-68A4-F3A8-81B4-45C223D6C17B}"/>
              </a:ext>
            </a:extLst>
          </p:cNvPr>
          <p:cNvSpPr txBox="1">
            <a:spLocks/>
          </p:cNvSpPr>
          <p:nvPr/>
        </p:nvSpPr>
        <p:spPr>
          <a:xfrm>
            <a:off x="655728" y="2169234"/>
            <a:ext cx="6710389" cy="2521090"/>
          </a:xfrm>
          <a:prstGeom prst="rect">
            <a:avLst/>
          </a:prstGeom>
        </p:spPr>
        <p:txBody>
          <a:bodyPr vert="horz" lIns="0" tIns="0" rIns="0" bIns="0" rtlCol="0" anchor="t">
            <a:noAutofit/>
          </a:bodyPr>
          <a:lst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a:cs typeface="Arial"/>
              </a:rPr>
              <a:t>👱  Enklere for alle å få oversikt og finne innhold</a:t>
            </a:r>
            <a:endParaRPr lang="nb-NO" sz="2000" b="1">
              <a:cs typeface="Arial"/>
            </a:endParaRPr>
          </a:p>
          <a:p>
            <a:pPr marL="0" indent="0">
              <a:buNone/>
            </a:pPr>
            <a:r>
              <a:rPr lang="nb-NO" sz="2000">
                <a:cs typeface="Arial"/>
              </a:rPr>
              <a:t>👁  Enklere å navigere med skjermleser</a:t>
            </a:r>
          </a:p>
          <a:p>
            <a:pPr marL="0" indent="0">
              <a:buNone/>
            </a:pPr>
            <a:r>
              <a:rPr lang="nb-NO" sz="2000">
                <a:cs typeface="Arial"/>
              </a:rPr>
              <a:t>😰  Hjelper en stressa person å finne riktig </a:t>
            </a:r>
            <a:br>
              <a:rPr lang="nb-NO" sz="2000">
                <a:cs typeface="Arial"/>
              </a:rPr>
            </a:br>
            <a:r>
              <a:rPr lang="nb-NO" sz="2000">
                <a:cs typeface="Arial"/>
              </a:rPr>
              <a:t>      innhold i tide</a:t>
            </a:r>
          </a:p>
          <a:p>
            <a:pPr marL="0" indent="0">
              <a:buNone/>
            </a:pPr>
            <a:r>
              <a:rPr lang="nb-NO" sz="2000">
                <a:cs typeface="Arial"/>
              </a:rPr>
              <a:t>🔍  Gunstig for søkemotoroptimalisering</a:t>
            </a:r>
          </a:p>
          <a:p>
            <a:pPr marL="0" indent="0">
              <a:buNone/>
            </a:pPr>
            <a:endParaRPr lang="nb-NO" sz="2000">
              <a:cs typeface="Arial"/>
            </a:endParaRPr>
          </a:p>
          <a:p>
            <a:pPr marL="0" indent="0">
              <a:buNone/>
            </a:pPr>
            <a:endParaRPr lang="nb-NO" sz="2000">
              <a:cs typeface="Arial"/>
            </a:endParaRPr>
          </a:p>
        </p:txBody>
      </p:sp>
      <p:pic>
        <p:nvPicPr>
          <p:cNvPr id="4" name="Bilde 4" descr="Illustrasjon av to bolker med tekst. I den ene er teksten delt opp med overskrifter og viser en god struktur. Den andre viser en lang sammenhengende tekst sammen med et rødt kryss.">
            <a:extLst>
              <a:ext uri="{FF2B5EF4-FFF2-40B4-BE49-F238E27FC236}">
                <a16:creationId xmlns:a16="http://schemas.microsoft.com/office/drawing/2014/main" id="{2A06B0B6-5554-77AE-AD60-2B96BB1FF2D5}"/>
              </a:ext>
            </a:extLst>
          </p:cNvPr>
          <p:cNvPicPr>
            <a:picLocks noChangeAspect="1"/>
          </p:cNvPicPr>
          <p:nvPr/>
        </p:nvPicPr>
        <p:blipFill>
          <a:blip r:embed="rId3"/>
          <a:stretch>
            <a:fillRect/>
          </a:stretch>
        </p:blipFill>
        <p:spPr>
          <a:xfrm>
            <a:off x="7591744" y="2399917"/>
            <a:ext cx="3404781" cy="1769068"/>
          </a:xfrm>
          <a:prstGeom prst="rect">
            <a:avLst/>
          </a:prstGeom>
        </p:spPr>
      </p:pic>
      <p:sp>
        <p:nvSpPr>
          <p:cNvPr id="2" name="Plassholder for bunntekst 1">
            <a:extLst>
              <a:ext uri="{FF2B5EF4-FFF2-40B4-BE49-F238E27FC236}">
                <a16:creationId xmlns:a16="http://schemas.microsoft.com/office/drawing/2014/main" id="{503EF625-F975-F1BA-C2D1-BBF21C7B9AB4}"/>
              </a:ext>
            </a:extLst>
          </p:cNvPr>
          <p:cNvSpPr>
            <a:spLocks noGrp="1"/>
          </p:cNvSpPr>
          <p:nvPr>
            <p:ph type="ftr" sz="quarter" idx="11"/>
          </p:nvPr>
        </p:nvSpPr>
        <p:spPr/>
        <p:txBody>
          <a:bodyPr/>
          <a:lstStyle/>
          <a:p>
            <a:endParaRPr lang="nb-NO"/>
          </a:p>
        </p:txBody>
      </p:sp>
      <p:sp>
        <p:nvSpPr>
          <p:cNvPr id="3" name="Plassholder for lysbildenummer 2">
            <a:extLst>
              <a:ext uri="{FF2B5EF4-FFF2-40B4-BE49-F238E27FC236}">
                <a16:creationId xmlns:a16="http://schemas.microsoft.com/office/drawing/2014/main" id="{9B89FAF7-6305-C70A-B750-6718FF104164}"/>
              </a:ext>
            </a:extLst>
          </p:cNvPr>
          <p:cNvSpPr>
            <a:spLocks noGrp="1"/>
          </p:cNvSpPr>
          <p:nvPr>
            <p:ph type="sldNum" sz="quarter" idx="12"/>
          </p:nvPr>
        </p:nvSpPr>
        <p:spPr/>
        <p:txBody>
          <a:bodyPr/>
          <a:lstStyle/>
          <a:p>
            <a:r>
              <a:rPr lang="en-US"/>
              <a:t>Side </a:t>
            </a:r>
            <a:fld id="{5251F420-7306-4E7C-A79E-F31A38F7D392}" type="slidenum">
              <a:rPr lang="en-US" smtClean="0"/>
              <a:pPr/>
              <a:t>11</a:t>
            </a:fld>
            <a:endParaRPr lang="en-US"/>
          </a:p>
        </p:txBody>
      </p:sp>
    </p:spTree>
    <p:extLst>
      <p:ext uri="{BB962C8B-B14F-4D97-AF65-F5344CB8AC3E}">
        <p14:creationId xmlns:p14="http://schemas.microsoft.com/office/powerpoint/2010/main" val="152515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0EDB40-E2EE-CD47-8E22-CE8627F9DAC5}"/>
              </a:ext>
            </a:extLst>
          </p:cNvPr>
          <p:cNvSpPr>
            <a:spLocks noGrp="1"/>
          </p:cNvSpPr>
          <p:nvPr>
            <p:ph type="title"/>
          </p:nvPr>
        </p:nvSpPr>
        <p:spPr>
          <a:xfrm>
            <a:off x="351652" y="2782517"/>
            <a:ext cx="5358865" cy="1292631"/>
          </a:xfrm>
        </p:spPr>
        <p:txBody>
          <a:bodyPr/>
          <a:lstStyle/>
          <a:p>
            <a:r>
              <a:rPr lang="nb-NO"/>
              <a:t>Hvilke krav gjelder </a:t>
            </a:r>
            <a:br>
              <a:rPr lang="nb-NO"/>
            </a:br>
            <a:r>
              <a:rPr lang="nb-NO"/>
              <a:t>for UiO?</a:t>
            </a:r>
          </a:p>
        </p:txBody>
      </p:sp>
      <p:sp>
        <p:nvSpPr>
          <p:cNvPr id="5" name="Plassholder for tekst 4">
            <a:extLst>
              <a:ext uri="{FF2B5EF4-FFF2-40B4-BE49-F238E27FC236}">
                <a16:creationId xmlns:a16="http://schemas.microsoft.com/office/drawing/2014/main" id="{EFDC9B2C-E5AB-9C43-9C81-1DE0BDFDF6A0}"/>
              </a:ext>
            </a:extLst>
          </p:cNvPr>
          <p:cNvSpPr>
            <a:spLocks noGrp="1"/>
          </p:cNvSpPr>
          <p:nvPr>
            <p:ph type="body" idx="2"/>
          </p:nvPr>
        </p:nvSpPr>
        <p:spPr/>
        <p:txBody>
          <a:bodyPr/>
          <a:lstStyle/>
          <a:p>
            <a:pPr marL="608965" indent="-456565"/>
            <a:r>
              <a:rPr lang="nb-NO" sz="2100">
                <a:cs typeface="Arial"/>
              </a:rPr>
              <a:t>Gjeldende regelverk: </a:t>
            </a:r>
            <a:br>
              <a:rPr lang="nb-NO" sz="2100">
                <a:cs typeface="Arial"/>
              </a:rPr>
            </a:br>
            <a:r>
              <a:rPr lang="nb-NO" sz="2100">
                <a:cs typeface="Arial"/>
                <a:hlinkClick r:id="rId3"/>
              </a:rPr>
              <a:t>WCAG 2.0 (uutilsynet.no)</a:t>
            </a:r>
            <a:r>
              <a:rPr lang="nb-NO" sz="2100">
                <a:cs typeface="Arial"/>
              </a:rPr>
              <a:t> </a:t>
            </a:r>
          </a:p>
          <a:p>
            <a:pPr marL="608965" indent="-456565"/>
            <a:r>
              <a:rPr lang="nb-NO" sz="2100">
                <a:cs typeface="Arial"/>
              </a:rPr>
              <a:t>Regelverk fra februar 2023: </a:t>
            </a:r>
            <a:br>
              <a:rPr lang="nb-NO" sz="2100">
                <a:cs typeface="Arial"/>
              </a:rPr>
            </a:br>
            <a:r>
              <a:rPr lang="nb-NO" sz="2100">
                <a:cs typeface="Arial"/>
                <a:hlinkClick r:id="rId3"/>
              </a:rPr>
              <a:t>WCAG 2.1</a:t>
            </a:r>
            <a:r>
              <a:rPr lang="nb-NO" sz="2100">
                <a:ea typeface="+mn-lt"/>
                <a:cs typeface="+mn-lt"/>
                <a:hlinkClick r:id="rId3"/>
              </a:rPr>
              <a:t> (uutilsynet.no) </a:t>
            </a:r>
            <a:r>
              <a:rPr lang="nb-NO" sz="2100">
                <a:ea typeface="+mn-lt"/>
                <a:cs typeface="+mn-lt"/>
              </a:rPr>
              <a:t>og </a:t>
            </a:r>
            <a:r>
              <a:rPr lang="nb-NO" sz="2100">
                <a:ea typeface="+mn-lt"/>
                <a:cs typeface="+mn-lt"/>
                <a:hlinkClick r:id="rId4"/>
              </a:rPr>
              <a:t>WAD (uutilsynet.no)</a:t>
            </a:r>
            <a:r>
              <a:rPr lang="nb-NO" sz="2100">
                <a:ea typeface="+mn-lt"/>
                <a:cs typeface="+mn-lt"/>
              </a:rPr>
              <a:t> </a:t>
            </a:r>
          </a:p>
          <a:p>
            <a:pPr marL="608965" indent="-456565"/>
            <a:r>
              <a:rPr lang="nb-NO" sz="2100">
                <a:cs typeface="Arial"/>
              </a:rPr>
              <a:t>Inkluderer blant annet </a:t>
            </a:r>
            <a:r>
              <a:rPr lang="nb-NO" sz="2100">
                <a:cs typeface="Arial"/>
                <a:hlinkClick r:id="rId5"/>
              </a:rPr>
              <a:t>krav om tilgjengelighetserklæring (uutilsynet.no)</a:t>
            </a:r>
            <a:r>
              <a:rPr lang="nb-NO" sz="2100">
                <a:cs typeface="Arial"/>
              </a:rPr>
              <a:t> fra februar 2023</a:t>
            </a:r>
          </a:p>
        </p:txBody>
      </p:sp>
      <p:sp>
        <p:nvSpPr>
          <p:cNvPr id="4" name="Plassholder for lysbildenummer 3">
            <a:extLst>
              <a:ext uri="{FF2B5EF4-FFF2-40B4-BE49-F238E27FC236}">
                <a16:creationId xmlns:a16="http://schemas.microsoft.com/office/drawing/2014/main" id="{4DCCE25B-E522-EA44-B13E-6B1E994A3DF0}"/>
              </a:ext>
            </a:extLst>
          </p:cNvPr>
          <p:cNvSpPr>
            <a:spLocks noGrp="1"/>
          </p:cNvSpPr>
          <p:nvPr>
            <p:ph type="sldNum" idx="12"/>
          </p:nvPr>
        </p:nvSpPr>
        <p:spPr/>
        <p:txBody>
          <a:bodyPr/>
          <a:lstStyle/>
          <a:p>
            <a:fld id="{00000000-1234-1234-1234-123412341234}" type="slidenum">
              <a:rPr lang="no" smtClean="0"/>
              <a:pPr/>
              <a:t>12</a:t>
            </a:fld>
            <a:endParaRPr lang="no"/>
          </a:p>
        </p:txBody>
      </p:sp>
    </p:spTree>
    <p:extLst>
      <p:ext uri="{BB962C8B-B14F-4D97-AF65-F5344CB8AC3E}">
        <p14:creationId xmlns:p14="http://schemas.microsoft.com/office/powerpoint/2010/main" val="94174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9455696C-C273-39B0-EB13-6C0A982BCAD6}"/>
              </a:ext>
            </a:extLst>
          </p:cNvPr>
          <p:cNvSpPr>
            <a:spLocks noGrp="1"/>
          </p:cNvSpPr>
          <p:nvPr>
            <p:ph type="subTitle" idx="1"/>
          </p:nvPr>
        </p:nvSpPr>
        <p:spPr>
          <a:xfrm>
            <a:off x="1524000" y="856437"/>
            <a:ext cx="9144000" cy="1655762"/>
          </a:xfrm>
        </p:spPr>
        <p:txBody>
          <a:bodyPr/>
          <a:lstStyle/>
          <a:p>
            <a:r>
              <a:rPr lang="nb-NO">
                <a:cs typeface="Arial"/>
              </a:rPr>
              <a:t>Hva må være universelt utformet?</a:t>
            </a:r>
            <a:endParaRPr lang="nb-NO"/>
          </a:p>
        </p:txBody>
      </p:sp>
      <p:sp>
        <p:nvSpPr>
          <p:cNvPr id="4" name="Tittel 3">
            <a:extLst>
              <a:ext uri="{FF2B5EF4-FFF2-40B4-BE49-F238E27FC236}">
                <a16:creationId xmlns:a16="http://schemas.microsoft.com/office/drawing/2014/main" id="{EABA55F4-B980-AB5C-5E03-0D941D0B2F4B}"/>
              </a:ext>
            </a:extLst>
          </p:cNvPr>
          <p:cNvSpPr>
            <a:spLocks noGrp="1"/>
          </p:cNvSpPr>
          <p:nvPr>
            <p:ph type="ctrTitle"/>
          </p:nvPr>
        </p:nvSpPr>
        <p:spPr>
          <a:xfrm>
            <a:off x="1524000" y="2863152"/>
            <a:ext cx="9144000" cy="1878763"/>
          </a:xfrm>
        </p:spPr>
        <p:txBody>
          <a:bodyPr/>
          <a:lstStyle/>
          <a:p>
            <a:r>
              <a:rPr lang="nb-NO" sz="4500">
                <a:cs typeface="Arial"/>
              </a:rPr>
              <a:t>Det som brukes i undervisning </a:t>
            </a:r>
            <a:br>
              <a:rPr lang="nb-NO" sz="4500">
                <a:cs typeface="Arial"/>
              </a:rPr>
            </a:br>
            <a:r>
              <a:rPr lang="nb-NO" sz="4500">
                <a:cs typeface="Arial"/>
              </a:rPr>
              <a:t>eller til informasjonsformidling</a:t>
            </a:r>
            <a:br>
              <a:rPr lang="nb-NO" sz="4500">
                <a:cs typeface="Arial"/>
              </a:rPr>
            </a:br>
            <a:br>
              <a:rPr lang="nb-NO" sz="2400">
                <a:cs typeface="Arial"/>
              </a:rPr>
            </a:br>
            <a:r>
              <a:rPr lang="nb-NO" sz="2000">
                <a:cs typeface="Arial"/>
              </a:rPr>
              <a:t>*WAD spesifiserer at kravene også gjelder nye intranett og ekstranett</a:t>
            </a:r>
            <a:endParaRPr lang="nb-NO" sz="2000"/>
          </a:p>
        </p:txBody>
      </p:sp>
      <p:sp>
        <p:nvSpPr>
          <p:cNvPr id="5" name="Plassholder for tekst 4">
            <a:extLst>
              <a:ext uri="{FF2B5EF4-FFF2-40B4-BE49-F238E27FC236}">
                <a16:creationId xmlns:a16="http://schemas.microsoft.com/office/drawing/2014/main" id="{18FE486F-CE23-83B7-7175-854AA3716389}"/>
              </a:ext>
            </a:extLst>
          </p:cNvPr>
          <p:cNvSpPr>
            <a:spLocks noGrp="1"/>
          </p:cNvSpPr>
          <p:nvPr>
            <p:ph type="body" sz="quarter" idx="15"/>
          </p:nvPr>
        </p:nvSpPr>
        <p:spPr/>
        <p:txBody>
          <a:bodyPr/>
          <a:lstStyle/>
          <a:p>
            <a:endParaRPr lang="nb-NO"/>
          </a:p>
        </p:txBody>
      </p:sp>
      <p:sp>
        <p:nvSpPr>
          <p:cNvPr id="6" name="Plassholder for bunntekst 5">
            <a:extLst>
              <a:ext uri="{FF2B5EF4-FFF2-40B4-BE49-F238E27FC236}">
                <a16:creationId xmlns:a16="http://schemas.microsoft.com/office/drawing/2014/main" id="{5C2E1220-FF47-5361-901E-D7BB226A749E}"/>
              </a:ext>
            </a:extLst>
          </p:cNvPr>
          <p:cNvSpPr>
            <a:spLocks noGrp="1"/>
          </p:cNvSpPr>
          <p:nvPr>
            <p:ph type="ftr" sz="quarter" idx="3"/>
          </p:nvPr>
        </p:nvSpPr>
        <p:spPr/>
        <p:txBody>
          <a:bodyPr/>
          <a:lstStyle/>
          <a:p>
            <a:endParaRPr lang="nb-NO"/>
          </a:p>
        </p:txBody>
      </p:sp>
      <p:sp>
        <p:nvSpPr>
          <p:cNvPr id="7" name="Plassholder for lysbildenummer 6">
            <a:extLst>
              <a:ext uri="{FF2B5EF4-FFF2-40B4-BE49-F238E27FC236}">
                <a16:creationId xmlns:a16="http://schemas.microsoft.com/office/drawing/2014/main" id="{E8859886-E438-249C-4DBC-01A48C5B564B}"/>
              </a:ext>
            </a:extLst>
          </p:cNvPr>
          <p:cNvSpPr>
            <a:spLocks noGrp="1"/>
          </p:cNvSpPr>
          <p:nvPr>
            <p:ph type="sldNum" sz="quarter" idx="12"/>
          </p:nvPr>
        </p:nvSpPr>
        <p:spPr/>
        <p:txBody>
          <a:bodyPr/>
          <a:lstStyle/>
          <a:p>
            <a:r>
              <a:rPr lang="en-US"/>
              <a:t>Side </a:t>
            </a:r>
            <a:fld id="{5251F420-7306-4E7C-A79E-F31A38F7D392}" type="slidenum">
              <a:rPr lang="en-US" smtClean="0"/>
              <a:pPr/>
              <a:t>13</a:t>
            </a:fld>
            <a:endParaRPr lang="en-US"/>
          </a:p>
        </p:txBody>
      </p:sp>
    </p:spTree>
    <p:extLst>
      <p:ext uri="{BB962C8B-B14F-4D97-AF65-F5344CB8AC3E}">
        <p14:creationId xmlns:p14="http://schemas.microsoft.com/office/powerpoint/2010/main" val="392484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BF74-EF61-43E1-B502-A6941EF5CE9D}"/>
              </a:ext>
            </a:extLst>
          </p:cNvPr>
          <p:cNvSpPr>
            <a:spLocks noGrp="1"/>
          </p:cNvSpPr>
          <p:nvPr>
            <p:ph type="title"/>
          </p:nvPr>
        </p:nvSpPr>
        <p:spPr/>
        <p:txBody>
          <a:bodyPr/>
          <a:lstStyle/>
          <a:p>
            <a:r>
              <a:rPr lang="en-US" err="1">
                <a:cs typeface="Arial"/>
              </a:rPr>
              <a:t>Hva</a:t>
            </a:r>
            <a:r>
              <a:rPr lang="en-US">
                <a:cs typeface="Arial"/>
              </a:rPr>
              <a:t> </a:t>
            </a:r>
            <a:r>
              <a:rPr lang="en-US" err="1">
                <a:cs typeface="Arial"/>
              </a:rPr>
              <a:t>må</a:t>
            </a:r>
            <a:r>
              <a:rPr lang="en-US">
                <a:cs typeface="Arial"/>
              </a:rPr>
              <a:t> </a:t>
            </a:r>
            <a:r>
              <a:rPr lang="en-US" err="1">
                <a:cs typeface="Arial"/>
              </a:rPr>
              <a:t>være</a:t>
            </a:r>
            <a:r>
              <a:rPr lang="en-US">
                <a:cs typeface="Arial"/>
              </a:rPr>
              <a:t> </a:t>
            </a:r>
            <a:r>
              <a:rPr lang="en-US" err="1">
                <a:cs typeface="Arial"/>
              </a:rPr>
              <a:t>universelt</a:t>
            </a:r>
            <a:r>
              <a:rPr lang="en-US">
                <a:cs typeface="Arial"/>
              </a:rPr>
              <a:t> </a:t>
            </a:r>
            <a:r>
              <a:rPr lang="en-US" err="1">
                <a:cs typeface="Arial"/>
              </a:rPr>
              <a:t>utformet</a:t>
            </a:r>
            <a:r>
              <a:rPr lang="en-US">
                <a:cs typeface="Arial"/>
              </a:rPr>
              <a:t> – i </a:t>
            </a:r>
            <a:r>
              <a:rPr lang="en-US" err="1">
                <a:cs typeface="Arial"/>
              </a:rPr>
              <a:t>praksis</a:t>
            </a:r>
            <a:endParaRPr lang="en-US">
              <a:cs typeface="Arial"/>
            </a:endParaRPr>
          </a:p>
        </p:txBody>
      </p:sp>
      <p:sp>
        <p:nvSpPr>
          <p:cNvPr id="3" name="Content Placeholder 2">
            <a:extLst>
              <a:ext uri="{FF2B5EF4-FFF2-40B4-BE49-F238E27FC236}">
                <a16:creationId xmlns:a16="http://schemas.microsoft.com/office/drawing/2014/main" id="{43F194C5-2540-0665-3FD7-4BBB415A9D94}"/>
              </a:ext>
            </a:extLst>
          </p:cNvPr>
          <p:cNvSpPr>
            <a:spLocks noGrp="1"/>
          </p:cNvSpPr>
          <p:nvPr>
            <p:ph sz="quarter" idx="28"/>
          </p:nvPr>
        </p:nvSpPr>
        <p:spPr>
          <a:xfrm>
            <a:off x="380168" y="1360117"/>
            <a:ext cx="11431664" cy="4539921"/>
          </a:xfrm>
        </p:spPr>
        <p:txBody>
          <a:bodyPr vert="horz" lIns="0" tIns="0" rIns="0" bIns="0" rtlCol="0" anchor="t">
            <a:noAutofit/>
          </a:bodyPr>
          <a:lstStyle/>
          <a:p>
            <a:pPr marL="285750" indent="-285750">
              <a:buFont typeface="Arial"/>
              <a:buChar char="•"/>
            </a:pPr>
            <a:r>
              <a:rPr lang="nb-NO" sz="2000">
                <a:ea typeface="+mn-lt"/>
                <a:cs typeface="+mn-lt"/>
              </a:rPr>
              <a:t>🔧 </a:t>
            </a:r>
            <a:r>
              <a:rPr lang="nb-NO" sz="2300">
                <a:ea typeface="+mn-lt"/>
                <a:cs typeface="+mn-lt"/>
              </a:rPr>
              <a:t> Tekniske rammeverk</a:t>
            </a:r>
            <a:endParaRPr lang="en-US" sz="2300">
              <a:ea typeface="+mn-lt"/>
              <a:cs typeface="+mn-lt"/>
            </a:endParaRPr>
          </a:p>
          <a:p>
            <a:pPr marL="846455" lvl="1" indent="-285750">
              <a:buFont typeface="Arial,Sans-Serif"/>
              <a:buChar char="•"/>
            </a:pPr>
            <a:r>
              <a:rPr lang="nb-NO" sz="1900">
                <a:ea typeface="+mn-lt"/>
                <a:cs typeface="+mn-lt"/>
              </a:rPr>
              <a:t>UiO har også ansvar for at løsninger fra tredjepartsleverandører (som for eksempel Canvas) imøtekommer lovkravene</a:t>
            </a:r>
            <a:br>
              <a:rPr lang="nb-NO">
                <a:ea typeface="+mn-lt"/>
                <a:cs typeface="+mn-lt"/>
              </a:rPr>
            </a:br>
            <a:endParaRPr lang="nb-NO">
              <a:ea typeface="+mn-lt"/>
              <a:cs typeface="+mn-lt"/>
            </a:endParaRPr>
          </a:p>
          <a:p>
            <a:pPr marL="285750" indent="-285750">
              <a:buFont typeface="Arial,Sans-Serif"/>
              <a:buChar char="•"/>
            </a:pPr>
            <a:r>
              <a:rPr lang="nb-NO" sz="2000">
                <a:ea typeface="+mn-lt"/>
                <a:cs typeface="+mn-lt"/>
              </a:rPr>
              <a:t>📄 </a:t>
            </a:r>
            <a:r>
              <a:rPr lang="nb-NO" sz="2400">
                <a:ea typeface="+mn-lt"/>
                <a:cs typeface="+mn-lt"/>
              </a:rPr>
              <a:t> </a:t>
            </a:r>
            <a:r>
              <a:rPr lang="nb-NO" sz="2300">
                <a:ea typeface="+mn-lt"/>
                <a:cs typeface="+mn-lt"/>
              </a:rPr>
              <a:t>Innhold – både dokumenter og innhold som legges ut i html (uio.no, Canvas ++). </a:t>
            </a:r>
          </a:p>
          <a:p>
            <a:pPr marL="846455" lvl="1" indent="-228600">
              <a:buFont typeface="Arial,Sans-Serif"/>
              <a:buChar char="•"/>
            </a:pPr>
            <a:r>
              <a:rPr lang="nb-NO" sz="1900">
                <a:ea typeface="+mn-lt"/>
                <a:cs typeface="+mn-lt"/>
              </a:rPr>
              <a:t>Overskriftsnivåer</a:t>
            </a:r>
          </a:p>
          <a:p>
            <a:pPr marL="846455" lvl="1" indent="-228600">
              <a:buFont typeface="Arial,Sans-Serif"/>
              <a:buChar char="•"/>
            </a:pPr>
            <a:r>
              <a:rPr lang="nb-NO" sz="1900">
                <a:ea typeface="+mn-lt"/>
                <a:cs typeface="+mn-lt"/>
              </a:rPr>
              <a:t>Legge til alternativ tekst på bilder og illustrasjoner</a:t>
            </a:r>
            <a:endParaRPr lang="en-US" sz="1900">
              <a:ea typeface="+mn-lt"/>
              <a:cs typeface="+mn-lt"/>
            </a:endParaRPr>
          </a:p>
          <a:p>
            <a:pPr marL="846455" lvl="1" indent="-228600">
              <a:buFont typeface="Arial,Sans-Serif"/>
              <a:buChar char="•"/>
            </a:pPr>
            <a:r>
              <a:rPr lang="nb-NO" sz="1900">
                <a:ea typeface="+mn-lt"/>
                <a:cs typeface="+mn-lt"/>
              </a:rPr>
              <a:t>Skrive klarspråk</a:t>
            </a:r>
            <a:endParaRPr lang="en-US" sz="1900">
              <a:ea typeface="+mn-lt"/>
              <a:cs typeface="+mn-lt"/>
            </a:endParaRPr>
          </a:p>
          <a:p>
            <a:pPr marL="846455" lvl="1" indent="-228600">
              <a:buFont typeface="Arial,Sans-Serif"/>
              <a:buChar char="•"/>
            </a:pPr>
            <a:r>
              <a:rPr lang="nb-NO" sz="1900">
                <a:ea typeface="+mn-lt"/>
                <a:cs typeface="+mn-lt"/>
              </a:rPr>
              <a:t>Beskrivende lenker</a:t>
            </a:r>
            <a:endParaRPr lang="en-US" sz="1900">
              <a:ea typeface="+mn-lt"/>
              <a:cs typeface="+mn-lt"/>
            </a:endParaRPr>
          </a:p>
          <a:p>
            <a:pPr marL="846455" lvl="1" indent="-228600">
              <a:buFont typeface="Arial,Sans-Serif"/>
              <a:buChar char="•"/>
            </a:pPr>
            <a:r>
              <a:rPr lang="nb-NO" sz="1900">
                <a:ea typeface="+mn-lt"/>
                <a:cs typeface="+mn-lt"/>
              </a:rPr>
              <a:t>Tabell brukes til å presentere tabelldata, ikke styre layout og utseende</a:t>
            </a:r>
          </a:p>
          <a:p>
            <a:pPr marL="846455" lvl="1" indent="-228600">
              <a:buFont typeface="Arial,Sans-Serif"/>
              <a:buChar char="•"/>
            </a:pPr>
            <a:r>
              <a:rPr lang="nb-NO" sz="1900">
                <a:ea typeface="+mn-lt"/>
                <a:cs typeface="+mn-lt"/>
              </a:rPr>
              <a:t>Tekstalternativ for video og lyd</a:t>
            </a:r>
          </a:p>
          <a:p>
            <a:pPr marL="0" indent="0"/>
            <a:endParaRPr lang="nb-NO">
              <a:cs typeface="Arial"/>
            </a:endParaRPr>
          </a:p>
          <a:p>
            <a:pPr marL="125095" indent="-125095">
              <a:buFont typeface="Arial"/>
              <a:buChar char="•"/>
            </a:pPr>
            <a:endParaRPr lang="nb-NO">
              <a:cs typeface="Arial"/>
            </a:endParaRPr>
          </a:p>
          <a:p>
            <a:pPr marL="125095" indent="-125095">
              <a:buFont typeface="Arial"/>
              <a:buChar char="•"/>
            </a:pPr>
            <a:endParaRPr lang="nb-NO">
              <a:cs typeface="Arial"/>
            </a:endParaRPr>
          </a:p>
          <a:p>
            <a:pPr marL="285750" indent="-285750">
              <a:buFont typeface="Arial"/>
              <a:buChar char="•"/>
            </a:pPr>
            <a:endParaRPr lang="nb-NO">
              <a:cs typeface="Arial"/>
            </a:endParaRPr>
          </a:p>
        </p:txBody>
      </p:sp>
      <p:sp>
        <p:nvSpPr>
          <p:cNvPr id="4" name="Footer Placeholder 3">
            <a:extLst>
              <a:ext uri="{FF2B5EF4-FFF2-40B4-BE49-F238E27FC236}">
                <a16:creationId xmlns:a16="http://schemas.microsoft.com/office/drawing/2014/main" id="{D29BEE24-3DC3-4839-F71C-8D59A6960369}"/>
              </a:ext>
            </a:extLst>
          </p:cNvPr>
          <p:cNvSpPr>
            <a:spLocks noGrp="1"/>
          </p:cNvSpPr>
          <p:nvPr>
            <p:ph type="ftr" sz="quarter" idx="3"/>
          </p:nvPr>
        </p:nvSpPr>
        <p:spPr/>
        <p:txBody>
          <a:bodyPr/>
          <a:lstStyle/>
          <a:p>
            <a:endParaRPr lang="nb-NO"/>
          </a:p>
        </p:txBody>
      </p:sp>
      <p:sp>
        <p:nvSpPr>
          <p:cNvPr id="5" name="Slide Number Placeholder 4">
            <a:extLst>
              <a:ext uri="{FF2B5EF4-FFF2-40B4-BE49-F238E27FC236}">
                <a16:creationId xmlns:a16="http://schemas.microsoft.com/office/drawing/2014/main" id="{11D93069-1002-6C49-6F1E-100499C9061C}"/>
              </a:ext>
            </a:extLst>
          </p:cNvPr>
          <p:cNvSpPr>
            <a:spLocks noGrp="1"/>
          </p:cNvSpPr>
          <p:nvPr>
            <p:ph type="sldNum" sz="quarter" idx="12"/>
          </p:nvPr>
        </p:nvSpPr>
        <p:spPr/>
        <p:txBody>
          <a:bodyPr/>
          <a:lstStyle/>
          <a:p>
            <a:r>
              <a:rPr lang="en-US"/>
              <a:t>Side </a:t>
            </a:r>
            <a:fld id="{5251F420-7306-4E7C-A79E-F31A38F7D392}" type="slidenum">
              <a:rPr lang="en-US" smtClean="0"/>
              <a:pPr/>
              <a:t>14</a:t>
            </a:fld>
            <a:endParaRPr lang="en-US"/>
          </a:p>
        </p:txBody>
      </p:sp>
    </p:spTree>
    <p:extLst>
      <p:ext uri="{BB962C8B-B14F-4D97-AF65-F5344CB8AC3E}">
        <p14:creationId xmlns:p14="http://schemas.microsoft.com/office/powerpoint/2010/main" val="68141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BF74-EF61-43E1-B502-A6941EF5CE9D}"/>
              </a:ext>
            </a:extLst>
          </p:cNvPr>
          <p:cNvSpPr>
            <a:spLocks noGrp="1"/>
          </p:cNvSpPr>
          <p:nvPr>
            <p:ph type="title"/>
          </p:nvPr>
        </p:nvSpPr>
        <p:spPr/>
        <p:txBody>
          <a:bodyPr/>
          <a:lstStyle/>
          <a:p>
            <a:r>
              <a:rPr lang="en-US">
                <a:cs typeface="Arial"/>
              </a:rPr>
              <a:t>Video </a:t>
            </a:r>
            <a:r>
              <a:rPr lang="en-US" err="1">
                <a:cs typeface="Arial"/>
              </a:rPr>
              <a:t>og</a:t>
            </a:r>
            <a:r>
              <a:rPr lang="en-US">
                <a:cs typeface="Arial"/>
              </a:rPr>
              <a:t> </a:t>
            </a:r>
            <a:r>
              <a:rPr lang="en-US" err="1">
                <a:cs typeface="Arial"/>
              </a:rPr>
              <a:t>lyd</a:t>
            </a:r>
            <a:endParaRPr lang="nb-NO" err="1"/>
          </a:p>
        </p:txBody>
      </p:sp>
      <p:sp>
        <p:nvSpPr>
          <p:cNvPr id="3" name="Content Placeholder 2">
            <a:extLst>
              <a:ext uri="{FF2B5EF4-FFF2-40B4-BE49-F238E27FC236}">
                <a16:creationId xmlns:a16="http://schemas.microsoft.com/office/drawing/2014/main" id="{43F194C5-2540-0665-3FD7-4BBB415A9D94}"/>
              </a:ext>
            </a:extLst>
          </p:cNvPr>
          <p:cNvSpPr>
            <a:spLocks noGrp="1"/>
          </p:cNvSpPr>
          <p:nvPr>
            <p:ph sz="quarter" idx="28"/>
          </p:nvPr>
        </p:nvSpPr>
        <p:spPr>
          <a:xfrm>
            <a:off x="380168" y="1180008"/>
            <a:ext cx="9443839" cy="4720030"/>
          </a:xfrm>
        </p:spPr>
        <p:txBody>
          <a:bodyPr vert="horz" lIns="0" tIns="0" rIns="0" bIns="0" rtlCol="0" anchor="t">
            <a:noAutofit/>
          </a:bodyPr>
          <a:lstStyle/>
          <a:p>
            <a:pPr marL="285750" indent="-285750">
              <a:buFont typeface="Arial"/>
              <a:buChar char="•"/>
            </a:pPr>
            <a:r>
              <a:rPr lang="nb-NO">
                <a:ea typeface="+mn-lt"/>
                <a:cs typeface="+mn-lt"/>
              </a:rPr>
              <a:t>Video og lyd skal ha et tekstalternativ. For eksempel ved at en video er tekstet.</a:t>
            </a:r>
            <a:endParaRPr lang="en-US">
              <a:ea typeface="+mn-lt"/>
              <a:cs typeface="+mn-lt"/>
            </a:endParaRPr>
          </a:p>
          <a:p>
            <a:pPr marL="285750" indent="-285750">
              <a:buFont typeface="Arial"/>
              <a:buChar char="•"/>
            </a:pPr>
            <a:r>
              <a:rPr lang="nb-NO">
                <a:ea typeface="+mn-lt"/>
                <a:cs typeface="+mn-lt"/>
              </a:rPr>
              <a:t>Gjøres ikke forskjell på om det er noen med funksjonsnedsettelser eller ikke i emnet.</a:t>
            </a:r>
          </a:p>
          <a:p>
            <a:pPr marL="285750" indent="-285750">
              <a:buFont typeface="Arial,Sans-Serif"/>
              <a:buChar char="•"/>
            </a:pPr>
            <a:r>
              <a:rPr lang="nb-NO">
                <a:ea typeface="+mn-lt"/>
                <a:cs typeface="+mn-lt"/>
              </a:rPr>
              <a:t>Ulike hjelpemidler/verktøy kan benyttes</a:t>
            </a:r>
            <a:endParaRPr lang="en-US">
              <a:ea typeface="+mn-lt"/>
              <a:cs typeface="+mn-lt"/>
            </a:endParaRPr>
          </a:p>
          <a:p>
            <a:pPr marL="846455" lvl="1" indent="-228600">
              <a:buFont typeface="Arial,Sans-Serif"/>
              <a:buChar char="•"/>
            </a:pPr>
            <a:r>
              <a:rPr lang="nb-NO">
                <a:ea typeface="+mn-lt"/>
                <a:cs typeface="+mn-lt"/>
                <a:hlinkClick r:id="rId3"/>
              </a:rPr>
              <a:t>Autotekst</a:t>
            </a:r>
            <a:r>
              <a:rPr lang="nb-NO">
                <a:ea typeface="+mn-lt"/>
                <a:cs typeface="+mn-lt"/>
              </a:rPr>
              <a:t> - automatisk transkribering fra tale til tekst, tjeneste utviklet av USIT</a:t>
            </a:r>
            <a:endParaRPr lang="en-US">
              <a:ea typeface="+mn-lt"/>
              <a:cs typeface="+mn-lt"/>
            </a:endParaRPr>
          </a:p>
          <a:p>
            <a:pPr marL="846455" lvl="1" indent="-228600">
              <a:buFont typeface="Arial,Sans-Serif"/>
              <a:buChar char="•"/>
            </a:pPr>
            <a:r>
              <a:rPr lang="nb-NO">
                <a:ea typeface="+mn-lt"/>
                <a:cs typeface="+mn-lt"/>
                <a:hlinkClick r:id="rId4"/>
              </a:rPr>
              <a:t>Panopto</a:t>
            </a:r>
            <a:r>
              <a:rPr lang="nb-NO">
                <a:ea typeface="+mn-lt"/>
                <a:cs typeface="+mn-lt"/>
              </a:rPr>
              <a:t> (ntnu.no) - tatt i bruk av UiO fra høsten 2022. Tjeneste for å gjøre videopptak, redigere, publisere og kan generere automatisk tekst på video.</a:t>
            </a:r>
            <a:endParaRPr lang="nb-NO"/>
          </a:p>
          <a:p>
            <a:pPr marL="846455" lvl="1" indent="-228600">
              <a:buFont typeface="Arial,Sans-Serif"/>
              <a:buChar char="•"/>
            </a:pPr>
            <a:r>
              <a:rPr lang="nb-NO" err="1">
                <a:ea typeface="+mn-lt"/>
                <a:cs typeface="+mn-lt"/>
              </a:rPr>
              <a:t>Whisper</a:t>
            </a:r>
            <a:r>
              <a:rPr lang="nb-NO">
                <a:ea typeface="+mn-lt"/>
                <a:cs typeface="+mn-lt"/>
              </a:rPr>
              <a:t> – ny tjeneste for </a:t>
            </a:r>
            <a:r>
              <a:rPr lang="nb-NO" err="1">
                <a:ea typeface="+mn-lt"/>
                <a:cs typeface="+mn-lt"/>
              </a:rPr>
              <a:t>autoteksting</a:t>
            </a:r>
            <a:r>
              <a:rPr lang="nb-NO">
                <a:ea typeface="+mn-lt"/>
                <a:cs typeface="+mn-lt"/>
              </a:rPr>
              <a:t> av video </a:t>
            </a:r>
          </a:p>
          <a:p>
            <a:pPr marL="285750" indent="-285750">
              <a:buFont typeface="Arial"/>
              <a:buChar char="•"/>
            </a:pPr>
            <a:r>
              <a:rPr lang="nb-NO">
                <a:ea typeface="+mn-lt"/>
                <a:cs typeface="+mn-lt"/>
              </a:rPr>
              <a:t>Det er tidkrevende og nye rutiner må på plass. UiO jobber nå med retningslinjer rundt dette. Inntil gode nok støttefunksjoner/verktøy er på plass, er det </a:t>
            </a:r>
            <a:r>
              <a:rPr lang="nb-NO" b="1">
                <a:ea typeface="+mn-lt"/>
                <a:cs typeface="+mn-lt"/>
              </a:rPr>
              <a:t>per i dag tillatt å publisere forelesningsvideo uten tekstalternativ</a:t>
            </a:r>
            <a:r>
              <a:rPr lang="nb-NO">
                <a:ea typeface="+mn-lt"/>
                <a:cs typeface="+mn-lt"/>
              </a:rPr>
              <a:t>. NB: Dette unntaket gjelder kun forelesningsvideo. </a:t>
            </a:r>
            <a:endParaRPr lang="en-US">
              <a:ea typeface="+mn-lt"/>
              <a:cs typeface="+mn-lt"/>
            </a:endParaRPr>
          </a:p>
          <a:p>
            <a:pPr marL="285750" indent="-285750">
              <a:buFont typeface="Arial"/>
              <a:buChar char="•"/>
            </a:pPr>
            <a:r>
              <a:rPr lang="nb-NO">
                <a:ea typeface="+mn-lt"/>
                <a:cs typeface="+mn-lt"/>
                <a:hlinkClick r:id="rId5"/>
              </a:rPr>
              <a:t>Mer om forelesningsopptak og teksting</a:t>
            </a:r>
            <a:endParaRPr lang="nb-NO">
              <a:cs typeface="Arial"/>
            </a:endParaRPr>
          </a:p>
          <a:p>
            <a:pPr marL="846455" lvl="1" indent="-228600">
              <a:buFont typeface="Arial"/>
              <a:buChar char="•"/>
            </a:pPr>
            <a:endParaRPr lang="nb-NO">
              <a:cs typeface="Arial"/>
            </a:endParaRPr>
          </a:p>
          <a:p>
            <a:pPr marL="846455" lvl="1" indent="-228600">
              <a:buFont typeface="Arial"/>
              <a:buChar char="•"/>
            </a:pPr>
            <a:endParaRPr lang="nb-NO">
              <a:cs typeface="Arial"/>
            </a:endParaRPr>
          </a:p>
          <a:p>
            <a:pPr marL="846455" lvl="1" indent="-228600">
              <a:buFont typeface="Arial"/>
              <a:buChar char="•"/>
            </a:pPr>
            <a:endParaRPr lang="nb-NO">
              <a:cs typeface="Arial"/>
            </a:endParaRPr>
          </a:p>
          <a:p>
            <a:pPr marL="125095" indent="-125095">
              <a:buFont typeface="Arial"/>
              <a:buChar char="•"/>
            </a:pPr>
            <a:endParaRPr lang="nb-NO">
              <a:cs typeface="Arial"/>
            </a:endParaRPr>
          </a:p>
          <a:p>
            <a:pPr marL="125095" indent="-125095">
              <a:buFont typeface="Arial"/>
              <a:buChar char="•"/>
            </a:pPr>
            <a:endParaRPr lang="nb-NO">
              <a:cs typeface="Arial"/>
            </a:endParaRPr>
          </a:p>
          <a:p>
            <a:pPr marL="125095" indent="-125095">
              <a:buFont typeface="Arial"/>
              <a:buChar char="•"/>
            </a:pPr>
            <a:endParaRPr lang="nb-NO">
              <a:cs typeface="Arial"/>
            </a:endParaRPr>
          </a:p>
          <a:p>
            <a:pPr marL="285750" indent="-285750">
              <a:buFont typeface="Arial"/>
              <a:buChar char="•"/>
            </a:pPr>
            <a:endParaRPr lang="nb-NO">
              <a:cs typeface="Arial"/>
            </a:endParaRPr>
          </a:p>
        </p:txBody>
      </p:sp>
      <p:sp>
        <p:nvSpPr>
          <p:cNvPr id="4" name="Footer Placeholder 3">
            <a:extLst>
              <a:ext uri="{FF2B5EF4-FFF2-40B4-BE49-F238E27FC236}">
                <a16:creationId xmlns:a16="http://schemas.microsoft.com/office/drawing/2014/main" id="{D29BEE24-3DC3-4839-F71C-8D59A6960369}"/>
              </a:ext>
            </a:extLst>
          </p:cNvPr>
          <p:cNvSpPr>
            <a:spLocks noGrp="1"/>
          </p:cNvSpPr>
          <p:nvPr>
            <p:ph type="ftr" sz="quarter" idx="3"/>
          </p:nvPr>
        </p:nvSpPr>
        <p:spPr/>
        <p:txBody>
          <a:bodyPr/>
          <a:lstStyle/>
          <a:p>
            <a:endParaRPr lang="nb-NO"/>
          </a:p>
        </p:txBody>
      </p:sp>
      <p:sp>
        <p:nvSpPr>
          <p:cNvPr id="5" name="Slide Number Placeholder 4">
            <a:extLst>
              <a:ext uri="{FF2B5EF4-FFF2-40B4-BE49-F238E27FC236}">
                <a16:creationId xmlns:a16="http://schemas.microsoft.com/office/drawing/2014/main" id="{11D93069-1002-6C49-6F1E-100499C9061C}"/>
              </a:ext>
            </a:extLst>
          </p:cNvPr>
          <p:cNvSpPr>
            <a:spLocks noGrp="1"/>
          </p:cNvSpPr>
          <p:nvPr>
            <p:ph type="sldNum" sz="quarter" idx="12"/>
          </p:nvPr>
        </p:nvSpPr>
        <p:spPr/>
        <p:txBody>
          <a:bodyPr/>
          <a:lstStyle/>
          <a:p>
            <a:r>
              <a:rPr lang="en-US"/>
              <a:t>Side </a:t>
            </a:r>
            <a:fld id="{5251F420-7306-4E7C-A79E-F31A38F7D392}" type="slidenum">
              <a:rPr lang="en-US" smtClean="0"/>
              <a:pPr/>
              <a:t>15</a:t>
            </a:fld>
            <a:endParaRPr lang="en-US"/>
          </a:p>
        </p:txBody>
      </p:sp>
    </p:spTree>
    <p:extLst>
      <p:ext uri="{BB962C8B-B14F-4D97-AF65-F5344CB8AC3E}">
        <p14:creationId xmlns:p14="http://schemas.microsoft.com/office/powerpoint/2010/main" val="328474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C3EFD8-22B0-3FCA-5A46-DF9D34ADDA51}"/>
              </a:ext>
            </a:extLst>
          </p:cNvPr>
          <p:cNvSpPr>
            <a:spLocks noGrp="1"/>
          </p:cNvSpPr>
          <p:nvPr>
            <p:ph type="title"/>
          </p:nvPr>
        </p:nvSpPr>
        <p:spPr>
          <a:xfrm>
            <a:off x="380168" y="267961"/>
            <a:ext cx="11431664" cy="754068"/>
          </a:xfrm>
        </p:spPr>
        <p:txBody>
          <a:bodyPr/>
          <a:lstStyle/>
          <a:p>
            <a:r>
              <a:rPr lang="nb-NO" err="1">
                <a:cs typeface="Arial"/>
              </a:rPr>
              <a:t>UUtilsynet</a:t>
            </a:r>
            <a:r>
              <a:rPr lang="nb-NO">
                <a:cs typeface="Arial"/>
              </a:rPr>
              <a:t> har rettet blikket mot UH-sektoren</a:t>
            </a:r>
            <a:endParaRPr lang="nb-NO" err="1"/>
          </a:p>
        </p:txBody>
      </p:sp>
      <p:sp>
        <p:nvSpPr>
          <p:cNvPr id="3" name="Plassholder for innhold 2">
            <a:extLst>
              <a:ext uri="{FF2B5EF4-FFF2-40B4-BE49-F238E27FC236}">
                <a16:creationId xmlns:a16="http://schemas.microsoft.com/office/drawing/2014/main" id="{DC390EA1-BC35-48BC-C0F8-D87685486689}"/>
              </a:ext>
            </a:extLst>
          </p:cNvPr>
          <p:cNvSpPr>
            <a:spLocks noGrp="1"/>
          </p:cNvSpPr>
          <p:nvPr>
            <p:ph sz="quarter" idx="28"/>
          </p:nvPr>
        </p:nvSpPr>
        <p:spPr>
          <a:xfrm>
            <a:off x="380168" y="1392041"/>
            <a:ext cx="8199557" cy="4507997"/>
          </a:xfrm>
        </p:spPr>
        <p:txBody>
          <a:bodyPr vert="horz" lIns="0" tIns="0" rIns="0" bIns="0" rtlCol="0" anchor="t">
            <a:noAutofit/>
          </a:bodyPr>
          <a:lstStyle/>
          <a:p>
            <a:pPr marL="285750" indent="-285750">
              <a:buFont typeface="Arial"/>
              <a:buChar char="•"/>
            </a:pPr>
            <a:r>
              <a:rPr lang="nb-NO" sz="2200">
                <a:cs typeface="Arial"/>
              </a:rPr>
              <a:t>En av oppgavene til </a:t>
            </a:r>
            <a:r>
              <a:rPr lang="nb-NO" sz="2200" err="1">
                <a:cs typeface="Arial"/>
              </a:rPr>
              <a:t>UUtilsynet</a:t>
            </a:r>
            <a:r>
              <a:rPr lang="nb-NO" sz="2200">
                <a:cs typeface="Arial"/>
              </a:rPr>
              <a:t> (Tilsynet for universell utforming av IKT, </a:t>
            </a:r>
            <a:r>
              <a:rPr lang="nb-NO" sz="2200">
                <a:cs typeface="Arial"/>
                <a:hlinkClick r:id="rId3"/>
              </a:rPr>
              <a:t>uutilsynet.no</a:t>
            </a:r>
            <a:r>
              <a:rPr lang="nb-NO" sz="2200">
                <a:cs typeface="Arial"/>
              </a:rPr>
              <a:t>) er å kontrollere om virksomheter oppfyller</a:t>
            </a:r>
            <a:r>
              <a:rPr lang="nb-NO" sz="2200">
                <a:ea typeface="+mn-lt"/>
                <a:cs typeface="+mn-lt"/>
              </a:rPr>
              <a:t> kravene for nettløsninger</a:t>
            </a:r>
            <a:endParaRPr lang="en-US" sz="2200">
              <a:cs typeface="Arial"/>
            </a:endParaRPr>
          </a:p>
          <a:p>
            <a:pPr marL="285750" indent="-285750">
              <a:buFont typeface="Arial"/>
              <a:buChar char="•"/>
            </a:pPr>
            <a:r>
              <a:rPr lang="nb-NO" sz="2200">
                <a:ea typeface="+mn-lt"/>
                <a:cs typeface="+mn-lt"/>
              </a:rPr>
              <a:t>Tilsyn</a:t>
            </a:r>
            <a:r>
              <a:rPr lang="nb-NO" sz="2200">
                <a:cs typeface="Arial"/>
              </a:rPr>
              <a:t> hos UiB og BI i 2021</a:t>
            </a:r>
          </a:p>
          <a:p>
            <a:pPr marL="285750" indent="-285750">
              <a:buFont typeface="Arial"/>
              <a:buChar char="•"/>
            </a:pPr>
            <a:r>
              <a:rPr lang="nb-NO" sz="2200">
                <a:cs typeface="Arial"/>
              </a:rPr>
              <a:t>UiB fikk dagsbot på 150 000 </a:t>
            </a:r>
          </a:p>
          <a:p>
            <a:pPr marL="285750" indent="-285750">
              <a:buFont typeface="Arial"/>
              <a:buChar char="•"/>
            </a:pPr>
            <a:r>
              <a:rPr lang="nb-NO" sz="2200">
                <a:cs typeface="Arial"/>
              </a:rPr>
              <a:t>Hva skjer om/når UiO får tilsyn?</a:t>
            </a:r>
            <a:endParaRPr lang="nb-NO" sz="2200">
              <a:ea typeface="+mn-lt"/>
              <a:cs typeface="+mn-lt"/>
            </a:endParaRPr>
          </a:p>
          <a:p>
            <a:pPr marL="846455" lvl="1" indent="-285750">
              <a:buFont typeface="Arial"/>
              <a:buChar char="•"/>
            </a:pPr>
            <a:r>
              <a:rPr lang="nb-NO" sz="2000">
                <a:ea typeface="+mn-lt"/>
                <a:cs typeface="+mn-lt"/>
              </a:rPr>
              <a:t>Varsling 14 dager før tilsynet starter</a:t>
            </a:r>
          </a:p>
          <a:p>
            <a:pPr marL="846455" lvl="1" indent="-285750">
              <a:buFont typeface="Arial"/>
              <a:buChar char="•"/>
            </a:pPr>
            <a:r>
              <a:rPr lang="nb-NO" sz="2000">
                <a:ea typeface="+mn-lt"/>
                <a:cs typeface="+mn-lt"/>
              </a:rPr>
              <a:t>Finner de ut at nettløsningen bryter regelverket, følger de opp virksomheten til feilene blir korrigerte. Om nødvendig bruker de pålegg om retting og dagbøter. </a:t>
            </a:r>
            <a:endParaRPr lang="nb-NO"/>
          </a:p>
          <a:p>
            <a:pPr marL="846455" lvl="1" indent="-285750">
              <a:buFont typeface="Arial"/>
              <a:buChar char="•"/>
            </a:pPr>
            <a:endParaRPr lang="nb-NO" sz="2000">
              <a:cs typeface="Arial"/>
            </a:endParaRPr>
          </a:p>
          <a:p>
            <a:pPr marL="846455" lvl="1" indent="-285750">
              <a:buFont typeface="Arial"/>
              <a:buChar char="•"/>
            </a:pPr>
            <a:endParaRPr lang="nb-NO">
              <a:cs typeface="Arial"/>
            </a:endParaRPr>
          </a:p>
        </p:txBody>
      </p:sp>
      <p:pic>
        <p:nvPicPr>
          <p:cNvPr id="6" name="Bilde 6" descr="Skjermskudd av nyhetsartikkel med overskriften «UiB får bot på 150000 – brøt lovverket på åtte punkt»">
            <a:extLst>
              <a:ext uri="{FF2B5EF4-FFF2-40B4-BE49-F238E27FC236}">
                <a16:creationId xmlns:a16="http://schemas.microsoft.com/office/drawing/2014/main" id="{7A8C2AEA-2FE5-43B1-F026-9CF7D285FB6C}"/>
              </a:ext>
            </a:extLst>
          </p:cNvPr>
          <p:cNvPicPr>
            <a:picLocks noChangeAspect="1"/>
          </p:cNvPicPr>
          <p:nvPr/>
        </p:nvPicPr>
        <p:blipFill>
          <a:blip r:embed="rId4"/>
          <a:stretch>
            <a:fillRect/>
          </a:stretch>
        </p:blipFill>
        <p:spPr>
          <a:xfrm>
            <a:off x="9132319" y="1068381"/>
            <a:ext cx="2679513" cy="4943283"/>
          </a:xfrm>
          <a:prstGeom prst="rect">
            <a:avLst/>
          </a:prstGeom>
          <a:effectLst>
            <a:outerShdw blurRad="50800" dist="38100" dir="2700000" algn="tl" rotWithShape="0">
              <a:prstClr val="black">
                <a:alpha val="50000"/>
              </a:prstClr>
            </a:outerShdw>
          </a:effectLst>
        </p:spPr>
      </p:pic>
      <p:sp>
        <p:nvSpPr>
          <p:cNvPr id="4" name="Plassholder for bunntekst 3">
            <a:extLst>
              <a:ext uri="{FF2B5EF4-FFF2-40B4-BE49-F238E27FC236}">
                <a16:creationId xmlns:a16="http://schemas.microsoft.com/office/drawing/2014/main" id="{6D6A4163-0FCC-9723-3F47-C38C7572BDBF}"/>
              </a:ext>
            </a:extLst>
          </p:cNvPr>
          <p:cNvSpPr>
            <a:spLocks noGrp="1"/>
          </p:cNvSpPr>
          <p:nvPr>
            <p:ph type="ftr" sz="quarter" idx="3"/>
          </p:nvPr>
        </p:nvSpPr>
        <p:spPr/>
        <p:txBody>
          <a:bodyPr/>
          <a:lstStyle/>
          <a:p>
            <a:endParaRPr lang="nb-NO"/>
          </a:p>
        </p:txBody>
      </p:sp>
      <p:sp>
        <p:nvSpPr>
          <p:cNvPr id="5" name="Plassholder for lysbildenummer 4">
            <a:extLst>
              <a:ext uri="{FF2B5EF4-FFF2-40B4-BE49-F238E27FC236}">
                <a16:creationId xmlns:a16="http://schemas.microsoft.com/office/drawing/2014/main" id="{472749D3-E924-7BB3-AE9C-734EC8FEBFB3}"/>
              </a:ext>
            </a:extLst>
          </p:cNvPr>
          <p:cNvSpPr>
            <a:spLocks noGrp="1"/>
          </p:cNvSpPr>
          <p:nvPr>
            <p:ph type="sldNum" sz="quarter" idx="12"/>
          </p:nvPr>
        </p:nvSpPr>
        <p:spPr/>
        <p:txBody>
          <a:bodyPr/>
          <a:lstStyle/>
          <a:p>
            <a:r>
              <a:rPr lang="en-US"/>
              <a:t>Side </a:t>
            </a:r>
            <a:fld id="{5251F420-7306-4E7C-A79E-F31A38F7D392}" type="slidenum">
              <a:rPr lang="en-US" dirty="0" smtClean="0"/>
              <a:pPr/>
              <a:t>16</a:t>
            </a:fld>
            <a:endParaRPr lang="en-US"/>
          </a:p>
        </p:txBody>
      </p:sp>
    </p:spTree>
    <p:extLst>
      <p:ext uri="{BB962C8B-B14F-4D97-AF65-F5344CB8AC3E}">
        <p14:creationId xmlns:p14="http://schemas.microsoft.com/office/powerpoint/2010/main" val="285003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5782A5-D156-F558-BFD0-3FD206CD21B5}"/>
              </a:ext>
            </a:extLst>
          </p:cNvPr>
          <p:cNvSpPr>
            <a:spLocks noGrp="1"/>
          </p:cNvSpPr>
          <p:nvPr>
            <p:ph type="title"/>
          </p:nvPr>
        </p:nvSpPr>
        <p:spPr>
          <a:xfrm>
            <a:off x="351652" y="2782517"/>
            <a:ext cx="5358865" cy="1292631"/>
          </a:xfrm>
        </p:spPr>
        <p:txBody>
          <a:bodyPr/>
          <a:lstStyle/>
          <a:p>
            <a:r>
              <a:rPr lang="nb-NO">
                <a:cs typeface="Arial"/>
              </a:rPr>
              <a:t>Hvordan kommer </a:t>
            </a:r>
            <a:br>
              <a:rPr lang="nb-NO">
                <a:cs typeface="Arial"/>
              </a:rPr>
            </a:br>
            <a:r>
              <a:rPr lang="nb-NO">
                <a:cs typeface="Arial"/>
              </a:rPr>
              <a:t>vi i mål?</a:t>
            </a:r>
            <a:endParaRPr lang="nb-NO"/>
          </a:p>
        </p:txBody>
      </p:sp>
      <p:sp>
        <p:nvSpPr>
          <p:cNvPr id="3" name="Plassholder for tekst 2">
            <a:extLst>
              <a:ext uri="{FF2B5EF4-FFF2-40B4-BE49-F238E27FC236}">
                <a16:creationId xmlns:a16="http://schemas.microsoft.com/office/drawing/2014/main" id="{4A08A9A6-D5CD-2BC1-2571-A56124C6DDFE}"/>
              </a:ext>
            </a:extLst>
          </p:cNvPr>
          <p:cNvSpPr>
            <a:spLocks noGrp="1"/>
          </p:cNvSpPr>
          <p:nvPr>
            <p:ph type="body" idx="2"/>
          </p:nvPr>
        </p:nvSpPr>
        <p:spPr/>
        <p:txBody>
          <a:bodyPr>
            <a:normAutofit/>
          </a:bodyPr>
          <a:lstStyle/>
          <a:p>
            <a:pPr marL="495300" indent="-342900"/>
            <a:r>
              <a:rPr lang="nb-NO" sz="2100">
                <a:cs typeface="Arial"/>
              </a:rPr>
              <a:t>Noe løses teknisk</a:t>
            </a:r>
          </a:p>
          <a:p>
            <a:pPr marL="1217930" lvl="1" indent="-456565"/>
            <a:r>
              <a:rPr lang="nb-NO" sz="1450">
                <a:cs typeface="Arial"/>
              </a:rPr>
              <a:t>UiO sentralt har ansvar for de største tjenestene som uio.no og Canvas.</a:t>
            </a:r>
          </a:p>
          <a:p>
            <a:pPr marL="1217930" lvl="1" indent="-456565"/>
            <a:r>
              <a:rPr lang="nb-NO" sz="1450">
                <a:cs typeface="Arial"/>
              </a:rPr>
              <a:t>Lokale tjenester har enhetene selv ansvaret for.</a:t>
            </a:r>
            <a:br>
              <a:rPr lang="nb-NO" sz="1450">
                <a:cs typeface="Arial"/>
              </a:rPr>
            </a:br>
            <a:endParaRPr lang="nb-NO" sz="1467">
              <a:cs typeface="Arial"/>
            </a:endParaRPr>
          </a:p>
          <a:p>
            <a:pPr marL="608965" indent="-456565"/>
            <a:r>
              <a:rPr lang="nb-NO" sz="2100">
                <a:cs typeface="Arial"/>
              </a:rPr>
              <a:t>Hovedvekten ligger på innholdet som publiseres</a:t>
            </a:r>
          </a:p>
          <a:p>
            <a:pPr marL="1217930" lvl="1" indent="-456565"/>
            <a:r>
              <a:rPr lang="nb-NO" sz="1450">
                <a:cs typeface="Arial"/>
              </a:rPr>
              <a:t>Dette gjelder alle som publiserer og lager innhold som er rettet mot studentene eller offentligheten, både sentralt og lokalt.</a:t>
            </a:r>
          </a:p>
          <a:p>
            <a:pPr marL="1217930" lvl="1" indent="-456565"/>
            <a:r>
              <a:rPr lang="nb-NO" sz="1450">
                <a:cs typeface="Arial"/>
              </a:rPr>
              <a:t>Det finnes støtteverktøy som er knyttet til de tekniske rammeverkene (som UU-sjekk i </a:t>
            </a:r>
            <a:r>
              <a:rPr lang="nb-NO" sz="1450" err="1">
                <a:cs typeface="Arial"/>
              </a:rPr>
              <a:t>Vortex</a:t>
            </a:r>
            <a:r>
              <a:rPr lang="nb-NO" sz="1450">
                <a:cs typeface="Arial"/>
              </a:rPr>
              <a:t> og Canvas). </a:t>
            </a:r>
            <a:br>
              <a:rPr lang="nb-NO" sz="1450">
                <a:cs typeface="Arial"/>
              </a:rPr>
            </a:br>
            <a:endParaRPr lang="nb-NO" sz="1450">
              <a:cs typeface="Arial"/>
            </a:endParaRPr>
          </a:p>
          <a:p>
            <a:pPr marL="608965" indent="-456565"/>
            <a:r>
              <a:rPr lang="nb-NO" sz="2100">
                <a:cs typeface="Arial"/>
              </a:rPr>
              <a:t>Målet er at dette blir en del av måten alle jobber på, i alle ledd</a:t>
            </a:r>
            <a:endParaRPr lang="nb-NO"/>
          </a:p>
        </p:txBody>
      </p:sp>
      <p:sp>
        <p:nvSpPr>
          <p:cNvPr id="4" name="Plassholder for lysbildenummer 3">
            <a:extLst>
              <a:ext uri="{FF2B5EF4-FFF2-40B4-BE49-F238E27FC236}">
                <a16:creationId xmlns:a16="http://schemas.microsoft.com/office/drawing/2014/main" id="{4042051F-9ACD-07BA-06C5-4D7A8E8A0E3F}"/>
              </a:ext>
            </a:extLst>
          </p:cNvPr>
          <p:cNvSpPr>
            <a:spLocks noGrp="1"/>
          </p:cNvSpPr>
          <p:nvPr>
            <p:ph type="sldNum" idx="12"/>
          </p:nvPr>
        </p:nvSpPr>
        <p:spPr/>
        <p:txBody>
          <a:bodyPr/>
          <a:lstStyle/>
          <a:p>
            <a:fld id="{00000000-1234-1234-1234-123412341234}" type="slidenum">
              <a:rPr lang="no" dirty="0" smtClean="0"/>
              <a:pPr/>
              <a:t>17</a:t>
            </a:fld>
            <a:endParaRPr lang="no"/>
          </a:p>
        </p:txBody>
      </p:sp>
    </p:spTree>
    <p:extLst>
      <p:ext uri="{BB962C8B-B14F-4D97-AF65-F5344CB8AC3E}">
        <p14:creationId xmlns:p14="http://schemas.microsoft.com/office/powerpoint/2010/main" val="419261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04E91F-C478-EF4C-A4F7-891A9B20CF28}"/>
              </a:ext>
            </a:extLst>
          </p:cNvPr>
          <p:cNvSpPr>
            <a:spLocks noGrp="1"/>
          </p:cNvSpPr>
          <p:nvPr>
            <p:ph type="title"/>
          </p:nvPr>
        </p:nvSpPr>
        <p:spPr>
          <a:xfrm>
            <a:off x="380168" y="267961"/>
            <a:ext cx="11431664" cy="754068"/>
          </a:xfrm>
        </p:spPr>
        <p:txBody>
          <a:bodyPr/>
          <a:lstStyle/>
          <a:p>
            <a:r>
              <a:rPr lang="nb-NO"/>
              <a:t>Hva bør dere starte med lokalt?</a:t>
            </a:r>
          </a:p>
        </p:txBody>
      </p:sp>
      <p:sp>
        <p:nvSpPr>
          <p:cNvPr id="3" name="Plassholder for innhold 2">
            <a:extLst>
              <a:ext uri="{FF2B5EF4-FFF2-40B4-BE49-F238E27FC236}">
                <a16:creationId xmlns:a16="http://schemas.microsoft.com/office/drawing/2014/main" id="{26CBDE75-A518-6243-A7CD-62E88DFCB267}"/>
              </a:ext>
            </a:extLst>
          </p:cNvPr>
          <p:cNvSpPr>
            <a:spLocks noGrp="1"/>
          </p:cNvSpPr>
          <p:nvPr>
            <p:ph sz="quarter" idx="28"/>
          </p:nvPr>
        </p:nvSpPr>
        <p:spPr>
          <a:xfrm>
            <a:off x="380168" y="983118"/>
            <a:ext cx="9576360" cy="4236563"/>
          </a:xfrm>
        </p:spPr>
        <p:txBody>
          <a:bodyPr vert="horz" lIns="0" tIns="0" rIns="0" bIns="0" rtlCol="0" anchor="t">
            <a:noAutofit/>
          </a:bodyPr>
          <a:lstStyle/>
          <a:p>
            <a:pPr marL="0" indent="0"/>
            <a:endParaRPr lang="nb-NO" sz="2100">
              <a:cs typeface="Arial"/>
            </a:endParaRPr>
          </a:p>
          <a:p>
            <a:pPr marL="342900" indent="-342900">
              <a:buFont typeface="Arial"/>
              <a:buChar char="•"/>
            </a:pPr>
            <a:r>
              <a:rPr lang="nb-NO" sz="2400"/>
              <a:t>Kartlegge situasjonen på fakultetet </a:t>
            </a:r>
            <a:endParaRPr lang="en-US" sz="2400">
              <a:cs typeface="Arial"/>
            </a:endParaRPr>
          </a:p>
          <a:p>
            <a:pPr marL="846455" lvl="1" indent="-228600"/>
            <a:r>
              <a:rPr lang="nb-NO" sz="2000"/>
              <a:t>Hvilke systemer har dere?</a:t>
            </a:r>
            <a:endParaRPr lang="en-US" sz="2000">
              <a:cs typeface="Arial"/>
            </a:endParaRPr>
          </a:p>
          <a:p>
            <a:pPr marL="846455" lvl="1" indent="-228600"/>
            <a:r>
              <a:rPr lang="nb-NO" sz="2000"/>
              <a:t>Hvordan står det til med innholdsforvaltningen? </a:t>
            </a:r>
            <a:endParaRPr lang="en-US" sz="2000">
              <a:cs typeface="Arial"/>
            </a:endParaRPr>
          </a:p>
          <a:p>
            <a:pPr marL="846455" lvl="1" indent="-228600"/>
            <a:r>
              <a:rPr lang="nb-NO" sz="2000"/>
              <a:t>Hvem sitter på kompetanse om </a:t>
            </a:r>
            <a:r>
              <a:rPr lang="nb-NO" sz="2000" err="1"/>
              <a:t>uu</a:t>
            </a:r>
            <a:r>
              <a:rPr lang="nb-NO" sz="2000"/>
              <a:t>, og hvem bør lære mer?</a:t>
            </a:r>
            <a:br>
              <a:rPr lang="nb-NO" sz="2000"/>
            </a:br>
            <a:endParaRPr lang="en-US" sz="2000">
              <a:cs typeface="Arial"/>
            </a:endParaRPr>
          </a:p>
          <a:p>
            <a:pPr marL="342900" indent="-342900">
              <a:buFont typeface="Arial"/>
              <a:buChar char="•"/>
            </a:pPr>
            <a:r>
              <a:rPr lang="nb-NO" sz="2400">
                <a:cs typeface="Arial"/>
              </a:rPr>
              <a:t>Bygge kompetanse hos faglærere og de som forvalter/utvikler systemer</a:t>
            </a:r>
          </a:p>
          <a:p>
            <a:pPr marL="846455" lvl="1" indent="-285750"/>
            <a:r>
              <a:rPr lang="nb-NO" sz="2000">
                <a:cs typeface="Arial"/>
              </a:rPr>
              <a:t>UU-prosjektgruppa/USIT vurderer å holde flere </a:t>
            </a:r>
            <a:r>
              <a:rPr lang="nb-NO" sz="2000" err="1">
                <a:cs typeface="Arial"/>
              </a:rPr>
              <a:t>webinarer</a:t>
            </a:r>
            <a:r>
              <a:rPr lang="nb-NO" sz="2000">
                <a:cs typeface="Arial"/>
              </a:rPr>
              <a:t> om ulike tema innenfor </a:t>
            </a:r>
            <a:r>
              <a:rPr lang="nb-NO" sz="2000" err="1">
                <a:cs typeface="Arial"/>
              </a:rPr>
              <a:t>uu</a:t>
            </a:r>
            <a:r>
              <a:rPr lang="nb-NO" sz="2000">
                <a:cs typeface="Arial"/>
              </a:rPr>
              <a:t>. Meld gjerne inn ønske om tema!</a:t>
            </a:r>
          </a:p>
          <a:p>
            <a:pPr marL="846455" lvl="1" indent="-285750"/>
            <a:r>
              <a:rPr lang="nb-NO" sz="2000">
                <a:cs typeface="Arial"/>
                <a:hlinkClick r:id="rId3"/>
              </a:rPr>
              <a:t>Nye infosider om universell utforming</a:t>
            </a:r>
            <a:r>
              <a:rPr lang="nb-NO" sz="2000">
                <a:cs typeface="Arial"/>
              </a:rPr>
              <a:t> er nå publisert</a:t>
            </a:r>
            <a:br>
              <a:rPr lang="nb-NO" sz="2000">
                <a:ea typeface="+mn-lt"/>
                <a:cs typeface="+mn-lt"/>
              </a:rPr>
            </a:br>
            <a:endParaRPr lang="nb-NO" sz="2000">
              <a:ea typeface="+mn-lt"/>
              <a:cs typeface="+mn-lt"/>
            </a:endParaRPr>
          </a:p>
        </p:txBody>
      </p:sp>
      <p:sp>
        <p:nvSpPr>
          <p:cNvPr id="5" name="Plassholder for lysbildenummer 4">
            <a:extLst>
              <a:ext uri="{FF2B5EF4-FFF2-40B4-BE49-F238E27FC236}">
                <a16:creationId xmlns:a16="http://schemas.microsoft.com/office/drawing/2014/main" id="{81CFF35D-DC8B-6D4B-8C77-B352472B52EE}"/>
              </a:ext>
            </a:extLst>
          </p:cNvPr>
          <p:cNvSpPr>
            <a:spLocks noGrp="1"/>
          </p:cNvSpPr>
          <p:nvPr>
            <p:ph type="sldNum" sz="quarter" idx="12"/>
          </p:nvPr>
        </p:nvSpPr>
        <p:spPr/>
        <p:txBody>
          <a:bodyPr/>
          <a:lstStyle/>
          <a:p>
            <a:r>
              <a:rPr lang="en-US"/>
              <a:t>Side </a:t>
            </a:r>
            <a:fld id="{5251F420-7306-4E7C-A79E-F31A38F7D392}" type="slidenum">
              <a:rPr lang="en-US" dirty="0" smtClean="0"/>
              <a:pPr/>
              <a:t>18</a:t>
            </a:fld>
            <a:endParaRPr lang="en-US"/>
          </a:p>
        </p:txBody>
      </p:sp>
    </p:spTree>
    <p:extLst>
      <p:ext uri="{BB962C8B-B14F-4D97-AF65-F5344CB8AC3E}">
        <p14:creationId xmlns:p14="http://schemas.microsoft.com/office/powerpoint/2010/main" val="10183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1326-1184-6C3B-8340-D002E9811586}"/>
              </a:ext>
            </a:extLst>
          </p:cNvPr>
          <p:cNvSpPr>
            <a:spLocks noGrp="1"/>
          </p:cNvSpPr>
          <p:nvPr>
            <p:ph type="title"/>
          </p:nvPr>
        </p:nvSpPr>
        <p:spPr/>
        <p:txBody>
          <a:bodyPr/>
          <a:lstStyle/>
          <a:p>
            <a:r>
              <a:rPr lang="nb-NO">
                <a:ea typeface="+mj-lt"/>
                <a:cs typeface="+mj-lt"/>
              </a:rPr>
              <a:t>Hva bør dere starte med lokalt? (forts.)</a:t>
            </a:r>
            <a:endParaRPr lang="en-US">
              <a:ea typeface="+mj-lt"/>
              <a:cs typeface="+mj-lt"/>
            </a:endParaRPr>
          </a:p>
          <a:p>
            <a:endParaRPr lang="en-US">
              <a:cs typeface="Arial"/>
            </a:endParaRPr>
          </a:p>
        </p:txBody>
      </p:sp>
      <p:sp>
        <p:nvSpPr>
          <p:cNvPr id="3" name="Content Placeholder 2">
            <a:extLst>
              <a:ext uri="{FF2B5EF4-FFF2-40B4-BE49-F238E27FC236}">
                <a16:creationId xmlns:a16="http://schemas.microsoft.com/office/drawing/2014/main" id="{CD00F011-E146-1139-F92D-A601AB29D292}"/>
              </a:ext>
            </a:extLst>
          </p:cNvPr>
          <p:cNvSpPr>
            <a:spLocks noGrp="1"/>
          </p:cNvSpPr>
          <p:nvPr>
            <p:ph sz="quarter" idx="28"/>
          </p:nvPr>
        </p:nvSpPr>
        <p:spPr>
          <a:xfrm>
            <a:off x="380168" y="1370508"/>
            <a:ext cx="10275057" cy="4529530"/>
          </a:xfrm>
        </p:spPr>
        <p:txBody>
          <a:bodyPr vert="horz" lIns="0" tIns="0" rIns="0" bIns="0" rtlCol="0" anchor="t">
            <a:noAutofit/>
          </a:bodyPr>
          <a:lstStyle/>
          <a:p>
            <a:pPr marL="285750" indent="-285750">
              <a:buFont typeface="Arial,Sans-Serif"/>
              <a:buChar char="•"/>
            </a:pPr>
            <a:r>
              <a:rPr lang="nb-NO" sz="2400">
                <a:ea typeface="+mn-lt"/>
                <a:cs typeface="+mn-lt"/>
              </a:rPr>
              <a:t>Få det inn i planer og strategier</a:t>
            </a:r>
            <a:endParaRPr lang="en-US" sz="2400">
              <a:ea typeface="+mn-lt"/>
              <a:cs typeface="+mn-lt"/>
            </a:endParaRPr>
          </a:p>
          <a:p>
            <a:pPr marL="846455" lvl="1" indent="-228600">
              <a:buFont typeface="Arial,Sans-Serif"/>
              <a:buChar char="•"/>
            </a:pPr>
            <a:r>
              <a:rPr lang="nb-NO" sz="2000">
                <a:cs typeface="Arial"/>
              </a:rPr>
              <a:t>Videreformidle informasjonen fra i dag til de som er nærmeste leder til alle publisister på fakultetet</a:t>
            </a:r>
            <a:endParaRPr lang="en-US" sz="2000">
              <a:ea typeface="+mn-lt"/>
              <a:cs typeface="+mn-lt"/>
            </a:endParaRPr>
          </a:p>
          <a:p>
            <a:pPr marL="846455" lvl="1" indent="-228600">
              <a:buFont typeface="Arial,Sans-Serif"/>
              <a:buChar char="•"/>
            </a:pPr>
            <a:r>
              <a:rPr lang="nb-NO" sz="2000">
                <a:cs typeface="Arial"/>
              </a:rPr>
              <a:t>Ta gjerne kontakt med </a:t>
            </a:r>
            <a:r>
              <a:rPr lang="nb-NO" sz="2000" err="1">
                <a:cs typeface="Arial"/>
              </a:rPr>
              <a:t>uu</a:t>
            </a:r>
            <a:r>
              <a:rPr lang="nb-NO" sz="2000">
                <a:cs typeface="Arial"/>
              </a:rPr>
              <a:t>-prosjektgruppa om dere ønsker innspill til dette arbeidet</a:t>
            </a:r>
            <a:endParaRPr lang="nb-NO" sz="2000">
              <a:ea typeface="+mn-lt"/>
              <a:cs typeface="+mn-lt"/>
            </a:endParaRPr>
          </a:p>
          <a:p>
            <a:pPr marL="846455" lvl="1" indent="-228600">
              <a:buFont typeface="Arial,Sans-Serif"/>
              <a:buChar char="•"/>
            </a:pPr>
            <a:r>
              <a:rPr lang="nb-NO" sz="2000">
                <a:cs typeface="Arial"/>
              </a:rPr>
              <a:t>Hvilke rutiner har dere for kvalitetssikring av innholdet i dag?</a:t>
            </a:r>
            <a:endParaRPr lang="en-US" sz="2000">
              <a:ea typeface="+mn-lt"/>
              <a:cs typeface="+mn-lt"/>
            </a:endParaRPr>
          </a:p>
          <a:p>
            <a:pPr marL="846455" lvl="1" indent="-228600">
              <a:buFont typeface="Arial,Sans-Serif"/>
              <a:buChar char="•"/>
            </a:pPr>
            <a:r>
              <a:rPr lang="nb-NO" sz="2000" err="1">
                <a:cs typeface="Arial"/>
              </a:rPr>
              <a:t>Bake</a:t>
            </a:r>
            <a:r>
              <a:rPr lang="nb-NO" sz="2000">
                <a:cs typeface="Arial"/>
              </a:rPr>
              <a:t> det inn i eksisterende rutiner</a:t>
            </a:r>
            <a:br>
              <a:rPr lang="nb-NO" sz="2000">
                <a:cs typeface="Arial"/>
              </a:rPr>
            </a:br>
            <a:endParaRPr lang="en-US" sz="2000">
              <a:ea typeface="+mn-lt"/>
              <a:cs typeface="+mn-lt"/>
            </a:endParaRPr>
          </a:p>
          <a:p>
            <a:pPr marL="400050" indent="-342900">
              <a:buFont typeface="Arial,Sans-Serif"/>
              <a:buChar char="•"/>
            </a:pPr>
            <a:r>
              <a:rPr lang="nb-NO" sz="2400">
                <a:cs typeface="Arial"/>
              </a:rPr>
              <a:t>Start med det nye innholdet</a:t>
            </a:r>
            <a:endParaRPr lang="nb-NO" sz="2400">
              <a:ea typeface="+mn-lt"/>
              <a:cs typeface="+mn-lt"/>
            </a:endParaRPr>
          </a:p>
          <a:p>
            <a:pPr marL="125095" indent="-125095"/>
            <a:endParaRPr lang="en-US">
              <a:cs typeface="Arial"/>
            </a:endParaRPr>
          </a:p>
        </p:txBody>
      </p:sp>
      <p:sp>
        <p:nvSpPr>
          <p:cNvPr id="4" name="Footer Placeholder 3">
            <a:extLst>
              <a:ext uri="{FF2B5EF4-FFF2-40B4-BE49-F238E27FC236}">
                <a16:creationId xmlns:a16="http://schemas.microsoft.com/office/drawing/2014/main" id="{12FBC09D-0E3B-58F8-A7E3-C9ED0AC969E2}"/>
              </a:ext>
            </a:extLst>
          </p:cNvPr>
          <p:cNvSpPr>
            <a:spLocks noGrp="1"/>
          </p:cNvSpPr>
          <p:nvPr>
            <p:ph type="ftr" sz="quarter" idx="3"/>
          </p:nvPr>
        </p:nvSpPr>
        <p:spPr/>
        <p:txBody>
          <a:bodyPr/>
          <a:lstStyle/>
          <a:p>
            <a:endParaRPr lang="nb-NO"/>
          </a:p>
        </p:txBody>
      </p:sp>
      <p:sp>
        <p:nvSpPr>
          <p:cNvPr id="5" name="Slide Number Placeholder 4">
            <a:extLst>
              <a:ext uri="{FF2B5EF4-FFF2-40B4-BE49-F238E27FC236}">
                <a16:creationId xmlns:a16="http://schemas.microsoft.com/office/drawing/2014/main" id="{64FF11AF-3F20-56C3-5B6B-1E4E62B38997}"/>
              </a:ext>
            </a:extLst>
          </p:cNvPr>
          <p:cNvSpPr>
            <a:spLocks noGrp="1"/>
          </p:cNvSpPr>
          <p:nvPr>
            <p:ph type="sldNum" sz="quarter" idx="12"/>
          </p:nvPr>
        </p:nvSpPr>
        <p:spPr/>
        <p:txBody>
          <a:bodyPr/>
          <a:lstStyle/>
          <a:p>
            <a:r>
              <a:rPr lang="en-US"/>
              <a:t>Side </a:t>
            </a:r>
            <a:fld id="{5251F420-7306-4E7C-A79E-F31A38F7D392}" type="slidenum">
              <a:rPr lang="en-US" smtClean="0"/>
              <a:pPr/>
              <a:t>19</a:t>
            </a:fld>
            <a:endParaRPr lang="en-US"/>
          </a:p>
        </p:txBody>
      </p:sp>
    </p:spTree>
    <p:extLst>
      <p:ext uri="{BB962C8B-B14F-4D97-AF65-F5344CB8AC3E}">
        <p14:creationId xmlns:p14="http://schemas.microsoft.com/office/powerpoint/2010/main" val="123129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5937B4-4F68-4B45-B3C7-35B10415FBB7}"/>
              </a:ext>
            </a:extLst>
          </p:cNvPr>
          <p:cNvSpPr>
            <a:spLocks noGrp="1"/>
          </p:cNvSpPr>
          <p:nvPr>
            <p:ph type="title"/>
          </p:nvPr>
        </p:nvSpPr>
        <p:spPr>
          <a:xfrm>
            <a:off x="382933" y="2173393"/>
            <a:ext cx="3717652" cy="1325563"/>
          </a:xfrm>
        </p:spPr>
        <p:txBody>
          <a:bodyPr/>
          <a:lstStyle/>
          <a:p>
            <a:r>
              <a:rPr lang="nb-NO"/>
              <a:t>Innhold</a:t>
            </a:r>
          </a:p>
        </p:txBody>
      </p:sp>
      <p:sp>
        <p:nvSpPr>
          <p:cNvPr id="3" name="Plassholder for tekst 2">
            <a:extLst>
              <a:ext uri="{FF2B5EF4-FFF2-40B4-BE49-F238E27FC236}">
                <a16:creationId xmlns:a16="http://schemas.microsoft.com/office/drawing/2014/main" id="{D31BB6A0-405F-A447-BDFF-441A64FA0FD9}"/>
              </a:ext>
            </a:extLst>
          </p:cNvPr>
          <p:cNvSpPr>
            <a:spLocks noGrp="1"/>
          </p:cNvSpPr>
          <p:nvPr>
            <p:ph type="body" sz="quarter" idx="23"/>
          </p:nvPr>
        </p:nvSpPr>
        <p:spPr>
          <a:xfrm>
            <a:off x="4610993" y="2173393"/>
            <a:ext cx="3110607" cy="1528506"/>
          </a:xfrm>
        </p:spPr>
        <p:txBody>
          <a:bodyPr vert="horz" lIns="0" tIns="0" rIns="0" bIns="0" rtlCol="0" anchor="t">
            <a:noAutofit/>
          </a:bodyPr>
          <a:lstStyle/>
          <a:p>
            <a:r>
              <a:rPr lang="nb-NO" sz="3000"/>
              <a:t>Bakgrunn for prosjektet</a:t>
            </a:r>
            <a:endParaRPr lang="nb-NO"/>
          </a:p>
        </p:txBody>
      </p:sp>
      <p:sp>
        <p:nvSpPr>
          <p:cNvPr id="4" name="Plassholder for tekst 3">
            <a:extLst>
              <a:ext uri="{FF2B5EF4-FFF2-40B4-BE49-F238E27FC236}">
                <a16:creationId xmlns:a16="http://schemas.microsoft.com/office/drawing/2014/main" id="{519804E4-DCA9-5F40-B29A-ED5A708181FF}"/>
              </a:ext>
            </a:extLst>
          </p:cNvPr>
          <p:cNvSpPr>
            <a:spLocks noGrp="1"/>
          </p:cNvSpPr>
          <p:nvPr>
            <p:ph type="body" sz="quarter" idx="27"/>
          </p:nvPr>
        </p:nvSpPr>
        <p:spPr>
          <a:xfrm>
            <a:off x="8288121" y="2173393"/>
            <a:ext cx="2970013" cy="1528506"/>
          </a:xfrm>
        </p:spPr>
        <p:txBody>
          <a:bodyPr vert="horz" lIns="0" tIns="0" rIns="0" bIns="0" rtlCol="0" anchor="t">
            <a:noAutofit/>
          </a:bodyPr>
          <a:lstStyle/>
          <a:p>
            <a:r>
              <a:rPr lang="nb-NO" sz="3000"/>
              <a:t>Hva er universell utforming og hvem er det for</a:t>
            </a:r>
            <a:endParaRPr lang="nb-NO"/>
          </a:p>
        </p:txBody>
      </p:sp>
      <p:sp>
        <p:nvSpPr>
          <p:cNvPr id="5" name="Plassholder for tekst 4">
            <a:extLst>
              <a:ext uri="{FF2B5EF4-FFF2-40B4-BE49-F238E27FC236}">
                <a16:creationId xmlns:a16="http://schemas.microsoft.com/office/drawing/2014/main" id="{EA1EBA61-4E86-A24D-9680-27B8E3571914}"/>
              </a:ext>
            </a:extLst>
          </p:cNvPr>
          <p:cNvSpPr>
            <a:spLocks noGrp="1"/>
          </p:cNvSpPr>
          <p:nvPr>
            <p:ph type="body" sz="quarter" idx="28"/>
          </p:nvPr>
        </p:nvSpPr>
        <p:spPr>
          <a:xfrm>
            <a:off x="4610992" y="3956542"/>
            <a:ext cx="2970013" cy="1528506"/>
          </a:xfrm>
        </p:spPr>
        <p:txBody>
          <a:bodyPr vert="horz" lIns="0" tIns="0" rIns="0" bIns="0" rtlCol="0" anchor="t">
            <a:noAutofit/>
          </a:bodyPr>
          <a:lstStyle/>
          <a:p>
            <a:r>
              <a:rPr lang="nb-NO" sz="3000"/>
              <a:t>Hvilke krav må UiO imøtekomme</a:t>
            </a:r>
            <a:endParaRPr lang="nb-NO"/>
          </a:p>
        </p:txBody>
      </p:sp>
      <p:sp>
        <p:nvSpPr>
          <p:cNvPr id="6" name="Plassholder for tekst 5">
            <a:extLst>
              <a:ext uri="{FF2B5EF4-FFF2-40B4-BE49-F238E27FC236}">
                <a16:creationId xmlns:a16="http://schemas.microsoft.com/office/drawing/2014/main" id="{67C4707F-1150-2541-B081-8269DDC7519D}"/>
              </a:ext>
            </a:extLst>
          </p:cNvPr>
          <p:cNvSpPr>
            <a:spLocks noGrp="1"/>
          </p:cNvSpPr>
          <p:nvPr>
            <p:ph type="body" sz="quarter" idx="24"/>
          </p:nvPr>
        </p:nvSpPr>
        <p:spPr>
          <a:xfrm>
            <a:off x="8288121" y="3956542"/>
            <a:ext cx="2970013" cy="1528506"/>
          </a:xfrm>
        </p:spPr>
        <p:txBody>
          <a:bodyPr vert="horz" lIns="0" tIns="0" rIns="0" bIns="0" rtlCol="0" anchor="t">
            <a:noAutofit/>
          </a:bodyPr>
          <a:lstStyle/>
          <a:p>
            <a:r>
              <a:rPr lang="nb-NO" sz="3000"/>
              <a:t>Sentralt tilbud rundt </a:t>
            </a:r>
            <a:r>
              <a:rPr lang="nb-NO" sz="3000" err="1"/>
              <a:t>uu</a:t>
            </a:r>
            <a:endParaRPr lang="nb-NO" sz="2200" err="1"/>
          </a:p>
        </p:txBody>
      </p:sp>
      <p:sp>
        <p:nvSpPr>
          <p:cNvPr id="9" name="Plassholder for lysbildenummer 8">
            <a:extLst>
              <a:ext uri="{FF2B5EF4-FFF2-40B4-BE49-F238E27FC236}">
                <a16:creationId xmlns:a16="http://schemas.microsoft.com/office/drawing/2014/main" id="{3D122AF9-7887-F140-B02F-9F0470054A37}"/>
              </a:ext>
            </a:extLst>
          </p:cNvPr>
          <p:cNvSpPr>
            <a:spLocks noGrp="1"/>
          </p:cNvSpPr>
          <p:nvPr>
            <p:ph type="sldNum" sz="quarter" idx="22"/>
          </p:nvPr>
        </p:nvSpPr>
        <p:spPr/>
        <p:txBody>
          <a:bodyPr/>
          <a:lstStyle/>
          <a:p>
            <a:r>
              <a:rPr lang="en-US"/>
              <a:t>Side </a:t>
            </a:r>
            <a:fld id="{5251F420-7306-4E7C-A79E-F31A38F7D392}" type="slidenum">
              <a:rPr lang="en-US" smtClean="0"/>
              <a:pPr/>
              <a:t>2</a:t>
            </a:fld>
            <a:endParaRPr lang="en-US"/>
          </a:p>
        </p:txBody>
      </p:sp>
    </p:spTree>
    <p:extLst>
      <p:ext uri="{BB962C8B-B14F-4D97-AF65-F5344CB8AC3E}">
        <p14:creationId xmlns:p14="http://schemas.microsoft.com/office/powerpoint/2010/main" val="4008352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B4E4-D479-F5CC-A76B-2766034F864C}"/>
              </a:ext>
            </a:extLst>
          </p:cNvPr>
          <p:cNvSpPr>
            <a:spLocks noGrp="1"/>
          </p:cNvSpPr>
          <p:nvPr>
            <p:ph type="title"/>
          </p:nvPr>
        </p:nvSpPr>
        <p:spPr/>
        <p:txBody>
          <a:bodyPr/>
          <a:lstStyle/>
          <a:p>
            <a:r>
              <a:rPr lang="en-US">
                <a:cs typeface="Arial"/>
              </a:rPr>
              <a:t>SV-</a:t>
            </a:r>
            <a:r>
              <a:rPr lang="en-US" err="1">
                <a:cs typeface="Arial"/>
              </a:rPr>
              <a:t>fakultetet</a:t>
            </a:r>
            <a:r>
              <a:rPr lang="en-US">
                <a:cs typeface="Arial"/>
              </a:rPr>
              <a:t> med </a:t>
            </a:r>
            <a:r>
              <a:rPr lang="en-US" err="1">
                <a:cs typeface="Arial"/>
              </a:rPr>
              <a:t>tiltaksplan</a:t>
            </a:r>
            <a:r>
              <a:rPr lang="en-US">
                <a:cs typeface="Arial"/>
              </a:rPr>
              <a:t> for </a:t>
            </a:r>
            <a:r>
              <a:rPr lang="en-US" err="1">
                <a:cs typeface="Arial"/>
              </a:rPr>
              <a:t>universell</a:t>
            </a:r>
            <a:r>
              <a:rPr lang="en-US">
                <a:cs typeface="Arial"/>
              </a:rPr>
              <a:t> </a:t>
            </a:r>
            <a:r>
              <a:rPr lang="en-US" err="1">
                <a:cs typeface="Arial"/>
              </a:rPr>
              <a:t>utforming</a:t>
            </a:r>
            <a:r>
              <a:rPr lang="en-US">
                <a:cs typeface="Arial"/>
              </a:rPr>
              <a:t> </a:t>
            </a:r>
          </a:p>
        </p:txBody>
      </p:sp>
      <p:sp>
        <p:nvSpPr>
          <p:cNvPr id="3" name="Content Placeholder 2">
            <a:extLst>
              <a:ext uri="{FF2B5EF4-FFF2-40B4-BE49-F238E27FC236}">
                <a16:creationId xmlns:a16="http://schemas.microsoft.com/office/drawing/2014/main" id="{AC7CE12B-10BD-6995-D809-987AAF7F2CD8}"/>
              </a:ext>
            </a:extLst>
          </p:cNvPr>
          <p:cNvSpPr>
            <a:spLocks noGrp="1"/>
          </p:cNvSpPr>
          <p:nvPr>
            <p:ph sz="quarter" idx="28"/>
          </p:nvPr>
        </p:nvSpPr>
        <p:spPr>
          <a:xfrm>
            <a:off x="380168" y="1263135"/>
            <a:ext cx="10182484" cy="4636903"/>
          </a:xfrm>
        </p:spPr>
        <p:txBody>
          <a:bodyPr vert="horz" lIns="0" tIns="0" rIns="0" bIns="0" rtlCol="0" anchor="t">
            <a:noAutofit/>
          </a:bodyPr>
          <a:lstStyle/>
          <a:p>
            <a:pPr marL="285750" indent="-285750">
              <a:buFont typeface="Arial"/>
              <a:buChar char="•"/>
            </a:pPr>
            <a:r>
              <a:rPr lang="en-US" sz="2400">
                <a:ea typeface="+mn-lt"/>
                <a:cs typeface="+mn-lt"/>
              </a:rPr>
              <a:t>SV </a:t>
            </a:r>
            <a:r>
              <a:rPr lang="en-US" sz="2400" err="1">
                <a:ea typeface="+mn-lt"/>
                <a:cs typeface="+mn-lt"/>
              </a:rPr>
              <a:t>etablerer</a:t>
            </a:r>
            <a:r>
              <a:rPr lang="en-US" sz="2400">
                <a:ea typeface="+mn-lt"/>
                <a:cs typeface="+mn-lt"/>
              </a:rPr>
              <a:t> </a:t>
            </a:r>
            <a:r>
              <a:rPr lang="en-US" sz="2400" err="1">
                <a:ea typeface="+mn-lt"/>
                <a:cs typeface="+mn-lt"/>
              </a:rPr>
              <a:t>nå</a:t>
            </a:r>
            <a:r>
              <a:rPr lang="en-US" sz="2400">
                <a:ea typeface="+mn-lt"/>
                <a:cs typeface="+mn-lt"/>
              </a:rPr>
              <a:t> </a:t>
            </a:r>
            <a:r>
              <a:rPr lang="en-US" sz="2400" err="1">
                <a:ea typeface="+mn-lt"/>
                <a:cs typeface="+mn-lt"/>
              </a:rPr>
              <a:t>en</a:t>
            </a:r>
            <a:r>
              <a:rPr lang="en-US" sz="2400">
                <a:ea typeface="+mn-lt"/>
                <a:cs typeface="+mn-lt"/>
              </a:rPr>
              <a:t> </a:t>
            </a:r>
            <a:r>
              <a:rPr lang="en-US" sz="2400" err="1">
                <a:ea typeface="+mn-lt"/>
                <a:cs typeface="+mn-lt"/>
              </a:rPr>
              <a:t>støttefunksjon</a:t>
            </a:r>
            <a:r>
              <a:rPr lang="en-US" sz="2400">
                <a:ea typeface="+mn-lt"/>
                <a:cs typeface="+mn-lt"/>
              </a:rPr>
              <a:t> for </a:t>
            </a:r>
            <a:r>
              <a:rPr lang="en-US" sz="2400" err="1">
                <a:ea typeface="+mn-lt"/>
                <a:cs typeface="+mn-lt"/>
              </a:rPr>
              <a:t>teknisk</a:t>
            </a:r>
            <a:r>
              <a:rPr lang="en-US" sz="2400">
                <a:ea typeface="+mn-lt"/>
                <a:cs typeface="+mn-lt"/>
              </a:rPr>
              <a:t> </a:t>
            </a:r>
            <a:r>
              <a:rPr lang="en-US" sz="2400" err="1">
                <a:ea typeface="+mn-lt"/>
                <a:cs typeface="+mn-lt"/>
              </a:rPr>
              <a:t>hjelp</a:t>
            </a:r>
            <a:r>
              <a:rPr lang="en-US" sz="2400">
                <a:ea typeface="+mn-lt"/>
                <a:cs typeface="+mn-lt"/>
              </a:rPr>
              <a:t> </a:t>
            </a:r>
            <a:r>
              <a:rPr lang="en-US" sz="2400" err="1">
                <a:ea typeface="+mn-lt"/>
                <a:cs typeface="+mn-lt"/>
              </a:rPr>
              <a:t>lokalisert</a:t>
            </a:r>
            <a:r>
              <a:rPr lang="en-US" sz="2400">
                <a:ea typeface="+mn-lt"/>
                <a:cs typeface="+mn-lt"/>
              </a:rPr>
              <a:t> </a:t>
            </a:r>
            <a:r>
              <a:rPr lang="en-US" sz="2400" err="1">
                <a:ea typeface="+mn-lt"/>
                <a:cs typeface="+mn-lt"/>
              </a:rPr>
              <a:t>i</a:t>
            </a:r>
            <a:r>
              <a:rPr lang="en-US" sz="2400">
                <a:ea typeface="+mn-lt"/>
                <a:cs typeface="+mn-lt"/>
              </a:rPr>
              <a:t> SV-info.</a:t>
            </a:r>
            <a:endParaRPr lang="en-US" sz="2400">
              <a:cs typeface="Arial"/>
            </a:endParaRPr>
          </a:p>
          <a:p>
            <a:pPr marL="285750" indent="-285750">
              <a:buFont typeface="Arial"/>
              <a:buChar char="•"/>
            </a:pPr>
            <a:r>
              <a:rPr lang="en-US" sz="2400" err="1">
                <a:ea typeface="+mn-lt"/>
                <a:cs typeface="+mn-lt"/>
              </a:rPr>
              <a:t>Piloterer</a:t>
            </a:r>
            <a:r>
              <a:rPr lang="en-US" sz="2400">
                <a:ea typeface="+mn-lt"/>
                <a:cs typeface="+mn-lt"/>
              </a:rPr>
              <a:t> </a:t>
            </a:r>
            <a:r>
              <a:rPr lang="en-US" sz="2400" err="1">
                <a:ea typeface="+mn-lt"/>
                <a:cs typeface="+mn-lt"/>
              </a:rPr>
              <a:t>en</a:t>
            </a:r>
            <a:r>
              <a:rPr lang="en-US" sz="2400">
                <a:ea typeface="+mn-lt"/>
                <a:cs typeface="+mn-lt"/>
              </a:rPr>
              <a:t> </a:t>
            </a:r>
            <a:r>
              <a:rPr lang="en-US" sz="2400" err="1">
                <a:ea typeface="+mn-lt"/>
                <a:cs typeface="+mn-lt"/>
              </a:rPr>
              <a:t>modell</a:t>
            </a:r>
            <a:r>
              <a:rPr lang="en-US" sz="2400">
                <a:ea typeface="+mn-lt"/>
                <a:cs typeface="+mn-lt"/>
              </a:rPr>
              <a:t> for </a:t>
            </a:r>
            <a:r>
              <a:rPr lang="en-US" sz="2400" err="1">
                <a:ea typeface="+mn-lt"/>
                <a:cs typeface="+mn-lt"/>
              </a:rPr>
              <a:t>kompetanseheving</a:t>
            </a:r>
            <a:r>
              <a:rPr lang="en-US" sz="2400">
                <a:ea typeface="+mn-lt"/>
                <a:cs typeface="+mn-lt"/>
              </a:rPr>
              <a:t> </a:t>
            </a:r>
            <a:r>
              <a:rPr lang="en-US" sz="2400" err="1">
                <a:ea typeface="+mn-lt"/>
                <a:cs typeface="+mn-lt"/>
              </a:rPr>
              <a:t>innen</a:t>
            </a:r>
            <a:r>
              <a:rPr lang="en-US" sz="2400">
                <a:ea typeface="+mn-lt"/>
                <a:cs typeface="+mn-lt"/>
              </a:rPr>
              <a:t> </a:t>
            </a:r>
            <a:r>
              <a:rPr lang="en-US" sz="2400" err="1">
                <a:ea typeface="+mn-lt"/>
                <a:cs typeface="+mn-lt"/>
              </a:rPr>
              <a:t>uu</a:t>
            </a:r>
            <a:r>
              <a:rPr lang="en-US" sz="2400">
                <a:ea typeface="+mn-lt"/>
                <a:cs typeface="+mn-lt"/>
              </a:rPr>
              <a:t> </a:t>
            </a:r>
            <a:r>
              <a:rPr lang="en-US" sz="2400" err="1">
                <a:ea typeface="+mn-lt"/>
                <a:cs typeface="+mn-lt"/>
              </a:rPr>
              <a:t>ved</a:t>
            </a:r>
            <a:r>
              <a:rPr lang="en-US" sz="2400">
                <a:ea typeface="+mn-lt"/>
                <a:cs typeface="+mn-lt"/>
              </a:rPr>
              <a:t> </a:t>
            </a:r>
            <a:r>
              <a:rPr lang="en-US" sz="2400" err="1">
                <a:ea typeface="+mn-lt"/>
                <a:cs typeface="+mn-lt"/>
              </a:rPr>
              <a:t>hjelp</a:t>
            </a:r>
            <a:r>
              <a:rPr lang="en-US" sz="2400">
                <a:ea typeface="+mn-lt"/>
                <a:cs typeface="+mn-lt"/>
              </a:rPr>
              <a:t> av </a:t>
            </a:r>
            <a:r>
              <a:rPr lang="en-US" sz="2400" err="1">
                <a:ea typeface="+mn-lt"/>
                <a:cs typeface="+mn-lt"/>
              </a:rPr>
              <a:t>studentmedarbeidere</a:t>
            </a:r>
            <a:r>
              <a:rPr lang="en-US" sz="2400">
                <a:ea typeface="+mn-lt"/>
                <a:cs typeface="+mn-lt"/>
              </a:rPr>
              <a:t>.</a:t>
            </a:r>
            <a:endParaRPr lang="en-US" sz="2400">
              <a:cs typeface="Arial"/>
            </a:endParaRPr>
          </a:p>
          <a:p>
            <a:pPr marL="846455" lvl="1" indent="-285750">
              <a:buFont typeface="Arial"/>
              <a:buChar char="•"/>
            </a:pPr>
            <a:r>
              <a:rPr lang="en-US" sz="2000" err="1">
                <a:ea typeface="+mn-lt"/>
                <a:cs typeface="+mn-lt"/>
              </a:rPr>
              <a:t>Velger</a:t>
            </a:r>
            <a:r>
              <a:rPr lang="en-US" sz="2000">
                <a:ea typeface="+mn-lt"/>
                <a:cs typeface="+mn-lt"/>
              </a:rPr>
              <a:t> </a:t>
            </a:r>
            <a:r>
              <a:rPr lang="en-US" sz="2000" err="1">
                <a:ea typeface="+mn-lt"/>
                <a:cs typeface="+mn-lt"/>
              </a:rPr>
              <a:t>ut</a:t>
            </a:r>
            <a:r>
              <a:rPr lang="en-US" sz="2000">
                <a:ea typeface="+mn-lt"/>
                <a:cs typeface="+mn-lt"/>
              </a:rPr>
              <a:t> </a:t>
            </a:r>
            <a:r>
              <a:rPr lang="en-US" sz="2000" err="1">
                <a:ea typeface="+mn-lt"/>
                <a:cs typeface="+mn-lt"/>
              </a:rPr>
              <a:t>ett</a:t>
            </a:r>
            <a:r>
              <a:rPr lang="en-US" sz="2000">
                <a:ea typeface="+mn-lt"/>
                <a:cs typeface="+mn-lt"/>
              </a:rPr>
              <a:t> </a:t>
            </a:r>
            <a:r>
              <a:rPr lang="en-US" sz="2000" err="1">
                <a:ea typeface="+mn-lt"/>
                <a:cs typeface="+mn-lt"/>
              </a:rPr>
              <a:t>pilotemne</a:t>
            </a:r>
            <a:r>
              <a:rPr lang="en-US" sz="2000">
                <a:ea typeface="+mn-lt"/>
                <a:cs typeface="+mn-lt"/>
              </a:rPr>
              <a:t> </a:t>
            </a:r>
            <a:r>
              <a:rPr lang="en-US" sz="2000" err="1">
                <a:ea typeface="+mn-lt"/>
                <a:cs typeface="+mn-lt"/>
              </a:rPr>
              <a:t>hvor</a:t>
            </a:r>
            <a:r>
              <a:rPr lang="en-US" sz="2000">
                <a:ea typeface="+mn-lt"/>
                <a:cs typeface="+mn-lt"/>
              </a:rPr>
              <a:t> </a:t>
            </a:r>
            <a:r>
              <a:rPr lang="en-US" sz="2000" err="1">
                <a:ea typeface="+mn-lt"/>
                <a:cs typeface="+mn-lt"/>
              </a:rPr>
              <a:t>studentmedarbeidere</a:t>
            </a:r>
            <a:r>
              <a:rPr lang="en-US" sz="2000">
                <a:ea typeface="+mn-lt"/>
                <a:cs typeface="+mn-lt"/>
              </a:rPr>
              <a:t> </a:t>
            </a:r>
            <a:r>
              <a:rPr lang="en-US" sz="2000" err="1">
                <a:ea typeface="+mn-lt"/>
                <a:cs typeface="+mn-lt"/>
              </a:rPr>
              <a:t>hjelper</a:t>
            </a:r>
            <a:r>
              <a:rPr lang="en-US" sz="2000">
                <a:ea typeface="+mn-lt"/>
                <a:cs typeface="+mn-lt"/>
              </a:rPr>
              <a:t> </a:t>
            </a:r>
            <a:r>
              <a:rPr lang="en-US" sz="2000" err="1">
                <a:ea typeface="+mn-lt"/>
                <a:cs typeface="+mn-lt"/>
              </a:rPr>
              <a:t>forelesere</a:t>
            </a:r>
            <a:r>
              <a:rPr lang="en-US" sz="2000">
                <a:ea typeface="+mn-lt"/>
                <a:cs typeface="+mn-lt"/>
              </a:rPr>
              <a:t> med å </a:t>
            </a:r>
            <a:br>
              <a:rPr lang="en-US" sz="2000">
                <a:ea typeface="+mn-lt"/>
                <a:cs typeface="+mn-lt"/>
              </a:rPr>
            </a:br>
            <a:r>
              <a:rPr lang="en-US" sz="2000" err="1">
                <a:ea typeface="+mn-lt"/>
                <a:cs typeface="+mn-lt"/>
              </a:rPr>
              <a:t>tilpasse</a:t>
            </a:r>
            <a:r>
              <a:rPr lang="en-US" sz="2000">
                <a:ea typeface="+mn-lt"/>
                <a:cs typeface="+mn-lt"/>
              </a:rPr>
              <a:t> </a:t>
            </a:r>
            <a:r>
              <a:rPr lang="en-US" sz="2000" err="1">
                <a:ea typeface="+mn-lt"/>
                <a:cs typeface="+mn-lt"/>
              </a:rPr>
              <a:t>undervisningsmateriale</a:t>
            </a:r>
            <a:r>
              <a:rPr lang="en-US" sz="2000">
                <a:ea typeface="+mn-lt"/>
                <a:cs typeface="+mn-lt"/>
              </a:rPr>
              <a:t>. </a:t>
            </a:r>
            <a:r>
              <a:rPr lang="en-US" sz="2000" err="1">
                <a:ea typeface="+mn-lt"/>
                <a:cs typeface="+mn-lt"/>
              </a:rPr>
              <a:t>Akkurat</a:t>
            </a:r>
            <a:r>
              <a:rPr lang="en-US" sz="2000">
                <a:ea typeface="+mn-lt"/>
                <a:cs typeface="+mn-lt"/>
              </a:rPr>
              <a:t> </a:t>
            </a:r>
            <a:r>
              <a:rPr lang="en-US" sz="2000" err="1">
                <a:ea typeface="+mn-lt"/>
                <a:cs typeface="+mn-lt"/>
              </a:rPr>
              <a:t>nå</a:t>
            </a:r>
            <a:r>
              <a:rPr lang="en-US" sz="2000">
                <a:ea typeface="+mn-lt"/>
                <a:cs typeface="+mn-lt"/>
              </a:rPr>
              <a:t>: </a:t>
            </a:r>
            <a:r>
              <a:rPr lang="en-US" sz="2000" err="1">
                <a:ea typeface="+mn-lt"/>
                <a:cs typeface="+mn-lt"/>
              </a:rPr>
              <a:t>Størst</a:t>
            </a:r>
            <a:r>
              <a:rPr lang="en-US" sz="2000">
                <a:ea typeface="+mn-lt"/>
                <a:cs typeface="+mn-lt"/>
              </a:rPr>
              <a:t> </a:t>
            </a:r>
            <a:r>
              <a:rPr lang="en-US" sz="2000" err="1">
                <a:ea typeface="+mn-lt"/>
                <a:cs typeface="+mn-lt"/>
              </a:rPr>
              <a:t>fokus</a:t>
            </a:r>
            <a:r>
              <a:rPr lang="en-US" sz="2000">
                <a:ea typeface="+mn-lt"/>
                <a:cs typeface="+mn-lt"/>
              </a:rPr>
              <a:t> </a:t>
            </a:r>
            <a:r>
              <a:rPr lang="en-US" sz="2000" err="1">
                <a:ea typeface="+mn-lt"/>
                <a:cs typeface="+mn-lt"/>
              </a:rPr>
              <a:t>på</a:t>
            </a:r>
            <a:r>
              <a:rPr lang="en-US" sz="2000">
                <a:ea typeface="+mn-lt"/>
                <a:cs typeface="+mn-lt"/>
              </a:rPr>
              <a:t> </a:t>
            </a:r>
            <a:r>
              <a:rPr lang="en-US" sz="2000" err="1">
                <a:ea typeface="+mn-lt"/>
                <a:cs typeface="+mn-lt"/>
              </a:rPr>
              <a:t>teksting</a:t>
            </a:r>
            <a:r>
              <a:rPr lang="en-US" sz="2000">
                <a:ea typeface="+mn-lt"/>
                <a:cs typeface="+mn-lt"/>
              </a:rPr>
              <a:t> av </a:t>
            </a:r>
            <a:r>
              <a:rPr lang="en-US" sz="2000" err="1">
                <a:ea typeface="+mn-lt"/>
                <a:cs typeface="+mn-lt"/>
              </a:rPr>
              <a:t>videoer</a:t>
            </a:r>
            <a:r>
              <a:rPr lang="en-US" sz="2000">
                <a:ea typeface="+mn-lt"/>
                <a:cs typeface="+mn-lt"/>
              </a:rPr>
              <a:t>.</a:t>
            </a:r>
          </a:p>
          <a:p>
            <a:pPr marL="285750" indent="-285750">
              <a:buFont typeface="Arial"/>
              <a:buChar char="•"/>
            </a:pPr>
            <a:r>
              <a:rPr lang="en-US" sz="2400" err="1">
                <a:ea typeface="+mn-lt"/>
                <a:cs typeface="+mn-lt"/>
              </a:rPr>
              <a:t>Bygge</a:t>
            </a:r>
            <a:r>
              <a:rPr lang="en-US" sz="2400">
                <a:ea typeface="+mn-lt"/>
                <a:cs typeface="+mn-lt"/>
              </a:rPr>
              <a:t> </a:t>
            </a:r>
            <a:r>
              <a:rPr lang="en-US" sz="2400" err="1">
                <a:ea typeface="+mn-lt"/>
                <a:cs typeface="+mn-lt"/>
              </a:rPr>
              <a:t>læringskontaktnettverk</a:t>
            </a:r>
            <a:r>
              <a:rPr lang="en-US" sz="2400">
                <a:ea typeface="+mn-lt"/>
                <a:cs typeface="+mn-lt"/>
              </a:rPr>
              <a:t> </a:t>
            </a:r>
            <a:r>
              <a:rPr lang="en-US" sz="2400" err="1">
                <a:ea typeface="+mn-lt"/>
                <a:cs typeface="+mn-lt"/>
              </a:rPr>
              <a:t>sammen</a:t>
            </a:r>
            <a:r>
              <a:rPr lang="en-US" sz="2400">
                <a:ea typeface="+mn-lt"/>
                <a:cs typeface="+mn-lt"/>
              </a:rPr>
              <a:t> med </a:t>
            </a:r>
            <a:r>
              <a:rPr lang="en-US" sz="2400" err="1">
                <a:ea typeface="+mn-lt"/>
                <a:cs typeface="+mn-lt"/>
              </a:rPr>
              <a:t>meritterte</a:t>
            </a:r>
            <a:r>
              <a:rPr lang="en-US" sz="2400">
                <a:ea typeface="+mn-lt"/>
                <a:cs typeface="+mn-lt"/>
              </a:rPr>
              <a:t> </a:t>
            </a:r>
            <a:r>
              <a:rPr lang="en-US" sz="2400" err="1">
                <a:ea typeface="+mn-lt"/>
                <a:cs typeface="+mn-lt"/>
              </a:rPr>
              <a:t>undervisere</a:t>
            </a:r>
            <a:r>
              <a:rPr lang="en-US" sz="2400">
                <a:ea typeface="+mn-lt"/>
                <a:cs typeface="+mn-lt"/>
              </a:rPr>
              <a:t>. </a:t>
            </a:r>
            <a:endParaRPr lang="en-US" sz="2400">
              <a:cs typeface="Arial"/>
            </a:endParaRPr>
          </a:p>
          <a:p>
            <a:pPr marL="285750" indent="-285750">
              <a:buFont typeface="Arial"/>
              <a:buChar char="•"/>
            </a:pPr>
            <a:r>
              <a:rPr lang="en-US" sz="2400" err="1">
                <a:cs typeface="Arial"/>
              </a:rPr>
              <a:t>Prosjektperiode</a:t>
            </a:r>
            <a:r>
              <a:rPr lang="en-US" sz="2400">
                <a:cs typeface="Arial"/>
              </a:rPr>
              <a:t>: Juni 2022 – </a:t>
            </a:r>
            <a:r>
              <a:rPr lang="en-US" sz="2400" err="1">
                <a:cs typeface="Arial"/>
              </a:rPr>
              <a:t>juni</a:t>
            </a:r>
            <a:r>
              <a:rPr lang="en-US" sz="2400">
                <a:cs typeface="Arial"/>
              </a:rPr>
              <a:t> 2025.</a:t>
            </a:r>
          </a:p>
          <a:p>
            <a:pPr marL="0" indent="0"/>
            <a:endParaRPr lang="en-US" sz="2400">
              <a:cs typeface="Arial"/>
            </a:endParaRPr>
          </a:p>
          <a:p>
            <a:pPr marL="0" indent="0"/>
            <a:r>
              <a:rPr lang="en-US" sz="2000">
                <a:cs typeface="Arial"/>
              </a:rPr>
              <a:t>Ta </a:t>
            </a:r>
            <a:r>
              <a:rPr lang="en-US" sz="2000" err="1">
                <a:cs typeface="Arial"/>
              </a:rPr>
              <a:t>kontakt</a:t>
            </a:r>
            <a:r>
              <a:rPr lang="en-US" sz="2000">
                <a:cs typeface="Arial"/>
              </a:rPr>
              <a:t> med Siri Marie Aamodt </a:t>
            </a:r>
            <a:r>
              <a:rPr lang="en-US" sz="2000" err="1">
                <a:cs typeface="Arial"/>
              </a:rPr>
              <a:t>på</a:t>
            </a:r>
            <a:r>
              <a:rPr lang="en-US" sz="2000">
                <a:cs typeface="Arial"/>
              </a:rPr>
              <a:t> SV om </a:t>
            </a:r>
            <a:r>
              <a:rPr lang="en-US" sz="2000" err="1">
                <a:cs typeface="Arial"/>
              </a:rPr>
              <a:t>dere</a:t>
            </a:r>
            <a:r>
              <a:rPr lang="en-US" sz="2000">
                <a:cs typeface="Arial"/>
              </a:rPr>
              <a:t> er </a:t>
            </a:r>
            <a:r>
              <a:rPr lang="en-US" sz="2000" err="1">
                <a:cs typeface="Arial"/>
              </a:rPr>
              <a:t>nysgjerrige</a:t>
            </a:r>
            <a:r>
              <a:rPr lang="en-US" sz="2000">
                <a:cs typeface="Arial"/>
              </a:rPr>
              <a:t> </a:t>
            </a:r>
            <a:r>
              <a:rPr lang="en-US" sz="2000" err="1">
                <a:cs typeface="Arial"/>
              </a:rPr>
              <a:t>på</a:t>
            </a:r>
            <a:r>
              <a:rPr lang="en-US" sz="2000">
                <a:cs typeface="Arial"/>
              </a:rPr>
              <a:t> </a:t>
            </a:r>
            <a:r>
              <a:rPr lang="en-US" sz="2000" err="1">
                <a:cs typeface="Arial"/>
              </a:rPr>
              <a:t>mer</a:t>
            </a:r>
            <a:r>
              <a:rPr lang="en-US" sz="2000">
                <a:cs typeface="Arial"/>
              </a:rPr>
              <a:t> </a:t>
            </a:r>
            <a:r>
              <a:rPr lang="en-US" sz="2000" err="1">
                <a:cs typeface="Arial"/>
              </a:rPr>
              <a:t>informasjon</a:t>
            </a:r>
            <a:r>
              <a:rPr lang="en-US" sz="2000">
                <a:cs typeface="Arial"/>
              </a:rPr>
              <a:t> </a:t>
            </a:r>
          </a:p>
          <a:p>
            <a:pPr marL="0" indent="0"/>
            <a:r>
              <a:rPr lang="en-US" sz="2000">
                <a:cs typeface="Arial"/>
              </a:rPr>
              <a:t>om </a:t>
            </a:r>
            <a:r>
              <a:rPr lang="en-US" sz="2000" err="1">
                <a:cs typeface="Arial"/>
              </a:rPr>
              <a:t>arbeidet</a:t>
            </a:r>
            <a:r>
              <a:rPr lang="en-US" sz="2000">
                <a:cs typeface="Arial"/>
              </a:rPr>
              <a:t>.</a:t>
            </a:r>
          </a:p>
          <a:p>
            <a:pPr marL="285750" indent="-285750">
              <a:buFont typeface="Arial"/>
              <a:buChar char="•"/>
            </a:pPr>
            <a:endParaRPr lang="en-US" sz="2400">
              <a:cs typeface="Arial"/>
            </a:endParaRPr>
          </a:p>
        </p:txBody>
      </p:sp>
      <p:sp>
        <p:nvSpPr>
          <p:cNvPr id="4" name="Footer Placeholder 3">
            <a:extLst>
              <a:ext uri="{FF2B5EF4-FFF2-40B4-BE49-F238E27FC236}">
                <a16:creationId xmlns:a16="http://schemas.microsoft.com/office/drawing/2014/main" id="{94AAB9EC-59B2-BCCD-8995-4BB1D71072A4}"/>
              </a:ext>
            </a:extLst>
          </p:cNvPr>
          <p:cNvSpPr>
            <a:spLocks noGrp="1"/>
          </p:cNvSpPr>
          <p:nvPr>
            <p:ph type="ftr" sz="quarter" idx="3"/>
          </p:nvPr>
        </p:nvSpPr>
        <p:spPr/>
        <p:txBody>
          <a:bodyPr/>
          <a:lstStyle/>
          <a:p>
            <a:endParaRPr lang="nb-NO"/>
          </a:p>
        </p:txBody>
      </p:sp>
      <p:sp>
        <p:nvSpPr>
          <p:cNvPr id="5" name="Slide Number Placeholder 4">
            <a:extLst>
              <a:ext uri="{FF2B5EF4-FFF2-40B4-BE49-F238E27FC236}">
                <a16:creationId xmlns:a16="http://schemas.microsoft.com/office/drawing/2014/main" id="{441AB7C9-7A3C-381D-3516-2390A153E8B6}"/>
              </a:ext>
            </a:extLst>
          </p:cNvPr>
          <p:cNvSpPr>
            <a:spLocks noGrp="1"/>
          </p:cNvSpPr>
          <p:nvPr>
            <p:ph type="sldNum" sz="quarter" idx="12"/>
          </p:nvPr>
        </p:nvSpPr>
        <p:spPr/>
        <p:txBody>
          <a:bodyPr/>
          <a:lstStyle/>
          <a:p>
            <a:r>
              <a:rPr lang="en-US"/>
              <a:t>Side </a:t>
            </a:r>
            <a:fld id="{5251F420-7306-4E7C-A79E-F31A38F7D392}" type="slidenum">
              <a:rPr lang="en-US" smtClean="0"/>
              <a:pPr/>
              <a:t>20</a:t>
            </a:fld>
            <a:endParaRPr lang="en-US"/>
          </a:p>
        </p:txBody>
      </p:sp>
    </p:spTree>
    <p:extLst>
      <p:ext uri="{BB962C8B-B14F-4D97-AF65-F5344CB8AC3E}">
        <p14:creationId xmlns:p14="http://schemas.microsoft.com/office/powerpoint/2010/main" val="249987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FA9E32-8530-934C-A2AC-123CAB0A2320}"/>
              </a:ext>
            </a:extLst>
          </p:cNvPr>
          <p:cNvSpPr>
            <a:spLocks noGrp="1"/>
          </p:cNvSpPr>
          <p:nvPr>
            <p:ph type="title"/>
          </p:nvPr>
        </p:nvSpPr>
        <p:spPr>
          <a:xfrm>
            <a:off x="351652" y="2782517"/>
            <a:ext cx="5358865" cy="1292631"/>
          </a:xfrm>
        </p:spPr>
        <p:txBody>
          <a:bodyPr/>
          <a:lstStyle/>
          <a:p>
            <a:r>
              <a:rPr lang="nb-NO"/>
              <a:t>Sentralt tilbud  </a:t>
            </a:r>
            <a:br>
              <a:rPr lang="nb-NO"/>
            </a:br>
            <a:r>
              <a:rPr lang="nb-NO"/>
              <a:t>rundt </a:t>
            </a:r>
            <a:r>
              <a:rPr lang="nb-NO" err="1"/>
              <a:t>uu</a:t>
            </a:r>
            <a:r>
              <a:rPr lang="nb-NO"/>
              <a:t> hos USIT</a:t>
            </a:r>
          </a:p>
        </p:txBody>
      </p:sp>
      <p:sp>
        <p:nvSpPr>
          <p:cNvPr id="3" name="Plassholder for tekst 2">
            <a:extLst>
              <a:ext uri="{FF2B5EF4-FFF2-40B4-BE49-F238E27FC236}">
                <a16:creationId xmlns:a16="http://schemas.microsoft.com/office/drawing/2014/main" id="{B5F58702-4A5E-CD48-AAE3-D873784EB8DB}"/>
              </a:ext>
            </a:extLst>
          </p:cNvPr>
          <p:cNvSpPr>
            <a:spLocks noGrp="1"/>
          </p:cNvSpPr>
          <p:nvPr>
            <p:ph type="body" idx="2"/>
          </p:nvPr>
        </p:nvSpPr>
        <p:spPr/>
        <p:txBody>
          <a:bodyPr/>
          <a:lstStyle/>
          <a:p>
            <a:pPr marL="608965" indent="-456565"/>
            <a:r>
              <a:rPr lang="nb-NO" sz="2100"/>
              <a:t>Tjenestetilbudet er nå på plass</a:t>
            </a:r>
            <a:endParaRPr lang="en-US" sz="2100"/>
          </a:p>
          <a:p>
            <a:pPr marL="1218565" lvl="1" indent="-422910"/>
            <a:r>
              <a:rPr lang="nb-NO">
                <a:solidFill>
                  <a:srgbClr val="0D0D0D"/>
                </a:solidFill>
                <a:cs typeface="Arial"/>
              </a:rPr>
              <a:t>Veiledning til </a:t>
            </a:r>
            <a:r>
              <a:rPr lang="nb-NO" err="1">
                <a:solidFill>
                  <a:srgbClr val="0D0D0D"/>
                </a:solidFill>
                <a:cs typeface="Arial"/>
              </a:rPr>
              <a:t>uu</a:t>
            </a:r>
            <a:r>
              <a:rPr lang="nb-NO">
                <a:solidFill>
                  <a:srgbClr val="0D0D0D"/>
                </a:solidFill>
                <a:cs typeface="Arial"/>
              </a:rPr>
              <a:t>-arbeid</a:t>
            </a:r>
            <a:endParaRPr lang="nb-NO">
              <a:cs typeface="Arial"/>
            </a:endParaRPr>
          </a:p>
          <a:p>
            <a:pPr marL="1218565" lvl="1" indent="-422910"/>
            <a:r>
              <a:rPr lang="nb-NO">
                <a:solidFill>
                  <a:srgbClr val="0D0D0D"/>
                </a:solidFill>
                <a:cs typeface="Arial"/>
              </a:rPr>
              <a:t>Bidra til UU-evaluering av nettløsninger</a:t>
            </a:r>
            <a:endParaRPr lang="nb-NO">
              <a:solidFill>
                <a:srgbClr val="000000"/>
              </a:solidFill>
              <a:cs typeface="Arial"/>
            </a:endParaRPr>
          </a:p>
          <a:p>
            <a:pPr marL="1218565" lvl="1" indent="-422910"/>
            <a:r>
              <a:rPr lang="nb-NO">
                <a:cs typeface="Arial"/>
              </a:rPr>
              <a:t>Arbeid med tilgjengelighetserklæringer</a:t>
            </a:r>
            <a:br>
              <a:rPr lang="nb-NO">
                <a:cs typeface="Arial"/>
              </a:rPr>
            </a:br>
            <a:endParaRPr lang="nb-NO">
              <a:cs typeface="Arial"/>
            </a:endParaRPr>
          </a:p>
          <a:p>
            <a:pPr marL="608965" indent="-456565"/>
            <a:r>
              <a:rPr lang="nb-NO" sz="2100"/>
              <a:t>Nye infosider om </a:t>
            </a:r>
            <a:r>
              <a:rPr lang="nb-NO" sz="2100" err="1"/>
              <a:t>uu</a:t>
            </a:r>
            <a:r>
              <a:rPr lang="nb-NO" sz="2100"/>
              <a:t> er nå publisert</a:t>
            </a:r>
            <a:endParaRPr lang="nb-NO" sz="2100">
              <a:cs typeface="Arial"/>
            </a:endParaRPr>
          </a:p>
          <a:p>
            <a:pPr marL="608965" indent="-456565"/>
            <a:r>
              <a:rPr lang="nb-NO" sz="2100"/>
              <a:t>Har arrangert første to introkurs, flere </a:t>
            </a:r>
            <a:r>
              <a:rPr lang="nb-NO" sz="2100" err="1"/>
              <a:t>webinarer</a:t>
            </a:r>
            <a:r>
              <a:rPr lang="nb-NO" sz="2100"/>
              <a:t> og arbeidsstuer kan vurderes etter etterspørsel</a:t>
            </a:r>
            <a:endParaRPr lang="nb-NO" sz="2100">
              <a:cs typeface="Arial"/>
            </a:endParaRPr>
          </a:p>
          <a:p>
            <a:pPr marL="608965" indent="-456565"/>
            <a:r>
              <a:rPr lang="nb-NO" sz="2100"/>
              <a:t>Spørsmål om </a:t>
            </a:r>
            <a:r>
              <a:rPr lang="nb-NO" sz="2100" err="1"/>
              <a:t>uu</a:t>
            </a:r>
            <a:r>
              <a:rPr lang="nb-NO" sz="2100"/>
              <a:t> kan sendes til </a:t>
            </a:r>
            <a:br>
              <a:rPr lang="nb-NO" sz="2100"/>
            </a:br>
            <a:r>
              <a:rPr lang="nb-NO" sz="2100">
                <a:hlinkClick r:id="rId3"/>
              </a:rPr>
              <a:t>uu-kontakt@usit.uio.no</a:t>
            </a:r>
            <a:endParaRPr lang="nb-NO" sz="2100">
              <a:cs typeface="Arial"/>
            </a:endParaRPr>
          </a:p>
        </p:txBody>
      </p:sp>
      <p:sp>
        <p:nvSpPr>
          <p:cNvPr id="5" name="Plassholder for tekst 4">
            <a:extLst>
              <a:ext uri="{FF2B5EF4-FFF2-40B4-BE49-F238E27FC236}">
                <a16:creationId xmlns:a16="http://schemas.microsoft.com/office/drawing/2014/main" id="{3A2654F8-C8D2-AE43-B12D-3E1C10469810}"/>
              </a:ext>
            </a:extLst>
          </p:cNvPr>
          <p:cNvSpPr>
            <a:spLocks noGrp="1"/>
          </p:cNvSpPr>
          <p:nvPr>
            <p:ph type="body" sz="quarter" idx="15"/>
          </p:nvPr>
        </p:nvSpPr>
        <p:spPr/>
        <p:txBody>
          <a:bodyPr/>
          <a:lstStyle/>
          <a:p>
            <a:endParaRPr lang="nb-NO"/>
          </a:p>
        </p:txBody>
      </p:sp>
      <p:sp>
        <p:nvSpPr>
          <p:cNvPr id="4" name="Plassholder for lysbildenummer 3">
            <a:extLst>
              <a:ext uri="{FF2B5EF4-FFF2-40B4-BE49-F238E27FC236}">
                <a16:creationId xmlns:a16="http://schemas.microsoft.com/office/drawing/2014/main" id="{8F15A4BC-9C2F-5F44-AB08-53A9EED5072C}"/>
              </a:ext>
            </a:extLst>
          </p:cNvPr>
          <p:cNvSpPr>
            <a:spLocks noGrp="1"/>
          </p:cNvSpPr>
          <p:nvPr>
            <p:ph type="sldNum" idx="12"/>
          </p:nvPr>
        </p:nvSpPr>
        <p:spPr/>
        <p:txBody>
          <a:bodyPr/>
          <a:lstStyle/>
          <a:p>
            <a:fld id="{00000000-1234-1234-1234-123412341234}" type="slidenum">
              <a:rPr lang="no" smtClean="0"/>
              <a:pPr/>
              <a:t>21</a:t>
            </a:fld>
            <a:endParaRPr lang="no"/>
          </a:p>
        </p:txBody>
      </p:sp>
    </p:spTree>
    <p:extLst>
      <p:ext uri="{BB962C8B-B14F-4D97-AF65-F5344CB8AC3E}">
        <p14:creationId xmlns:p14="http://schemas.microsoft.com/office/powerpoint/2010/main" val="4124549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AD74D9FC-6F35-4746-BBFD-150A8E3BBEC5}"/>
              </a:ext>
            </a:extLst>
          </p:cNvPr>
          <p:cNvSpPr>
            <a:spLocks noGrp="1"/>
          </p:cNvSpPr>
          <p:nvPr>
            <p:ph type="title"/>
          </p:nvPr>
        </p:nvSpPr>
        <p:spPr>
          <a:xfrm>
            <a:off x="351652" y="2782517"/>
            <a:ext cx="5358865" cy="1292631"/>
          </a:xfrm>
        </p:spPr>
        <p:txBody>
          <a:bodyPr/>
          <a:lstStyle/>
          <a:p>
            <a:r>
              <a:rPr lang="nb-NO"/>
              <a:t>Flere </a:t>
            </a:r>
            <a:r>
              <a:rPr lang="nb-NO" err="1"/>
              <a:t>uu</a:t>
            </a:r>
            <a:r>
              <a:rPr lang="nb-NO"/>
              <a:t>-prosjekter på gang hos USIT</a:t>
            </a:r>
          </a:p>
        </p:txBody>
      </p:sp>
      <p:sp>
        <p:nvSpPr>
          <p:cNvPr id="6" name="Plassholder for tekst 5">
            <a:extLst>
              <a:ext uri="{FF2B5EF4-FFF2-40B4-BE49-F238E27FC236}">
                <a16:creationId xmlns:a16="http://schemas.microsoft.com/office/drawing/2014/main" id="{7505E282-9B3C-A34E-B917-A0D8C2300BFC}"/>
              </a:ext>
            </a:extLst>
          </p:cNvPr>
          <p:cNvSpPr>
            <a:spLocks noGrp="1"/>
          </p:cNvSpPr>
          <p:nvPr>
            <p:ph type="body" idx="2"/>
          </p:nvPr>
        </p:nvSpPr>
        <p:spPr/>
        <p:txBody>
          <a:bodyPr/>
          <a:lstStyle/>
          <a:p>
            <a:pPr marL="151765" indent="0">
              <a:buNone/>
            </a:pPr>
            <a:r>
              <a:rPr lang="nb-NO" sz="2100"/>
              <a:t>Høst 2022: </a:t>
            </a:r>
            <a:endParaRPr lang="en-US"/>
          </a:p>
          <a:p>
            <a:pPr marL="608965" indent="-456565"/>
            <a:r>
              <a:rPr lang="nb-NO" sz="2100"/>
              <a:t>Fullføre informasjonsrunden ute hos enheter</a:t>
            </a:r>
            <a:endParaRPr lang="nb-NO" sz="2100">
              <a:cs typeface="Arial"/>
            </a:endParaRPr>
          </a:p>
          <a:p>
            <a:pPr marL="608965" indent="-456565"/>
            <a:r>
              <a:rPr lang="nb-NO" sz="2100">
                <a:cs typeface="Arial"/>
              </a:rPr>
              <a:t>Innføring av Anthology Ally, </a:t>
            </a:r>
            <a:br>
              <a:rPr lang="nb-NO" sz="2100">
                <a:cs typeface="Arial"/>
              </a:rPr>
            </a:br>
            <a:r>
              <a:rPr lang="nb-NO" sz="2100">
                <a:cs typeface="Arial"/>
              </a:rPr>
              <a:t>et </a:t>
            </a:r>
            <a:r>
              <a:rPr lang="nb-NO" sz="2100" err="1">
                <a:cs typeface="Arial"/>
              </a:rPr>
              <a:t>uu</a:t>
            </a:r>
            <a:r>
              <a:rPr lang="nb-NO" sz="2100">
                <a:cs typeface="Arial"/>
              </a:rPr>
              <a:t>-verktøy i Canvas</a:t>
            </a:r>
          </a:p>
          <a:p>
            <a:pPr marL="608965" indent="-456565"/>
            <a:r>
              <a:rPr lang="nb-NO" sz="2100">
                <a:cs typeface="Arial"/>
              </a:rPr>
              <a:t>Tilgjengelighetserklæringer</a:t>
            </a:r>
          </a:p>
          <a:p>
            <a:pPr marL="608965" indent="-456565"/>
            <a:r>
              <a:rPr lang="nb-NO" sz="2100">
                <a:cs typeface="Arial"/>
              </a:rPr>
              <a:t>Etablering av brukertestpanel</a:t>
            </a:r>
          </a:p>
          <a:p>
            <a:pPr marL="151765" indent="0">
              <a:buNone/>
            </a:pPr>
            <a:endParaRPr lang="nb-NO"/>
          </a:p>
          <a:p>
            <a:pPr marL="151765" indent="0">
              <a:buNone/>
            </a:pPr>
            <a:r>
              <a:rPr lang="nb-NO" sz="2100"/>
              <a:t>Til våren blir det fokus på: </a:t>
            </a:r>
            <a:endParaRPr lang="nb-NO">
              <a:cs typeface="Arial"/>
            </a:endParaRPr>
          </a:p>
          <a:p>
            <a:pPr marL="608965" indent="-456565"/>
            <a:r>
              <a:rPr lang="nb-NO" sz="2100"/>
              <a:t>Innkjøp</a:t>
            </a:r>
            <a:endParaRPr lang="nb-NO" sz="2100">
              <a:cs typeface="Arial"/>
            </a:endParaRPr>
          </a:p>
          <a:p>
            <a:pPr marL="608965" indent="-456565"/>
            <a:r>
              <a:rPr lang="nb-NO" sz="2100"/>
              <a:t>uio.no</a:t>
            </a:r>
            <a:endParaRPr lang="nb-NO" sz="2100">
              <a:cs typeface="Arial"/>
            </a:endParaRPr>
          </a:p>
        </p:txBody>
      </p:sp>
      <p:sp>
        <p:nvSpPr>
          <p:cNvPr id="4" name="Plassholder for lysbildenummer 3">
            <a:extLst>
              <a:ext uri="{FF2B5EF4-FFF2-40B4-BE49-F238E27FC236}">
                <a16:creationId xmlns:a16="http://schemas.microsoft.com/office/drawing/2014/main" id="{F6336BA8-3BC8-084B-B636-79E28505259A}"/>
              </a:ext>
            </a:extLst>
          </p:cNvPr>
          <p:cNvSpPr>
            <a:spLocks noGrp="1"/>
          </p:cNvSpPr>
          <p:nvPr>
            <p:ph type="sldNum" idx="12"/>
          </p:nvPr>
        </p:nvSpPr>
        <p:spPr/>
        <p:txBody>
          <a:bodyPr/>
          <a:lstStyle/>
          <a:p>
            <a:fld id="{00000000-1234-1234-1234-123412341234}" type="slidenum">
              <a:rPr lang="no" smtClean="0"/>
              <a:pPr/>
              <a:t>22</a:t>
            </a:fld>
            <a:endParaRPr lang="no"/>
          </a:p>
        </p:txBody>
      </p:sp>
    </p:spTree>
    <p:extLst>
      <p:ext uri="{BB962C8B-B14F-4D97-AF65-F5344CB8AC3E}">
        <p14:creationId xmlns:p14="http://schemas.microsoft.com/office/powerpoint/2010/main" val="258250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729F4FF-A17C-104E-AC86-19E1C034E985}"/>
              </a:ext>
            </a:extLst>
          </p:cNvPr>
          <p:cNvSpPr>
            <a:spLocks noGrp="1"/>
          </p:cNvSpPr>
          <p:nvPr>
            <p:ph type="ctrTitle"/>
          </p:nvPr>
        </p:nvSpPr>
        <p:spPr>
          <a:xfrm>
            <a:off x="1524000" y="2543752"/>
            <a:ext cx="9144000" cy="2733991"/>
          </a:xfrm>
        </p:spPr>
        <p:txBody>
          <a:bodyPr/>
          <a:lstStyle/>
          <a:p>
            <a:r>
              <a:rPr lang="nb-NO" sz="4500"/>
              <a:t>Spørsmål? 🖐</a:t>
            </a:r>
            <a:br>
              <a:rPr lang="nb-NO" sz="4500"/>
            </a:br>
            <a:br>
              <a:rPr lang="nb-NO" sz="4500"/>
            </a:br>
            <a:r>
              <a:rPr lang="nb-NO" sz="2400"/>
              <a:t>Prosjektleder: </a:t>
            </a:r>
            <a:r>
              <a:rPr lang="nb-NO" sz="2400">
                <a:hlinkClick r:id="rId3"/>
              </a:rPr>
              <a:t>ida.meland@usit.uio.no</a:t>
            </a:r>
            <a:br>
              <a:rPr lang="nb-NO" sz="2400"/>
            </a:br>
            <a:br>
              <a:rPr lang="nb-NO" sz="1200"/>
            </a:br>
            <a:r>
              <a:rPr lang="nb-NO" sz="2400">
                <a:cs typeface="Arial"/>
                <a:hlinkClick r:id="rId4"/>
              </a:rPr>
              <a:t>uu-kontakt@usit.uio.no</a:t>
            </a:r>
            <a:br>
              <a:rPr lang="nb-NO" sz="2400">
                <a:cs typeface="Arial"/>
              </a:rPr>
            </a:br>
            <a:endParaRPr lang="nb-NO" sz="2400"/>
          </a:p>
        </p:txBody>
      </p:sp>
      <p:sp>
        <p:nvSpPr>
          <p:cNvPr id="4" name="Plassholder for tekst 3">
            <a:extLst>
              <a:ext uri="{FF2B5EF4-FFF2-40B4-BE49-F238E27FC236}">
                <a16:creationId xmlns:a16="http://schemas.microsoft.com/office/drawing/2014/main" id="{31633BC1-526A-DF4B-8852-E6EF33CC3130}"/>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48382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EF16-1F64-D4D6-39C4-DBDF159A6E94}"/>
              </a:ext>
            </a:extLst>
          </p:cNvPr>
          <p:cNvSpPr>
            <a:spLocks noGrp="1"/>
          </p:cNvSpPr>
          <p:nvPr>
            <p:ph type="title"/>
          </p:nvPr>
        </p:nvSpPr>
        <p:spPr>
          <a:xfrm>
            <a:off x="380168" y="281214"/>
            <a:ext cx="11431664" cy="754068"/>
          </a:xfrm>
        </p:spPr>
        <p:txBody>
          <a:bodyPr/>
          <a:lstStyle/>
          <a:p>
            <a:r>
              <a:rPr lang="en-US" err="1">
                <a:cs typeface="Arial"/>
              </a:rPr>
              <a:t>Målet</a:t>
            </a:r>
            <a:r>
              <a:rPr lang="en-US">
                <a:cs typeface="Arial"/>
              </a:rPr>
              <a:t> med </a:t>
            </a:r>
            <a:r>
              <a:rPr lang="en-US" err="1">
                <a:cs typeface="Arial"/>
              </a:rPr>
              <a:t>informasjonsrunden</a:t>
            </a:r>
            <a:r>
              <a:rPr lang="en-US">
                <a:cs typeface="Arial"/>
              </a:rPr>
              <a:t> (</a:t>
            </a:r>
            <a:r>
              <a:rPr lang="en-US" err="1">
                <a:cs typeface="Arial"/>
              </a:rPr>
              <a:t>i</a:t>
            </a:r>
            <a:r>
              <a:rPr lang="en-US">
                <a:cs typeface="Arial"/>
              </a:rPr>
              <a:t> </a:t>
            </a:r>
            <a:r>
              <a:rPr lang="en-US" err="1">
                <a:cs typeface="Arial"/>
              </a:rPr>
              <a:t>dag</a:t>
            </a:r>
            <a:r>
              <a:rPr lang="en-US">
                <a:cs typeface="Arial"/>
              </a:rPr>
              <a:t>)</a:t>
            </a:r>
          </a:p>
        </p:txBody>
      </p:sp>
      <p:sp>
        <p:nvSpPr>
          <p:cNvPr id="4" name="Content Placeholder 3">
            <a:extLst>
              <a:ext uri="{FF2B5EF4-FFF2-40B4-BE49-F238E27FC236}">
                <a16:creationId xmlns:a16="http://schemas.microsoft.com/office/drawing/2014/main" id="{3160D264-C038-DD29-71F1-D28B5C670B99}"/>
              </a:ext>
            </a:extLst>
          </p:cNvPr>
          <p:cNvSpPr>
            <a:spLocks noGrp="1"/>
          </p:cNvSpPr>
          <p:nvPr>
            <p:ph sz="half" idx="30"/>
          </p:nvPr>
        </p:nvSpPr>
        <p:spPr>
          <a:xfrm>
            <a:off x="380169" y="1402555"/>
            <a:ext cx="8627528" cy="4354559"/>
          </a:xfrm>
        </p:spPr>
        <p:txBody>
          <a:bodyPr vert="horz" lIns="0" tIns="0" rIns="0" bIns="0" rtlCol="0" anchor="t">
            <a:noAutofit/>
          </a:bodyPr>
          <a:lstStyle/>
          <a:p>
            <a:pPr marL="125095" indent="-125095"/>
            <a:r>
              <a:rPr lang="en-US" sz="2200">
                <a:cs typeface="Arial"/>
              </a:rPr>
              <a:t> At </a:t>
            </a:r>
            <a:r>
              <a:rPr lang="en-US" sz="2200" err="1">
                <a:cs typeface="Arial"/>
              </a:rPr>
              <a:t>flere</a:t>
            </a:r>
            <a:r>
              <a:rPr lang="en-US" sz="2200">
                <a:cs typeface="Arial"/>
              </a:rPr>
              <a:t> av </a:t>
            </a:r>
            <a:r>
              <a:rPr lang="en-US" sz="2200" err="1">
                <a:cs typeface="Arial"/>
              </a:rPr>
              <a:t>dere</a:t>
            </a:r>
            <a:r>
              <a:rPr lang="en-US" sz="2200">
                <a:cs typeface="Arial"/>
              </a:rPr>
              <a:t> </a:t>
            </a:r>
            <a:r>
              <a:rPr lang="en-US" sz="2200" err="1">
                <a:cs typeface="Arial"/>
              </a:rPr>
              <a:t>på</a:t>
            </a:r>
            <a:r>
              <a:rPr lang="en-US" sz="2200">
                <a:cs typeface="Arial"/>
              </a:rPr>
              <a:t> </a:t>
            </a:r>
            <a:r>
              <a:rPr lang="en-US" sz="2200" err="1">
                <a:cs typeface="Arial"/>
              </a:rPr>
              <a:t>fakultetet</a:t>
            </a:r>
            <a:r>
              <a:rPr lang="en-US" sz="2200">
                <a:cs typeface="Arial"/>
              </a:rPr>
              <a:t> </a:t>
            </a:r>
            <a:r>
              <a:rPr lang="en-US" sz="2200" err="1">
                <a:cs typeface="Arial"/>
              </a:rPr>
              <a:t>skal</a:t>
            </a:r>
            <a:r>
              <a:rPr lang="en-US" sz="2200">
                <a:cs typeface="Arial"/>
              </a:rPr>
              <a:t> </a:t>
            </a:r>
            <a:r>
              <a:rPr lang="en-US" sz="2200" err="1">
                <a:cs typeface="Arial"/>
              </a:rPr>
              <a:t>bli</a:t>
            </a:r>
            <a:r>
              <a:rPr lang="en-US" sz="2200">
                <a:cs typeface="Arial"/>
              </a:rPr>
              <a:t> </a:t>
            </a:r>
            <a:r>
              <a:rPr lang="en-US" sz="2200" err="1">
                <a:cs typeface="Arial"/>
              </a:rPr>
              <a:t>bevisste</a:t>
            </a:r>
            <a:r>
              <a:rPr lang="en-US" sz="2200">
                <a:cs typeface="Arial"/>
              </a:rPr>
              <a:t> </a:t>
            </a:r>
            <a:r>
              <a:rPr lang="en-US" sz="2200" err="1">
                <a:cs typeface="Arial"/>
              </a:rPr>
              <a:t>på</a:t>
            </a:r>
            <a:r>
              <a:rPr lang="en-US" sz="2200">
                <a:cs typeface="Arial"/>
              </a:rPr>
              <a:t> </a:t>
            </a:r>
            <a:r>
              <a:rPr lang="en-US" sz="2200" err="1">
                <a:cs typeface="Arial"/>
              </a:rPr>
              <a:t>og</a:t>
            </a:r>
            <a:r>
              <a:rPr lang="en-US" sz="2200">
                <a:cs typeface="Arial"/>
              </a:rPr>
              <a:t> </a:t>
            </a:r>
            <a:r>
              <a:rPr lang="en-US" sz="2200" err="1">
                <a:cs typeface="Arial"/>
              </a:rPr>
              <a:t>vite</a:t>
            </a:r>
            <a:r>
              <a:rPr lang="en-US" sz="2200">
                <a:cs typeface="Arial"/>
              </a:rPr>
              <a:t> </a:t>
            </a:r>
            <a:r>
              <a:rPr lang="en-US" sz="2200" err="1">
                <a:cs typeface="Arial"/>
              </a:rPr>
              <a:t>hvordan</a:t>
            </a:r>
            <a:r>
              <a:rPr lang="en-US" sz="2200">
                <a:cs typeface="Arial"/>
              </a:rPr>
              <a:t> </a:t>
            </a:r>
            <a:r>
              <a:rPr lang="en-US" sz="2200" err="1">
                <a:cs typeface="Arial"/>
              </a:rPr>
              <a:t>dere</a:t>
            </a:r>
            <a:r>
              <a:rPr lang="en-US" sz="2200">
                <a:cs typeface="Arial"/>
              </a:rPr>
              <a:t> </a:t>
            </a:r>
            <a:r>
              <a:rPr lang="en-US" sz="2200" err="1">
                <a:cs typeface="Arial"/>
              </a:rPr>
              <a:t>kan</a:t>
            </a:r>
            <a:r>
              <a:rPr lang="en-US" sz="2200">
                <a:cs typeface="Arial"/>
              </a:rPr>
              <a:t> </a:t>
            </a:r>
            <a:r>
              <a:rPr lang="en-US" sz="2200" err="1">
                <a:cs typeface="Arial"/>
              </a:rPr>
              <a:t>imøtekomme</a:t>
            </a:r>
            <a:r>
              <a:rPr lang="en-US" sz="2200">
                <a:cs typeface="Arial"/>
              </a:rPr>
              <a:t> </a:t>
            </a:r>
            <a:r>
              <a:rPr lang="en-US" sz="2200" err="1">
                <a:cs typeface="Arial"/>
              </a:rPr>
              <a:t>uu-kravene</a:t>
            </a:r>
            <a:r>
              <a:rPr lang="en-US" sz="2200">
                <a:cs typeface="Arial"/>
              </a:rPr>
              <a:t>.</a:t>
            </a:r>
          </a:p>
          <a:p>
            <a:pPr marL="125095" indent="-125095"/>
            <a:r>
              <a:rPr lang="en-US" sz="2200">
                <a:cs typeface="Arial"/>
              </a:rPr>
              <a:t> Etter </a:t>
            </a:r>
            <a:r>
              <a:rPr lang="en-US" sz="2200" err="1">
                <a:cs typeface="Arial"/>
              </a:rPr>
              <a:t>møtet</a:t>
            </a:r>
            <a:r>
              <a:rPr lang="en-US" sz="2200">
                <a:cs typeface="Arial"/>
              </a:rPr>
              <a:t> </a:t>
            </a:r>
            <a:r>
              <a:rPr lang="en-US" sz="2200" err="1">
                <a:cs typeface="Arial"/>
              </a:rPr>
              <a:t>i</a:t>
            </a:r>
            <a:r>
              <a:rPr lang="en-US" sz="2200">
                <a:cs typeface="Arial"/>
              </a:rPr>
              <a:t> </a:t>
            </a:r>
            <a:r>
              <a:rPr lang="en-US" sz="2200" err="1">
                <a:cs typeface="Arial"/>
              </a:rPr>
              <a:t>dag</a:t>
            </a:r>
            <a:r>
              <a:rPr lang="en-US" sz="2200">
                <a:cs typeface="Arial"/>
              </a:rPr>
              <a:t>: </a:t>
            </a:r>
            <a:r>
              <a:rPr lang="nb-NO" sz="2200">
                <a:ea typeface="+mn-lt"/>
                <a:cs typeface="+mn-lt"/>
              </a:rPr>
              <a:t>Videreformidle informasjonen fra i dag til de som er nærmeste leder til publisistene på fakultetet</a:t>
            </a:r>
          </a:p>
          <a:p>
            <a:pPr marL="125095" indent="-125095"/>
            <a:r>
              <a:rPr lang="en-US" sz="2200" err="1">
                <a:ea typeface="+mn-lt"/>
                <a:cs typeface="+mn-lt"/>
              </a:rPr>
              <a:t>Viktig</a:t>
            </a:r>
            <a:r>
              <a:rPr lang="en-US" sz="2200">
                <a:ea typeface="+mn-lt"/>
                <a:cs typeface="+mn-lt"/>
              </a:rPr>
              <a:t> å ha </a:t>
            </a:r>
            <a:r>
              <a:rPr lang="en-US" sz="2200" err="1">
                <a:ea typeface="+mn-lt"/>
                <a:cs typeface="+mn-lt"/>
              </a:rPr>
              <a:t>en</a:t>
            </a:r>
            <a:r>
              <a:rPr lang="en-US" sz="2200">
                <a:ea typeface="+mn-lt"/>
                <a:cs typeface="+mn-lt"/>
              </a:rPr>
              <a:t> god </a:t>
            </a:r>
            <a:r>
              <a:rPr lang="en-US" sz="2200" err="1">
                <a:ea typeface="+mn-lt"/>
                <a:cs typeface="+mn-lt"/>
              </a:rPr>
              <a:t>informasjonsflyt</a:t>
            </a:r>
            <a:r>
              <a:rPr lang="en-US" sz="2200">
                <a:ea typeface="+mn-lt"/>
                <a:cs typeface="+mn-lt"/>
              </a:rPr>
              <a:t> </a:t>
            </a:r>
            <a:r>
              <a:rPr lang="en-US" sz="2200" err="1">
                <a:ea typeface="+mn-lt"/>
                <a:cs typeface="+mn-lt"/>
              </a:rPr>
              <a:t>som</a:t>
            </a:r>
            <a:r>
              <a:rPr lang="en-US" sz="2200">
                <a:ea typeface="+mn-lt"/>
                <a:cs typeface="+mn-lt"/>
              </a:rPr>
              <a:t> </a:t>
            </a:r>
            <a:r>
              <a:rPr lang="en-US" sz="2200" err="1">
                <a:ea typeface="+mn-lt"/>
                <a:cs typeface="+mn-lt"/>
              </a:rPr>
              <a:t>kan</a:t>
            </a:r>
            <a:r>
              <a:rPr lang="en-US" sz="2200">
                <a:ea typeface="+mn-lt"/>
                <a:cs typeface="+mn-lt"/>
              </a:rPr>
              <a:t> </a:t>
            </a:r>
            <a:r>
              <a:rPr lang="en-US" sz="2200" err="1">
                <a:ea typeface="+mn-lt"/>
                <a:cs typeface="+mn-lt"/>
              </a:rPr>
              <a:t>bidra</a:t>
            </a:r>
            <a:r>
              <a:rPr lang="en-US" sz="2200">
                <a:ea typeface="+mn-lt"/>
                <a:cs typeface="+mn-lt"/>
              </a:rPr>
              <a:t> </a:t>
            </a:r>
            <a:r>
              <a:rPr lang="en-US" sz="2200" err="1">
                <a:ea typeface="+mn-lt"/>
                <a:cs typeface="+mn-lt"/>
              </a:rPr>
              <a:t>til</a:t>
            </a:r>
            <a:r>
              <a:rPr lang="en-US" sz="2200">
                <a:ea typeface="+mn-lt"/>
                <a:cs typeface="+mn-lt"/>
              </a:rPr>
              <a:t> at det </a:t>
            </a:r>
            <a:r>
              <a:rPr lang="en-US" sz="2200" err="1">
                <a:ea typeface="+mn-lt"/>
                <a:cs typeface="+mn-lt"/>
              </a:rPr>
              <a:t>blir</a:t>
            </a:r>
            <a:r>
              <a:rPr lang="en-US" sz="2200">
                <a:ea typeface="+mn-lt"/>
                <a:cs typeface="+mn-lt"/>
              </a:rPr>
              <a:t> </a:t>
            </a:r>
            <a:r>
              <a:rPr lang="en-US" sz="2200" err="1">
                <a:ea typeface="+mn-lt"/>
                <a:cs typeface="+mn-lt"/>
              </a:rPr>
              <a:t>gjort</a:t>
            </a:r>
            <a:r>
              <a:rPr lang="en-US" sz="2200">
                <a:ea typeface="+mn-lt"/>
                <a:cs typeface="+mn-lt"/>
              </a:rPr>
              <a:t> </a:t>
            </a:r>
            <a:r>
              <a:rPr lang="en-US" sz="2200" err="1">
                <a:ea typeface="+mn-lt"/>
                <a:cs typeface="+mn-lt"/>
              </a:rPr>
              <a:t>tiltak</a:t>
            </a:r>
            <a:r>
              <a:rPr lang="en-US" sz="2200">
                <a:ea typeface="+mn-lt"/>
                <a:cs typeface="+mn-lt"/>
              </a:rPr>
              <a:t> </a:t>
            </a:r>
            <a:r>
              <a:rPr lang="en-US" sz="2200" err="1">
                <a:ea typeface="+mn-lt"/>
                <a:cs typeface="+mn-lt"/>
              </a:rPr>
              <a:t>også</a:t>
            </a:r>
            <a:r>
              <a:rPr lang="en-US" sz="2200">
                <a:ea typeface="+mn-lt"/>
                <a:cs typeface="+mn-lt"/>
              </a:rPr>
              <a:t> </a:t>
            </a:r>
            <a:r>
              <a:rPr lang="en-US" sz="2200" err="1">
                <a:ea typeface="+mn-lt"/>
                <a:cs typeface="+mn-lt"/>
              </a:rPr>
              <a:t>lokalt</a:t>
            </a:r>
            <a:r>
              <a:rPr lang="en-US" sz="2200">
                <a:ea typeface="+mn-lt"/>
                <a:cs typeface="+mn-lt"/>
              </a:rPr>
              <a:t>.</a:t>
            </a:r>
          </a:p>
        </p:txBody>
      </p:sp>
      <p:sp>
        <p:nvSpPr>
          <p:cNvPr id="5" name="Footer Placeholder 4">
            <a:extLst>
              <a:ext uri="{FF2B5EF4-FFF2-40B4-BE49-F238E27FC236}">
                <a16:creationId xmlns:a16="http://schemas.microsoft.com/office/drawing/2014/main" id="{1D064460-C2D9-6CCB-44CB-B6125B75009B}"/>
              </a:ext>
            </a:extLst>
          </p:cNvPr>
          <p:cNvSpPr>
            <a:spLocks noGrp="1"/>
          </p:cNvSpPr>
          <p:nvPr>
            <p:ph type="ftr" sz="quarter" idx="32"/>
          </p:nvPr>
        </p:nvSpPr>
        <p:spPr/>
        <p:txBody>
          <a:bodyPr/>
          <a:lstStyle/>
          <a:p>
            <a:endParaRPr lang="nb-NO"/>
          </a:p>
        </p:txBody>
      </p:sp>
      <p:sp>
        <p:nvSpPr>
          <p:cNvPr id="6" name="Slide Number Placeholder 5">
            <a:extLst>
              <a:ext uri="{FF2B5EF4-FFF2-40B4-BE49-F238E27FC236}">
                <a16:creationId xmlns:a16="http://schemas.microsoft.com/office/drawing/2014/main" id="{51C507DE-B665-B40B-550B-91FA91BA6C7E}"/>
              </a:ext>
            </a:extLst>
          </p:cNvPr>
          <p:cNvSpPr>
            <a:spLocks noGrp="1"/>
          </p:cNvSpPr>
          <p:nvPr>
            <p:ph type="sldNum" sz="quarter" idx="33"/>
          </p:nvPr>
        </p:nvSpPr>
        <p:spPr/>
        <p:txBody>
          <a:bodyPr/>
          <a:lstStyle/>
          <a:p>
            <a:r>
              <a:rPr lang="en-US"/>
              <a:t>Side </a:t>
            </a:r>
            <a:fld id="{5251F420-7306-4E7C-A79E-F31A38F7D392}" type="slidenum">
              <a:rPr lang="en-US" dirty="0" smtClean="0"/>
              <a:pPr/>
              <a:t>3</a:t>
            </a:fld>
            <a:endParaRPr lang="en-US"/>
          </a:p>
        </p:txBody>
      </p:sp>
    </p:spTree>
    <p:extLst>
      <p:ext uri="{BB962C8B-B14F-4D97-AF65-F5344CB8AC3E}">
        <p14:creationId xmlns:p14="http://schemas.microsoft.com/office/powerpoint/2010/main" val="374166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513C-AE18-079F-9A6B-DA7C70B5D03D}"/>
              </a:ext>
            </a:extLst>
          </p:cNvPr>
          <p:cNvSpPr>
            <a:spLocks noGrp="1"/>
          </p:cNvSpPr>
          <p:nvPr>
            <p:ph type="title"/>
          </p:nvPr>
        </p:nvSpPr>
        <p:spPr>
          <a:xfrm>
            <a:off x="380168" y="258706"/>
            <a:ext cx="11431664" cy="754068"/>
          </a:xfrm>
        </p:spPr>
        <p:txBody>
          <a:bodyPr/>
          <a:lstStyle/>
          <a:p>
            <a:r>
              <a:rPr lang="en-US" err="1">
                <a:cs typeface="Arial"/>
              </a:rPr>
              <a:t>Bakgrunn</a:t>
            </a:r>
            <a:r>
              <a:rPr lang="en-US">
                <a:cs typeface="Arial"/>
              </a:rPr>
              <a:t> for UU-</a:t>
            </a:r>
            <a:r>
              <a:rPr lang="en-US" err="1">
                <a:cs typeface="Arial"/>
              </a:rPr>
              <a:t>prosjektet</a:t>
            </a:r>
            <a:r>
              <a:rPr lang="en-US">
                <a:cs typeface="Arial"/>
              </a:rPr>
              <a:t> </a:t>
            </a:r>
            <a:r>
              <a:rPr lang="en-US" err="1">
                <a:cs typeface="Arial"/>
              </a:rPr>
              <a:t>fase</a:t>
            </a:r>
            <a:r>
              <a:rPr lang="en-US">
                <a:cs typeface="Arial"/>
              </a:rPr>
              <a:t> 2</a:t>
            </a:r>
            <a:endParaRPr lang="en-US"/>
          </a:p>
        </p:txBody>
      </p:sp>
      <p:sp>
        <p:nvSpPr>
          <p:cNvPr id="3" name="Content Placeholder 2">
            <a:extLst>
              <a:ext uri="{FF2B5EF4-FFF2-40B4-BE49-F238E27FC236}">
                <a16:creationId xmlns:a16="http://schemas.microsoft.com/office/drawing/2014/main" id="{74137AE9-B0C3-CA6F-C156-A28343F56A20}"/>
              </a:ext>
            </a:extLst>
          </p:cNvPr>
          <p:cNvSpPr>
            <a:spLocks noGrp="1"/>
          </p:cNvSpPr>
          <p:nvPr>
            <p:ph sz="quarter" idx="28"/>
          </p:nvPr>
        </p:nvSpPr>
        <p:spPr>
          <a:xfrm>
            <a:off x="380168" y="1332618"/>
            <a:ext cx="9871379" cy="4567420"/>
          </a:xfrm>
        </p:spPr>
        <p:txBody>
          <a:bodyPr vert="horz" lIns="0" tIns="0" rIns="0" bIns="0" rtlCol="0" anchor="t">
            <a:noAutofit/>
          </a:bodyPr>
          <a:lstStyle/>
          <a:p>
            <a:pPr marL="285750" indent="-285750">
              <a:buFont typeface="Arial"/>
              <a:buChar char="•"/>
            </a:pPr>
            <a:r>
              <a:rPr lang="en-US" sz="2200">
                <a:ea typeface="+mn-lt"/>
                <a:cs typeface="+mn-lt"/>
              </a:rPr>
              <a:t>I 2021 </a:t>
            </a:r>
            <a:r>
              <a:rPr lang="en-US" sz="2200" err="1">
                <a:ea typeface="+mn-lt"/>
                <a:cs typeface="+mn-lt"/>
              </a:rPr>
              <a:t>gjennomførte</a:t>
            </a:r>
            <a:r>
              <a:rPr lang="en-US" sz="2200">
                <a:ea typeface="+mn-lt"/>
                <a:cs typeface="+mn-lt"/>
              </a:rPr>
              <a:t> vi </a:t>
            </a:r>
            <a:r>
              <a:rPr lang="en-US" sz="2200">
                <a:ea typeface="+mn-lt"/>
                <a:cs typeface="+mn-lt"/>
                <a:hlinkClick r:id="rId2"/>
              </a:rPr>
              <a:t>UU-prosjektet (fase 1)</a:t>
            </a:r>
            <a:r>
              <a:rPr lang="en-US" sz="2200">
                <a:ea typeface="+mn-lt"/>
                <a:cs typeface="+mn-lt"/>
              </a:rPr>
              <a:t> </a:t>
            </a:r>
            <a:r>
              <a:rPr lang="en-US" sz="2200" err="1">
                <a:ea typeface="+mn-lt"/>
                <a:cs typeface="+mn-lt"/>
              </a:rPr>
              <a:t>som</a:t>
            </a:r>
            <a:r>
              <a:rPr lang="en-US" sz="2200">
                <a:ea typeface="+mn-lt"/>
                <a:cs typeface="+mn-lt"/>
              </a:rPr>
              <a:t> </a:t>
            </a:r>
            <a:r>
              <a:rPr lang="en-US" sz="2200" err="1">
                <a:ea typeface="+mn-lt"/>
                <a:cs typeface="+mn-lt"/>
              </a:rPr>
              <a:t>kartla</a:t>
            </a:r>
            <a:r>
              <a:rPr lang="en-US" sz="2200">
                <a:ea typeface="+mn-lt"/>
                <a:cs typeface="+mn-lt"/>
              </a:rPr>
              <a:t> </a:t>
            </a:r>
            <a:r>
              <a:rPr lang="en-US" sz="2200" err="1">
                <a:ea typeface="+mn-lt"/>
                <a:cs typeface="+mn-lt"/>
              </a:rPr>
              <a:t>hvorvidt</a:t>
            </a:r>
            <a:r>
              <a:rPr lang="en-US" sz="2200">
                <a:ea typeface="+mn-lt"/>
                <a:cs typeface="+mn-lt"/>
              </a:rPr>
              <a:t> </a:t>
            </a:r>
            <a:r>
              <a:rPr lang="en-US" sz="2200" err="1">
                <a:ea typeface="+mn-lt"/>
                <a:cs typeface="+mn-lt"/>
              </a:rPr>
              <a:t>UiOs</a:t>
            </a:r>
            <a:r>
              <a:rPr lang="en-US" sz="2200">
                <a:ea typeface="+mn-lt"/>
                <a:cs typeface="+mn-lt"/>
              </a:rPr>
              <a:t> </a:t>
            </a:r>
            <a:r>
              <a:rPr lang="en-US" sz="2200" err="1">
                <a:ea typeface="+mn-lt"/>
                <a:cs typeface="+mn-lt"/>
              </a:rPr>
              <a:t>digitale</a:t>
            </a:r>
            <a:r>
              <a:rPr lang="en-US" sz="2200">
                <a:ea typeface="+mn-lt"/>
                <a:cs typeface="+mn-lt"/>
              </a:rPr>
              <a:t> </a:t>
            </a:r>
            <a:r>
              <a:rPr lang="en-US" sz="2200" err="1">
                <a:ea typeface="+mn-lt"/>
                <a:cs typeface="+mn-lt"/>
              </a:rPr>
              <a:t>tjenester</a:t>
            </a:r>
            <a:r>
              <a:rPr lang="en-US" sz="2200">
                <a:ea typeface="+mn-lt"/>
                <a:cs typeface="+mn-lt"/>
              </a:rPr>
              <a:t> er </a:t>
            </a:r>
            <a:r>
              <a:rPr lang="en-US" sz="2200" err="1">
                <a:ea typeface="+mn-lt"/>
                <a:cs typeface="+mn-lt"/>
              </a:rPr>
              <a:t>universelt</a:t>
            </a:r>
            <a:r>
              <a:rPr lang="en-US" sz="2200">
                <a:ea typeface="+mn-lt"/>
                <a:cs typeface="+mn-lt"/>
              </a:rPr>
              <a:t> </a:t>
            </a:r>
            <a:r>
              <a:rPr lang="en-US" sz="2200" err="1">
                <a:ea typeface="+mn-lt"/>
                <a:cs typeface="+mn-lt"/>
              </a:rPr>
              <a:t>utformet</a:t>
            </a:r>
            <a:r>
              <a:rPr lang="en-US" sz="2200">
                <a:ea typeface="+mn-lt"/>
                <a:cs typeface="+mn-lt"/>
              </a:rPr>
              <a:t>. I </a:t>
            </a:r>
            <a:r>
              <a:rPr lang="en-US" sz="2200" err="1">
                <a:ea typeface="+mn-lt"/>
                <a:cs typeface="+mn-lt"/>
              </a:rPr>
              <a:t>tillegg</a:t>
            </a:r>
            <a:r>
              <a:rPr lang="en-US" sz="2200">
                <a:ea typeface="+mn-lt"/>
                <a:cs typeface="+mn-lt"/>
              </a:rPr>
              <a:t> </a:t>
            </a:r>
            <a:r>
              <a:rPr lang="en-US" sz="2200" err="1">
                <a:ea typeface="+mn-lt"/>
                <a:cs typeface="+mn-lt"/>
              </a:rPr>
              <a:t>så</a:t>
            </a:r>
            <a:r>
              <a:rPr lang="en-US" sz="2200">
                <a:ea typeface="+mn-lt"/>
                <a:cs typeface="+mn-lt"/>
              </a:rPr>
              <a:t> vi </a:t>
            </a:r>
            <a:r>
              <a:rPr lang="en-US" sz="2200" err="1">
                <a:ea typeface="+mn-lt"/>
                <a:cs typeface="+mn-lt"/>
              </a:rPr>
              <a:t>på</a:t>
            </a:r>
            <a:r>
              <a:rPr lang="en-US" sz="2200">
                <a:ea typeface="+mn-lt"/>
                <a:cs typeface="+mn-lt"/>
              </a:rPr>
              <a:t> </a:t>
            </a:r>
            <a:r>
              <a:rPr lang="en-US" sz="2200" err="1">
                <a:ea typeface="+mn-lt"/>
                <a:cs typeface="+mn-lt"/>
              </a:rPr>
              <a:t>hvorvidt</a:t>
            </a:r>
            <a:r>
              <a:rPr lang="en-US" sz="2200">
                <a:ea typeface="+mn-lt"/>
                <a:cs typeface="+mn-lt"/>
              </a:rPr>
              <a:t> </a:t>
            </a:r>
            <a:r>
              <a:rPr lang="en-US" sz="2200" err="1">
                <a:ea typeface="+mn-lt"/>
                <a:cs typeface="+mn-lt"/>
              </a:rPr>
              <a:t>systemeiere</a:t>
            </a:r>
            <a:r>
              <a:rPr lang="en-US" sz="2200">
                <a:ea typeface="+mn-lt"/>
                <a:cs typeface="+mn-lt"/>
              </a:rPr>
              <a:t> </a:t>
            </a:r>
            <a:r>
              <a:rPr lang="en-US" sz="2200" err="1">
                <a:ea typeface="+mn-lt"/>
                <a:cs typeface="+mn-lt"/>
              </a:rPr>
              <a:t>har</a:t>
            </a:r>
            <a:r>
              <a:rPr lang="en-US" sz="2200">
                <a:ea typeface="+mn-lt"/>
                <a:cs typeface="+mn-lt"/>
              </a:rPr>
              <a:t> </a:t>
            </a:r>
            <a:r>
              <a:rPr lang="en-US" sz="2200" err="1">
                <a:ea typeface="+mn-lt"/>
                <a:cs typeface="+mn-lt"/>
              </a:rPr>
              <a:t>uu-kompetanse</a:t>
            </a:r>
            <a:r>
              <a:rPr lang="en-US" sz="2200">
                <a:ea typeface="+mn-lt"/>
                <a:cs typeface="+mn-lt"/>
              </a:rPr>
              <a:t>.</a:t>
            </a:r>
            <a:endParaRPr lang="en-US" sz="2200">
              <a:cs typeface="Arial"/>
            </a:endParaRPr>
          </a:p>
          <a:p>
            <a:pPr marL="285750" indent="-285750">
              <a:buFont typeface="Arial"/>
              <a:buChar char="•"/>
            </a:pPr>
            <a:r>
              <a:rPr lang="en-US" sz="2200" err="1">
                <a:ea typeface="+mn-lt"/>
                <a:cs typeface="+mn-lt"/>
              </a:rPr>
              <a:t>Systemer</a:t>
            </a:r>
            <a:r>
              <a:rPr lang="en-US" sz="2200">
                <a:ea typeface="+mn-lt"/>
                <a:cs typeface="+mn-lt"/>
              </a:rPr>
              <a:t> </a:t>
            </a:r>
            <a:r>
              <a:rPr lang="en-US" sz="2200" err="1">
                <a:ea typeface="+mn-lt"/>
                <a:cs typeface="+mn-lt"/>
              </a:rPr>
              <a:t>som</a:t>
            </a:r>
            <a:r>
              <a:rPr lang="en-US" sz="2200">
                <a:ea typeface="+mn-lt"/>
                <a:cs typeface="+mn-lt"/>
              </a:rPr>
              <a:t> </a:t>
            </a:r>
            <a:r>
              <a:rPr lang="en-US" sz="2200" err="1">
                <a:ea typeface="+mn-lt"/>
                <a:cs typeface="+mn-lt"/>
              </a:rPr>
              <a:t>ble</a:t>
            </a:r>
            <a:r>
              <a:rPr lang="en-US" sz="2200">
                <a:ea typeface="+mn-lt"/>
                <a:cs typeface="+mn-lt"/>
              </a:rPr>
              <a:t> </a:t>
            </a:r>
            <a:r>
              <a:rPr lang="en-US" sz="2200" err="1">
                <a:ea typeface="+mn-lt"/>
                <a:cs typeface="+mn-lt"/>
              </a:rPr>
              <a:t>undersøkt</a:t>
            </a:r>
            <a:r>
              <a:rPr lang="en-US" sz="2200">
                <a:ea typeface="+mn-lt"/>
                <a:cs typeface="+mn-lt"/>
              </a:rPr>
              <a:t>: </a:t>
            </a:r>
            <a:r>
              <a:rPr lang="en-US" sz="2200" err="1">
                <a:ea typeface="+mn-lt"/>
                <a:cs typeface="+mn-lt"/>
              </a:rPr>
              <a:t>Nettsidene</a:t>
            </a:r>
            <a:r>
              <a:rPr lang="en-US" sz="2200">
                <a:ea typeface="+mn-lt"/>
                <a:cs typeface="+mn-lt"/>
              </a:rPr>
              <a:t> uio.no, Canvas, Devilry, Oria, EHMS </a:t>
            </a:r>
            <a:r>
              <a:rPr lang="en-US" sz="2200" err="1">
                <a:ea typeface="+mn-lt"/>
                <a:cs typeface="+mn-lt"/>
              </a:rPr>
              <a:t>og</a:t>
            </a:r>
            <a:r>
              <a:rPr lang="en-US" sz="2200">
                <a:ea typeface="+mn-lt"/>
                <a:cs typeface="+mn-lt"/>
              </a:rPr>
              <a:t> </a:t>
            </a:r>
            <a:r>
              <a:rPr lang="en-US" sz="2200" err="1">
                <a:ea typeface="+mn-lt"/>
                <a:cs typeface="+mn-lt"/>
              </a:rPr>
              <a:t>Passordtjenesten</a:t>
            </a:r>
            <a:endParaRPr lang="en-US" sz="2200" err="1">
              <a:cs typeface="Arial"/>
            </a:endParaRPr>
          </a:p>
          <a:p>
            <a:pPr marL="342900" indent="-342900">
              <a:buFont typeface="Arial"/>
              <a:buChar char="•"/>
            </a:pPr>
            <a:r>
              <a:rPr lang="en-US" sz="2200">
                <a:cs typeface="Arial"/>
              </a:rPr>
              <a:t>Funn </a:t>
            </a:r>
            <a:r>
              <a:rPr lang="en-US" sz="2200" err="1">
                <a:cs typeface="Arial"/>
              </a:rPr>
              <a:t>fra</a:t>
            </a:r>
            <a:r>
              <a:rPr lang="en-US" sz="2200">
                <a:cs typeface="Arial"/>
              </a:rPr>
              <a:t> </a:t>
            </a:r>
            <a:r>
              <a:rPr lang="en-US" sz="2200" err="1">
                <a:cs typeface="Arial"/>
              </a:rPr>
              <a:t>fase</a:t>
            </a:r>
            <a:r>
              <a:rPr lang="en-US" sz="2200">
                <a:cs typeface="Arial"/>
              </a:rPr>
              <a:t> 1: </a:t>
            </a:r>
            <a:r>
              <a:rPr lang="en-US" sz="2200">
                <a:cs typeface="Arial"/>
                <a:hlinkClick r:id="rId3"/>
              </a:rPr>
              <a:t>Store mangler i tjenestene som ble undersøkt</a:t>
            </a:r>
            <a:endParaRPr lang="en-US" sz="2200">
              <a:cs typeface="Arial"/>
            </a:endParaRPr>
          </a:p>
          <a:p>
            <a:pPr marL="342900" indent="-342900">
              <a:buFont typeface="Arial"/>
              <a:buChar char="•"/>
            </a:pPr>
            <a:r>
              <a:rPr lang="en-US" sz="2200">
                <a:cs typeface="Arial"/>
              </a:rPr>
              <a:t>En av </a:t>
            </a:r>
            <a:r>
              <a:rPr lang="en-US" sz="2200" err="1">
                <a:cs typeface="Arial"/>
              </a:rPr>
              <a:t>anbefalingene</a:t>
            </a:r>
            <a:r>
              <a:rPr lang="en-US" sz="2200">
                <a:cs typeface="Arial"/>
              </a:rPr>
              <a:t> </a:t>
            </a:r>
            <a:r>
              <a:rPr lang="en-US" sz="2200" err="1">
                <a:cs typeface="Arial"/>
              </a:rPr>
              <a:t>gitt</a:t>
            </a:r>
            <a:r>
              <a:rPr lang="en-US" sz="2200">
                <a:cs typeface="Arial"/>
              </a:rPr>
              <a:t> </a:t>
            </a:r>
            <a:r>
              <a:rPr lang="en-US" sz="2200" err="1">
                <a:cs typeface="Arial"/>
              </a:rPr>
              <a:t>i</a:t>
            </a:r>
            <a:r>
              <a:rPr lang="en-US" sz="2200">
                <a:cs typeface="Arial"/>
              </a:rPr>
              <a:t> UU-</a:t>
            </a:r>
            <a:r>
              <a:rPr lang="en-US" sz="2200" err="1">
                <a:cs typeface="Arial"/>
              </a:rPr>
              <a:t>prosjektet</a:t>
            </a:r>
            <a:r>
              <a:rPr lang="en-US" sz="2200">
                <a:cs typeface="Arial"/>
              </a:rPr>
              <a:t> </a:t>
            </a:r>
            <a:r>
              <a:rPr lang="en-US" sz="2200" err="1">
                <a:cs typeface="Arial"/>
              </a:rPr>
              <a:t>i</a:t>
            </a:r>
            <a:r>
              <a:rPr lang="en-US" sz="2200">
                <a:cs typeface="Arial"/>
              </a:rPr>
              <a:t> 2021 var å </a:t>
            </a:r>
            <a:r>
              <a:rPr lang="en-US" sz="2200" err="1">
                <a:cs typeface="Arial"/>
              </a:rPr>
              <a:t>jobbe</a:t>
            </a:r>
            <a:r>
              <a:rPr lang="en-US" sz="2200">
                <a:cs typeface="Arial"/>
              </a:rPr>
              <a:t> </a:t>
            </a:r>
            <a:r>
              <a:rPr lang="en-US" sz="2200" err="1">
                <a:cs typeface="Arial"/>
              </a:rPr>
              <a:t>videre</a:t>
            </a:r>
            <a:r>
              <a:rPr lang="en-US" sz="2200">
                <a:cs typeface="Arial"/>
              </a:rPr>
              <a:t> med </a:t>
            </a:r>
            <a:r>
              <a:rPr lang="en-US" sz="2200" err="1">
                <a:cs typeface="Arial"/>
              </a:rPr>
              <a:t>blant</a:t>
            </a:r>
            <a:r>
              <a:rPr lang="en-US" sz="2200">
                <a:cs typeface="Arial"/>
              </a:rPr>
              <a:t> </a:t>
            </a:r>
            <a:r>
              <a:rPr lang="en-US" sz="2200" err="1">
                <a:cs typeface="Arial"/>
              </a:rPr>
              <a:t>annet</a:t>
            </a:r>
            <a:r>
              <a:rPr lang="en-US" sz="2200">
                <a:cs typeface="Arial"/>
              </a:rPr>
              <a:t> </a:t>
            </a:r>
            <a:r>
              <a:rPr lang="en-US" sz="2200" i="1" err="1">
                <a:cs typeface="Arial"/>
              </a:rPr>
              <a:t>forankring</a:t>
            </a:r>
            <a:r>
              <a:rPr lang="en-US" sz="2200" i="1">
                <a:cs typeface="Arial"/>
              </a:rPr>
              <a:t> </a:t>
            </a:r>
            <a:r>
              <a:rPr lang="en-US" sz="2200" i="1" err="1">
                <a:cs typeface="Arial"/>
              </a:rPr>
              <a:t>og</a:t>
            </a:r>
            <a:r>
              <a:rPr lang="en-US" sz="2200" i="1">
                <a:cs typeface="Arial"/>
              </a:rPr>
              <a:t> </a:t>
            </a:r>
            <a:r>
              <a:rPr lang="en-US" sz="2200" i="1" err="1">
                <a:cs typeface="Arial"/>
              </a:rPr>
              <a:t>opplæring</a:t>
            </a:r>
            <a:r>
              <a:rPr lang="en-US" sz="2200" i="1">
                <a:cs typeface="Arial"/>
              </a:rPr>
              <a:t> hos </a:t>
            </a:r>
            <a:r>
              <a:rPr lang="en-US" sz="2200" i="1" err="1">
                <a:cs typeface="Arial"/>
              </a:rPr>
              <a:t>fakultetene</a:t>
            </a:r>
            <a:r>
              <a:rPr lang="en-US" sz="2200" i="1">
                <a:cs typeface="Arial"/>
              </a:rPr>
              <a:t>/</a:t>
            </a:r>
            <a:r>
              <a:rPr lang="en-US" sz="2200" i="1" err="1">
                <a:cs typeface="Arial"/>
              </a:rPr>
              <a:t>fagmiljøene</a:t>
            </a:r>
            <a:endParaRPr lang="en-US" sz="2200">
              <a:cs typeface="Arial"/>
            </a:endParaRPr>
          </a:p>
        </p:txBody>
      </p:sp>
      <p:sp>
        <p:nvSpPr>
          <p:cNvPr id="4" name="Footer Placeholder 3">
            <a:extLst>
              <a:ext uri="{FF2B5EF4-FFF2-40B4-BE49-F238E27FC236}">
                <a16:creationId xmlns:a16="http://schemas.microsoft.com/office/drawing/2014/main" id="{DCF275A4-89C5-C4F2-2FF2-049E87F23AE1}"/>
              </a:ext>
            </a:extLst>
          </p:cNvPr>
          <p:cNvSpPr>
            <a:spLocks noGrp="1"/>
          </p:cNvSpPr>
          <p:nvPr>
            <p:ph type="ftr" sz="quarter" idx="3"/>
          </p:nvPr>
        </p:nvSpPr>
        <p:spPr/>
        <p:txBody>
          <a:bodyPr/>
          <a:lstStyle/>
          <a:p>
            <a:endParaRPr lang="nb-NO"/>
          </a:p>
        </p:txBody>
      </p:sp>
      <p:sp>
        <p:nvSpPr>
          <p:cNvPr id="5" name="Slide Number Placeholder 4">
            <a:extLst>
              <a:ext uri="{FF2B5EF4-FFF2-40B4-BE49-F238E27FC236}">
                <a16:creationId xmlns:a16="http://schemas.microsoft.com/office/drawing/2014/main" id="{BE5447FB-6A2A-0F52-96DA-4D3C1266F281}"/>
              </a:ext>
            </a:extLst>
          </p:cNvPr>
          <p:cNvSpPr>
            <a:spLocks noGrp="1"/>
          </p:cNvSpPr>
          <p:nvPr>
            <p:ph type="sldNum" sz="quarter" idx="12"/>
          </p:nvPr>
        </p:nvSpPr>
        <p:spPr/>
        <p:txBody>
          <a:bodyPr/>
          <a:lstStyle/>
          <a:p>
            <a:r>
              <a:rPr lang="en-US"/>
              <a:t>Side </a:t>
            </a:r>
            <a:fld id="{5251F420-7306-4E7C-A79E-F31A38F7D392}" type="slidenum">
              <a:rPr lang="en-US" smtClean="0"/>
              <a:pPr/>
              <a:t>4</a:t>
            </a:fld>
            <a:endParaRPr lang="en-US"/>
          </a:p>
        </p:txBody>
      </p:sp>
    </p:spTree>
    <p:extLst>
      <p:ext uri="{BB962C8B-B14F-4D97-AF65-F5344CB8AC3E}">
        <p14:creationId xmlns:p14="http://schemas.microsoft.com/office/powerpoint/2010/main" val="167811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3EF7-E709-E4D3-A4B9-F9AECE0646BC}"/>
              </a:ext>
            </a:extLst>
          </p:cNvPr>
          <p:cNvSpPr>
            <a:spLocks noGrp="1"/>
          </p:cNvSpPr>
          <p:nvPr>
            <p:ph type="title"/>
          </p:nvPr>
        </p:nvSpPr>
        <p:spPr>
          <a:xfrm>
            <a:off x="380168" y="288944"/>
            <a:ext cx="11431664" cy="675449"/>
          </a:xfrm>
        </p:spPr>
        <p:txBody>
          <a:bodyPr/>
          <a:lstStyle/>
          <a:p>
            <a:r>
              <a:rPr lang="en-US" err="1">
                <a:ea typeface="+mj-lt"/>
                <a:cs typeface="+mj-lt"/>
              </a:rPr>
              <a:t>Tiltak</a:t>
            </a:r>
            <a:r>
              <a:rPr lang="en-US">
                <a:ea typeface="+mj-lt"/>
                <a:cs typeface="+mj-lt"/>
              </a:rPr>
              <a:t> </a:t>
            </a:r>
            <a:r>
              <a:rPr lang="en-US" err="1">
                <a:ea typeface="+mj-lt"/>
                <a:cs typeface="+mj-lt"/>
              </a:rPr>
              <a:t>i</a:t>
            </a:r>
            <a:r>
              <a:rPr lang="en-US">
                <a:ea typeface="+mj-lt"/>
                <a:cs typeface="+mj-lt"/>
              </a:rPr>
              <a:t> </a:t>
            </a:r>
            <a:r>
              <a:rPr lang="en-US" err="1">
                <a:ea typeface="+mj-lt"/>
                <a:cs typeface="+mj-lt"/>
              </a:rPr>
              <a:t>fase</a:t>
            </a:r>
            <a:r>
              <a:rPr lang="en-US">
                <a:ea typeface="+mj-lt"/>
                <a:cs typeface="+mj-lt"/>
              </a:rPr>
              <a:t> 2</a:t>
            </a:r>
            <a:endParaRPr lang="en-US"/>
          </a:p>
          <a:p>
            <a:br>
              <a:rPr lang="en-US"/>
            </a:br>
            <a:endParaRPr lang="en-US"/>
          </a:p>
        </p:txBody>
      </p:sp>
      <p:sp>
        <p:nvSpPr>
          <p:cNvPr id="3" name="Content Placeholder 2">
            <a:extLst>
              <a:ext uri="{FF2B5EF4-FFF2-40B4-BE49-F238E27FC236}">
                <a16:creationId xmlns:a16="http://schemas.microsoft.com/office/drawing/2014/main" id="{68A2D538-4BF5-8D94-FF5D-9BD89C889F7D}"/>
              </a:ext>
            </a:extLst>
          </p:cNvPr>
          <p:cNvSpPr>
            <a:spLocks noGrp="1"/>
          </p:cNvSpPr>
          <p:nvPr>
            <p:ph sz="quarter" idx="28"/>
          </p:nvPr>
        </p:nvSpPr>
        <p:spPr>
          <a:xfrm>
            <a:off x="380168" y="1361436"/>
            <a:ext cx="9200041" cy="4538602"/>
          </a:xfrm>
        </p:spPr>
        <p:txBody>
          <a:bodyPr vert="horz" lIns="0" tIns="0" rIns="0" bIns="0" rtlCol="0" anchor="t">
            <a:noAutofit/>
          </a:bodyPr>
          <a:lstStyle/>
          <a:p>
            <a:pPr marL="285750" indent="-285750">
              <a:buFont typeface="Arial"/>
              <a:buChar char="•"/>
            </a:pPr>
            <a:r>
              <a:rPr lang="en-US" sz="2000" err="1">
                <a:ea typeface="+mn-lt"/>
                <a:cs typeface="+mn-lt"/>
              </a:rPr>
              <a:t>Prosjektperioden</a:t>
            </a:r>
            <a:r>
              <a:rPr lang="en-US" sz="2000">
                <a:ea typeface="+mn-lt"/>
                <a:cs typeface="+mn-lt"/>
              </a:rPr>
              <a:t> for </a:t>
            </a:r>
            <a:r>
              <a:rPr lang="en-US" sz="2000" err="1">
                <a:ea typeface="+mn-lt"/>
                <a:cs typeface="+mn-lt"/>
              </a:rPr>
              <a:t>denne</a:t>
            </a:r>
            <a:r>
              <a:rPr lang="en-US" sz="2000">
                <a:ea typeface="+mn-lt"/>
                <a:cs typeface="+mn-lt"/>
              </a:rPr>
              <a:t> </a:t>
            </a:r>
            <a:r>
              <a:rPr lang="en-US" sz="2000" err="1">
                <a:ea typeface="+mn-lt"/>
                <a:cs typeface="+mn-lt"/>
              </a:rPr>
              <a:t>fasen</a:t>
            </a:r>
            <a:r>
              <a:rPr lang="en-US" sz="2000">
                <a:ea typeface="+mn-lt"/>
                <a:cs typeface="+mn-lt"/>
              </a:rPr>
              <a:t> er </a:t>
            </a:r>
            <a:r>
              <a:rPr lang="en-US" sz="2000" err="1">
                <a:ea typeface="+mn-lt"/>
                <a:cs typeface="+mn-lt"/>
              </a:rPr>
              <a:t>satt</a:t>
            </a:r>
            <a:r>
              <a:rPr lang="en-US" sz="2000">
                <a:ea typeface="+mn-lt"/>
                <a:cs typeface="+mn-lt"/>
              </a:rPr>
              <a:t> </a:t>
            </a:r>
            <a:r>
              <a:rPr lang="en-US" sz="2000" err="1">
                <a:ea typeface="+mn-lt"/>
                <a:cs typeface="+mn-lt"/>
              </a:rPr>
              <a:t>til</a:t>
            </a:r>
            <a:r>
              <a:rPr lang="en-US" sz="2000">
                <a:ea typeface="+mn-lt"/>
                <a:cs typeface="+mn-lt"/>
              </a:rPr>
              <a:t> </a:t>
            </a:r>
            <a:r>
              <a:rPr lang="en-US" sz="2000" err="1">
                <a:ea typeface="+mn-lt"/>
                <a:cs typeface="+mn-lt"/>
              </a:rPr>
              <a:t>februar</a:t>
            </a:r>
            <a:r>
              <a:rPr lang="en-US" sz="2000">
                <a:ea typeface="+mn-lt"/>
                <a:cs typeface="+mn-lt"/>
              </a:rPr>
              <a:t> - </a:t>
            </a:r>
            <a:r>
              <a:rPr lang="en-US" sz="2000" err="1">
                <a:ea typeface="+mn-lt"/>
                <a:cs typeface="+mn-lt"/>
              </a:rPr>
              <a:t>november</a:t>
            </a:r>
            <a:r>
              <a:rPr lang="en-US" sz="2000">
                <a:ea typeface="+mn-lt"/>
                <a:cs typeface="+mn-lt"/>
              </a:rPr>
              <a:t> 2022</a:t>
            </a:r>
            <a:endParaRPr lang="en-US" sz="2000">
              <a:cs typeface="Arial"/>
            </a:endParaRPr>
          </a:p>
          <a:p>
            <a:pPr marL="285750" indent="-285750">
              <a:buFont typeface="Arial"/>
              <a:buChar char="•"/>
            </a:pPr>
            <a:r>
              <a:rPr lang="en-US" sz="2000" err="1">
                <a:ea typeface="+mn-lt"/>
                <a:cs typeface="+mn-lt"/>
              </a:rPr>
              <a:t>Informasjonsrunde</a:t>
            </a:r>
            <a:r>
              <a:rPr lang="en-US" sz="2000">
                <a:ea typeface="+mn-lt"/>
                <a:cs typeface="+mn-lt"/>
              </a:rPr>
              <a:t> om UU-</a:t>
            </a:r>
            <a:r>
              <a:rPr lang="en-US" sz="2000" err="1">
                <a:ea typeface="+mn-lt"/>
                <a:cs typeface="+mn-lt"/>
              </a:rPr>
              <a:t>krav</a:t>
            </a:r>
            <a:r>
              <a:rPr lang="en-US" sz="2000">
                <a:ea typeface="+mn-lt"/>
                <a:cs typeface="+mn-lt"/>
              </a:rPr>
              <a:t> hos alle </a:t>
            </a:r>
            <a:r>
              <a:rPr lang="en-US" sz="2000" err="1">
                <a:ea typeface="+mn-lt"/>
                <a:cs typeface="+mn-lt"/>
              </a:rPr>
              <a:t>enheter</a:t>
            </a:r>
            <a:r>
              <a:rPr lang="en-US" sz="2000">
                <a:ea typeface="+mn-lt"/>
                <a:cs typeface="+mn-lt"/>
              </a:rPr>
              <a:t> </a:t>
            </a:r>
            <a:r>
              <a:rPr lang="en-US" sz="2000" err="1">
                <a:ea typeface="+mn-lt"/>
                <a:cs typeface="+mn-lt"/>
              </a:rPr>
              <a:t>på</a:t>
            </a:r>
            <a:r>
              <a:rPr lang="en-US" sz="2000">
                <a:ea typeface="+mn-lt"/>
                <a:cs typeface="+mn-lt"/>
              </a:rPr>
              <a:t> </a:t>
            </a:r>
            <a:r>
              <a:rPr lang="en-US" sz="2000" err="1">
                <a:ea typeface="+mn-lt"/>
                <a:cs typeface="+mn-lt"/>
              </a:rPr>
              <a:t>UiO</a:t>
            </a:r>
            <a:r>
              <a:rPr lang="en-US" sz="2000">
                <a:ea typeface="+mn-lt"/>
                <a:cs typeface="+mn-lt"/>
              </a:rPr>
              <a:t> (á la GDPR-</a:t>
            </a:r>
            <a:r>
              <a:rPr lang="en-US" sz="2000" err="1">
                <a:ea typeface="+mn-lt"/>
                <a:cs typeface="+mn-lt"/>
              </a:rPr>
              <a:t>prosjektet</a:t>
            </a:r>
            <a:r>
              <a:rPr lang="en-US" sz="2000">
                <a:ea typeface="+mn-lt"/>
                <a:cs typeface="+mn-lt"/>
              </a:rPr>
              <a:t>). </a:t>
            </a:r>
            <a:r>
              <a:rPr lang="en-US" sz="2000" err="1">
                <a:ea typeface="+mn-lt"/>
                <a:cs typeface="+mn-lt"/>
              </a:rPr>
              <a:t>Hvert</a:t>
            </a:r>
            <a:r>
              <a:rPr lang="en-US" sz="2000">
                <a:ea typeface="+mn-lt"/>
                <a:cs typeface="+mn-lt"/>
              </a:rPr>
              <a:t> </a:t>
            </a:r>
            <a:r>
              <a:rPr lang="en-US" sz="2000" err="1">
                <a:ea typeface="+mn-lt"/>
                <a:cs typeface="+mn-lt"/>
              </a:rPr>
              <a:t>enkelt</a:t>
            </a:r>
            <a:r>
              <a:rPr lang="en-US" sz="2000">
                <a:ea typeface="+mn-lt"/>
                <a:cs typeface="+mn-lt"/>
              </a:rPr>
              <a:t> </a:t>
            </a:r>
            <a:r>
              <a:rPr lang="en-US" sz="2000" err="1">
                <a:ea typeface="+mn-lt"/>
                <a:cs typeface="+mn-lt"/>
              </a:rPr>
              <a:t>fakultet</a:t>
            </a:r>
            <a:r>
              <a:rPr lang="en-US" sz="2000">
                <a:ea typeface="+mn-lt"/>
                <a:cs typeface="+mn-lt"/>
              </a:rPr>
              <a:t>/</a:t>
            </a:r>
            <a:r>
              <a:rPr lang="en-US" sz="2000" err="1">
                <a:ea typeface="+mn-lt"/>
                <a:cs typeface="+mn-lt"/>
              </a:rPr>
              <a:t>enhet</a:t>
            </a:r>
            <a:r>
              <a:rPr lang="en-US" sz="2000">
                <a:ea typeface="+mn-lt"/>
                <a:cs typeface="+mn-lt"/>
              </a:rPr>
              <a:t> </a:t>
            </a:r>
            <a:r>
              <a:rPr lang="en-US" sz="2000" err="1">
                <a:ea typeface="+mn-lt"/>
                <a:cs typeface="+mn-lt"/>
              </a:rPr>
              <a:t>har</a:t>
            </a:r>
            <a:r>
              <a:rPr lang="en-US" sz="2000">
                <a:ea typeface="+mn-lt"/>
                <a:cs typeface="+mn-lt"/>
              </a:rPr>
              <a:t> </a:t>
            </a:r>
            <a:r>
              <a:rPr lang="en-US" sz="2000" err="1">
                <a:ea typeface="+mn-lt"/>
                <a:cs typeface="+mn-lt"/>
              </a:rPr>
              <a:t>selv</a:t>
            </a:r>
            <a:r>
              <a:rPr lang="en-US" sz="2000">
                <a:ea typeface="+mn-lt"/>
                <a:cs typeface="+mn-lt"/>
              </a:rPr>
              <a:t> </a:t>
            </a:r>
            <a:r>
              <a:rPr lang="en-US" sz="2000" err="1">
                <a:ea typeface="+mn-lt"/>
                <a:cs typeface="+mn-lt"/>
              </a:rPr>
              <a:t>ansvar</a:t>
            </a:r>
            <a:r>
              <a:rPr lang="en-US" sz="2000">
                <a:ea typeface="+mn-lt"/>
                <a:cs typeface="+mn-lt"/>
              </a:rPr>
              <a:t> for å </a:t>
            </a:r>
            <a:r>
              <a:rPr lang="en-US" sz="2000" err="1">
                <a:ea typeface="+mn-lt"/>
                <a:cs typeface="+mn-lt"/>
              </a:rPr>
              <a:t>imøtekomme</a:t>
            </a:r>
            <a:r>
              <a:rPr lang="en-US" sz="2000">
                <a:ea typeface="+mn-lt"/>
                <a:cs typeface="+mn-lt"/>
              </a:rPr>
              <a:t> </a:t>
            </a:r>
            <a:r>
              <a:rPr lang="en-US" sz="2000" err="1">
                <a:ea typeface="+mn-lt"/>
                <a:cs typeface="+mn-lt"/>
              </a:rPr>
              <a:t>lovkravene</a:t>
            </a:r>
            <a:r>
              <a:rPr lang="en-US" sz="2000">
                <a:ea typeface="+mn-lt"/>
                <a:cs typeface="+mn-lt"/>
              </a:rPr>
              <a:t>, </a:t>
            </a:r>
            <a:r>
              <a:rPr lang="en-US" sz="2000" err="1">
                <a:ea typeface="+mn-lt"/>
                <a:cs typeface="+mn-lt"/>
              </a:rPr>
              <a:t>og</a:t>
            </a:r>
            <a:r>
              <a:rPr lang="en-US" sz="2000">
                <a:ea typeface="+mn-lt"/>
                <a:cs typeface="+mn-lt"/>
              </a:rPr>
              <a:t> </a:t>
            </a:r>
            <a:r>
              <a:rPr lang="en-US" sz="2000" err="1">
                <a:ea typeface="+mn-lt"/>
                <a:cs typeface="+mn-lt"/>
              </a:rPr>
              <a:t>denne</a:t>
            </a:r>
            <a:r>
              <a:rPr lang="en-US" sz="2000">
                <a:ea typeface="+mn-lt"/>
                <a:cs typeface="+mn-lt"/>
              </a:rPr>
              <a:t> </a:t>
            </a:r>
            <a:r>
              <a:rPr lang="en-US" sz="2000" err="1">
                <a:ea typeface="+mn-lt"/>
                <a:cs typeface="+mn-lt"/>
              </a:rPr>
              <a:t>informasjonen</a:t>
            </a:r>
            <a:r>
              <a:rPr lang="en-US" sz="2000">
                <a:ea typeface="+mn-lt"/>
                <a:cs typeface="+mn-lt"/>
              </a:rPr>
              <a:t> </a:t>
            </a:r>
            <a:r>
              <a:rPr lang="en-US" sz="2000" err="1">
                <a:ea typeface="+mn-lt"/>
                <a:cs typeface="+mn-lt"/>
              </a:rPr>
              <a:t>må</a:t>
            </a:r>
            <a:r>
              <a:rPr lang="en-US" sz="2000">
                <a:ea typeface="+mn-lt"/>
                <a:cs typeface="+mn-lt"/>
              </a:rPr>
              <a:t> </a:t>
            </a:r>
            <a:r>
              <a:rPr lang="en-US" sz="2000" err="1">
                <a:ea typeface="+mn-lt"/>
                <a:cs typeface="+mn-lt"/>
              </a:rPr>
              <a:t>nå</a:t>
            </a:r>
            <a:r>
              <a:rPr lang="en-US" sz="2000">
                <a:ea typeface="+mn-lt"/>
                <a:cs typeface="+mn-lt"/>
              </a:rPr>
              <a:t> </a:t>
            </a:r>
            <a:r>
              <a:rPr lang="en-US" sz="2000" err="1">
                <a:ea typeface="+mn-lt"/>
                <a:cs typeface="+mn-lt"/>
              </a:rPr>
              <a:t>ut</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linja</a:t>
            </a:r>
            <a:r>
              <a:rPr lang="en-US" sz="2000">
                <a:ea typeface="+mn-lt"/>
                <a:cs typeface="+mn-lt"/>
              </a:rPr>
              <a:t>.</a:t>
            </a:r>
            <a:endParaRPr lang="en-US" sz="2000">
              <a:cs typeface="Arial"/>
            </a:endParaRPr>
          </a:p>
          <a:p>
            <a:pPr marL="285750" indent="-285750">
              <a:buFont typeface="Arial"/>
              <a:buChar char="•"/>
            </a:pPr>
            <a:r>
              <a:rPr lang="en-US" sz="2000" err="1">
                <a:ea typeface="+mn-lt"/>
                <a:cs typeface="+mn-lt"/>
              </a:rPr>
              <a:t>Fortelle</a:t>
            </a:r>
            <a:r>
              <a:rPr lang="en-US" sz="2000">
                <a:ea typeface="+mn-lt"/>
                <a:cs typeface="+mn-lt"/>
              </a:rPr>
              <a:t> om det </a:t>
            </a:r>
            <a:r>
              <a:rPr lang="en-US" sz="2000" err="1">
                <a:ea typeface="+mn-lt"/>
                <a:cs typeface="+mn-lt"/>
              </a:rPr>
              <a:t>sentrale</a:t>
            </a:r>
            <a:r>
              <a:rPr lang="en-US" sz="2000">
                <a:ea typeface="+mn-lt"/>
                <a:cs typeface="+mn-lt"/>
              </a:rPr>
              <a:t> </a:t>
            </a:r>
            <a:r>
              <a:rPr lang="en-US" sz="2000" err="1">
                <a:ea typeface="+mn-lt"/>
                <a:cs typeface="+mn-lt"/>
              </a:rPr>
              <a:t>tilbudet</a:t>
            </a:r>
            <a:r>
              <a:rPr lang="en-US" sz="2000">
                <a:ea typeface="+mn-lt"/>
                <a:cs typeface="+mn-lt"/>
              </a:rPr>
              <a:t> </a:t>
            </a:r>
            <a:r>
              <a:rPr lang="en-US" sz="2000" err="1">
                <a:ea typeface="+mn-lt"/>
                <a:cs typeface="+mn-lt"/>
              </a:rPr>
              <a:t>rundt</a:t>
            </a:r>
            <a:r>
              <a:rPr lang="en-US" sz="2000">
                <a:ea typeface="+mn-lt"/>
                <a:cs typeface="+mn-lt"/>
              </a:rPr>
              <a:t> UU (</a:t>
            </a:r>
            <a:r>
              <a:rPr lang="en-US" sz="2000" err="1">
                <a:ea typeface="+mn-lt"/>
                <a:cs typeface="+mn-lt"/>
              </a:rPr>
              <a:t>fra</a:t>
            </a:r>
            <a:r>
              <a:rPr lang="en-US" sz="2000">
                <a:ea typeface="+mn-lt"/>
                <a:cs typeface="+mn-lt"/>
              </a:rPr>
              <a:t> </a:t>
            </a:r>
            <a:r>
              <a:rPr lang="en-US" sz="2000" err="1">
                <a:ea typeface="+mn-lt"/>
                <a:cs typeface="+mn-lt"/>
              </a:rPr>
              <a:t>høsten</a:t>
            </a:r>
            <a:r>
              <a:rPr lang="en-US" sz="2000">
                <a:ea typeface="+mn-lt"/>
                <a:cs typeface="+mn-lt"/>
              </a:rPr>
              <a:t> 2022)</a:t>
            </a:r>
            <a:endParaRPr lang="en-US" sz="2000">
              <a:cs typeface="Arial"/>
            </a:endParaRPr>
          </a:p>
          <a:p>
            <a:pPr marL="285750" indent="-285750">
              <a:buFont typeface="Arial"/>
              <a:buChar char="•"/>
            </a:pPr>
            <a:r>
              <a:rPr lang="en-US" sz="2000">
                <a:ea typeface="+mn-lt"/>
                <a:cs typeface="+mn-lt"/>
              </a:rPr>
              <a:t>Har </a:t>
            </a:r>
            <a:r>
              <a:rPr lang="en-US" sz="2000" err="1">
                <a:ea typeface="+mn-lt"/>
                <a:cs typeface="+mn-lt"/>
              </a:rPr>
              <a:t>lansert</a:t>
            </a:r>
            <a:r>
              <a:rPr lang="en-US" sz="2000">
                <a:ea typeface="+mn-lt"/>
                <a:cs typeface="+mn-lt"/>
              </a:rPr>
              <a:t> </a:t>
            </a:r>
            <a:r>
              <a:rPr lang="en-US" sz="2000">
                <a:ea typeface="+mn-lt"/>
                <a:cs typeface="+mn-lt"/>
                <a:hlinkClick r:id="rId3"/>
              </a:rPr>
              <a:t>nye informasjonssider om uu</a:t>
            </a:r>
            <a:endParaRPr lang="en-US" sz="2000">
              <a:ea typeface="+mn-lt"/>
              <a:cs typeface="+mn-lt"/>
            </a:endParaRPr>
          </a:p>
          <a:p>
            <a:pPr marL="285750" indent="-285750">
              <a:buFont typeface="Arial"/>
              <a:buChar char="•"/>
            </a:pPr>
            <a:r>
              <a:rPr lang="en-US" sz="2000">
                <a:ea typeface="+mn-lt"/>
                <a:cs typeface="+mn-lt"/>
              </a:rPr>
              <a:t>Har </a:t>
            </a:r>
            <a:r>
              <a:rPr lang="en-US" sz="2000" err="1">
                <a:ea typeface="+mn-lt"/>
                <a:cs typeface="+mn-lt"/>
              </a:rPr>
              <a:t>arrangert</a:t>
            </a:r>
            <a:r>
              <a:rPr lang="en-US" sz="2000">
                <a:ea typeface="+mn-lt"/>
                <a:cs typeface="+mn-lt"/>
              </a:rPr>
              <a:t> to </a:t>
            </a:r>
            <a:r>
              <a:rPr lang="en-US" sz="2000">
                <a:ea typeface="+mn-lt"/>
                <a:cs typeface="+mn-lt"/>
                <a:hlinkClick r:id="rId4"/>
              </a:rPr>
              <a:t>introduksjonskurs om uu</a:t>
            </a:r>
            <a:endParaRPr lang="en-US" sz="2000">
              <a:ea typeface="+mn-lt"/>
              <a:cs typeface="+mn-lt"/>
            </a:endParaRPr>
          </a:p>
          <a:p>
            <a:pPr marL="285750" indent="-285750">
              <a:buFont typeface="Arial"/>
              <a:buChar char="•"/>
            </a:pPr>
            <a:r>
              <a:rPr lang="en-US" sz="2000" err="1">
                <a:ea typeface="+mn-lt"/>
                <a:cs typeface="+mn-lt"/>
              </a:rPr>
              <a:t>Vurderer</a:t>
            </a:r>
            <a:r>
              <a:rPr lang="en-US" sz="2000">
                <a:ea typeface="+mn-lt"/>
                <a:cs typeface="+mn-lt"/>
              </a:rPr>
              <a:t> </a:t>
            </a:r>
            <a:r>
              <a:rPr lang="en-US" sz="2000" err="1">
                <a:ea typeface="+mn-lt"/>
                <a:cs typeface="+mn-lt"/>
              </a:rPr>
              <a:t>flere</a:t>
            </a:r>
            <a:r>
              <a:rPr lang="en-US" sz="2000">
                <a:ea typeface="+mn-lt"/>
                <a:cs typeface="+mn-lt"/>
              </a:rPr>
              <a:t> </a:t>
            </a:r>
            <a:r>
              <a:rPr lang="en-US" sz="2000" err="1">
                <a:ea typeface="+mn-lt"/>
                <a:cs typeface="+mn-lt"/>
              </a:rPr>
              <a:t>webinarer</a:t>
            </a:r>
            <a:r>
              <a:rPr lang="en-US" sz="2000">
                <a:ea typeface="+mn-lt"/>
                <a:cs typeface="+mn-lt"/>
              </a:rPr>
              <a:t>/</a:t>
            </a:r>
            <a:r>
              <a:rPr lang="en-US" sz="2000" err="1">
                <a:ea typeface="+mn-lt"/>
                <a:cs typeface="+mn-lt"/>
              </a:rPr>
              <a:t>kurs</a:t>
            </a:r>
            <a:r>
              <a:rPr lang="en-US" sz="2000">
                <a:ea typeface="+mn-lt"/>
                <a:cs typeface="+mn-lt"/>
              </a:rPr>
              <a:t> for de </a:t>
            </a:r>
            <a:r>
              <a:rPr lang="en-US" sz="2000" err="1">
                <a:ea typeface="+mn-lt"/>
                <a:cs typeface="+mn-lt"/>
              </a:rPr>
              <a:t>viktigste</a:t>
            </a:r>
            <a:r>
              <a:rPr lang="en-US" sz="2000">
                <a:ea typeface="+mn-lt"/>
                <a:cs typeface="+mn-lt"/>
              </a:rPr>
              <a:t> </a:t>
            </a:r>
            <a:r>
              <a:rPr lang="en-US" sz="2000" err="1">
                <a:ea typeface="+mn-lt"/>
                <a:cs typeface="+mn-lt"/>
              </a:rPr>
              <a:t>områdene</a:t>
            </a:r>
            <a:r>
              <a:rPr lang="en-US" sz="2000">
                <a:ea typeface="+mn-lt"/>
                <a:cs typeface="+mn-lt"/>
              </a:rPr>
              <a:t> </a:t>
            </a:r>
            <a:r>
              <a:rPr lang="en-US" sz="2000" err="1">
                <a:ea typeface="+mn-lt"/>
                <a:cs typeface="+mn-lt"/>
              </a:rPr>
              <a:t>rundt</a:t>
            </a:r>
            <a:r>
              <a:rPr lang="en-US" sz="2000">
                <a:ea typeface="+mn-lt"/>
                <a:cs typeface="+mn-lt"/>
              </a:rPr>
              <a:t> UU (</a:t>
            </a:r>
            <a:r>
              <a:rPr lang="en-US" sz="2000" err="1">
                <a:ea typeface="+mn-lt"/>
                <a:cs typeface="+mn-lt"/>
              </a:rPr>
              <a:t>f.eks</a:t>
            </a:r>
            <a:r>
              <a:rPr lang="en-US" sz="2000">
                <a:ea typeface="+mn-lt"/>
                <a:cs typeface="+mn-lt"/>
              </a:rPr>
              <a:t>. “</a:t>
            </a:r>
            <a:r>
              <a:rPr lang="en-US" sz="2000" err="1">
                <a:ea typeface="+mn-lt"/>
                <a:cs typeface="+mn-lt"/>
              </a:rPr>
              <a:t>Slik</a:t>
            </a:r>
            <a:r>
              <a:rPr lang="en-US" sz="2000">
                <a:ea typeface="+mn-lt"/>
                <a:cs typeface="+mn-lt"/>
              </a:rPr>
              <a:t> lager du </a:t>
            </a:r>
            <a:r>
              <a:rPr lang="en-US" sz="2000" err="1">
                <a:ea typeface="+mn-lt"/>
                <a:cs typeface="+mn-lt"/>
              </a:rPr>
              <a:t>forelesningsfoiler</a:t>
            </a:r>
            <a:r>
              <a:rPr lang="en-US" sz="2000">
                <a:ea typeface="+mn-lt"/>
                <a:cs typeface="+mn-lt"/>
              </a:rPr>
              <a:t> </a:t>
            </a:r>
            <a:r>
              <a:rPr lang="en-US" sz="2000" err="1">
                <a:ea typeface="+mn-lt"/>
                <a:cs typeface="+mn-lt"/>
              </a:rPr>
              <a:t>som</a:t>
            </a:r>
            <a:r>
              <a:rPr lang="en-US" sz="2000">
                <a:ea typeface="+mn-lt"/>
                <a:cs typeface="+mn-lt"/>
              </a:rPr>
              <a:t> er </a:t>
            </a:r>
            <a:r>
              <a:rPr lang="en-US" sz="2000" err="1">
                <a:ea typeface="+mn-lt"/>
                <a:cs typeface="+mn-lt"/>
              </a:rPr>
              <a:t>universelt</a:t>
            </a:r>
            <a:r>
              <a:rPr lang="en-US" sz="2000">
                <a:ea typeface="+mn-lt"/>
                <a:cs typeface="+mn-lt"/>
              </a:rPr>
              <a:t> </a:t>
            </a:r>
            <a:r>
              <a:rPr lang="en-US" sz="2000" err="1">
                <a:ea typeface="+mn-lt"/>
                <a:cs typeface="+mn-lt"/>
              </a:rPr>
              <a:t>utformet</a:t>
            </a:r>
            <a:r>
              <a:rPr lang="en-US" sz="2000">
                <a:ea typeface="+mn-lt"/>
                <a:cs typeface="+mn-lt"/>
              </a:rPr>
              <a:t>”). </a:t>
            </a:r>
            <a:endParaRPr lang="en-US" sz="2000">
              <a:cs typeface="Arial"/>
            </a:endParaRPr>
          </a:p>
          <a:p>
            <a:pPr marL="125095" indent="-125095"/>
            <a:br>
              <a:rPr lang="en-US"/>
            </a:br>
            <a:endParaRPr lang="en-US" sz="2000">
              <a:cs typeface="Arial"/>
            </a:endParaRPr>
          </a:p>
        </p:txBody>
      </p:sp>
      <p:sp>
        <p:nvSpPr>
          <p:cNvPr id="4" name="Footer Placeholder 3">
            <a:extLst>
              <a:ext uri="{FF2B5EF4-FFF2-40B4-BE49-F238E27FC236}">
                <a16:creationId xmlns:a16="http://schemas.microsoft.com/office/drawing/2014/main" id="{9E6C8DDF-E959-46BB-9DD1-1BD71F7CDDA0}"/>
              </a:ext>
            </a:extLst>
          </p:cNvPr>
          <p:cNvSpPr>
            <a:spLocks noGrp="1"/>
          </p:cNvSpPr>
          <p:nvPr>
            <p:ph type="ftr" sz="quarter" idx="3"/>
          </p:nvPr>
        </p:nvSpPr>
        <p:spPr/>
        <p:txBody>
          <a:bodyPr/>
          <a:lstStyle/>
          <a:p>
            <a:endParaRPr lang="nb-NO"/>
          </a:p>
        </p:txBody>
      </p:sp>
      <p:sp>
        <p:nvSpPr>
          <p:cNvPr id="5" name="Slide Number Placeholder 4">
            <a:extLst>
              <a:ext uri="{FF2B5EF4-FFF2-40B4-BE49-F238E27FC236}">
                <a16:creationId xmlns:a16="http://schemas.microsoft.com/office/drawing/2014/main" id="{9441B6A9-BD58-D9AE-13EF-A1D38A29F848}"/>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a:p>
        </p:txBody>
      </p:sp>
    </p:spTree>
    <p:extLst>
      <p:ext uri="{BB962C8B-B14F-4D97-AF65-F5344CB8AC3E}">
        <p14:creationId xmlns:p14="http://schemas.microsoft.com/office/powerpoint/2010/main" val="21090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2B83A1F8-F648-9C4E-B5B5-F3B975CADACA}"/>
              </a:ext>
            </a:extLst>
          </p:cNvPr>
          <p:cNvSpPr>
            <a:spLocks noGrp="1"/>
          </p:cNvSpPr>
          <p:nvPr>
            <p:ph type="subTitle" idx="1"/>
          </p:nvPr>
        </p:nvSpPr>
        <p:spPr>
          <a:xfrm>
            <a:off x="1524000" y="1346911"/>
            <a:ext cx="9144000" cy="748728"/>
          </a:xfrm>
        </p:spPr>
        <p:txBody>
          <a:bodyPr/>
          <a:lstStyle/>
          <a:p>
            <a:r>
              <a:rPr lang="nb-NO"/>
              <a:t>Hva er universell utforming?</a:t>
            </a:r>
          </a:p>
        </p:txBody>
      </p:sp>
      <p:sp>
        <p:nvSpPr>
          <p:cNvPr id="4" name="Tittel 3">
            <a:extLst>
              <a:ext uri="{FF2B5EF4-FFF2-40B4-BE49-F238E27FC236}">
                <a16:creationId xmlns:a16="http://schemas.microsoft.com/office/drawing/2014/main" id="{63FD53CE-4C04-3F4B-B844-755AA9B5A11F}"/>
              </a:ext>
            </a:extLst>
          </p:cNvPr>
          <p:cNvSpPr>
            <a:spLocks noGrp="1"/>
          </p:cNvSpPr>
          <p:nvPr>
            <p:ph type="ctrTitle"/>
          </p:nvPr>
        </p:nvSpPr>
        <p:spPr>
          <a:xfrm>
            <a:off x="1524000" y="2446592"/>
            <a:ext cx="9144000" cy="2580310"/>
          </a:xfrm>
        </p:spPr>
        <p:txBody>
          <a:bodyPr/>
          <a:lstStyle/>
          <a:p>
            <a:pPr>
              <a:lnSpc>
                <a:spcPct val="100000"/>
              </a:lnSpc>
            </a:pPr>
            <a:r>
              <a:rPr lang="nb-NO" sz="4000"/>
              <a:t>Universell utforming bygger på tanken om </a:t>
            </a:r>
            <a:br>
              <a:rPr lang="nb-NO" sz="4000"/>
            </a:br>
            <a:r>
              <a:rPr lang="nb-NO" sz="4000"/>
              <a:t>at tjenester skal være tilgjengelig for alle.</a:t>
            </a:r>
            <a:br>
              <a:rPr lang="nb-NO" sz="4000"/>
            </a:br>
            <a:r>
              <a:rPr lang="nb-NO" sz="4000"/>
              <a:t>Uavhengig av alder, funksjonsevne </a:t>
            </a:r>
            <a:br>
              <a:rPr lang="nb-NO" sz="4000"/>
            </a:br>
            <a:r>
              <a:rPr lang="nb-NO" sz="4000"/>
              <a:t>og utdanningsnivå.</a:t>
            </a:r>
          </a:p>
        </p:txBody>
      </p:sp>
      <p:sp>
        <p:nvSpPr>
          <p:cNvPr id="5" name="Plassholder for tekst 4">
            <a:extLst>
              <a:ext uri="{FF2B5EF4-FFF2-40B4-BE49-F238E27FC236}">
                <a16:creationId xmlns:a16="http://schemas.microsoft.com/office/drawing/2014/main" id="{B3F8AFB8-C603-C44F-ADD8-C60FBCA1785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nb-NO"/>
          </a:p>
        </p:txBody>
      </p:sp>
      <p:sp>
        <p:nvSpPr>
          <p:cNvPr id="7" name="Plassholder for lysbildenummer 6">
            <a:extLst>
              <a:ext uri="{FF2B5EF4-FFF2-40B4-BE49-F238E27FC236}">
                <a16:creationId xmlns:a16="http://schemas.microsoft.com/office/drawing/2014/main" id="{693B567E-9DCC-DA45-A3A6-550E2D45D65F}"/>
              </a:ext>
            </a:extLst>
          </p:cNvPr>
          <p:cNvSpPr>
            <a:spLocks noGrp="1"/>
          </p:cNvSpPr>
          <p:nvPr>
            <p:ph type="sldNum" sz="quarter" idx="12"/>
          </p:nvPr>
        </p:nvSpPr>
        <p:spPr/>
        <p:txBody>
          <a:bodyPr/>
          <a:lstStyle/>
          <a:p>
            <a:r>
              <a:rPr lang="en-US"/>
              <a:t>Side </a:t>
            </a:r>
            <a:fld id="{5251F420-7306-4E7C-A79E-F31A38F7D392}" type="slidenum">
              <a:rPr lang="en-US" smtClean="0"/>
              <a:pPr/>
              <a:t>6</a:t>
            </a:fld>
            <a:endParaRPr lang="en-US"/>
          </a:p>
        </p:txBody>
      </p:sp>
    </p:spTree>
    <p:extLst>
      <p:ext uri="{BB962C8B-B14F-4D97-AF65-F5344CB8AC3E}">
        <p14:creationId xmlns:p14="http://schemas.microsoft.com/office/powerpoint/2010/main" val="28816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7FF479-4BF0-8A40-9248-14357719DA58}"/>
              </a:ext>
            </a:extLst>
          </p:cNvPr>
          <p:cNvSpPr>
            <a:spLocks noGrp="1"/>
          </p:cNvSpPr>
          <p:nvPr>
            <p:ph type="title"/>
          </p:nvPr>
        </p:nvSpPr>
        <p:spPr>
          <a:xfrm>
            <a:off x="379037" y="-1842291"/>
            <a:ext cx="10378609" cy="1547605"/>
          </a:xfrm>
        </p:spPr>
        <p:txBody>
          <a:bodyPr/>
          <a:lstStyle/>
          <a:p>
            <a:r>
              <a:rPr lang="nb-NO"/>
              <a:t>Eksempel på hvorfor universell</a:t>
            </a:r>
            <a:r>
              <a:rPr lang="nb-NO" baseline="0"/>
              <a:t> utforming er nødvendig (1)</a:t>
            </a:r>
            <a:endParaRPr lang="nb-NO"/>
          </a:p>
        </p:txBody>
      </p:sp>
      <p:sp>
        <p:nvSpPr>
          <p:cNvPr id="6" name="TekstSylinder 5">
            <a:extLst>
              <a:ext uri="{FF2B5EF4-FFF2-40B4-BE49-F238E27FC236}">
                <a16:creationId xmlns:a16="http://schemas.microsoft.com/office/drawing/2014/main" id="{E5AB461E-AB0A-FF42-AA54-230F2CF22B59}"/>
              </a:ext>
            </a:extLst>
          </p:cNvPr>
          <p:cNvSpPr txBox="1"/>
          <p:nvPr/>
        </p:nvSpPr>
        <p:spPr>
          <a:xfrm>
            <a:off x="1646945" y="6280142"/>
            <a:ext cx="41403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050"/>
              <a:t>Skjermskudd fra </a:t>
            </a:r>
            <a:r>
              <a:rPr lang="nb-NO" sz="1050">
                <a:hlinkClick r:id="rId3"/>
              </a:rPr>
              <a:t>artikkel hos VG, publisert 8. desember 2020</a:t>
            </a:r>
            <a:endParaRPr lang="nb-NO" sz="1050">
              <a:cs typeface="Arial"/>
            </a:endParaRPr>
          </a:p>
        </p:txBody>
      </p:sp>
      <p:sp>
        <p:nvSpPr>
          <p:cNvPr id="7" name="Text Placeholder 4">
            <a:extLst>
              <a:ext uri="{FF2B5EF4-FFF2-40B4-BE49-F238E27FC236}">
                <a16:creationId xmlns:a16="http://schemas.microsoft.com/office/drawing/2014/main" id="{2360F4E9-26FC-2B43-AD78-C238562A4354}"/>
              </a:ext>
              <a:ext uri="{C183D7F6-B498-43B3-948B-1728B52AA6E4}">
                <adec:decorative xmlns:adec="http://schemas.microsoft.com/office/drawing/2017/decorative" val="1"/>
              </a:ext>
            </a:extLst>
          </p:cNvPr>
          <p:cNvSpPr txBox="1">
            <a:spLocks/>
          </p:cNvSpPr>
          <p:nvPr/>
        </p:nvSpPr>
        <p:spPr>
          <a:xfrm>
            <a:off x="381001" y="6280142"/>
            <a:ext cx="1021262" cy="202980"/>
          </a:xfrm>
          <a:prstGeom prst="rect">
            <a:avLst/>
          </a:prstGeom>
          <a:blipFill>
            <a:blip r:embed="rId4">
              <a:extLst>
                <a:ext uri="{96DAC541-7B7A-43D3-8B79-37D633B846F1}">
                  <asvg:svgBlip xmlns:asvg="http://schemas.microsoft.com/office/drawing/2016/SVG/main" r:embed="rId5"/>
                </a:ext>
              </a:extLst>
            </a:blip>
            <a:stretch>
              <a:fillRect/>
            </a:stretch>
          </a:blipFill>
        </p:spPr>
        <p:txBody>
          <a:bodyPr vert="horz" lIns="0" tIns="0" rIns="0" bIns="0" rtlCol="0">
            <a:noAutofit/>
          </a:bodyPr>
          <a:lstStyle>
            <a:lvl1pPr marL="0" indent="0" algn="l" defTabSz="914446" rtl="0" eaLnBrk="1" latinLnBrk="0" hangingPunct="1">
              <a:lnSpc>
                <a:spcPct val="100000"/>
              </a:lnSpc>
              <a:spcBef>
                <a:spcPts val="1150"/>
              </a:spcBef>
              <a:buFont typeface="Arial" panose="020B0604020202020204" pitchFamily="34" charset="0"/>
              <a:buNone/>
              <a:defRPr sz="175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t> </a:t>
            </a:r>
            <a:endParaRPr lang="en-US"/>
          </a:p>
        </p:txBody>
      </p:sp>
      <p:sp>
        <p:nvSpPr>
          <p:cNvPr id="3" name="Plassholder for lysbildenummer 2">
            <a:extLst>
              <a:ext uri="{FF2B5EF4-FFF2-40B4-BE49-F238E27FC236}">
                <a16:creationId xmlns:a16="http://schemas.microsoft.com/office/drawing/2014/main" id="{36AD7396-9FC9-8583-B758-5623A4CEF6B5}"/>
              </a:ext>
            </a:extLst>
          </p:cNvPr>
          <p:cNvSpPr>
            <a:spLocks noGrp="1"/>
          </p:cNvSpPr>
          <p:nvPr>
            <p:ph type="sldNum" sz="quarter" idx="4294967295"/>
          </p:nvPr>
        </p:nvSpPr>
        <p:spPr>
          <a:xfrm>
            <a:off x="11266367" y="6263528"/>
            <a:ext cx="599469" cy="365125"/>
          </a:xfrm>
        </p:spPr>
        <p:txBody>
          <a:bodyPr/>
          <a:lstStyle/>
          <a:p>
            <a:pPr>
              <a:spcAft>
                <a:spcPts val="600"/>
              </a:spcAft>
            </a:pPr>
            <a:r>
              <a:rPr lang="en-US"/>
              <a:t>Side </a:t>
            </a:r>
            <a:fld id="{5251F420-7306-4E7C-A79E-F31A38F7D392}" type="slidenum">
              <a:rPr lang="en-US" dirty="0" smtClean="0"/>
              <a:pPr>
                <a:spcAft>
                  <a:spcPts val="600"/>
                </a:spcAft>
              </a:pPr>
              <a:t>7</a:t>
            </a:fld>
            <a:endParaRPr lang="en-US"/>
          </a:p>
        </p:txBody>
      </p:sp>
      <p:pic>
        <p:nvPicPr>
          <p:cNvPr id="10" name="Bilde 9" descr="Skjermskudd av artikkel med overskriften «Skattemeldingen får strykkarakter: – Hindrer oss fra å være selvstendige. Skattemeldingen er ikke mulig å bruke for svaksynte og blinde, fastslår Digitaliseringsdirektoratet.»">
            <a:extLst>
              <a:ext uri="{FF2B5EF4-FFF2-40B4-BE49-F238E27FC236}">
                <a16:creationId xmlns:a16="http://schemas.microsoft.com/office/drawing/2014/main" id="{6EADB66A-5E48-8354-5911-F20C80055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16" y="-294686"/>
            <a:ext cx="11266367" cy="5964547"/>
          </a:xfrm>
          <a:prstGeom prst="rect">
            <a:avLst/>
          </a:prstGeom>
        </p:spPr>
      </p:pic>
    </p:spTree>
    <p:extLst>
      <p:ext uri="{BB962C8B-B14F-4D97-AF65-F5344CB8AC3E}">
        <p14:creationId xmlns:p14="http://schemas.microsoft.com/office/powerpoint/2010/main" val="351226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C7BF334-7A60-D845-A3B6-6D75FA346C6D}"/>
              </a:ext>
            </a:extLst>
          </p:cNvPr>
          <p:cNvSpPr>
            <a:spLocks noGrp="1"/>
          </p:cNvSpPr>
          <p:nvPr>
            <p:ph type="title"/>
          </p:nvPr>
        </p:nvSpPr>
        <p:spPr>
          <a:xfrm>
            <a:off x="305769" y="-1929525"/>
            <a:ext cx="10963038" cy="1547605"/>
          </a:xfrm>
        </p:spPr>
        <p:txBody>
          <a:bodyPr/>
          <a:lstStyle/>
          <a:p>
            <a:r>
              <a:rPr lang="nb-NO"/>
              <a:t>Eksempel på hvorfor universell utforming er nødvendig (2)</a:t>
            </a:r>
          </a:p>
        </p:txBody>
      </p:sp>
      <p:pic>
        <p:nvPicPr>
          <p:cNvPr id="2" name="Bilde 5" descr="Skjermskudd av artikkel med overskriften «Ser at mange studenter med synshemming dessverre gir opp». Norges Blindeforbunds Ungdom krever bedre tilrettelegging for studenter med svaksynthet. Hvis ikke frykter de konsekvensene.">
            <a:extLst>
              <a:ext uri="{FF2B5EF4-FFF2-40B4-BE49-F238E27FC236}">
                <a16:creationId xmlns:a16="http://schemas.microsoft.com/office/drawing/2014/main" id="{475EDEC0-1F69-35DB-DC06-B621CAFB18E3}"/>
              </a:ext>
            </a:extLst>
          </p:cNvPr>
          <p:cNvPicPr>
            <a:picLocks noChangeAspect="1"/>
          </p:cNvPicPr>
          <p:nvPr/>
        </p:nvPicPr>
        <p:blipFill>
          <a:blip r:embed="rId3"/>
          <a:stretch>
            <a:fillRect/>
          </a:stretch>
        </p:blipFill>
        <p:spPr>
          <a:xfrm>
            <a:off x="715241" y="1895006"/>
            <a:ext cx="10761518" cy="2793063"/>
          </a:xfrm>
          <a:prstGeom prst="rect">
            <a:avLst/>
          </a:prstGeom>
        </p:spPr>
      </p:pic>
      <p:sp>
        <p:nvSpPr>
          <p:cNvPr id="5" name="TekstSylinder 4">
            <a:extLst>
              <a:ext uri="{FF2B5EF4-FFF2-40B4-BE49-F238E27FC236}">
                <a16:creationId xmlns:a16="http://schemas.microsoft.com/office/drawing/2014/main" id="{82C38062-F23E-5B9B-3725-8DC7F22F14FB}"/>
              </a:ext>
            </a:extLst>
          </p:cNvPr>
          <p:cNvSpPr txBox="1"/>
          <p:nvPr/>
        </p:nvSpPr>
        <p:spPr>
          <a:xfrm>
            <a:off x="1646945" y="6280142"/>
            <a:ext cx="41403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050"/>
              <a:t>Skjermskudd fra </a:t>
            </a:r>
            <a:r>
              <a:rPr lang="nb-NO" sz="1050">
                <a:hlinkClick r:id="rId4"/>
              </a:rPr>
              <a:t>artikkel i Khrono, publisert 25. April 2021</a:t>
            </a:r>
            <a:endParaRPr lang="nb-NO" sz="1050">
              <a:cs typeface="Arial"/>
            </a:endParaRPr>
          </a:p>
        </p:txBody>
      </p:sp>
      <p:sp>
        <p:nvSpPr>
          <p:cNvPr id="6" name="Text Placeholder 4">
            <a:extLst>
              <a:ext uri="{FF2B5EF4-FFF2-40B4-BE49-F238E27FC236}">
                <a16:creationId xmlns:a16="http://schemas.microsoft.com/office/drawing/2014/main" id="{B50AC44F-6DA5-F24D-B2F6-81E60EEAAD78}"/>
              </a:ext>
              <a:ext uri="{C183D7F6-B498-43B3-948B-1728B52AA6E4}">
                <adec:decorative xmlns:adec="http://schemas.microsoft.com/office/drawing/2017/decorative" val="1"/>
              </a:ext>
            </a:extLst>
          </p:cNvPr>
          <p:cNvSpPr txBox="1">
            <a:spLocks/>
          </p:cNvSpPr>
          <p:nvPr/>
        </p:nvSpPr>
        <p:spPr>
          <a:xfrm>
            <a:off x="381001" y="6280142"/>
            <a:ext cx="1021262" cy="202980"/>
          </a:xfrm>
          <a:prstGeom prst="rect">
            <a:avLst/>
          </a:prstGeom>
          <a:blipFill>
            <a:blip r:embed="rId5">
              <a:extLst>
                <a:ext uri="{96DAC541-7B7A-43D3-8B79-37D633B846F1}">
                  <asvg:svgBlip xmlns:asvg="http://schemas.microsoft.com/office/drawing/2016/SVG/main" r:embed="rId6"/>
                </a:ext>
              </a:extLst>
            </a:blip>
            <a:stretch>
              <a:fillRect/>
            </a:stretch>
          </a:blipFill>
        </p:spPr>
        <p:txBody>
          <a:bodyPr vert="horz" lIns="0" tIns="0" rIns="0" bIns="0" rtlCol="0">
            <a:noAutofit/>
          </a:bodyPr>
          <a:lstStyle>
            <a:lvl1pPr marL="0" indent="0" algn="l" defTabSz="914446" rtl="0" eaLnBrk="1" latinLnBrk="0" hangingPunct="1">
              <a:lnSpc>
                <a:spcPct val="100000"/>
              </a:lnSpc>
              <a:spcBef>
                <a:spcPts val="1150"/>
              </a:spcBef>
              <a:buFont typeface="Arial" panose="020B0604020202020204" pitchFamily="34" charset="0"/>
              <a:buNone/>
              <a:defRPr sz="175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t> </a:t>
            </a:r>
            <a:endParaRPr lang="en-US"/>
          </a:p>
        </p:txBody>
      </p:sp>
      <p:sp>
        <p:nvSpPr>
          <p:cNvPr id="3" name="Plassholder for lysbildenummer 2">
            <a:extLst>
              <a:ext uri="{FF2B5EF4-FFF2-40B4-BE49-F238E27FC236}">
                <a16:creationId xmlns:a16="http://schemas.microsoft.com/office/drawing/2014/main" id="{36AD7396-9FC9-8583-B758-5623A4CEF6B5}"/>
              </a:ext>
            </a:extLst>
          </p:cNvPr>
          <p:cNvSpPr>
            <a:spLocks noGrp="1"/>
          </p:cNvSpPr>
          <p:nvPr>
            <p:ph type="sldNum" sz="quarter" idx="4294967295"/>
          </p:nvPr>
        </p:nvSpPr>
        <p:spPr>
          <a:xfrm>
            <a:off x="11266367" y="6263528"/>
            <a:ext cx="599469" cy="365125"/>
          </a:xfrm>
        </p:spPr>
        <p:txBody>
          <a:bodyPr/>
          <a:lstStyle/>
          <a:p>
            <a:pPr>
              <a:spcAft>
                <a:spcPts val="600"/>
              </a:spcAft>
            </a:pPr>
            <a:r>
              <a:rPr lang="en-US"/>
              <a:t>Side </a:t>
            </a:r>
            <a:fld id="{5251F420-7306-4E7C-A79E-F31A38F7D392}" type="slidenum">
              <a:rPr lang="en-US" smtClean="0"/>
              <a:pPr>
                <a:spcAft>
                  <a:spcPts val="600"/>
                </a:spcAft>
              </a:pPr>
              <a:t>8</a:t>
            </a:fld>
            <a:endParaRPr lang="en-US"/>
          </a:p>
        </p:txBody>
      </p:sp>
    </p:spTree>
    <p:extLst>
      <p:ext uri="{BB962C8B-B14F-4D97-AF65-F5344CB8AC3E}">
        <p14:creationId xmlns:p14="http://schemas.microsoft.com/office/powerpoint/2010/main" val="59108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951253-D28C-174B-AF97-66997B61F02B}"/>
              </a:ext>
            </a:extLst>
          </p:cNvPr>
          <p:cNvSpPr>
            <a:spLocks noGrp="1"/>
          </p:cNvSpPr>
          <p:nvPr>
            <p:ph type="title"/>
          </p:nvPr>
        </p:nvSpPr>
        <p:spPr>
          <a:xfrm>
            <a:off x="351652" y="2671716"/>
            <a:ext cx="5358865" cy="1514230"/>
          </a:xfrm>
        </p:spPr>
        <p:txBody>
          <a:bodyPr/>
          <a:lstStyle/>
          <a:p>
            <a:r>
              <a:rPr lang="nb-NO" sz="3200"/>
              <a:t>I et digitalt samfunn bruker vi mange digitale verktøy for å delta i samfunnet</a:t>
            </a:r>
            <a:endParaRPr lang="nb-NO" sz="3200">
              <a:cs typeface="Arial"/>
            </a:endParaRPr>
          </a:p>
        </p:txBody>
      </p:sp>
      <p:sp>
        <p:nvSpPr>
          <p:cNvPr id="3" name="Plassholder for tekst 2">
            <a:extLst>
              <a:ext uri="{FF2B5EF4-FFF2-40B4-BE49-F238E27FC236}">
                <a16:creationId xmlns:a16="http://schemas.microsoft.com/office/drawing/2014/main" id="{AEB567F0-2359-C44D-940C-14270FBFBDB3}"/>
              </a:ext>
            </a:extLst>
          </p:cNvPr>
          <p:cNvSpPr>
            <a:spLocks noGrp="1"/>
          </p:cNvSpPr>
          <p:nvPr>
            <p:ph type="body" idx="2"/>
          </p:nvPr>
        </p:nvSpPr>
        <p:spPr/>
        <p:txBody>
          <a:bodyPr>
            <a:normAutofit/>
          </a:bodyPr>
          <a:lstStyle/>
          <a:p>
            <a:pPr marL="608965" indent="-456565"/>
            <a:r>
              <a:rPr lang="nb-NO" sz="2000">
                <a:cs typeface="Arial"/>
              </a:rPr>
              <a:t>Betale regninger</a:t>
            </a:r>
          </a:p>
          <a:p>
            <a:pPr marL="608965" indent="-456565"/>
            <a:r>
              <a:rPr lang="nb-NO" sz="2000">
                <a:cs typeface="Arial"/>
              </a:rPr>
              <a:t>Kjøpe billetter</a:t>
            </a:r>
          </a:p>
          <a:p>
            <a:pPr marL="608965" indent="-456565"/>
            <a:r>
              <a:rPr lang="nb-NO" sz="2000">
                <a:cs typeface="Arial"/>
              </a:rPr>
              <a:t>Levere inn skjemaer og søknader</a:t>
            </a:r>
          </a:p>
          <a:p>
            <a:pPr marL="608965" indent="-456565"/>
            <a:r>
              <a:rPr lang="nb-NO" sz="2000">
                <a:cs typeface="Arial"/>
              </a:rPr>
              <a:t>Ta eksamen</a:t>
            </a:r>
          </a:p>
          <a:p>
            <a:pPr marL="608965" indent="-456565"/>
            <a:r>
              <a:rPr lang="nb-NO" sz="2000">
                <a:cs typeface="Arial"/>
              </a:rPr>
              <a:t>Undervisning</a:t>
            </a:r>
          </a:p>
          <a:p>
            <a:pPr marL="608965" indent="-456565"/>
            <a:r>
              <a:rPr lang="nb-NO" sz="2000">
                <a:cs typeface="Arial"/>
              </a:rPr>
              <a:t>Finne informasjon (om det aller meste)</a:t>
            </a:r>
          </a:p>
          <a:p>
            <a:pPr marL="1218565" lvl="1" indent="-422910"/>
            <a:endParaRPr lang="nb-NO" sz="1400">
              <a:solidFill>
                <a:srgbClr val="000000"/>
              </a:solidFill>
              <a:cs typeface="Arial"/>
            </a:endParaRPr>
          </a:p>
        </p:txBody>
      </p:sp>
      <p:sp>
        <p:nvSpPr>
          <p:cNvPr id="4" name="Plassholder for lysbildenummer 3">
            <a:extLst>
              <a:ext uri="{FF2B5EF4-FFF2-40B4-BE49-F238E27FC236}">
                <a16:creationId xmlns:a16="http://schemas.microsoft.com/office/drawing/2014/main" id="{38690476-B131-FB46-A8DB-8FD63FEA7298}"/>
              </a:ext>
            </a:extLst>
          </p:cNvPr>
          <p:cNvSpPr>
            <a:spLocks noGrp="1"/>
          </p:cNvSpPr>
          <p:nvPr>
            <p:ph type="sldNum" idx="12"/>
          </p:nvPr>
        </p:nvSpPr>
        <p:spPr/>
        <p:txBody>
          <a:bodyPr/>
          <a:lstStyle/>
          <a:p>
            <a:fld id="{00000000-1234-1234-1234-123412341234}" type="slidenum">
              <a:rPr lang="no" smtClean="0"/>
              <a:pPr/>
              <a:t>9</a:t>
            </a:fld>
            <a:endParaRPr lang="no"/>
          </a:p>
        </p:txBody>
      </p:sp>
    </p:spTree>
    <p:extLst>
      <p:ext uri="{BB962C8B-B14F-4D97-AF65-F5344CB8AC3E}">
        <p14:creationId xmlns:p14="http://schemas.microsoft.com/office/powerpoint/2010/main" val="630998021"/>
      </p:ext>
    </p:extLst>
  </p:cSld>
  <p:clrMapOvr>
    <a:masterClrMapping/>
  </p:clrMapOvr>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 id="{5B0A4823-B853-4E03-94BC-DE2E1EFD621E}" vid="{1C5DA98A-F9AE-4FD9-9F7B-ADB1035017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8f4273-c4da-440e-960b-d6f894e49039">
      <UserInfo>
        <DisplayName>Tomm Eriksen</DisplayName>
        <AccountId>15</AccountId>
        <AccountType/>
      </UserInfo>
      <UserInfo>
        <DisplayName>Karoline Hagane</DisplayName>
        <AccountId>96</AccountId>
        <AccountType/>
      </UserInfo>
      <UserInfo>
        <DisplayName>Tore Bredeli Jørgensen</DisplayName>
        <AccountId>78</AccountId>
        <AccountType/>
      </UserInfo>
    </SharedWithUsers>
    <lcf76f155ced4ddcb4097134ff3c332f xmlns="89c5bc90-11d7-4047-bb37-5ee2e2782ee6">
      <Terms xmlns="http://schemas.microsoft.com/office/infopath/2007/PartnerControls"/>
    </lcf76f155ced4ddcb4097134ff3c332f>
    <TaxCatchAll xmlns="e68f4273-c4da-440e-960b-d6f894e490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470267AB6D6A24992FE1A9C0C78A9C3" ma:contentTypeVersion="16" ma:contentTypeDescription="Opprett et nytt dokument." ma:contentTypeScope="" ma:versionID="286a22102d19229e40f5c340cc1b5794">
  <xsd:schema xmlns:xsd="http://www.w3.org/2001/XMLSchema" xmlns:xs="http://www.w3.org/2001/XMLSchema" xmlns:p="http://schemas.microsoft.com/office/2006/metadata/properties" xmlns:ns2="89c5bc90-11d7-4047-bb37-5ee2e2782ee6" xmlns:ns3="e68f4273-c4da-440e-960b-d6f894e49039" targetNamespace="http://schemas.microsoft.com/office/2006/metadata/properties" ma:root="true" ma:fieldsID="fe920939ed6105d8702f0b8bfeadf956" ns2:_="" ns3:_="">
    <xsd:import namespace="89c5bc90-11d7-4047-bb37-5ee2e2782ee6"/>
    <xsd:import namespace="e68f4273-c4da-440e-960b-d6f894e490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5bc90-11d7-4047-bb37-5ee2e2782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8f4273-c4da-440e-960b-d6f894e49039"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f97bfa7-07e2-4ec2-931f-36235630fd40}" ma:internalName="TaxCatchAll" ma:showField="CatchAllData" ma:web="e68f4273-c4da-440e-960b-d6f894e490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9CF10-6C6A-444C-B05E-E78C1785A52C}">
  <ds:schemaRefs>
    <ds:schemaRef ds:uri="89c5bc90-11d7-4047-bb37-5ee2e2782ee6"/>
    <ds:schemaRef ds:uri="e68f4273-c4da-440e-960b-d6f894e490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3.xml><?xml version="1.0" encoding="utf-8"?>
<ds:datastoreItem xmlns:ds="http://schemas.openxmlformats.org/officeDocument/2006/customXml" ds:itemID="{0B1866AE-1B38-439C-ABD8-FC09EADB6E51}">
  <ds:schemaRefs>
    <ds:schemaRef ds:uri="89c5bc90-11d7-4047-bb37-5ee2e2782ee6"/>
    <ds:schemaRef ds:uri="e68f4273-c4da-440e-960b-d6f894e490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Office-tema</Template>
  <Application>Microsoft Office PowerPoint</Application>
  <PresentationFormat>Widescreen</PresentationFormat>
  <Slides>23</Slides>
  <Notes>17</Notes>
  <HiddenSlides>0</HiddenSlides>
  <ScaleCrop>false</ScaleCrop>
  <HeadingPairs>
    <vt:vector size="4" baseType="variant">
      <vt:variant>
        <vt:lpstr>Tema</vt:lpstr>
      </vt:variant>
      <vt:variant>
        <vt:i4>1</vt:i4>
      </vt:variant>
      <vt:variant>
        <vt:lpstr>Lysbildetitler</vt:lpstr>
      </vt:variant>
      <vt:variant>
        <vt:i4>23</vt:i4>
      </vt:variant>
    </vt:vector>
  </HeadingPairs>
  <TitlesOfParts>
    <vt:vector size="24" baseType="lpstr">
      <vt:lpstr>Office-tema</vt:lpstr>
      <vt:lpstr>Universell utforming av IKT på UiO</vt:lpstr>
      <vt:lpstr>Innhold</vt:lpstr>
      <vt:lpstr>Målet med informasjonsrunden (i dag)</vt:lpstr>
      <vt:lpstr>Bakgrunn for UU-prosjektet fase 2</vt:lpstr>
      <vt:lpstr>Tiltak i fase 2  </vt:lpstr>
      <vt:lpstr>Universell utforming bygger på tanken om  at tjenester skal være tilgjengelig for alle. Uavhengig av alder, funksjonsevne  og utdanningsnivå.</vt:lpstr>
      <vt:lpstr>Eksempel på hvorfor universell utforming er nødvendig (1)</vt:lpstr>
      <vt:lpstr>Eksempel på hvorfor universell utforming er nødvendig (2)</vt:lpstr>
      <vt:lpstr>I et digitalt samfunn bruker vi mange digitale verktøy for å delta i samfunnet</vt:lpstr>
      <vt:lpstr>Nødvendig for noen, bra for alle</vt:lpstr>
      <vt:lpstr>Eksempel: Hvordan sidetittel og overskriftsnivåer er nyttig for alle</vt:lpstr>
      <vt:lpstr>Hvilke krav gjelder  for UiO?</vt:lpstr>
      <vt:lpstr>Det som brukes i undervisning  eller til informasjonsformidling  *WAD spesifiserer at kravene også gjelder nye intranett og ekstranett</vt:lpstr>
      <vt:lpstr>Hva må være universelt utformet – i praksis</vt:lpstr>
      <vt:lpstr>Video og lyd</vt:lpstr>
      <vt:lpstr>UUtilsynet har rettet blikket mot UH-sektoren</vt:lpstr>
      <vt:lpstr>Hvordan kommer  vi i mål?</vt:lpstr>
      <vt:lpstr>Hva bør dere starte med lokalt?</vt:lpstr>
      <vt:lpstr>Hva bør dere starte med lokalt? (forts.) </vt:lpstr>
      <vt:lpstr>SV-fakultetet med tiltaksplan for universell utforming </vt:lpstr>
      <vt:lpstr>Sentralt tilbud   rundt uu hos USIT</vt:lpstr>
      <vt:lpstr>Flere uu-prosjekter på gang hos USIT</vt:lpstr>
      <vt:lpstr>Spørsmål? 🖐  Prosjektleder: ida.meland@usit.uio.no  uu-kontakt@usit.uio.no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Faglig fredag: Farger og kontrast</dc:title>
  <dc:creator>Ida Marie Solås</dc:creator>
  <cp:revision>4</cp:revision>
  <dcterms:created xsi:type="dcterms:W3CDTF">2021-10-19T05:46:05Z</dcterms:created>
  <dcterms:modified xsi:type="dcterms:W3CDTF">2022-11-21T18:41:43Z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0x010100A470267AB6D6A24992FE1A9C0C78A9C3</vt:lpwstr>
  </property>
  <property fmtid="{D5CDD505-2E9C-101B-9397-08002B2CF9AE}" pid="3" name="MediaServiceImageTags">
    <vt:lpwstr/>
  </property>
</Properties>
</file>