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418" r:id="rId3"/>
    <p:sldId id="426" r:id="rId4"/>
    <p:sldId id="435" r:id="rId5"/>
    <p:sldId id="427" r:id="rId6"/>
    <p:sldId id="431" r:id="rId7"/>
    <p:sldId id="420" r:id="rId8"/>
    <p:sldId id="424" r:id="rId9"/>
    <p:sldId id="421" r:id="rId10"/>
    <p:sldId id="413" r:id="rId11"/>
    <p:sldId id="422" r:id="rId12"/>
    <p:sldId id="423" r:id="rId13"/>
    <p:sldId id="428" r:id="rId14"/>
    <p:sldId id="419" r:id="rId15"/>
    <p:sldId id="429" r:id="rId16"/>
    <p:sldId id="416" r:id="rId17"/>
    <p:sldId id="433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4"/>
    <p:restoredTop sz="83741"/>
  </p:normalViewPr>
  <p:slideViewPr>
    <p:cSldViewPr snapToGrid="0">
      <p:cViewPr varScale="1">
        <p:scale>
          <a:sx n="141" d="100"/>
          <a:sy n="141" d="100"/>
        </p:scale>
        <p:origin x="184" y="2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2d7b1b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2d7b1b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19837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Krav går på fargekontrast, tekststørrelse, mulighet for forstørring, størrelse på klikkflater, klarspråk etc.</a:t>
            </a:r>
          </a:p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4550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Ikke bare blinde. En del overlapp mellom disse gruppene men uutilsynet anslår at ca. 1.000.000 nordmenn har en form for funksjonsnedsettelse.</a:t>
            </a:r>
          </a:p>
        </p:txBody>
      </p:sp>
    </p:spTree>
    <p:extLst>
      <p:ext uri="{BB962C8B-B14F-4D97-AF65-F5344CB8AC3E}">
        <p14:creationId xmlns:p14="http://schemas.microsoft.com/office/powerpoint/2010/main" val="256469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7146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91828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0122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Penger fra Bufdir og søkt HKDir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6139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79059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18856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49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fil/nettarbeid/veiledninger/bilde-lyd-video/vide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6EA243-898F-FC43-B2D5-AA9F9C05F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48835"/>
            <a:ext cx="9144000" cy="56246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4194" y="3918016"/>
            <a:ext cx="8548614" cy="998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300" dirty="0">
                <a:solidFill>
                  <a:schemeClr val="bg1"/>
                </a:solidFill>
              </a:rPr>
              <a:t>Studieutvalget MN 16. november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b-NO" sz="1300" dirty="0">
                <a:solidFill>
                  <a:schemeClr val="bg1"/>
                </a:solidFill>
              </a:rPr>
            </a:br>
            <a:r>
              <a:rPr lang="nb-NO" sz="1300" dirty="0">
                <a:solidFill>
                  <a:schemeClr val="bg1"/>
                </a:solidFill>
              </a:rPr>
              <a:t>Tomm Eriksen, USIT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3882" y="1865417"/>
            <a:ext cx="871592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300" dirty="0">
                <a:solidFill>
                  <a:schemeClr val="bg1"/>
                </a:solidFill>
              </a:rPr>
              <a:t>Universell utforming av UiOs digitale tjenester</a:t>
            </a:r>
            <a:endParaRPr sz="3300" dirty="0">
              <a:solidFill>
                <a:schemeClr val="bg1"/>
              </a:solidFill>
            </a:endParaRPr>
          </a:p>
        </p:txBody>
      </p:sp>
      <p:pic>
        <p:nvPicPr>
          <p:cNvPr id="5" name="Graphic 4" descr="Universitetet i Oslos logo i versaler">
            <a:extLst>
              <a:ext uri="{FF2B5EF4-FFF2-40B4-BE49-F238E27FC236}">
                <a16:creationId xmlns:a16="http://schemas.microsoft.com/office/drawing/2014/main" id="{2A57602A-92D2-BF40-A73E-8CE23CC24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945" y="360252"/>
            <a:ext cx="5107622" cy="1014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C278-2606-7144-BEEA-BCCD7635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Forslag til tiltak – etablere fast tjenestetilbud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29E75F-E21D-4C42-914A-0E6931DFA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>
            <a:normAutofit/>
          </a:bodyPr>
          <a:lstStyle/>
          <a:p>
            <a:pPr fontAlgn="base"/>
            <a:endParaRPr lang="en-GB"/>
          </a:p>
          <a:p>
            <a:pPr fontAlgn="base"/>
            <a:r>
              <a:rPr lang="en-GB"/>
              <a:t>Bistå med UU-kompetanse i 15 anskaffelser av digitale løsninger i året</a:t>
            </a:r>
          </a:p>
          <a:p>
            <a:pPr fontAlgn="base"/>
            <a:r>
              <a:rPr lang="en-GB"/>
              <a:t>Gjennomføre UU-evaluering av 3 store og 5 små systemer i året</a:t>
            </a:r>
          </a:p>
          <a:p>
            <a:pPr fontAlgn="base"/>
            <a:r>
              <a:rPr lang="no"/>
              <a:t>Gjennomføre UU-evaluering på oppdrag for UH-sektor</a:t>
            </a:r>
            <a:endParaRPr lang="en-GB"/>
          </a:p>
          <a:p>
            <a:pPr fontAlgn="base"/>
            <a:r>
              <a:rPr lang="en-GB"/>
              <a:t>Oppfølging av UU i systemer med mye lokalt publisert innhold (spesielt uio.no og Canvas) </a:t>
            </a:r>
          </a:p>
          <a:p>
            <a:pPr fontAlgn="base"/>
            <a:r>
              <a:rPr lang="en-GB"/>
              <a:t>Rådgi, kjøre kurs/opplæring og koordinere UU-tiltak på tvers</a:t>
            </a:r>
          </a:p>
          <a:p>
            <a:pPr fontAlgn="base"/>
            <a:endParaRPr lang="en-GB"/>
          </a:p>
          <a:p>
            <a:pPr marL="114300" indent="0" fontAlgn="base">
              <a:buNone/>
            </a:pPr>
            <a:r>
              <a:rPr lang="en-GB"/>
              <a:t>Estimert til ca. 2 ÅV</a:t>
            </a:r>
          </a:p>
          <a:p>
            <a:pPr marL="114300" indent="0">
              <a:buNone/>
            </a:pPr>
            <a:endParaRPr lang="en-GB" dirty="0"/>
          </a:p>
          <a:p>
            <a:pPr lvl="0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9001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C278-2606-7144-BEEA-BCCD7635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Forslag til tiltak – prosjekter avgrenset </a:t>
            </a:r>
            <a:r>
              <a:rPr lang="en-GB" dirty="0"/>
              <a:t>i tid </a:t>
            </a:r>
            <a:endParaRPr lang="en-NO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29E75F-E21D-4C42-914A-0E6931DFA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>
            <a:normAutofit/>
          </a:bodyPr>
          <a:lstStyle/>
          <a:p>
            <a:pPr fontAlgn="base"/>
            <a:endParaRPr lang="en-GB"/>
          </a:p>
          <a:p>
            <a:pPr fontAlgn="base">
              <a:buFont typeface="+mj-lt"/>
              <a:buAutoNum type="arabicPeriod"/>
            </a:pPr>
            <a:r>
              <a:rPr lang="en-GB"/>
              <a:t>Fase 2 av UU-prosjektet – forankring og igangsetting ute på fakultet/institutt</a:t>
            </a:r>
          </a:p>
          <a:p>
            <a:pPr fontAlgn="base">
              <a:buFont typeface="+mj-lt"/>
              <a:buAutoNum type="arabicPeriod"/>
            </a:pPr>
            <a:r>
              <a:rPr lang="en-GB"/>
              <a:t>Støtteverktøy for teksting av forelesningsvideo (videreføring i 2022)</a:t>
            </a:r>
          </a:p>
          <a:p>
            <a:pPr fontAlgn="base">
              <a:buFont typeface="+mj-lt"/>
              <a:buAutoNum type="arabicPeriod"/>
            </a:pPr>
            <a:r>
              <a:rPr lang="en-GB"/>
              <a:t>Forbedre innkjøpsprosessen mtp. universell utforming</a:t>
            </a:r>
          </a:p>
          <a:p>
            <a:pPr fontAlgn="base">
              <a:buFont typeface="+mj-lt"/>
              <a:buAutoNum type="arabicPeriod"/>
            </a:pPr>
            <a:r>
              <a:rPr lang="en-GB"/>
              <a:t>Nødvendige tiltak i Canvas – verktøy og organisering</a:t>
            </a:r>
          </a:p>
          <a:p>
            <a:pPr fontAlgn="base">
              <a:buFont typeface="+mj-lt"/>
              <a:buAutoNum type="arabicPeriod"/>
            </a:pPr>
            <a:r>
              <a:rPr lang="en-GB"/>
              <a:t>Nødvendige tiltak på uio.no (nettsidene) – verktøy og organisering</a:t>
            </a:r>
          </a:p>
          <a:p>
            <a:pPr fontAlgn="base"/>
            <a:endParaRPr lang="nb-NO" dirty="0">
              <a:effectLst/>
            </a:endParaRPr>
          </a:p>
          <a:p>
            <a:pPr marL="114300" indent="0">
              <a:buNone/>
            </a:pPr>
            <a:r>
              <a:rPr lang="nb-NO" dirty="0">
                <a:effectLst/>
              </a:rPr>
              <a:t>Estimert kostnad ca. 2 millioner årlig i 2022, 2023 og 2024</a:t>
            </a:r>
          </a:p>
          <a:p>
            <a:endParaRPr lang="en-NO">
              <a:effectLst/>
            </a:endParaRPr>
          </a:p>
          <a:p>
            <a:endParaRPr lang="en-GB" dirty="0"/>
          </a:p>
          <a:p>
            <a:pPr lvl="0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6151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C278-2606-7144-BEEA-BCCD7635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Forslag til tiltak – prosjekter avgrenset </a:t>
            </a:r>
            <a:r>
              <a:rPr lang="en-GB" dirty="0"/>
              <a:t>i tid (forts.)</a:t>
            </a:r>
            <a:endParaRPr lang="en-NO" dirty="0"/>
          </a:p>
        </p:txBody>
      </p:sp>
      <p:pic>
        <p:nvPicPr>
          <p:cNvPr id="3" name="Picture 2" descr="2021: UU-prosjektet fase 1, Teksting video del 1&#10;2022: UU-prosjektet fase 2, Innkjøp, Teksting video del 2, Canvas&#10;2023: Canvas (forts) og UiO.no">
            <a:extLst>
              <a:ext uri="{FF2B5EF4-FFF2-40B4-BE49-F238E27FC236}">
                <a16:creationId xmlns:a16="http://schemas.microsoft.com/office/drawing/2014/main" id="{6619DD66-C69E-0A4C-9450-DBBF70E6A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44" t="16532"/>
          <a:stretch/>
        </p:blipFill>
        <p:spPr>
          <a:xfrm>
            <a:off x="780586" y="1152475"/>
            <a:ext cx="6921190" cy="32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7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Prosjekt “Teksting av video”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3EEF-32AC-DF46-BC60-0A00E044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I dag bryter vi loven hver gang vi legger ut en video på våre nettsider uten undertekst</a:t>
            </a:r>
          </a:p>
          <a:p>
            <a:r>
              <a:rPr lang="en-NO" dirty="0"/>
              <a:t>I 2021 har vi publisert ca. 1000 forelesningsvideoer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uken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Canvas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nettsidene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990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har </a:t>
            </a:r>
            <a:r>
              <a:rPr lang="en-GB" dirty="0" err="1"/>
              <a:t>vært</a:t>
            </a:r>
            <a:r>
              <a:rPr lang="en-GB" dirty="0"/>
              <a:t> </a:t>
            </a:r>
            <a:r>
              <a:rPr lang="en-GB" dirty="0" err="1"/>
              <a:t>uten</a:t>
            </a:r>
            <a:r>
              <a:rPr lang="en-GB" dirty="0"/>
              <a:t> </a:t>
            </a:r>
            <a:r>
              <a:rPr lang="en-GB" dirty="0" err="1"/>
              <a:t>undertekst</a:t>
            </a:r>
            <a:endParaRPr lang="en-GB" dirty="0"/>
          </a:p>
          <a:p>
            <a:r>
              <a:rPr lang="en-GB" dirty="0" err="1"/>
              <a:t>UUtilsynet</a:t>
            </a:r>
            <a:r>
              <a:rPr lang="en-GB" dirty="0"/>
              <a:t> driver </a:t>
            </a:r>
            <a:r>
              <a:rPr lang="en-GB" dirty="0" err="1"/>
              <a:t>tilsyn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et </a:t>
            </a:r>
            <a:r>
              <a:rPr lang="en-GB" dirty="0" err="1"/>
              <a:t>annet</a:t>
            </a:r>
            <a:r>
              <a:rPr lang="en-GB" dirty="0"/>
              <a:t> </a:t>
            </a:r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omfang</a:t>
            </a:r>
            <a:r>
              <a:rPr lang="en-GB" dirty="0"/>
              <a:t> </a:t>
            </a:r>
            <a:r>
              <a:rPr lang="en-GB" dirty="0" err="1"/>
              <a:t>enn</a:t>
            </a:r>
            <a:r>
              <a:rPr lang="en-GB" dirty="0"/>
              <a:t> </a:t>
            </a:r>
            <a:r>
              <a:rPr lang="en-GB" dirty="0" err="1"/>
              <a:t>tidligere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deler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dagsbøter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de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oppfyller</a:t>
            </a:r>
            <a:r>
              <a:rPr lang="en-GB" dirty="0"/>
              <a:t> </a:t>
            </a:r>
            <a:r>
              <a:rPr lang="en-GB" dirty="0" err="1"/>
              <a:t>kravene</a:t>
            </a:r>
            <a:endParaRPr lang="en-GB" dirty="0"/>
          </a:p>
          <a:p>
            <a:r>
              <a:rPr lang="en-GB" dirty="0"/>
              <a:t>I </a:t>
            </a:r>
            <a:r>
              <a:rPr lang="en-GB" dirty="0" err="1"/>
              <a:t>høst</a:t>
            </a:r>
            <a:r>
              <a:rPr lang="en-GB" dirty="0"/>
              <a:t> var bade </a:t>
            </a:r>
            <a:r>
              <a:rPr lang="en-GB" dirty="0" err="1"/>
              <a:t>Skatteetaten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NAV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krevende</a:t>
            </a:r>
            <a:r>
              <a:rPr lang="en-GB" dirty="0"/>
              <a:t> </a:t>
            </a:r>
            <a:r>
              <a:rPr lang="en-GB" dirty="0" err="1"/>
              <a:t>tilsyn</a:t>
            </a:r>
            <a:r>
              <a:rPr lang="en-GB" dirty="0"/>
              <a:t> </a:t>
            </a:r>
            <a:r>
              <a:rPr lang="en-GB" dirty="0" err="1"/>
              <a:t>hvor</a:t>
            </a:r>
            <a:r>
              <a:rPr lang="en-GB" dirty="0"/>
              <a:t> de </a:t>
            </a:r>
            <a:r>
              <a:rPr lang="en-GB" dirty="0" err="1"/>
              <a:t>såvidt</a:t>
            </a:r>
            <a:r>
              <a:rPr lang="en-GB" dirty="0"/>
              <a:t> </a:t>
            </a:r>
            <a:r>
              <a:rPr lang="en-GB" dirty="0" err="1"/>
              <a:t>slapp</a:t>
            </a:r>
            <a:r>
              <a:rPr lang="en-GB" dirty="0"/>
              <a:t> </a:t>
            </a:r>
            <a:r>
              <a:rPr lang="en-GB" dirty="0" err="1"/>
              <a:t>unna</a:t>
            </a:r>
            <a:r>
              <a:rPr lang="en-GB" dirty="0"/>
              <a:t> </a:t>
            </a:r>
            <a:r>
              <a:rPr lang="en-GB" dirty="0" err="1"/>
              <a:t>bøter</a:t>
            </a:r>
            <a:endParaRPr lang="en-GB" dirty="0"/>
          </a:p>
          <a:p>
            <a:r>
              <a:rPr lang="en-GB" dirty="0" err="1"/>
              <a:t>UiB</a:t>
            </a:r>
            <a:r>
              <a:rPr lang="en-GB" dirty="0"/>
              <a:t> har hatt tilsyn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Inspera</a:t>
            </a:r>
            <a:r>
              <a:rPr lang="en-NO" dirty="0"/>
              <a:t> og blitt bøtelagt</a:t>
            </a:r>
          </a:p>
        </p:txBody>
      </p:sp>
    </p:spTree>
    <p:extLst>
      <p:ext uri="{BB962C8B-B14F-4D97-AF65-F5344CB8AC3E}">
        <p14:creationId xmlns:p14="http://schemas.microsoft.com/office/powerpoint/2010/main" val="24573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Prosjekt “Teksting av video” forts.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3EEF-32AC-DF46-BC60-0A00E044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Manglende undertekster på video er identifisert som en av de mest alvorlige og omfattende UU-problemene ved UiO i UU-prosjektet</a:t>
            </a:r>
          </a:p>
          <a:p>
            <a:r>
              <a:rPr lang="nb-NO" dirty="0"/>
              <a:t>Ingen løsninger på markedet i dag vil på kort eller medium lang sikt (&lt;3 år) kunne automatisk tekste video for oss på norsk eller engelsk med god nok kvalitet til å passere et tilsyn</a:t>
            </a:r>
          </a:p>
          <a:p>
            <a:r>
              <a:rPr lang="nb-NO" dirty="0"/>
              <a:t>Vi er derfor nødt til å få etablert gode nok verktøy til å gjøre grovarbeidet, men hvor miljøene selv organiserer støttefunksjoner som kan renskrive den automatisk genererte teksten</a:t>
            </a:r>
          </a:p>
          <a:p>
            <a:r>
              <a:rPr lang="nb-NO" dirty="0"/>
              <a:t>Våre erfaringstall tilsier at det tar 2-3 timer å renskrive en 1 times lang video og med over 1000 videoer som publiseres hver uke, så blir dette et arbeid med stort omfang og kostnad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1601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C278-2606-7144-BEEA-BCCD7635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Leveranser fra prosjektet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B8475-D4E1-EA4A-86B3-0E10D278F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God (nok) verktøystøtte</a:t>
            </a:r>
          </a:p>
          <a:p>
            <a:pPr lvl="1"/>
            <a:r>
              <a:rPr lang="nb-NO" dirty="0"/>
              <a:t>Benytte eksisterende løsninger </a:t>
            </a:r>
            <a:r>
              <a:rPr lang="nb-NO" dirty="0" err="1"/>
              <a:t>autotekst.uio.no</a:t>
            </a:r>
            <a:r>
              <a:rPr lang="nb-NO" dirty="0"/>
              <a:t> og </a:t>
            </a:r>
            <a:r>
              <a:rPr lang="nb-NO" dirty="0" err="1"/>
              <a:t>Subtitle</a:t>
            </a:r>
            <a:r>
              <a:rPr lang="nb-NO" dirty="0"/>
              <a:t> Horse (til </a:t>
            </a:r>
            <a:r>
              <a:rPr lang="nb-NO" dirty="0" err="1"/>
              <a:t>renskriving</a:t>
            </a:r>
            <a:r>
              <a:rPr lang="nb-NO" dirty="0"/>
              <a:t>) i påvente av avklaring knyttet til </a:t>
            </a:r>
            <a:r>
              <a:rPr lang="nb-NO" dirty="0" err="1"/>
              <a:t>Panopto</a:t>
            </a:r>
            <a:endParaRPr lang="nb-NO" dirty="0"/>
          </a:p>
          <a:p>
            <a:pPr lvl="1"/>
            <a:r>
              <a:rPr lang="nb-NO" dirty="0"/>
              <a:t>Forbedre </a:t>
            </a:r>
            <a:r>
              <a:rPr lang="nb-NO" dirty="0" err="1"/>
              <a:t>autotekst.uio.no</a:t>
            </a:r>
            <a:r>
              <a:rPr lang="nb-NO" dirty="0"/>
              <a:t> basert på tilbakemeldinger fra beta-perioden denne våren</a:t>
            </a:r>
          </a:p>
          <a:p>
            <a:pPr lvl="2"/>
            <a:r>
              <a:rPr lang="nb-NO" dirty="0"/>
              <a:t>Støtte for </a:t>
            </a:r>
            <a:r>
              <a:rPr lang="nb-NO" dirty="0" err="1"/>
              <a:t>autoteksting</a:t>
            </a:r>
            <a:r>
              <a:rPr lang="nb-NO" dirty="0"/>
              <a:t> av lengre opptak (i dag må de manuelt splittes når over 1 time)</a:t>
            </a:r>
          </a:p>
          <a:p>
            <a:pPr lvl="2"/>
            <a:r>
              <a:rPr lang="nb-NO" dirty="0"/>
              <a:t>Tilby for fri bruk av tjenesten for alle UiO-ansatte for høsten 2021</a:t>
            </a:r>
          </a:p>
          <a:p>
            <a:pPr lvl="2"/>
            <a:r>
              <a:rPr lang="nb-NO" dirty="0" err="1"/>
              <a:t>Prodsette</a:t>
            </a:r>
            <a:r>
              <a:rPr lang="nb-NO" dirty="0"/>
              <a:t> løsningen som sikrer stabil og trygg tjeneste og </a:t>
            </a:r>
            <a:r>
              <a:rPr lang="nb-NO" dirty="0" err="1"/>
              <a:t>brukstatistikk</a:t>
            </a:r>
            <a:endParaRPr lang="nb-NO" dirty="0"/>
          </a:p>
          <a:p>
            <a:pPr lvl="2"/>
            <a:endParaRPr lang="nb-NO" dirty="0"/>
          </a:p>
          <a:p>
            <a:r>
              <a:rPr lang="nb-NO" dirty="0"/>
              <a:t>Forbedre nettsider og utarbeide opplæringsvideoer/materiell</a:t>
            </a:r>
          </a:p>
          <a:p>
            <a:pPr lvl="1"/>
            <a:r>
              <a:rPr lang="nb-NO" dirty="0"/>
              <a:t>Lage enkle steg for steg veiledning som tar deg fra opptak til ferdig publisering av video med undertekst</a:t>
            </a:r>
          </a:p>
          <a:p>
            <a:pPr lvl="1"/>
            <a:r>
              <a:rPr lang="nb-NO" dirty="0"/>
              <a:t>Lage korte opplæringsvideoer som enkelt demonstrerer hvordan du bruker verktøyene effektivt og smart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562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C278-2606-7144-BEEA-BCCD7635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Leveranser fra prosjektet forts.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B8475-D4E1-EA4A-86B3-0E10D278F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Pilot 1: Tekste all forelesningsvideo ved et institutt for høstsemesteret 2021</a:t>
            </a:r>
          </a:p>
          <a:p>
            <a:pPr lvl="1"/>
            <a:r>
              <a:rPr lang="nb-NO" dirty="0"/>
              <a:t>Ansette timelønnede studenter som er renskriver </a:t>
            </a:r>
            <a:r>
              <a:rPr lang="nb-NO" dirty="0" err="1"/>
              <a:t>autotekstet</a:t>
            </a:r>
            <a:r>
              <a:rPr lang="nb-NO" dirty="0"/>
              <a:t> video av alle forelesninger</a:t>
            </a:r>
          </a:p>
          <a:p>
            <a:pPr lvl="1"/>
            <a:r>
              <a:rPr lang="nb-NO" dirty="0"/>
              <a:t>Opplæring og kurs i verktøy fra USIT</a:t>
            </a:r>
          </a:p>
          <a:p>
            <a:pPr lvl="1"/>
            <a:r>
              <a:rPr lang="nb-NO" dirty="0"/>
              <a:t>Organisering, ansettelser og tilganger til studenter gjøres av </a:t>
            </a:r>
            <a:r>
              <a:rPr lang="nb-NO" dirty="0" err="1"/>
              <a:t>studieadm</a:t>
            </a:r>
            <a:r>
              <a:rPr lang="nb-NO" dirty="0"/>
              <a:t> ved pilotinstitutt</a:t>
            </a:r>
          </a:p>
          <a:p>
            <a:endParaRPr lang="nb-NO" dirty="0"/>
          </a:p>
          <a:p>
            <a:r>
              <a:rPr lang="nb-NO" dirty="0"/>
              <a:t>Pilot 2: Teksting av </a:t>
            </a:r>
            <a:r>
              <a:rPr lang="nb-NO" dirty="0" err="1"/>
              <a:t>webinarer</a:t>
            </a:r>
            <a:endParaRPr lang="nb-NO" dirty="0"/>
          </a:p>
          <a:p>
            <a:pPr lvl="1"/>
            <a:r>
              <a:rPr lang="nb-NO" dirty="0"/>
              <a:t>Ansette timelønnede studenter som er renskriver </a:t>
            </a:r>
            <a:r>
              <a:rPr lang="nb-NO" dirty="0" err="1"/>
              <a:t>autotekstet</a:t>
            </a:r>
            <a:r>
              <a:rPr lang="nb-NO" dirty="0"/>
              <a:t> video </a:t>
            </a:r>
            <a:r>
              <a:rPr lang="nb-NO" b="1" dirty="0"/>
              <a:t>på bestilling</a:t>
            </a:r>
          </a:p>
          <a:p>
            <a:pPr lvl="1"/>
            <a:r>
              <a:rPr lang="nb-NO" dirty="0"/>
              <a:t>Organiseres av AKS</a:t>
            </a:r>
          </a:p>
          <a:p>
            <a:pPr lvl="1"/>
            <a:r>
              <a:rPr lang="nb-NO" dirty="0"/>
              <a:t>Opplæring og kurs i verktøy fra USIT</a:t>
            </a:r>
          </a:p>
          <a:p>
            <a:pPr lvl="1"/>
            <a:endParaRPr lang="nb-NO" dirty="0"/>
          </a:p>
          <a:p>
            <a:r>
              <a:rPr lang="nb-NO" dirty="0"/>
              <a:t>Samle inn og oppsummere erfaringer fra prosjektperioden </a:t>
            </a:r>
            <a:r>
              <a:rPr lang="nb-NO" dirty="0" err="1"/>
              <a:t>mtp</a:t>
            </a:r>
            <a:r>
              <a:rPr lang="nb-NO" dirty="0"/>
              <a:t>. videre utrulling på nye fakulteter</a:t>
            </a:r>
          </a:p>
          <a:p>
            <a:pPr marL="596900" lvl="1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311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C278-2606-7144-BEEA-BCCD7635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Veien videre med teksting av forelesningsvideo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B8475-D4E1-EA4A-86B3-0E10D278F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hlinkClick r:id="rId3"/>
              </a:rPr>
              <a:t>Oppdatert policy på nettsidene</a:t>
            </a:r>
            <a:r>
              <a:rPr lang="nb-NO" dirty="0"/>
              <a:t> om at du inntil videre kan fortsette å publisere forelesningsvideo fra undervisningen uten tekstalternativ, såfremt du ikke har fått tilbud om tilfredsstillende støttetjeneste for teksting</a:t>
            </a:r>
          </a:p>
          <a:p>
            <a:r>
              <a:rPr lang="nb-NO" dirty="0"/>
              <a:t>Søke uutilsynet om tidsavgrenset unntak for undervisningsmateriale inkl. forelesningsvideo</a:t>
            </a:r>
          </a:p>
          <a:p>
            <a:r>
              <a:rPr lang="nb-NO" dirty="0"/>
              <a:t>En slik søknad forutsetter en realistisk tidsplan med oppbygging av tekstehuber ala den på Matematisk institutt på alle fakulteter/institutter på UiO</a:t>
            </a:r>
          </a:p>
          <a:p>
            <a:r>
              <a:rPr lang="nb-NO" dirty="0"/>
              <a:t>Våren 2022 så har vi søkt om midler til å videreføre «Prosjekt teksting av video» ut vårsemesteret, med bl.a. større budsjett til Google</a:t>
            </a:r>
          </a:p>
          <a:p>
            <a:r>
              <a:rPr lang="nb-NO" dirty="0"/>
              <a:t>Nytt system «Panopto» for å håndtere forelesningsvideo blir antagelig vurdert og testet ut våren 2022 for utvalgte emner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22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Bakgrunn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3EEF-32AC-DF46-BC60-0A00E044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/>
              <a:t>UiO er lovpålagt å følge kravene til universell utforming </a:t>
            </a:r>
          </a:p>
          <a:p>
            <a:r>
              <a:rPr lang="nb-NO"/>
              <a:t>Dagens krav består av 35 av de 61 kriteriene i standarden WCAG 2.0 (AA)</a:t>
            </a:r>
          </a:p>
          <a:p>
            <a:r>
              <a:rPr lang="en-NO" dirty="0"/>
              <a:t>Ved å følge disse kriteriene lager vi tjenester som er bedre for alle, ikke bare for de med spesielle behov</a:t>
            </a:r>
            <a:endParaRPr lang="nb-NO"/>
          </a:p>
          <a:p>
            <a:r>
              <a:rPr lang="nb-NO"/>
              <a:t>Kravene gjelder tjenester rettet mot allmennheten og mot studenter</a:t>
            </a:r>
          </a:p>
          <a:p>
            <a:r>
              <a:rPr lang="en-NO" dirty="0"/>
              <a:t>1.1.2023 så blir lovverket for universell utforming enda strengere (gjennom EU-direktivet WAD) </a:t>
            </a:r>
          </a:p>
          <a:p>
            <a:pPr marL="114300" indent="0">
              <a:buNone/>
            </a:pP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66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Universell utforming er viktig for mange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A5D5E98-2E67-0D4C-8964-D0478A6FCF3E}"/>
              </a:ext>
            </a:extLst>
          </p:cNvPr>
          <p:cNvSpPr txBox="1">
            <a:spLocks/>
          </p:cNvSpPr>
          <p:nvPr/>
        </p:nvSpPr>
        <p:spPr>
          <a:xfrm>
            <a:off x="483793" y="1370500"/>
            <a:ext cx="3326947" cy="54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nb-NO" dirty="0">
                <a:solidFill>
                  <a:schemeClr val="tx1"/>
                </a:solidFill>
              </a:rPr>
              <a:t>Hørselshemmede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22A9A09-CF4D-3944-B0F1-77E331CFCD23}"/>
              </a:ext>
            </a:extLst>
          </p:cNvPr>
          <p:cNvSpPr txBox="1">
            <a:spLocks/>
          </p:cNvSpPr>
          <p:nvPr/>
        </p:nvSpPr>
        <p:spPr>
          <a:xfrm>
            <a:off x="5302473" y="1370500"/>
            <a:ext cx="3326947" cy="543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750.000 - 1 mill.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AB06EFF-4EBD-D94E-AF2F-E97AEC0121E8}"/>
              </a:ext>
            </a:extLst>
          </p:cNvPr>
          <p:cNvSpPr txBox="1">
            <a:spLocks/>
          </p:cNvSpPr>
          <p:nvPr/>
        </p:nvSpPr>
        <p:spPr>
          <a:xfrm>
            <a:off x="628651" y="2131652"/>
            <a:ext cx="3472569" cy="543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Blinde og sterkt synshemmede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74A155D-F279-2143-9183-D96D33510F0F}"/>
              </a:ext>
            </a:extLst>
          </p:cNvPr>
          <p:cNvSpPr txBox="1">
            <a:spLocks/>
          </p:cNvSpPr>
          <p:nvPr/>
        </p:nvSpPr>
        <p:spPr>
          <a:xfrm>
            <a:off x="5284367" y="2131652"/>
            <a:ext cx="3326947" cy="543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320.000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A7F28D2-EF96-7A47-8C49-EB31ADE79974}"/>
              </a:ext>
            </a:extLst>
          </p:cNvPr>
          <p:cNvSpPr txBox="1">
            <a:spLocks/>
          </p:cNvSpPr>
          <p:nvPr/>
        </p:nvSpPr>
        <p:spPr>
          <a:xfrm>
            <a:off x="628651" y="2810011"/>
            <a:ext cx="4563836" cy="543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Lese/skrivevansker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75B1C07-090C-0D46-8AF6-07AB4583D03C}"/>
              </a:ext>
            </a:extLst>
          </p:cNvPr>
          <p:cNvSpPr txBox="1">
            <a:spLocks/>
          </p:cNvSpPr>
          <p:nvPr/>
        </p:nvSpPr>
        <p:spPr>
          <a:xfrm>
            <a:off x="5284367" y="2810011"/>
            <a:ext cx="3326947" cy="543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200.000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2DA2048-0A8A-1341-B07B-2EAE691121E8}"/>
              </a:ext>
            </a:extLst>
          </p:cNvPr>
          <p:cNvSpPr txBox="1">
            <a:spLocks/>
          </p:cNvSpPr>
          <p:nvPr/>
        </p:nvSpPr>
        <p:spPr>
          <a:xfrm>
            <a:off x="628651" y="3488371"/>
            <a:ext cx="4563836" cy="543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Personer over 67 år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F42B257-17B8-2F43-B7A6-44C0E513C0D5}"/>
              </a:ext>
            </a:extLst>
          </p:cNvPr>
          <p:cNvSpPr txBox="1">
            <a:spLocks/>
          </p:cNvSpPr>
          <p:nvPr/>
        </p:nvSpPr>
        <p:spPr>
          <a:xfrm>
            <a:off x="5284367" y="3488371"/>
            <a:ext cx="3326947" cy="543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770.000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B8F676-C9E1-6A49-98F1-7A9B427C5419}"/>
              </a:ext>
            </a:extLst>
          </p:cNvPr>
          <p:cNvSpPr txBox="1">
            <a:spLocks/>
          </p:cNvSpPr>
          <p:nvPr/>
        </p:nvSpPr>
        <p:spPr>
          <a:xfrm>
            <a:off x="628651" y="4166730"/>
            <a:ext cx="4563836" cy="543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Innvandrere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A39346F-AD39-1D42-B8ED-3B7BBA77EBBB}"/>
              </a:ext>
            </a:extLst>
          </p:cNvPr>
          <p:cNvSpPr txBox="1">
            <a:spLocks/>
          </p:cNvSpPr>
          <p:nvPr/>
        </p:nvSpPr>
        <p:spPr>
          <a:xfrm>
            <a:off x="5284367" y="4166730"/>
            <a:ext cx="3326947" cy="5433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760.000</a:t>
            </a:r>
          </a:p>
        </p:txBody>
      </p:sp>
    </p:spTree>
    <p:extLst>
      <p:ext uri="{BB962C8B-B14F-4D97-AF65-F5344CB8AC3E}">
        <p14:creationId xmlns:p14="http://schemas.microsoft.com/office/powerpoint/2010/main" val="182191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Hva gjør vi på UiO mtp. universell utforming?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3EEF-32AC-DF46-BC60-0A00E044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/>
              <a:t>UU-prosjektet (fase 1)</a:t>
            </a:r>
          </a:p>
          <a:p>
            <a:r>
              <a:rPr lang="en-GB"/>
              <a:t>Prosjekt teksting av video</a:t>
            </a:r>
          </a:p>
        </p:txBody>
      </p:sp>
    </p:spTree>
    <p:extLst>
      <p:ext uri="{BB962C8B-B14F-4D97-AF65-F5344CB8AC3E}">
        <p14:creationId xmlns:p14="http://schemas.microsoft.com/office/powerpoint/2010/main" val="38266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O" dirty="0"/>
              <a:t>UU-prosjektet (fase 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3EEF-32AC-DF46-BC60-0A00E044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I 2021 har vi gjennomført et prosjekt for å bygge kompetanse og finne ut hvordan vi skal bli bedre på universell utforming</a:t>
            </a:r>
          </a:p>
          <a:p>
            <a:r>
              <a:rPr lang="nb-NO" dirty="0"/>
              <a:t>I prosjektet </a:t>
            </a:r>
            <a:r>
              <a:rPr lang="en-NO" dirty="0"/>
              <a:t>undersøkte vi bl.a. tilstanden på universell utforming </a:t>
            </a:r>
            <a:r>
              <a:rPr lang="en-GB" dirty="0"/>
              <a:t>i et utvalg av våre digitale tjenester, og sjekket kompetansen på universell utforming hos de aktuelle systemeierne</a:t>
            </a:r>
            <a:endParaRPr lang="nb-NO"/>
          </a:p>
          <a:p>
            <a:r>
              <a:rPr lang="nb-NO" dirty="0"/>
              <a:t>Systemene som ble undersøkt var:</a:t>
            </a:r>
          </a:p>
          <a:p>
            <a:pPr lvl="1"/>
            <a:r>
              <a:rPr lang="nb-NO" dirty="0"/>
              <a:t>Canvas</a:t>
            </a:r>
          </a:p>
          <a:p>
            <a:pPr lvl="1"/>
            <a:r>
              <a:rPr lang="nb-NO" dirty="0"/>
              <a:t>uio.no/nettsidene</a:t>
            </a:r>
          </a:p>
          <a:p>
            <a:pPr lvl="1"/>
            <a:r>
              <a:rPr lang="nb-NO" dirty="0"/>
              <a:t>Devilry</a:t>
            </a:r>
          </a:p>
          <a:p>
            <a:pPr lvl="1"/>
            <a:r>
              <a:rPr lang="nb-NO" dirty="0"/>
              <a:t>Passordtjenester</a:t>
            </a:r>
          </a:p>
          <a:p>
            <a:pPr lvl="1"/>
            <a:r>
              <a:rPr lang="nb-NO" dirty="0"/>
              <a:t>ehms.uio.no</a:t>
            </a:r>
          </a:p>
          <a:p>
            <a:pPr lvl="1"/>
            <a:r>
              <a:rPr lang="nb-NO" dirty="0"/>
              <a:t>Oria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Store mangler i tjenestene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3EEF-32AC-DF46-BC60-0A00E044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Ingen av tjenestene overholdt gjeldende lovkrav for universell utforming</a:t>
            </a:r>
          </a:p>
          <a:p>
            <a:r>
              <a:rPr lang="nb-NO" dirty="0"/>
              <a:t>Graden av feil varierte fra svært alvorlige til en rekke mindre feil</a:t>
            </a:r>
          </a:p>
          <a:p>
            <a:r>
              <a:rPr lang="nb-NO" dirty="0"/>
              <a:t>Feilene fordeler seg mellom det tekniske rammeverket til tjenesten og i innholdet som brukerne lager eller laster opp i tjenesten</a:t>
            </a:r>
          </a:p>
          <a:p>
            <a:r>
              <a:rPr lang="nb-NO" dirty="0"/>
              <a:t>I systemer fra eksterne leverandører har UiO begrenset mulighet til å rette feil</a:t>
            </a:r>
          </a:p>
          <a:p>
            <a:r>
              <a:rPr lang="nb-NO" dirty="0"/>
              <a:t>For feilene som ble avdekket i innholdet, er omfanget svært stort, og arbeidet med å rette feilene er anslått til flere titalls årsverk</a:t>
            </a:r>
          </a:p>
          <a:p>
            <a:pPr marL="114300" indent="0">
              <a:buNone/>
            </a:pPr>
            <a:endParaRPr lang="nb-NO" dirty="0">
              <a:effectLst/>
            </a:endParaRPr>
          </a:p>
          <a:p>
            <a:pPr lvl="1"/>
            <a:endParaRPr lang="nb-NO" dirty="0">
              <a:effectLst/>
            </a:endParaRPr>
          </a:p>
          <a:p>
            <a:endParaRPr lang="nb-NO" dirty="0">
              <a:effectLst/>
            </a:endParaRPr>
          </a:p>
          <a:p>
            <a:endParaRPr lang="en-NO">
              <a:effectLst/>
            </a:endParaRPr>
          </a:p>
          <a:p>
            <a:endParaRPr lang="en-GB" dirty="0"/>
          </a:p>
          <a:p>
            <a:pPr lvl="0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2271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Manglende kompetanse og bevissthet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3EEF-32AC-DF46-BC60-0A00E044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/>
              <a:t>Blant 3 av 6 systemeiere som ble undersøkt, var kompetanse og bevissthet rundt UU lav eller ikke-eksisterende</a:t>
            </a:r>
          </a:p>
          <a:p>
            <a:pPr fontAlgn="base"/>
            <a:r>
              <a:rPr lang="en-GB"/>
              <a:t>Alle systemeiere så behovet for en sentral funksjon rundt UU som kunne rådspørres og veilede</a:t>
            </a:r>
          </a:p>
          <a:p>
            <a:pPr fontAlgn="base"/>
            <a:r>
              <a:rPr lang="en-GB"/>
              <a:t>Alle systemeiere så behov for å heve egen kompetanse på UU</a:t>
            </a:r>
          </a:p>
          <a:p>
            <a:pPr fontAlgn="base"/>
            <a:r>
              <a:rPr lang="en-GB"/>
              <a:t>Systemer med lokal publisering (Canvas og uio.no) har de største utfordringene</a:t>
            </a:r>
            <a:endParaRPr lang="nb-NO" dirty="0">
              <a:effectLst/>
            </a:endParaRPr>
          </a:p>
          <a:p>
            <a:pPr lvl="1"/>
            <a:endParaRPr lang="nb-NO" dirty="0">
              <a:effectLst/>
            </a:endParaRPr>
          </a:p>
          <a:p>
            <a:endParaRPr lang="nb-NO" dirty="0">
              <a:effectLst/>
            </a:endParaRPr>
          </a:p>
          <a:p>
            <a:endParaRPr lang="en-NO">
              <a:effectLst/>
            </a:endParaRPr>
          </a:p>
          <a:p>
            <a:endParaRPr lang="en-GB" dirty="0"/>
          </a:p>
          <a:p>
            <a:pPr lvl="0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9689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 må endre hvordan vi underviser </a:t>
            </a:r>
            <a:r>
              <a:rPr lang="en-NO" dirty="0"/>
              <a:t>– noen eksempler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3EEF-32AC-DF46-BC60-0A00E044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Presentasjoner som publisereres i Canvas/uio.no må være universelt utformet</a:t>
            </a:r>
          </a:p>
          <a:p>
            <a:pPr lvl="1"/>
            <a:r>
              <a:rPr lang="nb-NO" dirty="0"/>
              <a:t>Krever endring i hvordan foreleserne lager presentasjoner i verktøy som f.eks. Powerpoint</a:t>
            </a:r>
          </a:p>
          <a:p>
            <a:pPr lvl="1"/>
            <a:endParaRPr lang="nb-NO" dirty="0"/>
          </a:p>
          <a:p>
            <a:r>
              <a:rPr lang="nb-NO" dirty="0"/>
              <a:t>Forelesningsvideoer som publiseres Canvas/uio.no må ha et fullverdig tekstalternativ</a:t>
            </a:r>
          </a:p>
          <a:p>
            <a:pPr lvl="1"/>
            <a:r>
              <a:rPr lang="nb-NO" dirty="0"/>
              <a:t>Innebærer i praksis at alle forelesningvideoer må ha undertekster</a:t>
            </a:r>
          </a:p>
          <a:p>
            <a:pPr lvl="1"/>
            <a:r>
              <a:rPr lang="nb-NO" dirty="0"/>
              <a:t>Her kan vi bruke studentansatte til å gjøre mesteparten av jobben, men de må lønnes</a:t>
            </a:r>
          </a:p>
          <a:p>
            <a:pPr lvl="1"/>
            <a:endParaRPr lang="nb-NO" dirty="0"/>
          </a:p>
          <a:p>
            <a:r>
              <a:rPr lang="nb-NO" dirty="0"/>
              <a:t>Fra 1.1.2023 så må alle forelesningsvideoer være synstolket</a:t>
            </a:r>
          </a:p>
          <a:p>
            <a:pPr lvl="1"/>
            <a:r>
              <a:rPr lang="nb-NO" dirty="0"/>
              <a:t>Dette oppnår vi best via noe som kalle «innebygd synstolkning»</a:t>
            </a:r>
          </a:p>
          <a:p>
            <a:pPr lvl="1"/>
            <a:r>
              <a:rPr lang="nb-NO"/>
              <a:t>Forelesere</a:t>
            </a:r>
            <a:r>
              <a:rPr lang="nb-NO" b="1"/>
              <a:t> </a:t>
            </a:r>
            <a:r>
              <a:rPr lang="nb-NO"/>
              <a:t>må passe på at de forklarer muntlig alle detaljer fra f.eks. figurer og grafer som vises i presentasjoner</a:t>
            </a:r>
            <a:endParaRPr lang="en-NO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114300" indent="0">
              <a:buNone/>
            </a:pPr>
            <a:endParaRPr lang="nb-NO" dirty="0">
              <a:effectLst/>
            </a:endParaRPr>
          </a:p>
          <a:p>
            <a:pPr lvl="1"/>
            <a:endParaRPr lang="nb-NO" dirty="0">
              <a:effectLst/>
            </a:endParaRPr>
          </a:p>
          <a:p>
            <a:endParaRPr lang="nb-NO" dirty="0">
              <a:effectLst/>
            </a:endParaRPr>
          </a:p>
          <a:p>
            <a:endParaRPr lang="en-NO">
              <a:effectLst/>
            </a:endParaRPr>
          </a:p>
          <a:p>
            <a:endParaRPr lang="en-GB" dirty="0"/>
          </a:p>
          <a:p>
            <a:pPr lvl="0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37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B1D9-4F78-F248-812B-F76D98B8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Estimat årlig merarbeid for universell utforming av forelesningvideoer og presentasjoner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3EEF-32AC-DF46-BC60-0A00E044C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>
              <a:effectLst/>
            </a:endParaRPr>
          </a:p>
          <a:p>
            <a:pPr marL="114300" indent="0">
              <a:buNone/>
            </a:pPr>
            <a:r>
              <a:rPr lang="nb-NO" b="1" dirty="0"/>
              <a:t>Forelesningvideoer</a:t>
            </a:r>
          </a:p>
          <a:p>
            <a:r>
              <a:rPr lang="nb-NO"/>
              <a:t>24.000 forelesningsvideoer publisert det siste året * 1 times varighet (i snitt) * 2,5 timer (tid til autoteksting + renskriving) = 60.000 timer/1750 timer (ett årsverk) = 34,3 årsverk</a:t>
            </a:r>
            <a:endParaRPr lang="nb-NO" b="1"/>
          </a:p>
          <a:p>
            <a:pPr marL="114300" indent="0">
              <a:buNone/>
            </a:pPr>
            <a:endParaRPr lang="nb-NO" b="1"/>
          </a:p>
          <a:p>
            <a:pPr marL="114300" indent="0">
              <a:buNone/>
            </a:pPr>
            <a:r>
              <a:rPr lang="nb-NO" b="1"/>
              <a:t>Presentasjoner</a:t>
            </a:r>
          </a:p>
          <a:p>
            <a:r>
              <a:rPr lang="nb-NO"/>
              <a:t>3000 emner som undervises årlig * 10 forelesninger med presentasjoner * 3 timer for å fikse UU per presentasjon = 90.000 timer. 90.000/1750 timer (ett årsverk) = 51,4 årsverk.</a:t>
            </a:r>
            <a:endParaRPr lang="en-NO"/>
          </a:p>
          <a:p>
            <a:pPr marL="114300" indent="0">
              <a:buNone/>
            </a:pPr>
            <a:endParaRPr lang="nb-NO" dirty="0">
              <a:effectLst/>
            </a:endParaRPr>
          </a:p>
          <a:p>
            <a:endParaRPr lang="nb-NO" b="1" dirty="0">
              <a:effectLst/>
            </a:endParaRPr>
          </a:p>
          <a:p>
            <a:endParaRPr lang="en-NO">
              <a:effectLst/>
            </a:endParaRPr>
          </a:p>
          <a:p>
            <a:endParaRPr lang="en-GB" dirty="0"/>
          </a:p>
          <a:p>
            <a:pPr lvl="0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1230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12128</TotalTime>
  <Words>1302</Words>
  <Application>Microsoft Macintosh PowerPoint</Application>
  <PresentationFormat>On-screen Show (16:9)</PresentationFormat>
  <Paragraphs>141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Universell utforming av UiOs digitale tjenester</vt:lpstr>
      <vt:lpstr>Bakgrunn</vt:lpstr>
      <vt:lpstr>Universell utforming er viktig for mange</vt:lpstr>
      <vt:lpstr>Hva gjør vi på UiO mtp. universell utforming?</vt:lpstr>
      <vt:lpstr>UU-prosjektet (fase 1)</vt:lpstr>
      <vt:lpstr>Store mangler i tjenestene</vt:lpstr>
      <vt:lpstr>Manglende kompetanse og bevissthet</vt:lpstr>
      <vt:lpstr>Vi må endre hvordan vi underviser – noen eksempler</vt:lpstr>
      <vt:lpstr>Estimat årlig merarbeid for universell utforming av forelesningvideoer og presentasjoner</vt:lpstr>
      <vt:lpstr>Forslag til tiltak – etablere fast tjenestetilbud</vt:lpstr>
      <vt:lpstr>Forslag til tiltak – prosjekter avgrenset i tid </vt:lpstr>
      <vt:lpstr>Forslag til tiltak – prosjekter avgrenset i tid (forts.)</vt:lpstr>
      <vt:lpstr>Prosjekt “Teksting av video”</vt:lpstr>
      <vt:lpstr>Prosjekt “Teksting av video” forts.</vt:lpstr>
      <vt:lpstr>Leveranser fra prosjektet</vt:lpstr>
      <vt:lpstr>Leveranser fra prosjektet forts.</vt:lpstr>
      <vt:lpstr>Veien videre med teksting av forelesningsvideo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 teksting</dc:title>
  <dc:subject/>
  <dc:creator/>
  <cp:keywords/>
  <dc:description/>
  <cp:lastModifiedBy>Tomm Eriksen</cp:lastModifiedBy>
  <cp:revision>202</cp:revision>
  <cp:lastPrinted>2021-05-02T19:28:28Z</cp:lastPrinted>
  <dcterms:modified xsi:type="dcterms:W3CDTF">2022-06-24T13:29:47Z</dcterms:modified>
  <cp:category/>
</cp:coreProperties>
</file>