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20"/>
  </p:notesMasterIdLst>
  <p:handoutMasterIdLst>
    <p:handoutMasterId r:id="rId21"/>
  </p:handoutMasterIdLst>
  <p:sldIdLst>
    <p:sldId id="256" r:id="rId5"/>
    <p:sldId id="343" r:id="rId6"/>
    <p:sldId id="342" r:id="rId7"/>
    <p:sldId id="322" r:id="rId8"/>
    <p:sldId id="339" r:id="rId9"/>
    <p:sldId id="327" r:id="rId10"/>
    <p:sldId id="330" r:id="rId11"/>
    <p:sldId id="344" r:id="rId12"/>
    <p:sldId id="347" r:id="rId13"/>
    <p:sldId id="348" r:id="rId14"/>
    <p:sldId id="345" r:id="rId15"/>
    <p:sldId id="351" r:id="rId16"/>
    <p:sldId id="325" r:id="rId17"/>
    <p:sldId id="324" r:id="rId18"/>
    <p:sldId id="349" r:id="rId19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1A1918"/>
    <a:srgbClr val="E68801"/>
    <a:srgbClr val="D61B1B"/>
    <a:srgbClr val="1A285F"/>
    <a:srgbClr val="EE2736"/>
    <a:srgbClr val="CACAC2"/>
    <a:srgbClr val="0000FF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0204"/>
  </p:normalViewPr>
  <p:slideViewPr>
    <p:cSldViewPr snapToGrid="0">
      <p:cViewPr varScale="1">
        <p:scale>
          <a:sx n="101" d="100"/>
          <a:sy n="101" d="100"/>
        </p:scale>
        <p:origin x="1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a typeface="+mn-lt"/>
                <a:cs typeface="+mn-lt"/>
              </a:rPr>
              <a:t>For podkaster kan det være en «formidlende artikkel» som oppsummerer hovedpoengene i podkasten, men den må lenkes til fra lydfila</a:t>
            </a:r>
            <a:endParaRPr lang="en-US" sz="1200" dirty="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97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5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err="1">
                <a:ea typeface="+mn-lt"/>
                <a:cs typeface="+mn-lt"/>
              </a:rPr>
              <a:t>f.eks</a:t>
            </a:r>
            <a:r>
              <a:rPr lang="en-US" sz="1200">
                <a:ea typeface="+mn-lt"/>
                <a:cs typeface="+mn-lt"/>
              </a:rPr>
              <a:t>. “</a:t>
            </a:r>
            <a:r>
              <a:rPr lang="en-US" sz="1200" err="1">
                <a:ea typeface="+mn-lt"/>
                <a:cs typeface="+mn-lt"/>
              </a:rPr>
              <a:t>Slik</a:t>
            </a:r>
            <a:r>
              <a:rPr lang="en-US" sz="1200">
                <a:ea typeface="+mn-lt"/>
                <a:cs typeface="+mn-lt"/>
              </a:rPr>
              <a:t> lager du </a:t>
            </a:r>
            <a:r>
              <a:rPr lang="en-US" sz="1200" err="1">
                <a:ea typeface="+mn-lt"/>
                <a:cs typeface="+mn-lt"/>
              </a:rPr>
              <a:t>forelesningsfoiler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som</a:t>
            </a:r>
            <a:r>
              <a:rPr lang="en-US" sz="1200">
                <a:ea typeface="+mn-lt"/>
                <a:cs typeface="+mn-lt"/>
              </a:rPr>
              <a:t> er </a:t>
            </a:r>
            <a:r>
              <a:rPr lang="en-US" sz="1200" err="1">
                <a:ea typeface="+mn-lt"/>
                <a:cs typeface="+mn-lt"/>
              </a:rPr>
              <a:t>universelt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utformet</a:t>
            </a:r>
            <a:r>
              <a:rPr lang="en-US" sz="1200">
                <a:ea typeface="+mn-lt"/>
                <a:cs typeface="+mn-lt"/>
              </a:rPr>
              <a:t>”</a:t>
            </a:r>
            <a:endParaRPr lang="en-US" sz="1200">
              <a:cs typeface="Arial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2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...</a:t>
            </a:r>
            <a:endParaRPr lang="nb-NO"/>
          </a:p>
          <a:p>
            <a:r>
              <a:rPr lang="nb-NO"/>
              <a:t>Så, hvorfor trenger tjenester å være universelt utformet?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50"/>
              </a:spcBef>
            </a:pPr>
            <a:r>
              <a:rPr lang="en-NO"/>
              <a:t>uutilsynet anslår at ca. 1.000.000 nordmenn har en form for funksjonsnedsettelse og som har spesielt behov for universelt utformede løsninger. </a:t>
            </a:r>
          </a:p>
          <a:p>
            <a:pPr>
              <a:spcBef>
                <a:spcPts val="1150"/>
              </a:spcBef>
            </a:pPr>
            <a:endParaRPr lang="en-NO"/>
          </a:p>
          <a:p>
            <a:pPr>
              <a:spcBef>
                <a:spcPts val="1150"/>
              </a:spcBef>
            </a:pPr>
            <a:r>
              <a:rPr lang="nb-NO"/>
              <a:t>Oppsummert er universell utforming n</a:t>
            </a:r>
            <a:r>
              <a:rPr lang="nb-NO" err="1"/>
              <a:t>ødvendig</a:t>
            </a:r>
            <a:r>
              <a:rPr lang="nb-NO"/>
              <a:t> for noe, men det er også bra for alle.</a:t>
            </a:r>
          </a:p>
          <a:p>
            <a:pPr>
              <a:spcBef>
                <a:spcPts val="1150"/>
              </a:spcBef>
            </a:pPr>
            <a:endParaRPr lang="nb-NO"/>
          </a:p>
          <a:p>
            <a:pPr>
              <a:spcBef>
                <a:spcPts val="1150"/>
              </a:spcBef>
            </a:pPr>
            <a:r>
              <a:rPr lang="nb-NO"/>
              <a:t>Syn: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Blind, Miste linser eller brillene, får en betennelse på øyet, dårligere syn med alderen, Prøve å lese noe på mobilen ute i sola. </a:t>
            </a: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endParaRPr lang="nb-NO">
              <a:cs typeface="Calibri"/>
            </a:endParaRP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r>
              <a:rPr lang="nb-NO">
                <a:cs typeface="Calibri"/>
              </a:rPr>
              <a:t>Kognisjon: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Lese- og skrivevansker, Når vi er slitne og hodet er brukt opp til andre ting. Eller for noen som ikke er så gode i norsk enda, Eller du er stressa og må finne ut av hvordan du skal få levert eksamen innen tidsfristen.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Forskrift om universell utforming av informasjons- og kommunikasjonsteknologiske (IKT)-løsninger</a:t>
            </a:r>
          </a:p>
          <a:p>
            <a:endParaRPr lang="nb-NO">
              <a:ea typeface="Calibri"/>
              <a:cs typeface="Calibri"/>
            </a:endParaRPr>
          </a:p>
          <a:p>
            <a:r>
              <a:rPr lang="en-GB"/>
              <a:t>“Alle universitets- og høyskolestudier skal være universelt utformet, og de faglig ansatte skal ha tilgang til universelt utformede digitale verktøy og tjenester. “</a:t>
            </a:r>
            <a:endParaRPr lang="nb-NO"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Gjeldende regelverk er WCAG 2.0. For offentlig sektor har også WCAG 2.1 og WAD blitt en del av regelverket og skal følges fra 1 februar 2023. </a:t>
            </a:r>
          </a:p>
          <a:p>
            <a:endParaRPr lang="nb-NO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WCAG = Web </a:t>
            </a:r>
            <a:r>
              <a:rPr lang="nb-NO" err="1">
                <a:ea typeface="Calibri"/>
                <a:cs typeface="Calibri"/>
              </a:rPr>
              <a:t>content</a:t>
            </a:r>
            <a:r>
              <a:rPr lang="nb-NO">
                <a:ea typeface="Calibri"/>
                <a:cs typeface="Calibri"/>
              </a:rPr>
              <a:t> </a:t>
            </a:r>
            <a:r>
              <a:rPr lang="nb-NO" err="1">
                <a:ea typeface="Calibri"/>
                <a:cs typeface="Calibri"/>
              </a:rPr>
              <a:t>accessibility</a:t>
            </a:r>
            <a:r>
              <a:rPr lang="nb-NO">
                <a:ea typeface="Calibri"/>
                <a:cs typeface="Calibri"/>
              </a:rPr>
              <a:t> guidelines</a:t>
            </a:r>
          </a:p>
          <a:p>
            <a:r>
              <a:rPr lang="nb-NO">
                <a:ea typeface="Calibri"/>
                <a:cs typeface="Calibri"/>
              </a:rPr>
              <a:t>WAD = </a:t>
            </a:r>
            <a:r>
              <a:rPr lang="nb-NO" err="1">
                <a:ea typeface="Calibri"/>
                <a:cs typeface="Calibri"/>
              </a:rPr>
              <a:t>Eus</a:t>
            </a:r>
            <a:r>
              <a:rPr lang="nb-NO">
                <a:ea typeface="Calibri"/>
                <a:cs typeface="Calibri"/>
              </a:rPr>
              <a:t> </a:t>
            </a:r>
            <a:r>
              <a:rPr lang="nb-NO" err="1">
                <a:ea typeface="Calibri"/>
                <a:cs typeface="Calibri"/>
              </a:rPr>
              <a:t>webdirektiv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5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cs typeface="Arial"/>
              </a:rPr>
              <a:t>Feks. så ble det under pandemien publisert over 10.000 forelesningsopptak i semesteret som i følge loven skulle vært tekstet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9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a typeface="+mn-lt"/>
                <a:cs typeface="+mn-lt"/>
              </a:rPr>
              <a:t>For podkaster kan det være en «formidlende artikkel» som oppsummerer hovedpoengene i podkasten, men den må lenkes til fra lydfila</a:t>
            </a:r>
            <a:endParaRPr lang="en-US" sz="1200" dirty="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2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98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-167"/>
            <a:ext cx="6096000" cy="6858000"/>
          </a:xfrm>
          <a:prstGeom prst="rect">
            <a:avLst/>
          </a:prstGeom>
          <a:solidFill>
            <a:srgbClr val="E5EB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A2AC3E-EF3E-A14E-95B4-5178ECB41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6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3692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70941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32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1" r:id="rId28"/>
    <p:sldLayoutId id="2147483730" r:id="rId29"/>
    <p:sldLayoutId id="2147483733" r:id="rId30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uu-kontakt@usit.uio.n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uu/fase-1/oppsummering-anbefaling-fase1-uu-prosjektet.pdf" TargetMode="External"/><Relationship Id="rId2" Type="http://schemas.openxmlformats.org/officeDocument/2006/relationships/hyperlink" Target="https://www.uio.no/for-ansatte/arbeidsstotte/prosjekter/uu/fase-1/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utilsynet.no/fremtidig-regelverk/wcag-21-standarden/14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uutilsynet.no/webdirektivet-wad/krav-om-tilgjengelegheitserklaering/267" TargetMode="External"/><Relationship Id="rId4" Type="http://schemas.openxmlformats.org/officeDocument/2006/relationships/hyperlink" Target="https://www.uutilsynet.no/webdirektivet-wad/eus-webdirektiv-wad/26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uutilsynet.no/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E8607FA-A41E-C74D-9BBD-B58C36A9A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8886" y="0"/>
            <a:ext cx="10343114" cy="685800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tekst 8" descr="Logo Universitetet i Oslo">
            <a:extLst>
              <a:ext uri="{FF2B5EF4-FFF2-40B4-BE49-F238E27FC236}">
                <a16:creationId xmlns:a16="http://schemas.microsoft.com/office/drawing/2014/main" id="{8C9D31D0-ED54-B743-9799-495FC4C11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DBF7C25-E9E2-6749-8DBC-67C50CA9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6464506" cy="1797779"/>
          </a:xfrm>
        </p:spPr>
        <p:txBody>
          <a:bodyPr/>
          <a:lstStyle/>
          <a:p>
            <a:r>
              <a:rPr lang="nb-NO"/>
              <a:t>Universell utforming (UU) av IKT på UiO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9D0F2CB-CD6A-894A-8F04-7A633C2815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511358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>
                <a:cs typeface="Arial"/>
              </a:rPr>
              <a:t>USIT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770F91C6-7DF3-DE4C-95C8-9DCD1E521A86}"/>
              </a:ext>
            </a:extLst>
          </p:cNvPr>
          <p:cNvSpPr txBox="1">
            <a:spLocks/>
          </p:cNvSpPr>
          <p:nvPr/>
        </p:nvSpPr>
        <p:spPr>
          <a:xfrm>
            <a:off x="2463594" y="6268891"/>
            <a:ext cx="1300036" cy="26930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23. mai 2022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9BAA50-3FBA-E047-8CB0-23C046A53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5FA9FD-B99A-9E79-5A82-5708BF36B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2622513" cy="269304"/>
          </a:xfrm>
        </p:spPr>
        <p:txBody>
          <a:bodyPr/>
          <a:lstStyle/>
          <a:p>
            <a:r>
              <a:rPr lang="nb-NO"/>
              <a:t>Prosjekteier UU-prosjektet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C70ED192-9A0A-FDF6-C63D-54EEDB43E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1424236" cy="269304"/>
          </a:xfrm>
        </p:spPr>
        <p:txBody>
          <a:bodyPr/>
          <a:lstStyle/>
          <a:p>
            <a:r>
              <a:rPr lang="nb-NO"/>
              <a:t>Tomm Eriksen</a:t>
            </a:r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C3EFD8-22B0-3FCA-5A46-DF9D34AD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67961"/>
            <a:ext cx="11431664" cy="754068"/>
          </a:xfrm>
        </p:spPr>
        <p:txBody>
          <a:bodyPr/>
          <a:lstStyle/>
          <a:p>
            <a:r>
              <a:rPr lang="nb-NO" err="1">
                <a:cs typeface="Arial"/>
              </a:rPr>
              <a:t>Hva med «uforholdsmessig stor byrde»?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390EA1-BC35-48BC-C0F8-D8768548668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75001"/>
            <a:ext cx="8370132" cy="450799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I lovverket gis det åpning for at den enkelte institusjon kan velge å ikke overholde kravene til universell utforming på områder der det vil medføre en såkalt «utforholdsmessig byrde»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Vår vurdering, etter råd fra blant annet uutilsynet, Universell og NAV, er at </a:t>
            </a:r>
            <a:r>
              <a:rPr lang="nb-NO" sz="2200" b="1">
                <a:cs typeface="Arial"/>
              </a:rPr>
              <a:t>digitalt undervisningsmateriale </a:t>
            </a:r>
            <a:r>
              <a:rPr lang="nb-NO" sz="2200">
                <a:cs typeface="Arial"/>
              </a:rPr>
              <a:t>(presentasjoner, PDF-er, video/lydopptak) er et et slik område, hvor vi har gjort grove beregninger på kostnader i overkant av 100 millioner kr/år for å sikre universell utforming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Her pågår det et arbeid for å begrunne en kostnadsgrense for når vi anser merarbeidet som uforholdsmessig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Vi ser ikke grunnlag for en tilsvarende vurdering mtp. digitalt innhold knyttet til forskningsvirksomheten vår, omfanget er for lite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6A4163-0FCC-9723-3F47-C38C7572B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72749D3-E924-7BB3-AE9C-734EC8FE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9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79387"/>
            <a:ext cx="11431664" cy="754068"/>
          </a:xfrm>
        </p:spPr>
        <p:txBody>
          <a:bodyPr/>
          <a:lstStyle/>
          <a:p>
            <a:r>
              <a:rPr lang="en-US">
                <a:cs typeface="Arial"/>
              </a:rPr>
              <a:t>Gjeldende UiO retningslinjer for video- 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lydopptak</a:t>
            </a:r>
            <a:endParaRPr lang="nb-NO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8992431" cy="472003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200" dirty="0">
                <a:ea typeface="+mn-lt"/>
                <a:cs typeface="+mn-lt"/>
              </a:rPr>
              <a:t>Innspilt video og lyd skal ha et tekstalternativ. </a:t>
            </a:r>
          </a:p>
          <a:p>
            <a:pPr marL="285750" indent="-285750">
              <a:buFont typeface="Arial"/>
              <a:buChar char="•"/>
            </a:pPr>
            <a:r>
              <a:rPr lang="nb-NO" sz="2200" dirty="0">
                <a:ea typeface="+mn-lt"/>
                <a:cs typeface="+mn-lt"/>
              </a:rPr>
              <a:t>Gjøres ikke forskjell på om det er noen med funksjonsnedsettelser eller ikke i emnet.</a:t>
            </a:r>
          </a:p>
          <a:p>
            <a:pPr marL="285750" indent="-285750">
              <a:buFont typeface="Arial,Sans-Serif"/>
              <a:buChar char="•"/>
            </a:pPr>
            <a:r>
              <a:rPr lang="nb-NO" sz="2200" dirty="0">
                <a:ea typeface="+mn-lt"/>
                <a:cs typeface="+mn-lt"/>
              </a:rPr>
              <a:t>Ulike hjelpemidler/verktøy kan benyttes: Autotekst og Panopto (fra høsten 2022)</a:t>
            </a:r>
            <a:endParaRPr lang="en-US" sz="22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sz="2200" dirty="0">
                <a:ea typeface="+mn-lt"/>
                <a:cs typeface="+mn-lt"/>
              </a:rPr>
              <a:t>Inntil gode nok støttefunksjoner/verktøy er på plass, er det per i dag tillatt å publisere forelesningsvideo uten tekstalternativ. </a:t>
            </a:r>
          </a:p>
          <a:p>
            <a:pPr marL="285750" indent="-285750">
              <a:buFont typeface="Arial"/>
              <a:buChar char="•"/>
            </a:pPr>
            <a:r>
              <a:rPr lang="nb-NO" sz="2200" dirty="0">
                <a:ea typeface="+mn-lt"/>
                <a:cs typeface="+mn-lt"/>
              </a:rPr>
              <a:t>NB: Dette unntaket gjelder kun undervisningsvideo. </a:t>
            </a:r>
            <a:endParaRPr lang="en-US" sz="2200" dirty="0">
              <a:ea typeface="+mn-lt"/>
              <a:cs typeface="+mn-lt"/>
            </a:endParaRPr>
          </a:p>
          <a:p>
            <a:pPr marL="0" indent="0"/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BEE24-3DC3-4839-F71C-8D59A696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3069-1002-6C49-6F1E-100499C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4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79387"/>
            <a:ext cx="11951532" cy="754068"/>
          </a:xfrm>
        </p:spPr>
        <p:txBody>
          <a:bodyPr/>
          <a:lstStyle/>
          <a:p>
            <a:r>
              <a:rPr lang="en-US">
                <a:cs typeface="Arial"/>
              </a:rPr>
              <a:t>For podkaster er det nok med </a:t>
            </a:r>
            <a:r>
              <a:rPr lang="nb-NO" sz="3600" dirty="0">
                <a:ea typeface="+mn-lt"/>
                <a:cs typeface="+mn-lt"/>
              </a:rPr>
              <a:t>«formidlende artikkel» som oppsummerer hovedpoengene i episoden</a:t>
            </a:r>
            <a:endParaRPr lang="nb-NO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3069-1002-6C49-6F1E-100499C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1EB7C-D4B1-4BBF-E112-FC56EC0DC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51" t="1484"/>
          <a:stretch/>
        </p:blipFill>
        <p:spPr>
          <a:xfrm>
            <a:off x="326164" y="1409700"/>
            <a:ext cx="3993998" cy="34912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8B16D-F522-4066-65C6-B88B3D511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5" t="25640" r="-1" b="-1"/>
          <a:stretch/>
        </p:blipFill>
        <p:spPr>
          <a:xfrm>
            <a:off x="4592860" y="1409700"/>
            <a:ext cx="4252538" cy="27367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625336-1A0E-F34C-4157-4C55030EB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5" t="61010" r="-1" b="-1"/>
          <a:stretch/>
        </p:blipFill>
        <p:spPr>
          <a:xfrm>
            <a:off x="8363233" y="1409700"/>
            <a:ext cx="4252538" cy="143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6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FA9E32-8530-934C-A2AC-123CAB0A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/>
              <a:t>Andre UU-relaterte aktiviteter denne våren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F58702-4A5E-CD48-AAE3-D873784EB8D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86000" y="965433"/>
            <a:ext cx="4920200" cy="4926800"/>
          </a:xfrm>
        </p:spPr>
        <p:txBody>
          <a:bodyPr>
            <a:normAutofit fontScale="92500" lnSpcReduction="10000"/>
          </a:bodyPr>
          <a:lstStyle/>
          <a:p>
            <a:pPr marL="608965" indent="-456565"/>
            <a:r>
              <a:rPr lang="nb-NO" sz="2100" dirty="0">
                <a:cs typeface="Arial"/>
              </a:rPr>
              <a:t>UU-vurdering av Panopto</a:t>
            </a:r>
          </a:p>
          <a:p>
            <a:pPr marL="608965" indent="-456565"/>
            <a:r>
              <a:rPr lang="nb-NO" sz="2100" dirty="0">
                <a:cs typeface="Arial"/>
              </a:rPr>
              <a:t>Krav om UU inn i avtalen med Mazemap</a:t>
            </a:r>
          </a:p>
          <a:p>
            <a:pPr marL="608965" indent="-456565"/>
            <a:r>
              <a:rPr lang="nb-NO" sz="2100" dirty="0">
                <a:cs typeface="Arial"/>
              </a:rPr>
              <a:t>Heldags workshop om UU i det universitetspedagogiske program</a:t>
            </a:r>
          </a:p>
          <a:p>
            <a:pPr marL="608965" indent="-456565"/>
            <a:r>
              <a:rPr lang="nb-NO" sz="2100" dirty="0">
                <a:cs typeface="Arial"/>
              </a:rPr>
              <a:t>Innebygd UU-sjekk i Nettskjema og Vortex</a:t>
            </a:r>
          </a:p>
          <a:p>
            <a:pPr marL="608965" indent="-456565"/>
            <a:r>
              <a:rPr lang="nb-NO" sz="2100" dirty="0">
                <a:cs typeface="Arial"/>
              </a:rPr>
              <a:t>Norske treningsdata til "Speechmatics", innebygde løsningene for tale til tekst i Panopto</a:t>
            </a:r>
          </a:p>
          <a:p>
            <a:pPr marL="608965" indent="-456565"/>
            <a:r>
              <a:rPr lang="nb-NO" sz="2100" dirty="0">
                <a:cs typeface="Arial"/>
              </a:rPr>
              <a:t>UU-vurdering av to-faktor innloggingen</a:t>
            </a:r>
          </a:p>
          <a:p>
            <a:pPr marL="608965" indent="-456565"/>
            <a:r>
              <a:rPr lang="nb-NO" sz="2100" dirty="0">
                <a:cs typeface="Arial"/>
              </a:rPr>
              <a:t>Etablering av brukerpanel med studenter som har en funksjonsnedsettelese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2654F8-C8D2-AE43-B12D-3E1C104698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15A4BC-9C2F-5F44-AB08-53A9EED50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13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12454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D74D9FC-6F35-4746-BBFD-150A8E3B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/>
              <a:t>Videre plan for </a:t>
            </a:r>
            <a:br>
              <a:rPr lang="nb-NO"/>
            </a:br>
            <a:r>
              <a:rPr lang="nb-NO"/>
              <a:t>UU-prosjektet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505E282-9B3C-A34E-B917-A0D8C2300B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1765" indent="0">
              <a:buNone/>
            </a:pPr>
            <a:r>
              <a:rPr lang="nb-NO"/>
              <a:t>Til høsten starter vi å jobbe med: 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Innkjøp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Canvas</a:t>
            </a:r>
            <a:endParaRPr lang="nb-NO">
              <a:cs typeface="Arial"/>
            </a:endParaRPr>
          </a:p>
          <a:p>
            <a:pPr marL="608965" indent="-456565"/>
            <a:r>
              <a:rPr lang="nb-NO" sz="2100"/>
              <a:t>Nettsidene/uio.no (oppstart i 2023)</a:t>
            </a:r>
          </a:p>
          <a:p>
            <a:pPr marL="608965" indent="-456565"/>
            <a:endParaRPr lang="nb-NO" sz="2100">
              <a:cs typeface="Arial"/>
            </a:endParaRPr>
          </a:p>
          <a:p>
            <a:pPr marL="152400" indent="0">
              <a:buNone/>
            </a:pPr>
            <a:r>
              <a:rPr lang="nb-NO" sz="2100">
                <a:cs typeface="Arial"/>
              </a:rPr>
              <a:t>Og potensielt bistand til å etablere påkrevde tilgjengelighetserklæringer for alle systemer som omfattes av lovverket med frist 1.2.2023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336BA8-3BC8-084B-B636-79E285052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14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58250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FA9E32-8530-934C-A2AC-123CAB0A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Spørsmål?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F58702-4A5E-CD48-AAE3-D873784EB8D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nb-NO" sz="2100" dirty="0"/>
              <a:t>Alle spørsmål om UU kan sendes til vårt kontaktpunkt: </a:t>
            </a:r>
            <a:br>
              <a:rPr lang="nb-NO" sz="2100" dirty="0"/>
            </a:br>
            <a:r>
              <a:rPr lang="nb-NO" sz="2100" dirty="0">
                <a:hlinkClick r:id="rId3"/>
              </a:rPr>
              <a:t>uu-kontakt@usit.uio.no</a:t>
            </a:r>
            <a:endParaRPr lang="nb-NO" sz="2100" dirty="0">
              <a:cs typeface="Arial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2654F8-C8D2-AE43-B12D-3E1C104698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15A4BC-9C2F-5F44-AB08-53A9EED50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15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72242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513C-AE18-079F-9A6B-DA7C70B5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58706"/>
            <a:ext cx="11431664" cy="754068"/>
          </a:xfrm>
        </p:spPr>
        <p:txBody>
          <a:bodyPr/>
          <a:lstStyle/>
          <a:p>
            <a:r>
              <a:rPr lang="en-US" err="1">
                <a:cs typeface="Arial"/>
              </a:rPr>
              <a:t>Bakgrunn</a:t>
            </a:r>
            <a:r>
              <a:rPr lang="en-US">
                <a:cs typeface="Arial"/>
              </a:rPr>
              <a:t> for arbeidet med UU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37AE9-B0C3-CA6F-C156-A28343F56A2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32618"/>
            <a:ext cx="8840032" cy="456742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Strengere lovverk og føringer på området som i langt større grad treffer oss enn tidligere lovverk</a:t>
            </a:r>
          </a:p>
          <a:p>
            <a:pPr marL="285750" indent="-28575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I 2021 </a:t>
            </a:r>
            <a:r>
              <a:rPr lang="en-US" sz="2200" err="1">
                <a:ea typeface="+mn-lt"/>
                <a:cs typeface="+mn-lt"/>
              </a:rPr>
              <a:t>gjennomførte</a:t>
            </a:r>
            <a:r>
              <a:rPr lang="en-US" sz="2200">
                <a:ea typeface="+mn-lt"/>
                <a:cs typeface="+mn-lt"/>
              </a:rPr>
              <a:t> vi </a:t>
            </a:r>
            <a:r>
              <a:rPr lang="en-US" sz="2200">
                <a:ea typeface="+mn-lt"/>
                <a:cs typeface="+mn-lt"/>
                <a:hlinkClick r:id="rId2"/>
              </a:rPr>
              <a:t>Fase 1 av UU-prosjektet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kartla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hvorvidt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UiOs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digitale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tjenester</a:t>
            </a:r>
            <a:r>
              <a:rPr lang="en-US" sz="2200">
                <a:ea typeface="+mn-lt"/>
                <a:cs typeface="+mn-lt"/>
              </a:rPr>
              <a:t> er </a:t>
            </a:r>
            <a:r>
              <a:rPr lang="en-US" sz="2200" err="1">
                <a:ea typeface="+mn-lt"/>
                <a:cs typeface="+mn-lt"/>
              </a:rPr>
              <a:t>universelt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utformet</a:t>
            </a:r>
            <a:r>
              <a:rPr lang="en-US" sz="2200">
                <a:ea typeface="+mn-lt"/>
                <a:cs typeface="+mn-lt"/>
              </a:rPr>
              <a:t>. I </a:t>
            </a:r>
            <a:r>
              <a:rPr lang="en-US" sz="2200" err="1">
                <a:ea typeface="+mn-lt"/>
                <a:cs typeface="+mn-lt"/>
              </a:rPr>
              <a:t>tillegg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så</a:t>
            </a:r>
            <a:r>
              <a:rPr lang="en-US" sz="2200">
                <a:ea typeface="+mn-lt"/>
                <a:cs typeface="+mn-lt"/>
              </a:rPr>
              <a:t> vi </a:t>
            </a:r>
            <a:r>
              <a:rPr lang="en-US" sz="2200" err="1">
                <a:ea typeface="+mn-lt"/>
                <a:cs typeface="+mn-lt"/>
              </a:rPr>
              <a:t>på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hvorvidt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systemeiere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har</a:t>
            </a:r>
            <a:r>
              <a:rPr lang="en-US" sz="2200">
                <a:ea typeface="+mn-lt"/>
                <a:cs typeface="+mn-lt"/>
              </a:rPr>
              <a:t> UU-</a:t>
            </a:r>
            <a:r>
              <a:rPr lang="en-US" sz="2200" err="1">
                <a:ea typeface="+mn-lt"/>
                <a:cs typeface="+mn-lt"/>
              </a:rPr>
              <a:t>kompetanse</a:t>
            </a:r>
            <a:r>
              <a:rPr lang="en-US" sz="2200">
                <a:ea typeface="+mn-lt"/>
                <a:cs typeface="+mn-lt"/>
              </a:rPr>
              <a:t>.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err="1">
                <a:ea typeface="+mn-lt"/>
                <a:cs typeface="+mn-lt"/>
              </a:rPr>
              <a:t>Systemer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ble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undersøkt</a:t>
            </a:r>
            <a:r>
              <a:rPr lang="en-US" sz="2200">
                <a:ea typeface="+mn-lt"/>
                <a:cs typeface="+mn-lt"/>
              </a:rPr>
              <a:t>: </a:t>
            </a:r>
            <a:r>
              <a:rPr lang="en-US" sz="2200" err="1">
                <a:ea typeface="+mn-lt"/>
                <a:cs typeface="+mn-lt"/>
              </a:rPr>
              <a:t>Nettsidene</a:t>
            </a:r>
            <a:r>
              <a:rPr lang="en-US" sz="2200">
                <a:ea typeface="+mn-lt"/>
                <a:cs typeface="+mn-lt"/>
              </a:rPr>
              <a:t> uio.no, Canvas, Devilry, Oria, EHMS </a:t>
            </a:r>
            <a:r>
              <a:rPr lang="en-US" sz="2200" err="1">
                <a:ea typeface="+mn-lt"/>
                <a:cs typeface="+mn-lt"/>
              </a:rPr>
              <a:t>og</a:t>
            </a:r>
            <a:r>
              <a:rPr lang="en-US" sz="2200">
                <a:ea typeface="+mn-lt"/>
                <a:cs typeface="+mn-lt"/>
              </a:rPr>
              <a:t> Passordtjenesten</a:t>
            </a:r>
          </a:p>
          <a:p>
            <a:pPr marL="285750" indent="-285750">
              <a:buFont typeface="Arial"/>
              <a:buChar char="•"/>
            </a:pPr>
            <a:r>
              <a:rPr lang="en-US" sz="2200">
                <a:cs typeface="Arial"/>
              </a:rPr>
              <a:t>Funn </a:t>
            </a:r>
            <a:r>
              <a:rPr lang="en-US" sz="2200" err="1">
                <a:cs typeface="Arial"/>
              </a:rPr>
              <a:t>fra</a:t>
            </a:r>
            <a:r>
              <a:rPr lang="en-US" sz="2200">
                <a:cs typeface="Arial"/>
              </a:rPr>
              <a:t> </a:t>
            </a:r>
            <a:r>
              <a:rPr lang="en-US" sz="2200" err="1">
                <a:cs typeface="Arial"/>
              </a:rPr>
              <a:t>fase</a:t>
            </a:r>
            <a:r>
              <a:rPr lang="en-US" sz="2200">
                <a:cs typeface="Arial"/>
              </a:rPr>
              <a:t> 1: </a:t>
            </a:r>
            <a:r>
              <a:rPr lang="en-US" sz="2200">
                <a:cs typeface="Arial"/>
                <a:hlinkClick r:id="rId3"/>
              </a:rPr>
              <a:t>Store mangler i tjenestene som ble undersøkt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cs typeface="Arial"/>
              </a:rPr>
              <a:t>Dannet grunnlag for søknad til SK-ITU og en tildeling på 2.7 millioner for 2022</a:t>
            </a:r>
          </a:p>
          <a:p>
            <a:pPr marL="285750" indent="-285750">
              <a:buFont typeface="Arial"/>
              <a:buChar char="•"/>
            </a:pPr>
            <a:r>
              <a:rPr lang="en-US" sz="2200">
                <a:cs typeface="Arial"/>
              </a:rPr>
              <a:t>Tildelingen brukes til å videreføre UU-prosjektet, samt å bygge opp et fast tjenestetilbud i linja for UU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75A4-89C5-C4F2-2FF2-049E87F23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447FB-6A2A-0F52-96DA-4D3C1266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3EF7-E709-E4D3-A4B9-F9AECE06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88944"/>
            <a:ext cx="11431664" cy="675449"/>
          </a:xfrm>
        </p:spPr>
        <p:txBody>
          <a:bodyPr/>
          <a:lstStyle/>
          <a:p>
            <a:r>
              <a:rPr lang="en-US" err="1">
                <a:ea typeface="+mj-lt"/>
                <a:cs typeface="+mj-lt"/>
              </a:rPr>
              <a:t>Fokus for arbeidet med UU denne våren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D538-4BF5-8D94-FF5D-9BD89C889F7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61436"/>
            <a:ext cx="9335332" cy="453860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En informasjonsrunde</a:t>
            </a:r>
            <a:r>
              <a:rPr lang="en-US" sz="2300">
                <a:ea typeface="+mn-lt"/>
                <a:cs typeface="+mn-lt"/>
              </a:rPr>
              <a:t> om UU hos alle hovedenheter (á la GDPR-</a:t>
            </a:r>
            <a:r>
              <a:rPr lang="en-US" sz="2300" err="1">
                <a:ea typeface="+mn-lt"/>
                <a:cs typeface="+mn-lt"/>
              </a:rPr>
              <a:t>prosjektet</a:t>
            </a:r>
            <a:r>
              <a:rPr lang="en-US" sz="2300">
                <a:ea typeface="+mn-lt"/>
                <a:cs typeface="+mn-lt"/>
              </a:rPr>
              <a:t>)</a:t>
            </a:r>
          </a:p>
          <a:p>
            <a:pPr marL="846146" lvl="1" indent="-285750">
              <a:buFont typeface="Arial"/>
              <a:buChar char="•"/>
            </a:pPr>
            <a:r>
              <a:rPr lang="en-US" sz="2300">
                <a:ea typeface="+mn-lt"/>
                <a:cs typeface="+mn-lt"/>
              </a:rPr>
              <a:t>Deltagere fra AKS, SADM, LINK og USIT</a:t>
            </a:r>
            <a:endParaRPr lang="en-US" sz="2300">
              <a:cs typeface="Arial"/>
            </a:endParaRPr>
          </a:p>
          <a:p>
            <a:pPr marL="846146" lvl="1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Tydeliggjør den enkelte enhets anvar </a:t>
            </a:r>
            <a:r>
              <a:rPr lang="en-US" sz="2300">
                <a:ea typeface="+mn-lt"/>
                <a:cs typeface="+mn-lt"/>
              </a:rPr>
              <a:t>for å </a:t>
            </a:r>
            <a:r>
              <a:rPr lang="en-US" sz="2300" err="1">
                <a:ea typeface="+mn-lt"/>
                <a:cs typeface="+mn-lt"/>
              </a:rPr>
              <a:t>imøtekomme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lovkravene</a:t>
            </a:r>
          </a:p>
          <a:p>
            <a:pPr marL="846146" lvl="1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Presentere</a:t>
            </a:r>
            <a:r>
              <a:rPr lang="en-US" sz="2300">
                <a:ea typeface="+mn-lt"/>
                <a:cs typeface="+mn-lt"/>
              </a:rPr>
              <a:t> det </a:t>
            </a:r>
            <a:r>
              <a:rPr lang="en-US" sz="2300" err="1">
                <a:ea typeface="+mn-lt"/>
                <a:cs typeface="+mn-lt"/>
              </a:rPr>
              <a:t>sentrale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tilbudet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rundt</a:t>
            </a:r>
            <a:r>
              <a:rPr lang="en-US" sz="2300">
                <a:ea typeface="+mn-lt"/>
                <a:cs typeface="+mn-lt"/>
              </a:rPr>
              <a:t> UU (som er under etablering)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Utarbeide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informasjonssider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og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kurstilbud</a:t>
            </a:r>
            <a:r>
              <a:rPr lang="en-US" sz="2300">
                <a:ea typeface="+mn-lt"/>
                <a:cs typeface="+mn-lt"/>
              </a:rPr>
              <a:t> for de </a:t>
            </a:r>
            <a:r>
              <a:rPr lang="en-US" sz="2300" err="1">
                <a:ea typeface="+mn-lt"/>
                <a:cs typeface="+mn-lt"/>
              </a:rPr>
              <a:t>viktigste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områdene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for</a:t>
            </a:r>
            <a:r>
              <a:rPr lang="en-US" sz="2300">
                <a:ea typeface="+mn-lt"/>
                <a:cs typeface="+mn-lt"/>
              </a:rPr>
              <a:t> UU</a:t>
            </a:r>
          </a:p>
          <a:p>
            <a:pPr marL="285750" indent="-285750">
              <a:buFont typeface="Arial"/>
              <a:buChar char="•"/>
            </a:pPr>
            <a:r>
              <a:rPr lang="nb-NO" sz="2300" dirty="0">
                <a:latin typeface="Arial" panose="020B0604020202020204" pitchFamily="34" charset="0"/>
                <a:cs typeface="Arial" panose="020B0604020202020204" pitchFamily="34" charset="0"/>
              </a:rPr>
              <a:t>Bemanne sentral UU-støttefunksjon slik at den er klar til høsten 2022</a:t>
            </a:r>
            <a:endParaRPr lang="en-US" sz="23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300">
              <a:cs typeface="Arial"/>
            </a:endParaRPr>
          </a:p>
          <a:p>
            <a:pPr marL="125095" indent="-125095"/>
            <a:br>
              <a:rPr lang="en-US"/>
            </a:br>
            <a:endParaRPr lang="en-US" sz="23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C8DDF-E959-46BB-9DD1-1BD71F7CD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1B6A9-BD58-D9AE-13EF-A1D38A29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2B83A1F8-F648-9C4E-B5B5-F3B975CAD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46911"/>
            <a:ext cx="9144000" cy="748728"/>
          </a:xfrm>
        </p:spPr>
        <p:txBody>
          <a:bodyPr/>
          <a:lstStyle/>
          <a:p>
            <a:r>
              <a:rPr lang="nb-NO"/>
              <a:t>Hva er universell utforming?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3FD53CE-4C04-3F4B-B844-755AA9B5A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6592"/>
            <a:ext cx="9144000" cy="25803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4000"/>
              <a:t>Universell utforming bygger på tanken om </a:t>
            </a:r>
            <a:br>
              <a:rPr lang="nb-NO" sz="4000"/>
            </a:br>
            <a:r>
              <a:rPr lang="nb-NO" sz="4000"/>
              <a:t>at tjenester skal være tilgjengelig for alle.</a:t>
            </a:r>
            <a:br>
              <a:rPr lang="nb-NO" sz="4000"/>
            </a:br>
            <a:br>
              <a:rPr lang="nb-NO" sz="4000"/>
            </a:br>
            <a:r>
              <a:rPr lang="nb-NO" sz="3000"/>
              <a:t>Uavhengig av alder, funksjonsevne </a:t>
            </a:r>
            <a:br>
              <a:rPr lang="nb-NO" sz="3000"/>
            </a:br>
            <a:r>
              <a:rPr lang="nb-NO" sz="3000"/>
              <a:t>og utdanningsnivå.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F8AFB8-C603-C44F-ADD8-C60FBCA17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93B567E-9DCC-DA45-A3A6-550E2D45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9C2400-78EE-E410-D585-13349B9F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93942"/>
            <a:ext cx="11431664" cy="754068"/>
          </a:xfrm>
        </p:spPr>
        <p:txBody>
          <a:bodyPr/>
          <a:lstStyle/>
          <a:p>
            <a:r>
              <a:rPr lang="nb-NO">
                <a:cs typeface="Arial"/>
              </a:rPr>
              <a:t>Nødvendig for noen, bra for alle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4A21E2-22B3-A77D-CC4D-DB537DA4A49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143605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/>
            <a:r>
              <a:rPr lang="nb-NO">
                <a:cs typeface="Arial"/>
              </a:rPr>
              <a:t>Nedsatt funksjonsevne kan være permanent, midlertidig eller situasjonsavhengig.</a:t>
            </a:r>
            <a:endParaRPr lang="nb-NO"/>
          </a:p>
          <a:p>
            <a:pPr marL="0" indent="0"/>
            <a:r>
              <a:rPr lang="nb-NO">
                <a:cs typeface="Arial"/>
              </a:rPr>
              <a:t>Funksjonsevner fordeles på fire områder:</a:t>
            </a:r>
            <a:endParaRPr lang="nb-NO"/>
          </a:p>
          <a:p>
            <a:pPr marL="125095" indent="-125095"/>
            <a:endParaRPr lang="nb-NO">
              <a:cs typeface="Arial"/>
            </a:endParaRP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C9E81021-9B84-0CDD-35B6-A2B789F10B4E}"/>
              </a:ext>
            </a:extLst>
          </p:cNvPr>
          <p:cNvSpPr txBox="1">
            <a:spLocks/>
          </p:cNvSpPr>
          <p:nvPr/>
        </p:nvSpPr>
        <p:spPr>
          <a:xfrm>
            <a:off x="1398598" y="2880060"/>
            <a:ext cx="1937901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👁</a:t>
            </a:r>
          </a:p>
          <a:p>
            <a:pPr marL="0" indent="0" algn="ctr"/>
            <a:r>
              <a:rPr lang="nb-NO" sz="2000">
                <a:cs typeface="Arial"/>
              </a:rPr>
              <a:t>Syn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92424D28-5760-3360-0AA3-9F510422230B}"/>
              </a:ext>
            </a:extLst>
          </p:cNvPr>
          <p:cNvSpPr txBox="1">
            <a:spLocks/>
          </p:cNvSpPr>
          <p:nvPr/>
        </p:nvSpPr>
        <p:spPr>
          <a:xfrm>
            <a:off x="3629575" y="2880061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👂</a:t>
            </a:r>
          </a:p>
          <a:p>
            <a:pPr marL="0" indent="0" algn="ctr"/>
            <a:r>
              <a:rPr lang="nb-NO" sz="2000">
                <a:cs typeface="Arial"/>
              </a:rPr>
              <a:t>Hørsel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87F2E78B-265E-755E-7B0A-1B9784C89540}"/>
              </a:ext>
            </a:extLst>
          </p:cNvPr>
          <p:cNvSpPr txBox="1">
            <a:spLocks/>
          </p:cNvSpPr>
          <p:nvPr/>
        </p:nvSpPr>
        <p:spPr>
          <a:xfrm>
            <a:off x="5869569" y="2879843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⚙️</a:t>
            </a:r>
          </a:p>
          <a:p>
            <a:pPr marL="0" indent="0" algn="ctr"/>
            <a:r>
              <a:rPr lang="nb-NO" sz="2000">
                <a:cs typeface="Arial"/>
              </a:rPr>
              <a:t>Motorikk</a:t>
            </a:r>
          </a:p>
        </p:txBody>
      </p:sp>
      <p:sp>
        <p:nvSpPr>
          <p:cNvPr id="12" name="Plassholder for innhold 6">
            <a:extLst>
              <a:ext uri="{FF2B5EF4-FFF2-40B4-BE49-F238E27FC236}">
                <a16:creationId xmlns:a16="http://schemas.microsoft.com/office/drawing/2014/main" id="{88C089F1-FDBF-EFB3-5162-E8F7ED2F1461}"/>
              </a:ext>
            </a:extLst>
          </p:cNvPr>
          <p:cNvSpPr txBox="1">
            <a:spLocks/>
          </p:cNvSpPr>
          <p:nvPr/>
        </p:nvSpPr>
        <p:spPr>
          <a:xfrm>
            <a:off x="8109563" y="2879843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🧠</a:t>
            </a:r>
          </a:p>
          <a:p>
            <a:pPr marL="0" indent="0" algn="ctr"/>
            <a:r>
              <a:rPr lang="nb-NO" sz="2000">
                <a:cs typeface="Arial"/>
              </a:rPr>
              <a:t>Kognisjon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96FBCC-D613-F8BF-B530-5792616CD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16E3BE-D990-510E-9AF7-9397AFEB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0EDB40-E2EE-CD47-8E22-CE8627F9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/>
              <a:t>Hvilke krav gjelder </a:t>
            </a:r>
            <a:br>
              <a:rPr lang="nb-NO"/>
            </a:br>
            <a:r>
              <a:rPr lang="nb-NO"/>
              <a:t>for UiO?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DC9B2C-E5AB-9C43-9C81-1DE0BDFDF6A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100">
                <a:cs typeface="Arial"/>
              </a:rPr>
              <a:t>Gjeldende regelverk: </a:t>
            </a:r>
            <a:br>
              <a:rPr lang="nb-NO" sz="2100">
                <a:cs typeface="Arial"/>
              </a:rPr>
            </a:br>
            <a:r>
              <a:rPr lang="nb-NO" sz="2100">
                <a:cs typeface="Arial"/>
                <a:hlinkClick r:id="rId3"/>
              </a:rPr>
              <a:t>WCAG 2.0 (uutilsynet.no)</a:t>
            </a:r>
            <a:r>
              <a:rPr lang="nb-NO" sz="2100">
                <a:cs typeface="Arial"/>
              </a:rPr>
              <a:t> </a:t>
            </a:r>
          </a:p>
          <a:p>
            <a:pPr marL="608965" indent="-456565"/>
            <a:r>
              <a:rPr lang="nb-NO" sz="2100">
                <a:cs typeface="Arial"/>
              </a:rPr>
              <a:t>Regelverk fra februar 2023: </a:t>
            </a:r>
            <a:br>
              <a:rPr lang="nb-NO" sz="2100">
                <a:cs typeface="Arial"/>
              </a:rPr>
            </a:br>
            <a:r>
              <a:rPr lang="nb-NO" sz="2100">
                <a:cs typeface="Arial"/>
                <a:hlinkClick r:id="rId3"/>
              </a:rPr>
              <a:t>WCAG 2.1</a:t>
            </a:r>
            <a:r>
              <a:rPr lang="nb-NO" sz="2100">
                <a:ea typeface="+mn-lt"/>
                <a:cs typeface="+mn-lt"/>
                <a:hlinkClick r:id="rId3"/>
              </a:rPr>
              <a:t> (uutilsynet.no) </a:t>
            </a:r>
            <a:r>
              <a:rPr lang="nb-NO" sz="2100">
                <a:ea typeface="+mn-lt"/>
                <a:cs typeface="+mn-lt"/>
              </a:rPr>
              <a:t>og </a:t>
            </a:r>
            <a:r>
              <a:rPr lang="nb-NO" sz="2100">
                <a:ea typeface="+mn-lt"/>
                <a:cs typeface="+mn-lt"/>
                <a:hlinkClick r:id="rId4"/>
              </a:rPr>
              <a:t>WAD </a:t>
            </a:r>
            <a:endParaRPr lang="nb-NO" sz="2100">
              <a:ea typeface="+mn-lt"/>
              <a:cs typeface="+mn-lt"/>
            </a:endParaRPr>
          </a:p>
          <a:p>
            <a:pPr marL="608965" indent="-456565"/>
            <a:r>
              <a:rPr lang="nb-NO" sz="2100">
                <a:cs typeface="Arial"/>
              </a:rPr>
              <a:t>Inkluderer blant annet </a:t>
            </a:r>
            <a:r>
              <a:rPr lang="nb-NO" sz="2100">
                <a:cs typeface="Arial"/>
                <a:hlinkClick r:id="rId5"/>
              </a:rPr>
              <a:t>krav om tilgjengelighetserklæring</a:t>
            </a:r>
            <a:r>
              <a:rPr lang="nb-NO" sz="2100">
                <a:cs typeface="Arial"/>
              </a:rPr>
              <a:t> fra februar 2023</a:t>
            </a:r>
          </a:p>
          <a:p>
            <a:pPr marL="608965" indent="-456565"/>
            <a:r>
              <a:rPr lang="nb-NO" sz="2100">
                <a:cs typeface="Arial"/>
              </a:rPr>
              <a:t>Strategi for digital omstilling i universitets- og høyskolesektoren (2021–2025)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CCE25B-E522-EA44-B13E-6B1E994A3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6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94174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C3EFD8-22B0-3FCA-5A46-DF9D34AD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67961"/>
            <a:ext cx="11431664" cy="754068"/>
          </a:xfrm>
        </p:spPr>
        <p:txBody>
          <a:bodyPr/>
          <a:lstStyle/>
          <a:p>
            <a:r>
              <a:rPr lang="nb-NO" err="1">
                <a:cs typeface="Arial"/>
              </a:rPr>
              <a:t>UUtilsynet</a:t>
            </a:r>
            <a:r>
              <a:rPr lang="nb-NO">
                <a:cs typeface="Arial"/>
              </a:rPr>
              <a:t> har rettet blikket mot UH-sektoren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390EA1-BC35-48BC-C0F8-D8768548668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92041"/>
            <a:ext cx="8199557" cy="450799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En av oppgavene til </a:t>
            </a:r>
            <a:r>
              <a:rPr lang="nb-NO" sz="2200" err="1">
                <a:cs typeface="Arial"/>
              </a:rPr>
              <a:t>UUtilsynet</a:t>
            </a:r>
            <a:r>
              <a:rPr lang="nb-NO" sz="2200">
                <a:cs typeface="Arial"/>
              </a:rPr>
              <a:t> (Tilsynet for universell utforming av IKT, </a:t>
            </a:r>
            <a:r>
              <a:rPr lang="nb-NO" sz="2200">
                <a:cs typeface="Arial"/>
                <a:hlinkClick r:id="rId2"/>
              </a:rPr>
              <a:t>uutilsynet.no</a:t>
            </a:r>
            <a:r>
              <a:rPr lang="nb-NO" sz="2200">
                <a:cs typeface="Arial"/>
              </a:rPr>
              <a:t>) er å kontrollere om virksomheter oppfyller</a:t>
            </a:r>
            <a:r>
              <a:rPr lang="nb-NO" sz="2200">
                <a:ea typeface="+mn-lt"/>
                <a:cs typeface="+mn-lt"/>
              </a:rPr>
              <a:t> kravene for nettløsninger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2200">
                <a:ea typeface="+mn-lt"/>
                <a:cs typeface="+mn-lt"/>
              </a:rPr>
              <a:t>Tilsyn</a:t>
            </a:r>
            <a:r>
              <a:rPr lang="nb-NO" sz="2200">
                <a:cs typeface="Arial"/>
              </a:rPr>
              <a:t> hos UiB og BI i 2021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UiB fikk dagsbot på 150 000 (UiB holdt et </a:t>
            </a:r>
            <a:r>
              <a:rPr lang="nb-NO" sz="2200" err="1">
                <a:cs typeface="Arial"/>
              </a:rPr>
              <a:t>webinar</a:t>
            </a:r>
            <a:r>
              <a:rPr lang="nb-NO" sz="2200">
                <a:cs typeface="Arial"/>
              </a:rPr>
              <a:t> om dette 8. april)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Hva skjer om/når UiO får tilsyn?</a:t>
            </a:r>
            <a:endParaRPr lang="nb-NO" sz="2200">
              <a:ea typeface="+mn-lt"/>
              <a:cs typeface="+mn-lt"/>
            </a:endParaRPr>
          </a:p>
          <a:p>
            <a:pPr marL="846455" lvl="1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Varsling 14 dager før tilsynet starter</a:t>
            </a:r>
          </a:p>
          <a:p>
            <a:pPr marL="846455" lvl="1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Finner de ut at nettløsningen bryter regelverket, følger de opp virksomheten til feilene blir korrigerte. Om nødvendig bruker de pålegg om retting og dagbøter. </a:t>
            </a:r>
            <a:endParaRPr lang="nb-NO"/>
          </a:p>
          <a:p>
            <a:pPr marL="846455" lvl="1" indent="-285750">
              <a:buFont typeface="Arial"/>
              <a:buChar char="•"/>
            </a:pPr>
            <a:endParaRPr lang="nb-NO" sz="2000">
              <a:cs typeface="Arial"/>
            </a:endParaRPr>
          </a:p>
          <a:p>
            <a:pPr marL="846455" lvl="1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pic>
        <p:nvPicPr>
          <p:cNvPr id="6" name="Bilde 6" descr="Skjermskudd av nyhetsartikkel med overskriften «UiB får bot på 150000 – brøt lovverket på åtte punkt»">
            <a:extLst>
              <a:ext uri="{FF2B5EF4-FFF2-40B4-BE49-F238E27FC236}">
                <a16:creationId xmlns:a16="http://schemas.microsoft.com/office/drawing/2014/main" id="{7A8C2AEA-2FE5-43B1-F026-9CF7D285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319" y="1068381"/>
            <a:ext cx="2679513" cy="4943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6A4163-0FCC-9723-3F47-C38C7572B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72749D3-E924-7BB3-AE9C-734EC8FE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3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455696C-C273-39B0-EB13-6C0A982BC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>
                <a:cs typeface="Arial"/>
              </a:rPr>
              <a:t>Hva må være universelt utformet?</a:t>
            </a:r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ABA55F4-B980-AB5C-5E03-0D941D0B2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500">
                <a:cs typeface="Arial"/>
              </a:rPr>
              <a:t>Det som brukes i undervisning </a:t>
            </a:r>
            <a:br>
              <a:rPr lang="nb-NO" sz="4500">
                <a:cs typeface="Arial"/>
              </a:rPr>
            </a:br>
            <a:r>
              <a:rPr lang="nb-NO" sz="4500">
                <a:cs typeface="Arial"/>
              </a:rPr>
              <a:t>eller til informasjonsformidling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FE486F-CE23-83B7-7175-854AA37163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25095" indent="-125095" algn="ctr"/>
            <a:endParaRPr lang="nb-NO">
              <a:cs typeface="Arial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2E1220-FF47-5361-901E-D7BB226A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859886-E438-249C-4DBC-01A48C5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Side </a:t>
            </a:r>
            <a:fld id="{5251F420-7306-4E7C-A79E-F31A38F7D392}" type="slidenum">
              <a:rPr lang="en-US" smtClean="0"/>
              <a:pPr algn="ct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51253-D28C-174B-AF97-66997B61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228518"/>
            <a:ext cx="5358865" cy="2400627"/>
          </a:xfrm>
        </p:spPr>
        <p:txBody>
          <a:bodyPr/>
          <a:lstStyle/>
          <a:p>
            <a:r>
              <a:rPr lang="nb-NO" sz="3200"/>
              <a:t>For forskning så gjelder dette spesielt digital forskningsformidling og åpen informasjon om forskningen vår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B567F0-2359-C44D-940C-14270FBFBDB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000">
                <a:cs typeface="Arial"/>
              </a:rPr>
              <a:t>F.eks. formidlingsressurser som periodesystemet.no, norgeshistorie.no og digitale bildesamlinger på museene</a:t>
            </a:r>
          </a:p>
          <a:p>
            <a:pPr marL="608965" indent="-456565"/>
            <a:r>
              <a:rPr lang="nb-NO" sz="2000">
                <a:cs typeface="Arial"/>
              </a:rPr>
              <a:t>Alle formidlingsartikler på uio.no, på Titan eller forskning.no</a:t>
            </a:r>
          </a:p>
          <a:p>
            <a:pPr marL="608965" indent="-456565"/>
            <a:r>
              <a:rPr lang="nb-NO" sz="2000">
                <a:cs typeface="Arial"/>
              </a:rPr>
              <a:t>Opptak av prøveforelesninger eller andre åpne forskningsseminarer</a:t>
            </a:r>
          </a:p>
          <a:p>
            <a:pPr marL="608965" indent="-456565"/>
            <a:r>
              <a:rPr lang="nb-NO" sz="2000">
                <a:cs typeface="Arial"/>
              </a:rPr>
              <a:t>Podkaster </a:t>
            </a:r>
          </a:p>
          <a:p>
            <a:pPr marL="608965" indent="-456565"/>
            <a:r>
              <a:rPr lang="nb-NO" sz="2000">
                <a:cs typeface="Arial"/>
              </a:rPr>
              <a:t>Informasjon om forskningen</a:t>
            </a:r>
          </a:p>
          <a:p>
            <a:pPr marL="1218565" lvl="1" indent="-422910"/>
            <a:r>
              <a:rPr lang="nb-NO" sz="1800">
                <a:cs typeface="Arial"/>
              </a:rPr>
              <a:t>Prosjektsider</a:t>
            </a:r>
          </a:p>
          <a:p>
            <a:pPr marL="1218565" lvl="1" indent="-422910"/>
            <a:r>
              <a:rPr lang="nb-NO" sz="1800">
                <a:cs typeface="Arial"/>
              </a:rPr>
              <a:t>Arrangementer</a:t>
            </a:r>
          </a:p>
          <a:p>
            <a:pPr marL="1218565" lvl="1" indent="-422910"/>
            <a:r>
              <a:rPr lang="nb-NO" sz="1800">
                <a:cs typeface="Arial"/>
              </a:rPr>
              <a:t>Publikasjonslister</a:t>
            </a:r>
            <a:endParaRPr lang="nb-NO" sz="1800"/>
          </a:p>
          <a:p>
            <a:pPr marL="1218565" lvl="1" indent="-422910"/>
            <a:endParaRPr lang="nb-NO" sz="140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690476-B131-FB46-A8DB-8FD63FEA7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9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27937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68f4273-c4da-440e-960b-d6f894e49039">
      <UserInfo>
        <DisplayName>Tomm Eriksen</DisplayName>
        <AccountId>15</AccountId>
        <AccountType/>
      </UserInfo>
      <UserInfo>
        <DisplayName>Thao Elizabeth Nguyen</DisplayName>
        <AccountId>95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70267AB6D6A24992FE1A9C0C78A9C3" ma:contentTypeVersion="13" ma:contentTypeDescription="Opprett et nytt dokument." ma:contentTypeScope="" ma:versionID="37b0eb50fca18db86c01ef74da0cf547">
  <xsd:schema xmlns:xsd="http://www.w3.org/2001/XMLSchema" xmlns:xs="http://www.w3.org/2001/XMLSchema" xmlns:p="http://schemas.microsoft.com/office/2006/metadata/properties" xmlns:ns2="89c5bc90-11d7-4047-bb37-5ee2e2782ee6" xmlns:ns3="e68f4273-c4da-440e-960b-d6f894e49039" targetNamespace="http://schemas.microsoft.com/office/2006/metadata/properties" ma:root="true" ma:fieldsID="0365a69fbdf6eaa698534187bcbfbe9f" ns2:_="" ns3:_="">
    <xsd:import namespace="89c5bc90-11d7-4047-bb37-5ee2e2782ee6"/>
    <xsd:import namespace="e68f4273-c4da-440e-960b-d6f894e49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5bc90-11d7-4047-bb37-5ee2e2782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f4273-c4da-440e-960b-d6f894e49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89c5bc90-11d7-4047-bb37-5ee2e2782ee6"/>
    <ds:schemaRef ds:uri="e68f4273-c4da-440e-960b-d6f894e490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CE0F25-53D9-44D0-803A-F7A8010EA1E8}">
  <ds:schemaRefs>
    <ds:schemaRef ds:uri="89c5bc90-11d7-4047-bb37-5ee2e2782ee6"/>
    <ds:schemaRef ds:uri="e68f4273-c4da-440e-960b-d6f894e490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2048</TotalTime>
  <Words>1149</Words>
  <Application>Microsoft Macintosh PowerPoint</Application>
  <PresentationFormat>Widescreen</PresentationFormat>
  <Paragraphs>141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Arial, sans-serif</vt:lpstr>
      <vt:lpstr>Arial,Sans-Serif</vt:lpstr>
      <vt:lpstr>Calibri</vt:lpstr>
      <vt:lpstr>Office-tema</vt:lpstr>
      <vt:lpstr>Universell utforming (UU) av IKT på UiO</vt:lpstr>
      <vt:lpstr>Bakgrunn for arbeidet med UU</vt:lpstr>
      <vt:lpstr>Fokus for arbeidet med UU denne våren </vt:lpstr>
      <vt:lpstr>Universell utforming bygger på tanken om  at tjenester skal være tilgjengelig for alle.  Uavhengig av alder, funksjonsevne  og utdanningsnivå.</vt:lpstr>
      <vt:lpstr>Nødvendig for noen, bra for alle</vt:lpstr>
      <vt:lpstr>Hvilke krav gjelder  for UiO?</vt:lpstr>
      <vt:lpstr>UUtilsynet har rettet blikket mot UH-sektoren</vt:lpstr>
      <vt:lpstr>Det som brukes i undervisning  eller til informasjonsformidling</vt:lpstr>
      <vt:lpstr>For forskning så gjelder dette spesielt digital forskningsformidling og åpen informasjon om forskningen vår</vt:lpstr>
      <vt:lpstr>Hva med «uforholdsmessig stor byrde»?</vt:lpstr>
      <vt:lpstr>Gjeldende UiO retningslinjer for video- og lydopptak</vt:lpstr>
      <vt:lpstr>For podkaster er det nok med «formidlende artikkel» som oppsummerer hovedpoengene i episoden</vt:lpstr>
      <vt:lpstr>Andre UU-relaterte aktiviteter denne våren</vt:lpstr>
      <vt:lpstr>Videre plan for  UU-prosjektet</vt:lpstr>
      <vt:lpstr>Spørsmål?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 i Forskningskomiteen</dc:title>
  <dc:subject/>
  <dc:creator>Tomm Eriksen</dc:creator>
  <cp:keywords/>
  <dc:description/>
  <cp:lastModifiedBy>Tomm Eriksen</cp:lastModifiedBy>
  <cp:revision>52</cp:revision>
  <dcterms:created xsi:type="dcterms:W3CDTF">2021-10-19T05:46:05Z</dcterms:created>
  <dcterms:modified xsi:type="dcterms:W3CDTF">2022-05-23T08:01:06Z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0x010100A470267AB6D6A24992FE1A9C0C78A9C3</vt:lpwstr>
  </property>
</Properties>
</file>