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5"/>
  </p:notesMasterIdLst>
  <p:handoutMasterIdLst>
    <p:handoutMasterId r:id="rId16"/>
  </p:handout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0A0000"/>
    <a:srgbClr val="020000"/>
    <a:srgbClr val="010000"/>
    <a:srgbClr val="CEFFDF"/>
    <a:srgbClr val="FFFFFF"/>
    <a:srgbClr val="0000FF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io-my.sharepoint.com/personal/arntm_uio_no/Documents/Presentasjoner%20og%20PPTs/Google-trends-chatg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200" dirty="0"/>
              <a:t>Google trends </a:t>
            </a:r>
            <a:br>
              <a:rPr lang="nb-NO" sz="2200" dirty="0"/>
            </a:br>
            <a:r>
              <a:rPr lang="nb-NO" sz="2200" dirty="0"/>
              <a:t>(siste 12 MND)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ChatGPT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'Ark1'!$A$4:$A$54</c:f>
              <c:numCache>
                <c:formatCode>m/d/yy</c:formatCode>
                <c:ptCount val="51"/>
                <c:pt idx="0">
                  <c:v>44647</c:v>
                </c:pt>
                <c:pt idx="1">
                  <c:v>44654</c:v>
                </c:pt>
                <c:pt idx="2">
                  <c:v>44661</c:v>
                </c:pt>
                <c:pt idx="3">
                  <c:v>44668</c:v>
                </c:pt>
                <c:pt idx="4">
                  <c:v>44675</c:v>
                </c:pt>
                <c:pt idx="5">
                  <c:v>44682</c:v>
                </c:pt>
                <c:pt idx="6">
                  <c:v>44689</c:v>
                </c:pt>
                <c:pt idx="7">
                  <c:v>44696</c:v>
                </c:pt>
                <c:pt idx="8">
                  <c:v>44703</c:v>
                </c:pt>
                <c:pt idx="9">
                  <c:v>44710</c:v>
                </c:pt>
                <c:pt idx="10">
                  <c:v>44717</c:v>
                </c:pt>
                <c:pt idx="11">
                  <c:v>44724</c:v>
                </c:pt>
                <c:pt idx="12">
                  <c:v>44731</c:v>
                </c:pt>
                <c:pt idx="13">
                  <c:v>44738</c:v>
                </c:pt>
                <c:pt idx="14">
                  <c:v>44745</c:v>
                </c:pt>
                <c:pt idx="15">
                  <c:v>44752</c:v>
                </c:pt>
                <c:pt idx="16">
                  <c:v>44759</c:v>
                </c:pt>
                <c:pt idx="17">
                  <c:v>44766</c:v>
                </c:pt>
                <c:pt idx="18">
                  <c:v>44773</c:v>
                </c:pt>
                <c:pt idx="19">
                  <c:v>44780</c:v>
                </c:pt>
                <c:pt idx="20">
                  <c:v>44787</c:v>
                </c:pt>
                <c:pt idx="21">
                  <c:v>44794</c:v>
                </c:pt>
                <c:pt idx="22">
                  <c:v>44801</c:v>
                </c:pt>
                <c:pt idx="23">
                  <c:v>44808</c:v>
                </c:pt>
                <c:pt idx="24">
                  <c:v>44815</c:v>
                </c:pt>
                <c:pt idx="25">
                  <c:v>44822</c:v>
                </c:pt>
                <c:pt idx="26">
                  <c:v>44829</c:v>
                </c:pt>
                <c:pt idx="27">
                  <c:v>44836</c:v>
                </c:pt>
                <c:pt idx="28">
                  <c:v>44843</c:v>
                </c:pt>
                <c:pt idx="29">
                  <c:v>44850</c:v>
                </c:pt>
                <c:pt idx="30">
                  <c:v>44857</c:v>
                </c:pt>
                <c:pt idx="31">
                  <c:v>44864</c:v>
                </c:pt>
                <c:pt idx="32">
                  <c:v>44871</c:v>
                </c:pt>
                <c:pt idx="33">
                  <c:v>44878</c:v>
                </c:pt>
                <c:pt idx="34">
                  <c:v>44885</c:v>
                </c:pt>
                <c:pt idx="35">
                  <c:v>44892</c:v>
                </c:pt>
                <c:pt idx="36">
                  <c:v>44899</c:v>
                </c:pt>
                <c:pt idx="37">
                  <c:v>44906</c:v>
                </c:pt>
                <c:pt idx="38">
                  <c:v>44913</c:v>
                </c:pt>
                <c:pt idx="39">
                  <c:v>44920</c:v>
                </c:pt>
                <c:pt idx="40">
                  <c:v>44927</c:v>
                </c:pt>
                <c:pt idx="41">
                  <c:v>44934</c:v>
                </c:pt>
                <c:pt idx="42">
                  <c:v>44941</c:v>
                </c:pt>
                <c:pt idx="43">
                  <c:v>44948</c:v>
                </c:pt>
                <c:pt idx="44">
                  <c:v>44955</c:v>
                </c:pt>
                <c:pt idx="45">
                  <c:v>44962</c:v>
                </c:pt>
                <c:pt idx="46">
                  <c:v>44969</c:v>
                </c:pt>
                <c:pt idx="47">
                  <c:v>44976</c:v>
                </c:pt>
                <c:pt idx="48">
                  <c:v>44983</c:v>
                </c:pt>
                <c:pt idx="49">
                  <c:v>44990</c:v>
                </c:pt>
                <c:pt idx="50">
                  <c:v>44997</c:v>
                </c:pt>
              </c:numCache>
            </c:numRef>
          </c:cat>
          <c:val>
            <c:numRef>
              <c:f>'Ark1'!$B$4:$B$54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38</c:v>
                </c:pt>
                <c:pt idx="37">
                  <c:v>71</c:v>
                </c:pt>
                <c:pt idx="38">
                  <c:v>52</c:v>
                </c:pt>
                <c:pt idx="39">
                  <c:v>24</c:v>
                </c:pt>
                <c:pt idx="40">
                  <c:v>46</c:v>
                </c:pt>
                <c:pt idx="41">
                  <c:v>76</c:v>
                </c:pt>
                <c:pt idx="42">
                  <c:v>80</c:v>
                </c:pt>
                <c:pt idx="43">
                  <c:v>82</c:v>
                </c:pt>
                <c:pt idx="44">
                  <c:v>84</c:v>
                </c:pt>
                <c:pt idx="45">
                  <c:v>99</c:v>
                </c:pt>
                <c:pt idx="46">
                  <c:v>84</c:v>
                </c:pt>
                <c:pt idx="47">
                  <c:v>74</c:v>
                </c:pt>
                <c:pt idx="48">
                  <c:v>80</c:v>
                </c:pt>
                <c:pt idx="49">
                  <c:v>81</c:v>
                </c:pt>
                <c:pt idx="5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F5-0940-8B3D-385041944D03}"/>
            </c:ext>
          </c:extLst>
        </c:ser>
        <c:ser>
          <c:idx val="2"/>
          <c:order val="1"/>
          <c:tx>
            <c:v>Erling Braut Haaland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'Ark1'!$A$4:$A$54</c:f>
              <c:numCache>
                <c:formatCode>m/d/yy</c:formatCode>
                <c:ptCount val="51"/>
                <c:pt idx="0">
                  <c:v>44647</c:v>
                </c:pt>
                <c:pt idx="1">
                  <c:v>44654</c:v>
                </c:pt>
                <c:pt idx="2">
                  <c:v>44661</c:v>
                </c:pt>
                <c:pt idx="3">
                  <c:v>44668</c:v>
                </c:pt>
                <c:pt idx="4">
                  <c:v>44675</c:v>
                </c:pt>
                <c:pt idx="5">
                  <c:v>44682</c:v>
                </c:pt>
                <c:pt idx="6">
                  <c:v>44689</c:v>
                </c:pt>
                <c:pt idx="7">
                  <c:v>44696</c:v>
                </c:pt>
                <c:pt idx="8">
                  <c:v>44703</c:v>
                </c:pt>
                <c:pt idx="9">
                  <c:v>44710</c:v>
                </c:pt>
                <c:pt idx="10">
                  <c:v>44717</c:v>
                </c:pt>
                <c:pt idx="11">
                  <c:v>44724</c:v>
                </c:pt>
                <c:pt idx="12">
                  <c:v>44731</c:v>
                </c:pt>
                <c:pt idx="13">
                  <c:v>44738</c:v>
                </c:pt>
                <c:pt idx="14">
                  <c:v>44745</c:v>
                </c:pt>
                <c:pt idx="15">
                  <c:v>44752</c:v>
                </c:pt>
                <c:pt idx="16">
                  <c:v>44759</c:v>
                </c:pt>
                <c:pt idx="17">
                  <c:v>44766</c:v>
                </c:pt>
                <c:pt idx="18">
                  <c:v>44773</c:v>
                </c:pt>
                <c:pt idx="19">
                  <c:v>44780</c:v>
                </c:pt>
                <c:pt idx="20">
                  <c:v>44787</c:v>
                </c:pt>
                <c:pt idx="21">
                  <c:v>44794</c:v>
                </c:pt>
                <c:pt idx="22">
                  <c:v>44801</c:v>
                </c:pt>
                <c:pt idx="23">
                  <c:v>44808</c:v>
                </c:pt>
                <c:pt idx="24">
                  <c:v>44815</c:v>
                </c:pt>
                <c:pt idx="25">
                  <c:v>44822</c:v>
                </c:pt>
                <c:pt idx="26">
                  <c:v>44829</c:v>
                </c:pt>
                <c:pt idx="27">
                  <c:v>44836</c:v>
                </c:pt>
                <c:pt idx="28">
                  <c:v>44843</c:v>
                </c:pt>
                <c:pt idx="29">
                  <c:v>44850</c:v>
                </c:pt>
                <c:pt idx="30">
                  <c:v>44857</c:v>
                </c:pt>
                <c:pt idx="31">
                  <c:v>44864</c:v>
                </c:pt>
                <c:pt idx="32">
                  <c:v>44871</c:v>
                </c:pt>
                <c:pt idx="33">
                  <c:v>44878</c:v>
                </c:pt>
                <c:pt idx="34">
                  <c:v>44885</c:v>
                </c:pt>
                <c:pt idx="35">
                  <c:v>44892</c:v>
                </c:pt>
                <c:pt idx="36">
                  <c:v>44899</c:v>
                </c:pt>
                <c:pt idx="37">
                  <c:v>44906</c:v>
                </c:pt>
                <c:pt idx="38">
                  <c:v>44913</c:v>
                </c:pt>
                <c:pt idx="39">
                  <c:v>44920</c:v>
                </c:pt>
                <c:pt idx="40">
                  <c:v>44927</c:v>
                </c:pt>
                <c:pt idx="41">
                  <c:v>44934</c:v>
                </c:pt>
                <c:pt idx="42">
                  <c:v>44941</c:v>
                </c:pt>
                <c:pt idx="43">
                  <c:v>44948</c:v>
                </c:pt>
                <c:pt idx="44">
                  <c:v>44955</c:v>
                </c:pt>
                <c:pt idx="45">
                  <c:v>44962</c:v>
                </c:pt>
                <c:pt idx="46">
                  <c:v>44969</c:v>
                </c:pt>
                <c:pt idx="47">
                  <c:v>44976</c:v>
                </c:pt>
                <c:pt idx="48">
                  <c:v>44983</c:v>
                </c:pt>
                <c:pt idx="49">
                  <c:v>44990</c:v>
                </c:pt>
                <c:pt idx="50">
                  <c:v>44997</c:v>
                </c:pt>
              </c:numCache>
            </c:numRef>
          </c:cat>
          <c:val>
            <c:numRef>
              <c:f>'Ark1'!$D$4:$D$54</c:f>
              <c:numCache>
                <c:formatCode>General</c:formatCode>
                <c:ptCount val="5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8</c:v>
                </c:pt>
                <c:pt idx="11">
                  <c:v>11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9</c:v>
                </c:pt>
                <c:pt idx="20">
                  <c:v>2</c:v>
                </c:pt>
                <c:pt idx="21">
                  <c:v>4</c:v>
                </c:pt>
                <c:pt idx="22">
                  <c:v>11</c:v>
                </c:pt>
                <c:pt idx="23">
                  <c:v>8</c:v>
                </c:pt>
                <c:pt idx="24">
                  <c:v>4</c:v>
                </c:pt>
                <c:pt idx="25">
                  <c:v>5</c:v>
                </c:pt>
                <c:pt idx="26">
                  <c:v>3</c:v>
                </c:pt>
                <c:pt idx="27">
                  <c:v>17</c:v>
                </c:pt>
                <c:pt idx="28">
                  <c:v>8</c:v>
                </c:pt>
                <c:pt idx="29">
                  <c:v>5</c:v>
                </c:pt>
                <c:pt idx="30">
                  <c:v>5</c:v>
                </c:pt>
                <c:pt idx="31">
                  <c:v>3</c:v>
                </c:pt>
                <c:pt idx="32">
                  <c:v>4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4</c:v>
                </c:pt>
                <c:pt idx="39">
                  <c:v>8</c:v>
                </c:pt>
                <c:pt idx="40">
                  <c:v>5</c:v>
                </c:pt>
                <c:pt idx="41">
                  <c:v>5</c:v>
                </c:pt>
                <c:pt idx="42">
                  <c:v>3</c:v>
                </c:pt>
                <c:pt idx="43">
                  <c:v>4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F5-0940-8B3D-385041944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820720"/>
        <c:axId val="554234464"/>
      </c:lineChart>
      <c:dateAx>
        <c:axId val="553820720"/>
        <c:scaling>
          <c:orientation val="minMax"/>
          <c:max val="44997"/>
          <c:min val="44647"/>
        </c:scaling>
        <c:delete val="0"/>
        <c:axPos val="b"/>
        <c:numFmt formatCode="m/d/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4234464"/>
        <c:crosses val="autoZero"/>
        <c:auto val="1"/>
        <c:lblOffset val="100"/>
        <c:baseTimeUnit val="days"/>
      </c:dateAx>
      <c:valAx>
        <c:axId val="55423446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38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kommentar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Amerikanske</a:t>
            </a:r>
            <a:r>
              <a:rPr lang="en-GB" dirty="0"/>
              <a:t> </a:t>
            </a:r>
            <a:r>
              <a:rPr lang="en-GB" b="1" dirty="0"/>
              <a:t>Ivy-league </a:t>
            </a:r>
            <a:r>
              <a:rPr lang="en-GB" b="1" dirty="0" err="1"/>
              <a:t>universitetene</a:t>
            </a:r>
            <a:r>
              <a:rPr lang="en-GB" b="1" dirty="0"/>
              <a:t> </a:t>
            </a:r>
            <a:r>
              <a:rPr lang="en-GB" dirty="0" err="1"/>
              <a:t>nå</a:t>
            </a:r>
            <a:r>
              <a:rPr lang="en-GB" dirty="0"/>
              <a:t> </a:t>
            </a:r>
            <a:r>
              <a:rPr lang="en-GB" b="1" dirty="0" err="1"/>
              <a:t>slutter</a:t>
            </a:r>
            <a:r>
              <a:rPr lang="en-GB" b="1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bruke</a:t>
            </a:r>
            <a:r>
              <a:rPr lang="en-GB" dirty="0"/>
              <a:t> </a:t>
            </a:r>
            <a:r>
              <a:rPr lang="en-GB" b="1" dirty="0"/>
              <a:t>SAT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standardtester</a:t>
            </a:r>
            <a:r>
              <a:rPr lang="en-GB" dirty="0"/>
              <a:t> </a:t>
            </a:r>
            <a:r>
              <a:rPr lang="en-GB" dirty="0" err="1"/>
              <a:t>ifm</a:t>
            </a:r>
            <a:r>
              <a:rPr lang="en-GB" dirty="0"/>
              <a:t> </a:t>
            </a:r>
            <a:r>
              <a:rPr lang="en-GB" dirty="0" err="1"/>
              <a:t>inntak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universitetene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1600" dirty="0"/>
              <a:t> ai / språkmodeller </a:t>
            </a:r>
            <a:r>
              <a:rPr lang="nb-NO" sz="1600" b="1" dirty="0"/>
              <a:t>'sjokkerende bra</a:t>
            </a:r>
            <a:r>
              <a:rPr lang="nb-NO" sz="1600" dirty="0"/>
              <a:t>'. Men mange feil og svakheter.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1600" dirty="0"/>
              <a:t> hvordan vi </a:t>
            </a:r>
            <a:r>
              <a:rPr lang="nb-NO" sz="1600" b="1" dirty="0"/>
              <a:t>bruker </a:t>
            </a:r>
            <a:r>
              <a:rPr lang="nb-NO" sz="1600" dirty="0"/>
              <a:t>det og </a:t>
            </a:r>
            <a:r>
              <a:rPr lang="nb-NO" sz="1600" b="1" dirty="0"/>
              <a:t>'</a:t>
            </a:r>
            <a:r>
              <a:rPr lang="nb-NO" sz="1600" b="1" dirty="0" err="1"/>
              <a:t>pitfalls</a:t>
            </a:r>
            <a:r>
              <a:rPr lang="nb-NO" sz="1600" b="1" dirty="0"/>
              <a:t>' kommer </a:t>
            </a:r>
            <a:r>
              <a:rPr lang="nb-NO" sz="1600" dirty="0"/>
              <a:t>(jf. SoMe: få så for seg 'bruk til folkemord', 'undergraving av valg og demokrati' og 'tenåringsjenters psykiske helse' som største farene for 15 år siden)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1600" dirty="0"/>
              <a:t> Flere av rådene på </a:t>
            </a:r>
            <a:r>
              <a:rPr lang="nb-NO" sz="1600" b="1" dirty="0" err="1"/>
              <a:t>LINKs</a:t>
            </a:r>
            <a:r>
              <a:rPr lang="nb-NO" sz="1600" b="1" dirty="0"/>
              <a:t> ressursside </a:t>
            </a:r>
            <a:r>
              <a:rPr lang="nb-NO" sz="1600" b="0" dirty="0"/>
              <a:t>er raskt utdatert med chatGPT-4 (jf. referanser, kan lese bilder ganske bra)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22.03.23</a:t>
            </a:r>
            <a:r>
              <a:rPr lang="en-GB" dirty="0"/>
              <a:t>: </a:t>
            </a:r>
            <a:r>
              <a:rPr lang="en-GB" dirty="0" err="1"/>
              <a:t>Gjort</a:t>
            </a:r>
            <a:r>
              <a:rPr lang="en-GB" dirty="0"/>
              <a:t> det same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/>
              <a:t>BING</a:t>
            </a:r>
            <a:r>
              <a:rPr lang="en-GB" dirty="0"/>
              <a:t>, men </a:t>
            </a:r>
            <a:r>
              <a:rPr lang="en-GB" dirty="0" err="1"/>
              <a:t>funker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SÅ bra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open.ais</a:t>
            </a:r>
            <a:r>
              <a:rPr lang="en-GB" dirty="0"/>
              <a:t> sider (</a:t>
            </a:r>
            <a:r>
              <a:rPr lang="en-GB" dirty="0" err="1"/>
              <a:t>selv</a:t>
            </a:r>
            <a:r>
              <a:rPr lang="en-GB" dirty="0"/>
              <a:t> om den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b="1" dirty="0" err="1"/>
              <a:t>lenker</a:t>
            </a:r>
            <a:r>
              <a:rPr lang="en-GB" b="1" dirty="0"/>
              <a:t> </a:t>
            </a:r>
            <a:r>
              <a:rPr lang="en-GB" dirty="0" err="1"/>
              <a:t>osv</a:t>
            </a:r>
            <a:r>
              <a:rPr lang="en-GB" dirty="0"/>
              <a:t>.). </a:t>
            </a:r>
            <a:r>
              <a:rPr lang="en-GB" b="1" dirty="0"/>
              <a:t>RESEARCH-</a:t>
            </a:r>
            <a:r>
              <a:rPr lang="en-GB" b="1" dirty="0" err="1"/>
              <a:t>fasen</a:t>
            </a:r>
            <a:r>
              <a:rPr lang="en-GB" b="1" dirty="0"/>
              <a:t> </a:t>
            </a:r>
            <a:r>
              <a:rPr lang="en-GB" b="1" dirty="0" err="1"/>
              <a:t>går</a:t>
            </a:r>
            <a:r>
              <a:rPr lang="en-GB" b="1" dirty="0"/>
              <a:t> </a:t>
            </a:r>
            <a:r>
              <a:rPr lang="en-GB" b="1" dirty="0" err="1"/>
              <a:t>mye</a:t>
            </a:r>
            <a:r>
              <a:rPr lang="en-GB" b="1" dirty="0"/>
              <a:t> </a:t>
            </a:r>
            <a:r>
              <a:rPr lang="en-GB" b="1" dirty="0" err="1"/>
              <a:t>kjappere</a:t>
            </a:r>
            <a:r>
              <a:rPr lang="en-GB" b="1" dirty="0"/>
              <a:t>! </a:t>
            </a:r>
            <a:r>
              <a:rPr lang="en-GB" b="1" dirty="0">
                <a:solidFill>
                  <a:srgbClr val="FF0000"/>
                </a:solidFill>
              </a:rPr>
              <a:t>3-dagers </a:t>
            </a:r>
            <a:r>
              <a:rPr lang="en-GB" b="1" dirty="0" err="1">
                <a:solidFill>
                  <a:srgbClr val="FF0000"/>
                </a:solidFill>
              </a:rPr>
              <a:t>hjemmeeksamen</a:t>
            </a:r>
            <a:r>
              <a:rPr lang="en-GB" b="1" dirty="0">
                <a:solidFill>
                  <a:srgbClr val="FF0000"/>
                </a:solidFill>
              </a:rPr>
              <a:t> med </a:t>
            </a:r>
            <a:r>
              <a:rPr lang="en-GB" b="1" dirty="0" err="1">
                <a:solidFill>
                  <a:srgbClr val="FF0000"/>
                </a:solidFill>
              </a:rPr>
              <a:t>drøfting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av</a:t>
            </a:r>
            <a:r>
              <a:rPr lang="en-GB" b="1" dirty="0">
                <a:solidFill>
                  <a:srgbClr val="FF0000"/>
                </a:solidFill>
              </a:rPr>
              <a:t> “</a:t>
            </a:r>
            <a:r>
              <a:rPr lang="en-GB" b="1" dirty="0" err="1">
                <a:solidFill>
                  <a:srgbClr val="FF0000"/>
                </a:solidFill>
              </a:rPr>
              <a:t>generelle</a:t>
            </a:r>
            <a:r>
              <a:rPr lang="en-GB" b="1" dirty="0">
                <a:solidFill>
                  <a:srgbClr val="FF0000"/>
                </a:solidFill>
              </a:rPr>
              <a:t> &amp; </a:t>
            </a:r>
            <a:r>
              <a:rPr lang="en-GB" b="1" dirty="0" err="1">
                <a:solidFill>
                  <a:srgbClr val="FF0000"/>
                </a:solidFill>
              </a:rPr>
              <a:t>sentrale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begreper</a:t>
            </a:r>
            <a:r>
              <a:rPr lang="en-GB" b="1" dirty="0">
                <a:solidFill>
                  <a:srgbClr val="FF0000"/>
                </a:solidFill>
              </a:rPr>
              <a:t>”: </a:t>
            </a:r>
            <a:r>
              <a:rPr lang="en-GB" b="1" dirty="0" err="1">
                <a:solidFill>
                  <a:srgbClr val="FF0000"/>
                </a:solidFill>
              </a:rPr>
              <a:t>blir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vanskelig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å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stryke</a:t>
            </a:r>
            <a:r>
              <a:rPr lang="en-GB" b="1" dirty="0">
                <a:solidFill>
                  <a:srgbClr val="FF0000"/>
                </a:solidFill>
              </a:rPr>
              <a:t>! </a:t>
            </a:r>
            <a:r>
              <a:rPr lang="en-GB" b="1" dirty="0" err="1">
                <a:solidFill>
                  <a:srgbClr val="FF0000"/>
                </a:solidFill>
              </a:rPr>
              <a:t>Og</a:t>
            </a:r>
            <a:r>
              <a:rPr lang="en-GB" b="1" dirty="0">
                <a:solidFill>
                  <a:srgbClr val="FF0000"/>
                </a:solidFill>
              </a:rPr>
              <a:t> – om de er </a:t>
            </a:r>
            <a:r>
              <a:rPr lang="en-GB" b="1" dirty="0" err="1">
                <a:solidFill>
                  <a:srgbClr val="FF0000"/>
                </a:solidFill>
              </a:rPr>
              <a:t>smarte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og</a:t>
            </a:r>
            <a:r>
              <a:rPr lang="en-GB" b="1" dirty="0">
                <a:solidFill>
                  <a:srgbClr val="FF0000"/>
                </a:solidFill>
              </a:rPr>
              <a:t> TRIANGULERER info + </a:t>
            </a:r>
            <a:r>
              <a:rPr lang="en-GB" b="1" dirty="0" err="1">
                <a:solidFill>
                  <a:srgbClr val="FF0000"/>
                </a:solidFill>
              </a:rPr>
              <a:t>skriver</a:t>
            </a:r>
            <a:r>
              <a:rPr lang="en-GB" b="1" dirty="0">
                <a:solidFill>
                  <a:srgbClr val="FF0000"/>
                </a:solidFill>
              </a:rPr>
              <a:t> om – </a:t>
            </a:r>
            <a:r>
              <a:rPr lang="en-GB" b="1" dirty="0" err="1">
                <a:solidFill>
                  <a:srgbClr val="FF0000"/>
                </a:solidFill>
              </a:rPr>
              <a:t>umulig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å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avsløre</a:t>
            </a:r>
            <a:r>
              <a:rPr lang="en-GB" b="1" dirty="0">
                <a:solidFill>
                  <a:srgbClr val="FF0000"/>
                </a:solidFill>
              </a:rPr>
              <a:t> for </a:t>
            </a:r>
            <a:r>
              <a:rPr lang="en-GB" b="1" dirty="0" err="1">
                <a:solidFill>
                  <a:srgbClr val="FF0000"/>
                </a:solidFill>
              </a:rPr>
              <a:t>juks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  <a:p>
            <a:endParaRPr lang="en-GB" b="1" dirty="0"/>
          </a:p>
          <a:p>
            <a:r>
              <a:rPr lang="en-GB" dirty="0" err="1"/>
              <a:t>Likevel</a:t>
            </a:r>
            <a:r>
              <a:rPr lang="en-GB" dirty="0"/>
              <a:t>: </a:t>
            </a:r>
            <a:r>
              <a:rPr lang="en-GB" dirty="0" err="1"/>
              <a:t>Også</a:t>
            </a:r>
            <a:r>
              <a:rPr lang="en-GB" dirty="0"/>
              <a:t> chatGPT-4 </a:t>
            </a:r>
            <a:r>
              <a:rPr lang="en-GB" b="1" dirty="0" err="1"/>
              <a:t>hallusinerer</a:t>
            </a:r>
            <a:r>
              <a:rPr lang="en-GB" dirty="0"/>
              <a:t>. </a:t>
            </a:r>
            <a:r>
              <a:rPr lang="en-GB" dirty="0" err="1"/>
              <a:t>Jf</a:t>
            </a:r>
            <a:r>
              <a:rPr lang="en-GB" dirty="0"/>
              <a:t>. </a:t>
            </a:r>
            <a:r>
              <a:rPr lang="en-GB" dirty="0" err="1"/>
              <a:t>Referanse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Trine </a:t>
            </a:r>
            <a:r>
              <a:rPr lang="en-GB" dirty="0" err="1"/>
              <a:t>Syvertsen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fantes</a:t>
            </a:r>
            <a:r>
              <a:rPr lang="en-GB" dirty="0"/>
              <a:t>. </a:t>
            </a:r>
            <a:r>
              <a:rPr lang="en-GB" dirty="0" err="1"/>
              <a:t>Selv</a:t>
            </a:r>
            <a:r>
              <a:rPr lang="en-GB" dirty="0"/>
              <a:t> om den </a:t>
            </a:r>
            <a:r>
              <a:rPr lang="en-GB" dirty="0" err="1"/>
              <a:t>hadde</a:t>
            </a:r>
            <a:r>
              <a:rPr lang="en-GB" dirty="0"/>
              <a:t> mange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riktig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skrev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veldig</a:t>
            </a:r>
            <a:r>
              <a:rPr lang="en-GB" dirty="0"/>
              <a:t> god </a:t>
            </a:r>
            <a:r>
              <a:rPr lang="en-GB" dirty="0" err="1"/>
              <a:t>litteraturgjennomgang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innflytelsesrik</a:t>
            </a:r>
            <a:r>
              <a:rPr lang="en-GB" dirty="0"/>
              <a:t> </a:t>
            </a:r>
            <a:r>
              <a:rPr lang="en-GB" dirty="0" err="1"/>
              <a:t>forskning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X (</a:t>
            </a:r>
            <a:r>
              <a:rPr lang="en-GB" dirty="0" err="1"/>
              <a:t>primært</a:t>
            </a:r>
            <a:r>
              <a:rPr lang="en-GB" dirty="0"/>
              <a:t> med US-</a:t>
            </a:r>
            <a:r>
              <a:rPr lang="en-GB" dirty="0" err="1"/>
              <a:t>referanser</a:t>
            </a:r>
            <a:r>
              <a:rPr lang="en-GB" dirty="0"/>
              <a:t>). Men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Europeisk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skandinavisk</a:t>
            </a:r>
            <a:r>
              <a:rPr lang="en-GB" dirty="0"/>
              <a:t> </a:t>
            </a:r>
            <a:r>
              <a:rPr lang="en-GB" dirty="0" err="1"/>
              <a:t>forskning</a:t>
            </a:r>
            <a:r>
              <a:rPr lang="en-GB" dirty="0"/>
              <a:t>, </a:t>
            </a:r>
            <a:r>
              <a:rPr lang="en-GB" dirty="0" err="1"/>
              <a:t>når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ba</a:t>
            </a:r>
            <a:r>
              <a:rPr lang="en-GB" dirty="0"/>
              <a:t> om det.</a:t>
            </a:r>
          </a:p>
          <a:p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tips </a:t>
            </a:r>
            <a:r>
              <a:rPr lang="en-GB" dirty="0" err="1"/>
              <a:t>i</a:t>
            </a:r>
            <a:r>
              <a:rPr lang="en-GB" dirty="0"/>
              <a:t> https://</a:t>
            </a:r>
            <a:r>
              <a:rPr lang="en-GB" dirty="0" err="1"/>
              <a:t>oneusefulthing.substack.com</a:t>
            </a:r>
            <a:r>
              <a:rPr lang="en-GB" dirty="0"/>
              <a:t>/p/</a:t>
            </a:r>
            <a:r>
              <a:rPr lang="en-GB" dirty="0" err="1"/>
              <a:t>using-ai-to-make-teaching-easier?utm_source</a:t>
            </a:r>
            <a:r>
              <a:rPr lang="en-GB" dirty="0"/>
              <a:t>=</a:t>
            </a:r>
            <a:r>
              <a:rPr lang="en-GB" dirty="0" err="1"/>
              <a:t>post-email-title&amp;publication_id</a:t>
            </a:r>
            <a:r>
              <a:rPr lang="en-GB" dirty="0"/>
              <a:t>=1180644&amp;post_id=108921627&amp;isFreemail=</a:t>
            </a:r>
            <a:r>
              <a:rPr lang="en-GB" dirty="0" err="1"/>
              <a:t>true&amp;utm_medium</a:t>
            </a:r>
            <a:r>
              <a:rPr lang="en-GB" dirty="0"/>
              <a:t>=email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«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Counterintuitively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, </a:t>
            </a:r>
            <a:r>
              <a:rPr lang="nb-NO" u="sng" dirty="0" err="1">
                <a:solidFill>
                  <a:srgbClr val="404040"/>
                </a:solidFill>
                <a:effectLst/>
                <a:latin typeface="Spectral"/>
              </a:rPr>
              <a:t>hallucinations</a:t>
            </a:r>
            <a:r>
              <a:rPr lang="nb-NO" u="sng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can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become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more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dangerous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as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models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become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u="sng" dirty="0">
                <a:solidFill>
                  <a:srgbClr val="404040"/>
                </a:solidFill>
                <a:effectLst/>
                <a:latin typeface="Spectral"/>
              </a:rPr>
              <a:t>more </a:t>
            </a:r>
            <a:r>
              <a:rPr lang="nb-NO" u="sng" dirty="0" err="1">
                <a:solidFill>
                  <a:srgbClr val="404040"/>
                </a:solidFill>
                <a:effectLst/>
                <a:latin typeface="Spectral"/>
              </a:rPr>
              <a:t>truthful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, as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users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u="sng" dirty="0" err="1">
                <a:solidFill>
                  <a:srgbClr val="404040"/>
                </a:solidFill>
                <a:effectLst/>
                <a:latin typeface="Spectral"/>
              </a:rPr>
              <a:t>build</a:t>
            </a:r>
            <a:r>
              <a:rPr lang="nb-NO" u="sng" dirty="0">
                <a:solidFill>
                  <a:srgbClr val="404040"/>
                </a:solidFill>
                <a:effectLst/>
                <a:latin typeface="Spectral"/>
              </a:rPr>
              <a:t> trust 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in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the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model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when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it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provides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truthful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information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in areas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where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they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have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some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 </a:t>
            </a:r>
            <a:r>
              <a:rPr lang="nb-NO" dirty="0" err="1">
                <a:solidFill>
                  <a:srgbClr val="404040"/>
                </a:solidFill>
                <a:effectLst/>
                <a:latin typeface="Spectral"/>
              </a:rPr>
              <a:t>familiarity</a:t>
            </a:r>
            <a:r>
              <a:rPr lang="nb-NO" dirty="0">
                <a:solidFill>
                  <a:srgbClr val="404040"/>
                </a:solidFill>
                <a:effectLst/>
                <a:latin typeface="Spectral"/>
              </a:rPr>
              <a:t>.»</a:t>
            </a:r>
            <a:endParaRPr lang="nb-NO" dirty="0">
              <a:solidFill>
                <a:srgbClr val="404040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200" dirty="0"/>
              <a:t>VURERING: Endre måten vi </a:t>
            </a:r>
            <a:r>
              <a:rPr lang="nb-NO" sz="1200" b="1" dirty="0"/>
              <a:t>leser besvarelser</a:t>
            </a:r>
            <a:r>
              <a:rPr lang="nb-NO" sz="1200" dirty="0"/>
              <a:t>? (mindre ‘skumming’, mindre autopilot, ‘kjenner ikke igjen’ mønstrene og ‘ai-stilen’ ennå).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200" dirty="0"/>
              <a:t>TIDSBRUK: Mer </a:t>
            </a:r>
            <a:r>
              <a:rPr lang="nb-NO" sz="1200" b="1" dirty="0"/>
              <a:t>tid på å sjekke referanser og triangulere informasjon </a:t>
            </a:r>
            <a:r>
              <a:rPr lang="nb-NO" sz="1200" dirty="0"/>
              <a:t>(jf. hallusinasjoner... og løgn)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1200" dirty="0"/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50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3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personer/vit/arntm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15/01/college-essay-writing-getting-help-from-the-inter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server.org/highway-signs2/p/proces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usefulthing.substack.com/p/using-ai-to-make-teaching-easier?utm_source=post-email-title&amp;publication_id=1180644&amp;post_id=108921627&amp;isFreemail=true&amp;utm_medium=ema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deviantart.com/amiberaisen/art/Wallpaper-We-are-the-future-39153294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neusefulthing.substack.com/p/using-ai-to-make-teaching-easier?utm_source=post-email-title&amp;publication_id=1180644&amp;post_id=108921627&amp;isFreemail=true&amp;utm_medium=email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s://www.uio.no/link/ressurser/ki/index.html" TargetMode="External"/><Relationship Id="rId7" Type="http://schemas.openxmlformats.org/officeDocument/2006/relationships/hyperlink" Target="https://www.uv.uio.no/om/organisasjon/idea/english/resources-for-instructors/dokumenter-om-ai-i-utdanning/ai-and-education.pdf" TargetMode="External"/><Relationship Id="rId12" Type="http://schemas.openxmlformats.org/officeDocument/2006/relationships/hyperlink" Target="https://www.sv.uio.no/eilin/kunstig-intellige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uio.no/studier/eksamen/fusk/" TargetMode="External"/><Relationship Id="rId11" Type="http://schemas.openxmlformats.org/officeDocument/2006/relationships/hyperlink" Target="https://www.ru.nl/bsi/research/group-pages/adaptive-learning-lab-all/ai-education/hybrid-human-ai-role-teacher-0/" TargetMode="External"/><Relationship Id="rId5" Type="http://schemas.openxmlformats.org/officeDocument/2006/relationships/hyperlink" Target="https://doi.org/10.35542/osf.io/mrz8h" TargetMode="External"/><Relationship Id="rId15" Type="http://schemas.openxmlformats.org/officeDocument/2006/relationships/image" Target="../media/image32.jpeg"/><Relationship Id="rId10" Type="http://schemas.openxmlformats.org/officeDocument/2006/relationships/hyperlink" Target="https://usergeneratededucation.files.wordpress.com/2023/01/a-teachers-prompt-guide-to-chatgpt-aligned-with-what-works-best.pdf" TargetMode="External"/><Relationship Id="rId4" Type="http://schemas.openxmlformats.org/officeDocument/2006/relationships/hyperlink" Target="https://www.mn.uio.no/kurt/utdanningsutvikling/emne-og-undervisningsplanlegging/undervisningsplanlegging/vurdering-i-sprakmodellenes-tid.html" TargetMode="External"/><Relationship Id="rId9" Type="http://schemas.openxmlformats.org/officeDocument/2006/relationships/hyperlink" Target="https://medium.com/mlearning-ai/the-chatgpt-list-of-lists-a-collection-of-1500-useful-mind-blowing-and-strange-use-cases-8b14c35eb" TargetMode="External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1980822"/>
            <a:ext cx="5716962" cy="1989636"/>
          </a:xfrm>
        </p:spPr>
        <p:txBody>
          <a:bodyPr/>
          <a:lstStyle/>
          <a:p>
            <a:r>
              <a:rPr lang="nb-NO" b="1" dirty="0"/>
              <a:t>Hvordan tilpasse eksamensoppgaver?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HF:Studio lunsj: </a:t>
            </a:r>
            <a:r>
              <a:rPr lang="nb-NO" i="1" dirty="0"/>
              <a:t>ChatGPT - Hva gjør vi med eksamen?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Arnt Maasø</a:t>
            </a:r>
            <a:r>
              <a:rPr lang="en-US" dirty="0"/>
              <a:t>	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Førsteamanuensis	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Institutt for medier og kommunikasjon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27.03.23</a:t>
            </a:r>
          </a:p>
        </p:txBody>
      </p:sp>
      <p:pic>
        <p:nvPicPr>
          <p:cNvPr id="4" name="Plassholder for bilde 9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2EB8596A-63A5-8875-7B48-6342B91DC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" r="-3" b="-3"/>
          <a:stretch/>
        </p:blipFill>
        <p:spPr>
          <a:xfrm>
            <a:off x="6209880" y="10"/>
            <a:ext cx="598212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44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C66F1123-F1E0-371F-2E20-1F8C3A2352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id="{B5B8EE4F-06E6-144E-60F7-55CAEBBD8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37" y="858578"/>
            <a:ext cx="5075367" cy="864304"/>
          </a:xfrm>
        </p:spPr>
        <p:txBody>
          <a:bodyPr/>
          <a:lstStyle/>
          <a:p>
            <a:r>
              <a:rPr lang="en-GB" dirty="0"/>
              <a:t>Trend &amp; hype?</a:t>
            </a:r>
          </a:p>
        </p:txBody>
      </p:sp>
      <p:graphicFrame>
        <p:nvGraphicFramePr>
          <p:cNvPr id="29" name="Plassholder for bilde 28">
            <a:extLst>
              <a:ext uri="{FF2B5EF4-FFF2-40B4-BE49-F238E27FC236}">
                <a16:creationId xmlns:a16="http://schemas.microsoft.com/office/drawing/2014/main" id="{CB4E3CA5-8F94-20BE-516E-33DA20740F75}"/>
              </a:ext>
            </a:extLst>
          </p:cNvPr>
          <p:cNvGraphicFramePr>
            <a:graphicFrameLocks noGrp="1"/>
          </p:cNvGraphicFramePr>
          <p:nvPr>
            <p:ph type="pic" sz="quarter" idx="20"/>
          </p:nvPr>
        </p:nvGraphicFramePr>
        <p:xfrm>
          <a:off x="6476136" y="0"/>
          <a:ext cx="571586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Bilde 30" descr="Et bilde som inneholder person, Erling Braut Haaland, spiller, sport, utendørs&#10;">
            <a:extLst>
              <a:ext uri="{FF2B5EF4-FFF2-40B4-BE49-F238E27FC236}">
                <a16:creationId xmlns:a16="http://schemas.microsoft.com/office/drawing/2014/main" id="{93A07687-DAD8-9F9F-67F4-1290489B4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42" y="3157826"/>
            <a:ext cx="3048000" cy="1714500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7D57726-C227-986E-8CE1-9DA50606728C}"/>
              </a:ext>
            </a:extLst>
          </p:cNvPr>
          <p:cNvSpPr txBox="1"/>
          <p:nvPr/>
        </p:nvSpPr>
        <p:spPr>
          <a:xfrm>
            <a:off x="7088638" y="4622861"/>
            <a:ext cx="1678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Cc-by-SA https://</a:t>
            </a:r>
            <a:r>
              <a:rPr lang="en-GB" dirty="0" err="1">
                <a:solidFill>
                  <a:schemeClr val="bg1"/>
                </a:solidFill>
              </a:rPr>
              <a:t>diggita.com</a:t>
            </a:r>
            <a:r>
              <a:rPr lang="en-GB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927DCD53-2542-C51F-030C-4D554389A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HF:Studio lunsj; </a:t>
            </a:r>
            <a:r>
              <a:rPr lang="nb-NO" i="1" dirty="0"/>
              <a:t>ChatGPT - Hva gjør vi med eksamen?</a:t>
            </a:r>
            <a:endParaRPr lang="en-GB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05F0832-37E3-73ED-A14D-D039A36B950A}"/>
              </a:ext>
            </a:extLst>
          </p:cNvPr>
          <p:cNvSpPr txBox="1"/>
          <p:nvPr/>
        </p:nvSpPr>
        <p:spPr>
          <a:xfrm>
            <a:off x="441771" y="1722882"/>
            <a:ext cx="527412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Generell tommelfingerregel</a:t>
            </a:r>
            <a:r>
              <a:rPr lang="nb-NO" sz="2400" dirty="0"/>
              <a:t>: </a:t>
            </a:r>
            <a:br>
              <a:rPr lang="nb-NO" sz="2400" dirty="0"/>
            </a:br>
            <a:r>
              <a:rPr lang="nb-NO" sz="2400" dirty="0"/>
              <a:t>Lett å overvurdere kortsiktige virkninger og undervurdere de langsiktige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Men begynner å tvile på ‘den kortsiktige’ delen av det... game changer og </a:t>
            </a:r>
            <a:r>
              <a:rPr lang="nb-NO" sz="2400" i="1" dirty="0"/>
              <a:t>voldsomt </a:t>
            </a:r>
            <a:r>
              <a:rPr lang="nb-NO" sz="2400" dirty="0"/>
              <a:t>tempo (og konkurranse) i utviklingen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4F195B9-B87E-F1A8-8863-91DBE9421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05" y="-33777"/>
            <a:ext cx="5420726" cy="68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459152-910A-47C4-CE1C-9727E0BA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08436EB-C3DD-A6C6-B628-E1C176939E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586" y="210457"/>
            <a:ext cx="9829800" cy="524329"/>
          </a:xfrm>
        </p:spPr>
        <p:txBody>
          <a:bodyPr/>
          <a:lstStyle/>
          <a:p>
            <a:r>
              <a:rPr lang="nb-NO" dirty="0"/>
              <a:t>Eksempel på ”prompts” / instrukser til ChatGPT-4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24B15A4-30D8-E5E1-89D8-BA2D6201B54B}"/>
              </a:ext>
            </a:extLst>
          </p:cNvPr>
          <p:cNvSpPr txBox="1"/>
          <p:nvPr/>
        </p:nvSpPr>
        <p:spPr>
          <a:xfrm>
            <a:off x="277586" y="734786"/>
            <a:ext cx="11636828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900" i="1" dirty="0"/>
              <a:t>Jeg vil gjerne at du skal fungere som en </a:t>
            </a:r>
            <a:r>
              <a:rPr lang="nb-NO" sz="1900" b="1" i="1" dirty="0"/>
              <a:t>eksempelgenerator</a:t>
            </a:r>
            <a:r>
              <a:rPr lang="nb-NO" sz="1900" i="1" dirty="0"/>
              <a:t> for studenter. Når man står overfor nye og komplekse konsepter eller begreper, hjelper det å bruke mange og varierte eksempler for at studentene skal forstå konseptene bedre. </a:t>
            </a:r>
            <a:r>
              <a:rPr lang="nb-NO" sz="1900" b="1" i="1" dirty="0"/>
              <a:t>Jeg vil gjerne at du skal spørre meg om hvilket begreper jeg ønsker eksempler på, og hvilket nivå studentene jeg underviser er på. </a:t>
            </a:r>
            <a:r>
              <a:rPr lang="nb-NO" sz="1900" i="1" dirty="0"/>
              <a:t>Du vil gi meg fire forskjellige og varierte nøyaktige eksempler på begrepet i bruk.</a:t>
            </a:r>
            <a:endParaRPr lang="nb-NO" sz="1900" i="1" dirty="0">
              <a:cs typeface="Arial"/>
            </a:endParaRPr>
          </a:p>
          <a:p>
            <a:endParaRPr lang="nb-NO" sz="1900" i="1" dirty="0">
              <a:cs typeface="Arial"/>
            </a:endParaRPr>
          </a:p>
          <a:p>
            <a:r>
              <a:rPr lang="nb-NO" sz="1900" i="1" dirty="0"/>
              <a:t>Du genererer klare og nøyaktige eksempler for studenter av fagbegreper. Jeg vil at du skal stille meg to spørsmål: hvilket begrep ønsker jeg å få forklart, og hvem er målgruppen for forklaringen. Gi en tydelig forklaring av fagbegrepet over flere avsnitt, ved bruk av spesifikke eksempler, og gi meg fem analogier jeg kan bruke for å forstå konseptet på forskjellige måter.</a:t>
            </a:r>
            <a:endParaRPr lang="nb-NO" sz="1900" i="1" dirty="0">
              <a:cs typeface="Arial"/>
            </a:endParaRPr>
          </a:p>
          <a:p>
            <a:endParaRPr lang="nb-NO" sz="1900" dirty="0">
              <a:cs typeface="Arial"/>
            </a:endParaRPr>
          </a:p>
          <a:p>
            <a:r>
              <a:rPr lang="nb-NO" sz="1900" dirty="0"/>
              <a:t>👉 Får spørsmål fra ChatGPT-4 👉 Gir instrukser om begrep og nivå 👉 Får gode svar 👉 Ny prompt: «</a:t>
            </a:r>
            <a:r>
              <a:rPr lang="nb-NO" sz="1900" b="1" dirty="0">
                <a:solidFill>
                  <a:srgbClr val="FF0000"/>
                </a:solidFill>
              </a:rPr>
              <a:t>Lag</a:t>
            </a:r>
            <a:r>
              <a:rPr lang="nb-NO" sz="1900" dirty="0">
                <a:solidFill>
                  <a:srgbClr val="FF0000"/>
                </a:solidFill>
              </a:rPr>
              <a:t> </a:t>
            </a:r>
            <a:r>
              <a:rPr lang="nb-NO" sz="1900" b="1" dirty="0">
                <a:solidFill>
                  <a:srgbClr val="FF0000"/>
                </a:solidFill>
              </a:rPr>
              <a:t>tre formuleringer i en eksamensoppgave</a:t>
            </a:r>
            <a:r>
              <a:rPr lang="nb-NO" sz="1900" dirty="0"/>
              <a:t> </a:t>
            </a:r>
            <a:r>
              <a:rPr lang="nb-NO" sz="1900" b="1" dirty="0"/>
              <a:t>basert på et enkelt eksempel</a:t>
            </a:r>
            <a:r>
              <a:rPr lang="nb-NO" sz="1900" dirty="0"/>
              <a:t>, </a:t>
            </a:r>
            <a:r>
              <a:rPr lang="nb-NO" sz="1900" b="1" dirty="0"/>
              <a:t>og be studentene finne og drøfte teori eller begrep som kan hjelpe dem å forstå dette</a:t>
            </a:r>
            <a:r>
              <a:rPr lang="nb-NO" sz="1900" dirty="0"/>
              <a:t>?» 👉 Får 3 gode forslag 👉 Velger nr. 2 👉 Ny prompt: </a:t>
            </a:r>
            <a:r>
              <a:rPr lang="nb-NO" sz="1900" b="1" dirty="0"/>
              <a:t>Svar</a:t>
            </a:r>
            <a:r>
              <a:rPr lang="nb-NO" sz="1900" dirty="0"/>
              <a:t> </a:t>
            </a:r>
            <a:r>
              <a:rPr lang="nb-NO" sz="1900" b="1" dirty="0"/>
              <a:t>på nr. 2 </a:t>
            </a:r>
            <a:r>
              <a:rPr lang="nb-NO" sz="1900" dirty="0"/>
              <a:t>👉 Får forslag på 5 begreper / teoriretninger (</a:t>
            </a:r>
            <a:r>
              <a:rPr lang="nb-NO" sz="1900" b="1" dirty="0"/>
              <a:t>4 nye!</a:t>
            </a:r>
            <a:r>
              <a:rPr lang="nb-NO" sz="1900" dirty="0"/>
              <a:t>) + forslag til sentrale forskere 👉 Velger en jeg </a:t>
            </a:r>
            <a:r>
              <a:rPr lang="nb-NO" sz="1900" i="1" dirty="0"/>
              <a:t>ikke kjenner </a:t>
            </a:r>
            <a:r>
              <a:rPr lang="nb-NO" sz="1900" dirty="0"/>
              <a:t>👉 Ny prompt: «Kan du gi noen </a:t>
            </a:r>
            <a:r>
              <a:rPr lang="nb-NO" sz="1900" b="1" dirty="0"/>
              <a:t>referanser til sentrale publikasjoner </a:t>
            </a:r>
            <a:r>
              <a:rPr lang="nb-NO" sz="1900" dirty="0"/>
              <a:t>av </a:t>
            </a:r>
            <a:r>
              <a:rPr lang="nb-NO" sz="1900" dirty="0" err="1"/>
              <a:t>X</a:t>
            </a:r>
            <a:r>
              <a:rPr lang="nb-NO" sz="1900" dirty="0"/>
              <a:t> og Y» 👉 Får 3 fulle referanser med kort oppsummering. Alle finne i Oria, med titusenvis av siteringer på Google </a:t>
            </a:r>
            <a:r>
              <a:rPr lang="nb-NO" sz="1900" dirty="0" err="1"/>
              <a:t>Scholar</a:t>
            </a:r>
            <a:r>
              <a:rPr lang="nb-NO" sz="1900" dirty="0"/>
              <a:t> og JSTOR.</a:t>
            </a:r>
            <a:endParaRPr lang="nb-NO" sz="1900" dirty="0">
              <a:cs typeface="Arial"/>
            </a:endParaRPr>
          </a:p>
          <a:p>
            <a:endParaRPr lang="nb-NO" sz="1900" dirty="0">
              <a:cs typeface="Arial"/>
            </a:endParaRPr>
          </a:p>
          <a:p>
            <a:endParaRPr lang="nb-NO" sz="1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1">
            <a:extLst>
              <a:ext uri="{FF2B5EF4-FFF2-40B4-BE49-F238E27FC236}">
                <a16:creationId xmlns:a16="http://schemas.microsoft.com/office/drawing/2014/main" id="{9D44FA2F-5605-4159-DD84-A30448E8FC4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0CAC9266-5082-2617-F335-1D69CDDC3BA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E2D4FEB5-9506-B81A-3D51-8CF6704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nb-NO" sz="4500" dirty="0"/>
              <a:t>Generelt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05F0832-37E3-73ED-A14D-D039A36B950A}"/>
              </a:ext>
            </a:extLst>
          </p:cNvPr>
          <p:cNvSpPr txBox="1"/>
          <p:nvPr/>
        </p:nvSpPr>
        <p:spPr>
          <a:xfrm>
            <a:off x="336057" y="1757499"/>
            <a:ext cx="5513203" cy="4101340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rmAutofit/>
          </a:bodyPr>
          <a:lstStyle/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800" b="1" dirty="0"/>
              <a:t>Sårbart å ensidig</a:t>
            </a:r>
            <a:r>
              <a:rPr lang="nb-NO" sz="2800" dirty="0"/>
              <a:t> å kun knytte vurdering og eksamen til </a:t>
            </a:r>
            <a:r>
              <a:rPr lang="nb-NO" sz="2800" b="1" dirty="0"/>
              <a:t>skriftlig tekstproduksjon</a:t>
            </a:r>
            <a:r>
              <a:rPr lang="nb-NO" sz="2800" dirty="0"/>
              <a:t> &amp; </a:t>
            </a:r>
            <a:br>
              <a:rPr lang="nb-NO" sz="2800" dirty="0"/>
            </a:br>
            <a:r>
              <a:rPr lang="nb-NO" sz="2800" dirty="0"/>
              <a:t>‘3-dagers hjemmeeksamen’</a:t>
            </a:r>
            <a:endParaRPr lang="nb-NO" sz="2800" b="1" dirty="0"/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800" b="1" dirty="0"/>
              <a:t>Spre risiko og variere </a:t>
            </a:r>
            <a:br>
              <a:rPr lang="nb-NO" sz="2800" b="1" dirty="0"/>
            </a:br>
            <a:r>
              <a:rPr lang="nb-NO" sz="2800" dirty="0"/>
              <a:t>(både pga. læring og kontroll)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800" dirty="0"/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800" b="1" dirty="0"/>
          </a:p>
        </p:txBody>
      </p:sp>
      <p:pic>
        <p:nvPicPr>
          <p:cNvPr id="39" name="Bilde 38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B45706DB-2508-E00E-92F2-5A5B44074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3" r="15151" b="-1"/>
          <a:stretch/>
        </p:blipFill>
        <p:spPr>
          <a:xfrm>
            <a:off x="6342741" y="1757498"/>
            <a:ext cx="5489213" cy="43013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BC3D3DC6-41F2-671C-E06D-617E0B998E6E}"/>
              </a:ext>
            </a:extLst>
          </p:cNvPr>
          <p:cNvSpPr txBox="1"/>
          <p:nvPr/>
        </p:nvSpPr>
        <p:spPr>
          <a:xfrm>
            <a:off x="9111337" y="5858838"/>
            <a:ext cx="27206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technofaq.org/posts/2015/01/college-essay-writing-getting-help-from-the-interne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GB" sz="700" dirty="0">
                <a:solidFill>
                  <a:srgbClr val="FFFFFF"/>
                </a:solidFill>
              </a:rPr>
              <a:t> </a:t>
            </a:r>
            <a:r>
              <a:rPr lang="en-GB" sz="700" dirty="0" err="1">
                <a:solidFill>
                  <a:srgbClr val="FFFFFF"/>
                </a:solidFill>
              </a:rPr>
              <a:t>av</a:t>
            </a:r>
            <a:r>
              <a:rPr lang="en-GB" sz="700" dirty="0">
                <a:solidFill>
                  <a:srgbClr val="FFFFFF"/>
                </a:solidFill>
              </a:rPr>
              <a:t> </a:t>
            </a:r>
            <a:r>
              <a:rPr lang="en-GB" sz="700" dirty="0" err="1">
                <a:solidFill>
                  <a:srgbClr val="FFFFFF"/>
                </a:solidFill>
              </a:rPr>
              <a:t>Ukjent</a:t>
            </a:r>
            <a:r>
              <a:rPr lang="en-GB" sz="700" dirty="0">
                <a:solidFill>
                  <a:srgbClr val="FFFFFF"/>
                </a:solidFill>
              </a:rPr>
              <a:t> </a:t>
            </a:r>
            <a:r>
              <a:rPr lang="en-GB" sz="700" dirty="0" err="1">
                <a:solidFill>
                  <a:srgbClr val="FFFFFF"/>
                </a:solidFill>
              </a:rPr>
              <a:t>forfatter</a:t>
            </a:r>
            <a:r>
              <a:rPr lang="en-GB" sz="700" dirty="0">
                <a:solidFill>
                  <a:srgbClr val="FFFFFF"/>
                </a:solidFill>
              </a:rPr>
              <a:t> er </a:t>
            </a:r>
            <a:r>
              <a:rPr lang="en-GB" sz="700" dirty="0" err="1">
                <a:solidFill>
                  <a:srgbClr val="FFFFFF"/>
                </a:solidFill>
              </a:rPr>
              <a:t>lisensiert</a:t>
            </a:r>
            <a:r>
              <a:rPr lang="en-GB" sz="700" dirty="0">
                <a:solidFill>
                  <a:srgbClr val="FFFFFF"/>
                </a:solidFill>
              </a:rPr>
              <a:t>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4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5995E0-8DF5-3621-DB3C-571BA164D2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lassholder for bilde 11" descr="Et bilde som inneholder tekst, himmel, utendørs, skilt&#10;&#10;Automatisk generert beskrivelse">
            <a:extLst>
              <a:ext uri="{FF2B5EF4-FFF2-40B4-BE49-F238E27FC236}">
                <a16:creationId xmlns:a16="http://schemas.microsoft.com/office/drawing/2014/main" id="{61DA0333-9DB8-0BDD-3111-E5B3067FC8A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79" t="-322" r="22000" b="-1"/>
          <a:stretch/>
        </p:blipFill>
        <p:spPr>
          <a:xfrm>
            <a:off x="5637657" y="0"/>
            <a:ext cx="6554343" cy="6858000"/>
          </a:xfrm>
        </p:spPr>
      </p:pic>
      <p:sp>
        <p:nvSpPr>
          <p:cNvPr id="56" name="Title 3">
            <a:extLst>
              <a:ext uri="{FF2B5EF4-FFF2-40B4-BE49-F238E27FC236}">
                <a16:creationId xmlns:a16="http://schemas.microsoft.com/office/drawing/2014/main" id="{E2D4FEB5-9506-B81A-3D51-8CF6704A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305" y="230832"/>
            <a:ext cx="5075367" cy="641267"/>
          </a:xfrm>
        </p:spPr>
        <p:txBody>
          <a:bodyPr/>
          <a:lstStyle/>
          <a:p>
            <a:r>
              <a:rPr lang="nb-NO" dirty="0"/>
              <a:t>Tilpassing</a:t>
            </a:r>
          </a:p>
        </p:txBody>
      </p: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0CAC9266-5082-2617-F335-1D69CDDC3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05F0832-37E3-73ED-A14D-D039A36B950A}"/>
              </a:ext>
            </a:extLst>
          </p:cNvPr>
          <p:cNvSpPr txBox="1"/>
          <p:nvPr/>
        </p:nvSpPr>
        <p:spPr>
          <a:xfrm>
            <a:off x="70813" y="1079098"/>
            <a:ext cx="5566844" cy="5134378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rmAutofit lnSpcReduction="10000"/>
          </a:bodyPr>
          <a:lstStyle/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Kontekst </a:t>
            </a:r>
            <a:r>
              <a:rPr lang="nb-NO" sz="2400" dirty="0"/>
              <a:t>(tid, rom, spesifikk, dagsaktuell case, erfaring)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Prosess: ‘show </a:t>
            </a:r>
            <a:r>
              <a:rPr lang="nb-NO" sz="2400" b="1" dirty="0" err="1"/>
              <a:t>your</a:t>
            </a:r>
            <a:r>
              <a:rPr lang="nb-NO" sz="2400" b="1" dirty="0"/>
              <a:t> </a:t>
            </a:r>
            <a:r>
              <a:rPr lang="nb-NO" sz="2400" b="1" dirty="0" err="1"/>
              <a:t>work</a:t>
            </a:r>
            <a:r>
              <a:rPr lang="nb-NO" sz="2400" b="1" dirty="0"/>
              <a:t>’ </a:t>
            </a:r>
            <a:r>
              <a:rPr lang="nb-NO" sz="2400" dirty="0"/>
              <a:t>(</a:t>
            </a:r>
            <a:r>
              <a:rPr lang="nb-NO" sz="2400" i="1" dirty="0"/>
              <a:t>kvalifiseringsoppgaver, mapper, utkast, tankekart, refleksjonsnotat, samskriving</a:t>
            </a:r>
            <a:r>
              <a:rPr lang="nb-NO" sz="2400" dirty="0"/>
              <a:t>)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dirty="0"/>
              <a:t>Begrense </a:t>
            </a:r>
            <a:r>
              <a:rPr lang="nb-NO" sz="2400" b="1" dirty="0"/>
              <a:t>generell drøfting </a:t>
            </a:r>
            <a:r>
              <a:rPr lang="nb-NO" sz="2400" dirty="0"/>
              <a:t>av sentrale / kjente begreper og teori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dirty="0"/>
              <a:t>Prioritere </a:t>
            </a:r>
            <a:r>
              <a:rPr lang="nb-NO" sz="2400" b="1" dirty="0"/>
              <a:t>kritisk tenking </a:t>
            </a:r>
            <a:r>
              <a:rPr lang="nb-NO" sz="2400" dirty="0"/>
              <a:t>og </a:t>
            </a:r>
            <a:r>
              <a:rPr lang="nb-NO" sz="2400" b="1" dirty="0"/>
              <a:t>resonnering</a:t>
            </a:r>
            <a:r>
              <a:rPr lang="nb-NO" sz="2400" i="1" dirty="0"/>
              <a:t> </a:t>
            </a:r>
            <a:r>
              <a:rPr lang="nb-NO" sz="2400" dirty="0"/>
              <a:t>over generell kunnskap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Fortolke </a:t>
            </a:r>
            <a:r>
              <a:rPr lang="nb-NO" sz="2400" dirty="0"/>
              <a:t>datasett, grafer, tabeller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bilder, video, lyd, grafer </a:t>
            </a:r>
            <a:r>
              <a:rPr lang="nb-NO" sz="2400" dirty="0"/>
              <a:t>i oppgaveformuleringen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dirty="0"/>
              <a:t>Sett </a:t>
            </a:r>
            <a:r>
              <a:rPr lang="nb-NO" sz="2400" b="1" dirty="0"/>
              <a:t>ramme</a:t>
            </a:r>
            <a:r>
              <a:rPr lang="nb-NO" sz="2400" dirty="0"/>
              <a:t> for struktur og organisering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400" dirty="0"/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4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C33993-56E6-72B8-804F-72D080ECBCC3}"/>
              </a:ext>
            </a:extLst>
          </p:cNvPr>
          <p:cNvSpPr txBox="1"/>
          <p:nvPr/>
        </p:nvSpPr>
        <p:spPr>
          <a:xfrm>
            <a:off x="6418048" y="6496539"/>
            <a:ext cx="5976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hlinkClick r:id="rId4" tooltip="https://www.picserver.org/highway-signs2/p/process.html"/>
              </a:rPr>
              <a:t>Dette bildet</a:t>
            </a:r>
            <a:r>
              <a:rPr lang="en-GB" sz="900" dirty="0"/>
              <a:t> </a:t>
            </a:r>
            <a:r>
              <a:rPr lang="en-GB" sz="900" dirty="0" err="1"/>
              <a:t>av</a:t>
            </a:r>
            <a:r>
              <a:rPr lang="en-GB" sz="900" dirty="0"/>
              <a:t> </a:t>
            </a:r>
            <a:r>
              <a:rPr lang="en-GB" sz="900" dirty="0" err="1"/>
              <a:t>Ukjent</a:t>
            </a:r>
            <a:r>
              <a:rPr lang="en-GB" sz="900" dirty="0"/>
              <a:t> </a:t>
            </a:r>
            <a:r>
              <a:rPr lang="en-GB" sz="900" dirty="0" err="1"/>
              <a:t>forfatter</a:t>
            </a:r>
            <a:r>
              <a:rPr lang="en-GB" sz="900" dirty="0"/>
              <a:t> er </a:t>
            </a:r>
            <a:r>
              <a:rPr lang="en-GB" sz="900" dirty="0" err="1"/>
              <a:t>lisensiert</a:t>
            </a:r>
            <a:r>
              <a:rPr lang="en-GB" sz="900" dirty="0"/>
              <a:t>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81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1">
            <a:extLst>
              <a:ext uri="{FF2B5EF4-FFF2-40B4-BE49-F238E27FC236}">
                <a16:creationId xmlns:a16="http://schemas.microsoft.com/office/drawing/2014/main" id="{1E1A7E74-C2BB-85C2-2B62-8D2100EAE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0CAC9266-5082-2617-F335-1D69CDDC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E2D4FEB5-9506-B81A-3D51-8CF6704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3" y="360045"/>
            <a:ext cx="11167928" cy="5426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4400" dirty="0"/>
              <a:t>Videreutvikle </a:t>
            </a:r>
            <a:r>
              <a:rPr lang="nb-NO" sz="4400" kern="1200" dirty="0">
                <a:latin typeface="+mj-lt"/>
                <a:ea typeface="+mj-ea"/>
                <a:cs typeface="+mj-cs"/>
              </a:rPr>
              <a:t>vurderingsformer &amp; alternativer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05F0832-37E3-73ED-A14D-D039A36B950A}"/>
              </a:ext>
            </a:extLst>
          </p:cNvPr>
          <p:cNvSpPr txBox="1"/>
          <p:nvPr/>
        </p:nvSpPr>
        <p:spPr>
          <a:xfrm>
            <a:off x="33869" y="1219093"/>
            <a:ext cx="6485466" cy="5017864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b="1" dirty="0"/>
              <a:t>Case-konkurranser </a:t>
            </a:r>
            <a:r>
              <a:rPr lang="nb-NO" sz="2200" dirty="0"/>
              <a:t>(eller case-oppgaver): ekstragevinst mht. samarbeid og kobling til arbeidsliv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b="1" dirty="0"/>
              <a:t>Podkast, videoessay, </a:t>
            </a:r>
            <a:r>
              <a:rPr lang="nb-NO" sz="2200" b="1" dirty="0" err="1"/>
              <a:t>moodboard</a:t>
            </a:r>
            <a:r>
              <a:rPr lang="nb-NO" sz="2200" b="1" dirty="0"/>
              <a:t>, tankekart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b="1" dirty="0"/>
              <a:t>Flere lavterskel-prøver/quizer </a:t>
            </a:r>
            <a:r>
              <a:rPr lang="nb-NO" sz="2200" dirty="0"/>
              <a:t>(gjerne </a:t>
            </a:r>
            <a:r>
              <a:rPr lang="nb-NO" sz="2200" dirty="0">
                <a:hlinkClick r:id="rId3"/>
              </a:rPr>
              <a:t>med ai</a:t>
            </a:r>
            <a:r>
              <a:rPr lang="nb-NO" sz="2200" dirty="0"/>
              <a:t>)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dirty="0"/>
              <a:t>Korte </a:t>
            </a:r>
            <a:r>
              <a:rPr lang="nb-NO" sz="2200" b="1" dirty="0"/>
              <a:t>akademiske intervjuer</a:t>
            </a:r>
            <a:r>
              <a:rPr lang="nb-NO" sz="2200" dirty="0"/>
              <a:t>: forberedt av student med tankekart / disposisjon, knytte til pensum. 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b="1" dirty="0"/>
              <a:t>Bruk ai aktivt og kritisk i læring og forberedelser over tid</a:t>
            </a:r>
            <a:r>
              <a:rPr lang="nb-NO" sz="2200" dirty="0"/>
              <a:t>: i oppsummeringer og repetisjon + kildekritikk, bias, hallusinering etc.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200" dirty="0"/>
              <a:t>Lære </a:t>
            </a:r>
            <a:r>
              <a:rPr lang="nb-NO" sz="2200" b="1" dirty="0"/>
              <a:t>annen ai-bruk </a:t>
            </a:r>
            <a:r>
              <a:rPr lang="nb-NO" sz="2200" dirty="0"/>
              <a:t>enn generativ tekst-produksjon: f.eks. </a:t>
            </a:r>
            <a:r>
              <a:rPr lang="nb-NO" sz="2200" i="1" dirty="0"/>
              <a:t>transkribere</a:t>
            </a:r>
            <a:r>
              <a:rPr lang="nb-NO" sz="2200" dirty="0"/>
              <a:t> intervjuer og muntlige presentasjoner (Whisper), søk og utvikling av </a:t>
            </a:r>
            <a:r>
              <a:rPr lang="nb-NO" sz="2200" dirty="0" err="1"/>
              <a:t>RQs</a:t>
            </a:r>
            <a:r>
              <a:rPr lang="nb-NO" sz="2200" dirty="0"/>
              <a:t>, </a:t>
            </a:r>
            <a:r>
              <a:rPr lang="nb-NO" sz="2200" dirty="0" err="1"/>
              <a:t>literature</a:t>
            </a:r>
            <a:r>
              <a:rPr lang="nb-NO" sz="2200" dirty="0"/>
              <a:t> </a:t>
            </a:r>
            <a:r>
              <a:rPr lang="nb-NO" sz="2200" dirty="0" err="1"/>
              <a:t>reviews</a:t>
            </a:r>
            <a:r>
              <a:rPr lang="nb-NO" sz="2200" dirty="0"/>
              <a:t> (</a:t>
            </a:r>
            <a:r>
              <a:rPr lang="nb-NO" sz="2200" dirty="0" err="1"/>
              <a:t>Elicit</a:t>
            </a:r>
            <a:r>
              <a:rPr lang="nb-NO" sz="2200" dirty="0"/>
              <a:t>) ++</a:t>
            </a:r>
          </a:p>
        </p:txBody>
      </p:sp>
      <p:pic>
        <p:nvPicPr>
          <p:cNvPr id="8" name="Bilde 7" descr="Et bilde som inneholder tak, person, innendørs, gulv&#10;&#10;Automatisk generert beskrivelse">
            <a:extLst>
              <a:ext uri="{FF2B5EF4-FFF2-40B4-BE49-F238E27FC236}">
                <a16:creationId xmlns:a16="http://schemas.microsoft.com/office/drawing/2014/main" id="{CA1798DC-9C9D-8198-11D1-5DAB8769D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0"/>
          <a:stretch/>
        </p:blipFill>
        <p:spPr>
          <a:xfrm>
            <a:off x="6434666" y="3728025"/>
            <a:ext cx="5408838" cy="2635200"/>
          </a:xfrm>
          <a:prstGeom prst="rect">
            <a:avLst/>
          </a:prstGeom>
        </p:spPr>
      </p:pic>
      <p:pic>
        <p:nvPicPr>
          <p:cNvPr id="10" name="Bilde 9" descr="Et bilde som inneholder person, innendørs, vindu, folk&#10;&#10;Automatisk generert beskrivelse">
            <a:extLst>
              <a:ext uri="{FF2B5EF4-FFF2-40B4-BE49-F238E27FC236}">
                <a16:creationId xmlns:a16="http://schemas.microsoft.com/office/drawing/2014/main" id="{19E7C0B0-C148-638F-8979-F2B59E0F1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7024" r="-1"/>
          <a:stretch/>
        </p:blipFill>
        <p:spPr>
          <a:xfrm>
            <a:off x="6434665" y="1197551"/>
            <a:ext cx="5414223" cy="265340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C619B9-26C6-41F6-F9ED-E778B0B5FDB4}"/>
              </a:ext>
            </a:extLst>
          </p:cNvPr>
          <p:cNvSpPr txBox="1"/>
          <p:nvPr/>
        </p:nvSpPr>
        <p:spPr>
          <a:xfrm>
            <a:off x="8974667" y="6062133"/>
            <a:ext cx="2063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Case-konkurranse på HF i oktober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11657AA-EDEB-6DA2-44D0-BCEDBAF6E363}"/>
              </a:ext>
            </a:extLst>
          </p:cNvPr>
          <p:cNvSpPr txBox="1"/>
          <p:nvPr/>
        </p:nvSpPr>
        <p:spPr>
          <a:xfrm>
            <a:off x="6715308" y="3570417"/>
            <a:ext cx="2063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Case-konkurranse på HF i oktober</a:t>
            </a:r>
          </a:p>
        </p:txBody>
      </p:sp>
    </p:spTree>
    <p:extLst>
      <p:ext uri="{BB962C8B-B14F-4D97-AF65-F5344CB8AC3E}">
        <p14:creationId xmlns:p14="http://schemas.microsoft.com/office/powerpoint/2010/main" val="389445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1">
            <a:extLst>
              <a:ext uri="{FF2B5EF4-FFF2-40B4-BE49-F238E27FC236}">
                <a16:creationId xmlns:a16="http://schemas.microsoft.com/office/drawing/2014/main" id="{089C69E7-7178-3C08-952B-52CBF7EF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0CAC9266-5082-2617-F335-1D69CDDC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E2D4FEB5-9506-B81A-3D51-8CF6704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kern="1200" dirty="0">
                <a:latin typeface="+mj-lt"/>
                <a:ea typeface="+mj-ea"/>
                <a:cs typeface="+mj-cs"/>
              </a:rPr>
              <a:t>Videre?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05F0832-37E3-73ED-A14D-D039A36B950A}"/>
              </a:ext>
            </a:extLst>
          </p:cNvPr>
          <p:cNvSpPr txBox="1"/>
          <p:nvPr/>
        </p:nvSpPr>
        <p:spPr>
          <a:xfrm>
            <a:off x="360043" y="1110948"/>
            <a:ext cx="6464089" cy="4964588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 anchor="t">
            <a:normAutofit lnSpcReduction="10000"/>
          </a:bodyPr>
          <a:lstStyle/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For tidlig til å overskue konsekvenser. </a:t>
            </a:r>
            <a:r>
              <a:rPr lang="nb-NO" sz="2400" b="1"/>
              <a:t>Skråsikkerhet =  rød lampe.</a:t>
            </a:r>
            <a:br>
              <a:rPr lang="nb-NO" sz="2400" b="1" dirty="0"/>
            </a:br>
            <a:r>
              <a:rPr lang="nb-NO" sz="2400" b="1" dirty="0"/>
              <a:t>👉 </a:t>
            </a:r>
            <a:r>
              <a:rPr lang="nb-NO" sz="2400" dirty="0"/>
              <a:t>Enda viktigere </a:t>
            </a:r>
            <a:r>
              <a:rPr lang="nb-NO" sz="2400" b="1" dirty="0"/>
              <a:t>å dele </a:t>
            </a:r>
            <a:r>
              <a:rPr lang="nb-NO" sz="2400" dirty="0"/>
              <a:t>tips og erfaringer 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400" b="1" dirty="0"/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b="1" dirty="0"/>
              <a:t>Ikke </a:t>
            </a:r>
            <a:r>
              <a:rPr lang="nb-NO" sz="2400" dirty="0"/>
              <a:t>bli kun opptatt av </a:t>
            </a:r>
            <a:r>
              <a:rPr lang="nb-NO" sz="2400" b="1" dirty="0">
                <a:effectLst/>
              </a:rPr>
              <a:t>kontroll</a:t>
            </a:r>
            <a:r>
              <a:rPr lang="nb-NO" sz="2400" dirty="0"/>
              <a:t>, men av </a:t>
            </a:r>
            <a:r>
              <a:rPr lang="nb-NO" sz="2400" b="1" dirty="0"/>
              <a:t>læring!</a:t>
            </a:r>
            <a:endParaRPr lang="nb-NO" sz="2400" dirty="0"/>
          </a:p>
          <a:p>
            <a:pPr marL="571500" lvl="1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i="1" dirty="0"/>
              <a:t>Hva og hvordan ønsker vi studenter skal lære?</a:t>
            </a:r>
          </a:p>
          <a:p>
            <a:pPr marL="571500" lvl="1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i="1" dirty="0"/>
              <a:t>Hvilke ferdigheter og kunnskaper ønsker vi de skal ha – og hvilke trenger de i en fremtid med mer ai?</a:t>
            </a:r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b-NO" sz="2400" dirty="0"/>
          </a:p>
          <a:p>
            <a:pPr marL="342900" indent="-342900" defTabSz="914446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2400" dirty="0"/>
              <a:t>Som mye annet: møte med</a:t>
            </a:r>
            <a:r>
              <a:rPr lang="nb-NO" sz="2400" b="1" dirty="0"/>
              <a:t> tvisyn, nøkternhet, åpenhet, kritisk sans og selvkritisk sans</a:t>
            </a:r>
            <a:r>
              <a:rPr lang="nb-NO" sz="2400" dirty="0"/>
              <a:t>.</a:t>
            </a:r>
          </a:p>
        </p:txBody>
      </p:sp>
      <p:pic>
        <p:nvPicPr>
          <p:cNvPr id="3" name="Bilde 2" descr="Et bilde som inneholder mørk, hydrozoer&#10;&#10;Automatisk generert beskrivelse">
            <a:extLst>
              <a:ext uri="{FF2B5EF4-FFF2-40B4-BE49-F238E27FC236}">
                <a16:creationId xmlns:a16="http://schemas.microsoft.com/office/drawing/2014/main" id="{2691751A-C9E0-BFBC-2E97-CE35F8DC5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340" r="28801"/>
          <a:stretch/>
        </p:blipFill>
        <p:spPr>
          <a:xfrm>
            <a:off x="7679219" y="360045"/>
            <a:ext cx="4152735" cy="5325998"/>
          </a:xfrm>
          <a:prstGeom prst="rect">
            <a:avLst/>
          </a:prstGeom>
          <a:noFill/>
        </p:spPr>
      </p:pic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E53BEDE2-EA5C-85D3-9B4E-7809BED5A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9218" y="5870278"/>
            <a:ext cx="4152735" cy="18260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39453C8-0CD0-371C-7975-1AA23AA140ED}"/>
              </a:ext>
            </a:extLst>
          </p:cNvPr>
          <p:cNvSpPr txBox="1"/>
          <p:nvPr/>
        </p:nvSpPr>
        <p:spPr>
          <a:xfrm>
            <a:off x="9101719" y="5485988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deviantart.com/amiberaisen/art/Wallpaper-We-are-the-future-3915329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GB" sz="700">
                <a:solidFill>
                  <a:srgbClr val="FFFFFF"/>
                </a:solidFill>
              </a:rPr>
              <a:t> av Ukjent forfatter er lisensiert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C5CADEE-F9BD-D665-AF35-04B6C7A7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836F41C-520B-9965-B020-8AEB7BB9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6A1D172-5629-840F-AC08-5AE78F10F11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902703"/>
            <a:ext cx="7175289" cy="4962910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nb-NO" sz="1800" dirty="0">
                <a:hlinkClick r:id="rId3"/>
              </a:rPr>
              <a:t>LINK </a:t>
            </a:r>
            <a:r>
              <a:rPr lang="nb-NO" sz="1800" dirty="0"/>
              <a:t>(ressursside)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4"/>
              </a:rPr>
              <a:t>KURT </a:t>
            </a:r>
            <a:r>
              <a:rPr lang="nb-NO" sz="1800" dirty="0"/>
              <a:t>(ressursside)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solidFill>
                  <a:srgbClr val="333333"/>
                </a:solidFill>
                <a:effectLst/>
              </a:rPr>
              <a:t>Cotton, D., Cotton, P., &amp;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Shipway</a:t>
            </a:r>
            <a:r>
              <a:rPr lang="nb-NO" sz="1800" dirty="0">
                <a:solidFill>
                  <a:srgbClr val="333333"/>
                </a:solidFill>
                <a:effectLst/>
              </a:rPr>
              <a:t>, J. R. (2023,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January</a:t>
            </a:r>
            <a:r>
              <a:rPr lang="nb-NO" sz="1800" dirty="0">
                <a:solidFill>
                  <a:srgbClr val="333333"/>
                </a:solidFill>
                <a:effectLst/>
              </a:rPr>
              <a:t> 10).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Chatting</a:t>
            </a:r>
            <a:r>
              <a:rPr lang="nb-NO" sz="1800" dirty="0">
                <a:solidFill>
                  <a:srgbClr val="333333"/>
                </a:solidFill>
                <a:effectLst/>
              </a:rPr>
              <a:t> and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Cheating</a:t>
            </a:r>
            <a:r>
              <a:rPr lang="nb-NO" sz="1800" dirty="0">
                <a:solidFill>
                  <a:srgbClr val="333333"/>
                </a:solidFill>
                <a:effectLst/>
              </a:rPr>
              <a:t>.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Ensuring</a:t>
            </a:r>
            <a:r>
              <a:rPr lang="nb-NO" sz="1800" dirty="0">
                <a:solidFill>
                  <a:srgbClr val="333333"/>
                </a:solidFill>
                <a:effectLst/>
              </a:rPr>
              <a:t>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academic</a:t>
            </a:r>
            <a:r>
              <a:rPr lang="nb-NO" sz="1800" dirty="0">
                <a:solidFill>
                  <a:srgbClr val="333333"/>
                </a:solidFill>
                <a:effectLst/>
              </a:rPr>
              <a:t>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integrity</a:t>
            </a:r>
            <a:r>
              <a:rPr lang="nb-NO" sz="1800" dirty="0">
                <a:solidFill>
                  <a:srgbClr val="333333"/>
                </a:solidFill>
                <a:effectLst/>
              </a:rPr>
              <a:t> in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the</a:t>
            </a:r>
            <a:r>
              <a:rPr lang="nb-NO" sz="1800" dirty="0">
                <a:solidFill>
                  <a:srgbClr val="333333"/>
                </a:solidFill>
                <a:effectLst/>
              </a:rPr>
              <a:t>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era</a:t>
            </a:r>
            <a:r>
              <a:rPr lang="nb-NO" sz="1800" dirty="0">
                <a:solidFill>
                  <a:srgbClr val="333333"/>
                </a:solidFill>
                <a:effectLst/>
              </a:rPr>
              <a:t>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of</a:t>
            </a:r>
            <a:r>
              <a:rPr lang="nb-NO" sz="1800" dirty="0">
                <a:solidFill>
                  <a:srgbClr val="333333"/>
                </a:solidFill>
                <a:effectLst/>
              </a:rPr>
              <a:t> </a:t>
            </a:r>
            <a:r>
              <a:rPr lang="nb-NO" sz="1800" dirty="0" err="1">
                <a:solidFill>
                  <a:srgbClr val="333333"/>
                </a:solidFill>
                <a:effectLst/>
              </a:rPr>
              <a:t>ChatGPT</a:t>
            </a:r>
            <a:r>
              <a:rPr lang="nb-NO" sz="1800" dirty="0">
                <a:solidFill>
                  <a:srgbClr val="333333"/>
                </a:solidFill>
                <a:effectLst/>
              </a:rPr>
              <a:t>. </a:t>
            </a:r>
            <a:r>
              <a:rPr lang="nb-NO" sz="1800" dirty="0">
                <a:hlinkClick r:id="rId5"/>
              </a:rPr>
              <a:t>https://doi.org/10.35542/osf.io/mrz8h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6"/>
              </a:rPr>
              <a:t>Fusk </a:t>
            </a:r>
            <a:r>
              <a:rPr lang="nb-NO" sz="1800" dirty="0"/>
              <a:t>(UiO)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7"/>
              </a:rPr>
              <a:t>Stanford-notat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8"/>
              </a:rPr>
              <a:t>Using AI to make teaching easier &amp; more impactful</a:t>
            </a:r>
            <a:r>
              <a:rPr lang="nb-NO" sz="1800" dirty="0"/>
              <a:t> (Ethan </a:t>
            </a:r>
            <a:r>
              <a:rPr lang="nb-NO" sz="1800" dirty="0" err="1"/>
              <a:t>Mollick</a:t>
            </a:r>
            <a:r>
              <a:rPr lang="nb-NO" sz="1800" dirty="0"/>
              <a:t>)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9"/>
              </a:rPr>
              <a:t>List of prompts</a:t>
            </a:r>
            <a:r>
              <a:rPr lang="nb-NO" sz="1800" dirty="0"/>
              <a:t> (+3000 prompts, eksempler, bruksmåter, verktøy etc. bl.a. </a:t>
            </a:r>
            <a:r>
              <a:rPr lang="nb-NO" sz="1800" dirty="0">
                <a:hlinkClick r:id="rId10"/>
              </a:rPr>
              <a:t>Teacher’s prompt guide</a:t>
            </a:r>
            <a:r>
              <a:rPr lang="nb-NO" sz="1800" dirty="0"/>
              <a:t>)</a:t>
            </a:r>
            <a:endParaRPr lang="nb-NO" sz="1800" dirty="0">
              <a:cs typeface="Arial"/>
            </a:endParaRPr>
          </a:p>
          <a:p>
            <a:pPr marL="287655" indent="-287655"/>
            <a:r>
              <a:rPr lang="nb-NO" sz="1800" dirty="0">
                <a:hlinkClick r:id="rId11"/>
              </a:rPr>
              <a:t>Hybrid human-AI learning technologies and the role of the teacher</a:t>
            </a:r>
          </a:p>
          <a:p>
            <a:pPr marL="287655" indent="-287655"/>
            <a:r>
              <a:rPr lang="nb-NO" sz="1800" dirty="0">
                <a:cs typeface="Arial"/>
                <a:hlinkClick r:id="rId12"/>
              </a:rPr>
              <a:t>AI taskforce</a:t>
            </a:r>
            <a:r>
              <a:rPr lang="nb-NO" sz="1800" dirty="0">
                <a:cs typeface="Arial"/>
              </a:rPr>
              <a:t> (ressursside på SV)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B40488-A26B-68A4-B95C-1EE3DA4E76F1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31710" r="24267" b="29184"/>
          <a:stretch/>
        </p:blipFill>
        <p:spPr bwMode="auto">
          <a:xfrm>
            <a:off x="8039265" y="720590"/>
            <a:ext cx="3444487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BC7C85-0068-2F03-137D-028E9C0CA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8" b="31987"/>
          <a:stretch/>
        </p:blipFill>
        <p:spPr bwMode="auto">
          <a:xfrm>
            <a:off x="8039264" y="1947232"/>
            <a:ext cx="3444488" cy="12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8EAB604-1604-DCD0-04DB-AD7BF1D5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2" y="3424335"/>
            <a:ext cx="3420050" cy="24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FE89FD1-9ED1-E701-685F-B447FCABC0D6}"/>
              </a:ext>
            </a:extLst>
          </p:cNvPr>
          <p:cNvSpPr txBox="1"/>
          <p:nvPr/>
        </p:nvSpPr>
        <p:spPr>
          <a:xfrm>
            <a:off x="8195733" y="3589867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bg1"/>
                </a:solidFill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64431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4FF26A9-5D1F-B3FF-464D-82DEA386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A0E82A2-1A84-8407-4509-F43727E5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4F4A59-B4EF-0E14-507E-DB4026FA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81000"/>
            <a:ext cx="660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17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microsoft.com/office/2006/metadata/properties"/>
    <ds:schemaRef ds:uri="http://www.w3.org/XML/1998/namespace"/>
    <ds:schemaRef ds:uri="e5e35b8c-bb2a-40e7-acd7-beed1d1f14b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5a9c032-1c21-4297-bc4a-1b0e359a6c1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1202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Arial, sans-serif</vt:lpstr>
      <vt:lpstr>Calibri</vt:lpstr>
      <vt:lpstr>Spectral</vt:lpstr>
      <vt:lpstr>Wingdings</vt:lpstr>
      <vt:lpstr>Office Theme</vt:lpstr>
      <vt:lpstr>think-cell Slide</vt:lpstr>
      <vt:lpstr>Hvordan tilpasse eksamensoppgaver?</vt:lpstr>
      <vt:lpstr>Trend &amp; hype?</vt:lpstr>
      <vt:lpstr>Eksempel på ”prompts” / instrukser til ChatGPT-4</vt:lpstr>
      <vt:lpstr>Generelt</vt:lpstr>
      <vt:lpstr>Tilpassing</vt:lpstr>
      <vt:lpstr>Videreutvikle vurderingsformer &amp; alternativer</vt:lpstr>
      <vt:lpstr>Videre?</vt:lpstr>
      <vt:lpstr>Ressurser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Kunstig intelligens og læring i høyere utdanning</dc:title>
  <dc:creator>Cato Bjørkli</dc:creator>
  <cp:lastModifiedBy>Frode Torp Christensen</cp:lastModifiedBy>
  <cp:revision>8</cp:revision>
  <cp:lastPrinted>2023-03-26T23:31:34Z</cp:lastPrinted>
  <dcterms:created xsi:type="dcterms:W3CDTF">2023-03-26T22:09:38Z</dcterms:created>
  <dcterms:modified xsi:type="dcterms:W3CDTF">2023-04-24T07:42:54Z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