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31"/>
  </p:notesMasterIdLst>
  <p:handoutMasterIdLst>
    <p:handoutMasterId r:id="rId32"/>
  </p:handoutMasterIdLst>
  <p:sldIdLst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1C467-51D6-4E98-BAA7-AD071F4E63D3}" type="datetimeFigureOut">
              <a:rPr lang="nb-NO" smtClean="0"/>
              <a:t>04.01.2017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F412-EA29-4F6D-A3B7-5FB1E5634F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0286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9073B-AB1A-448D-B3A4-51B9FE0E3A76}" type="datetimeFigureOut">
              <a:rPr lang="nb-NO" smtClean="0"/>
              <a:t>04.01.2017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2A031-BFAF-4380-84DF-51F615B065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652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hitman.syr.edu/wsmhelp/faculty-resources/instructional-design-delivery/teaching-pedagogy/flipped-classroom.aspx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A031-BFAF-4380-84DF-51F615B0658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80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>
                <a:solidFill>
                  <a:prstClr val="black"/>
                </a:solidFill>
              </a:rPr>
              <a:pPr/>
              <a:t>24</a:t>
            </a:fld>
            <a:endParaRPr lang="en-US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22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19100" y="744538"/>
            <a:ext cx="595630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AE28-23FC-4F49-BED2-F9246BF16C1A}" type="slidenum">
              <a:rPr lang="nb-NO" smtClean="0">
                <a:solidFill>
                  <a:prstClr val="black"/>
                </a:solidFill>
              </a:rPr>
              <a:pPr/>
              <a:t>25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1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BD956-FA14-4209-8C15-28789B173A1F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Hvilke kunnskapsformer er mest krevende – og hvor setter vi inn de beste undervisningsressursene?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http://whitman.syr.edu/wsmhelp/faculty-resources/instructional-design-delivery/teaching-pedagogy/flipped-classroom.aspx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BD956-FA14-4209-8C15-28789B173A1F}" type="slidenum">
              <a:rPr lang="nb-NO" smtClean="0">
                <a:solidFill>
                  <a:prstClr val="black"/>
                </a:solidFill>
              </a:rPr>
              <a:pPr/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>
                <a:solidFill>
                  <a:prstClr val="black"/>
                </a:solidFill>
              </a:rPr>
              <a:pPr/>
              <a:t>16</a:t>
            </a:fld>
            <a:endParaRPr lang="en-US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>
                <a:solidFill>
                  <a:prstClr val="black"/>
                </a:solidFill>
              </a:rPr>
              <a:pPr/>
              <a:t>18</a:t>
            </a:fld>
            <a:endParaRPr lang="en-US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19100" y="744538"/>
            <a:ext cx="595630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AE28-23FC-4F49-BED2-F9246BF16C1A}" type="slidenum">
              <a:rPr lang="nb-NO" smtClean="0">
                <a:solidFill>
                  <a:prstClr val="black"/>
                </a:solidFill>
              </a:rPr>
              <a:pPr/>
              <a:t>19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0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Hatties</a:t>
            </a:r>
            <a:r>
              <a:rPr lang="nb-NO" baseline="0" dirty="0"/>
              <a:t> </a:t>
            </a:r>
            <a:r>
              <a:rPr lang="nb-NO" baseline="0" dirty="0" err="1"/>
              <a:t>meta</a:t>
            </a:r>
            <a:r>
              <a:rPr lang="nb-NO" baseline="0" dirty="0"/>
              <a:t>-</a:t>
            </a:r>
            <a:r>
              <a:rPr lang="nb-NO" baseline="0" dirty="0" err="1"/>
              <a:t>meta</a:t>
            </a:r>
            <a:r>
              <a:rPr lang="nb-NO" baseline="0" dirty="0"/>
              <a:t>-analyse av effektforskning på undervisning og læring (</a:t>
            </a:r>
            <a:r>
              <a:rPr lang="nb-NO" baseline="0" dirty="0" err="1"/>
              <a:t>Hattie</a:t>
            </a:r>
            <a:r>
              <a:rPr lang="nb-NO" baseline="0" dirty="0"/>
              <a:t>, 2009)</a:t>
            </a:r>
          </a:p>
          <a:p>
            <a:endParaRPr lang="nb-NO" baseline="0" dirty="0"/>
          </a:p>
          <a:p>
            <a:r>
              <a:rPr lang="nb-NO" baseline="0" dirty="0"/>
              <a:t>Over 800 metaanalyser, basert på over 52000 studier, </a:t>
            </a:r>
            <a:r>
              <a:rPr lang="nb-NO" baseline="0" dirty="0" err="1"/>
              <a:t>omfattendene</a:t>
            </a:r>
            <a:r>
              <a:rPr lang="nb-NO" baseline="0" dirty="0"/>
              <a:t> nesten 150000 effektstørrelser og millioner av studenter. Konklusjon fra 2011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>
                <a:solidFill>
                  <a:prstClr val="black"/>
                </a:solidFill>
              </a:rPr>
              <a:pPr/>
              <a:t>21</a:t>
            </a:fld>
            <a:endParaRPr lang="en-US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Handler om at de fleste av oss er ganske dårlige</a:t>
            </a:r>
            <a:r>
              <a:rPr lang="nb-NO" baseline="0" dirty="0"/>
              <a:t> til å vurdere hvor godt vi mestrer noe av det vi forsøker å lære oss. I denne </a:t>
            </a:r>
            <a:r>
              <a:rPr lang="nb-NO" baseline="0" dirty="0" err="1"/>
              <a:t>figueren</a:t>
            </a:r>
            <a:r>
              <a:rPr lang="nb-NO" baseline="0" dirty="0"/>
              <a:t> her ser vi et utvalg av data fra noen </a:t>
            </a:r>
            <a:r>
              <a:rPr lang="nb-NO" baseline="0" dirty="0" err="1"/>
              <a:t>førsteårs</a:t>
            </a:r>
            <a:r>
              <a:rPr lang="nb-NO" baseline="0" dirty="0"/>
              <a:t> studenter. De er delt inn i fire grupper basert på hvor godt de har prestert på en eksamensliknende prøve. De som har prestert dårligst ser vi til venstre og de som har prestert best til </a:t>
            </a:r>
            <a:r>
              <a:rPr lang="nb-NO" baseline="0" dirty="0" err="1"/>
              <a:t>høryre</a:t>
            </a:r>
            <a:r>
              <a:rPr lang="nb-NO" baseline="0" dirty="0"/>
              <a:t>. På Y-aksen ser vi ytelsen på prøve i </a:t>
            </a:r>
            <a:r>
              <a:rPr lang="nb-NO" baseline="0" dirty="0" err="1"/>
              <a:t>persentil</a:t>
            </a:r>
            <a:r>
              <a:rPr lang="nb-NO" baseline="0" dirty="0"/>
              <a:t> ranking. Det er tre grafer i den </a:t>
            </a:r>
            <a:r>
              <a:rPr lang="nb-NO" baseline="0" dirty="0" err="1"/>
              <a:t>figueren</a:t>
            </a:r>
            <a:r>
              <a:rPr lang="nb-NO" baseline="0" dirty="0"/>
              <a:t> her. Den med triangelen (den som skråner), den viser studentenes faktisk ytelse på prøven. De to andre grafene de viser </a:t>
            </a:r>
            <a:r>
              <a:rPr lang="nb-NO" baseline="0" dirty="0" err="1"/>
              <a:t>studentnees</a:t>
            </a:r>
            <a:r>
              <a:rPr lang="nb-NO" baseline="0" dirty="0"/>
              <a:t> egne vurderinger av hvor godt de tror de </a:t>
            </a:r>
            <a:r>
              <a:rPr lang="nb-NO" baseline="0" dirty="0" err="1"/>
              <a:t>mestrerer</a:t>
            </a:r>
            <a:r>
              <a:rPr lang="nb-NO" baseline="0" dirty="0"/>
              <a:t> stoffet de blir </a:t>
            </a:r>
            <a:r>
              <a:rPr lang="nb-NO" baseline="0" dirty="0" err="1"/>
              <a:t>prøvet</a:t>
            </a:r>
            <a:r>
              <a:rPr lang="nb-NO" baseline="0" dirty="0"/>
              <a:t> i, og hvor godt de tror de presterte på prøven. De grafene har nesten ikke </a:t>
            </a:r>
            <a:r>
              <a:rPr lang="nb-NO" baseline="0" dirty="0" err="1"/>
              <a:t>hellning</a:t>
            </a:r>
            <a:r>
              <a:rPr lang="nb-NO" baseline="0" dirty="0"/>
              <a:t>. De fleste studenter tror de mestrer stoffet omtrent like bra. </a:t>
            </a:r>
            <a:r>
              <a:rPr lang="nb-NO" baseline="0" dirty="0" err="1"/>
              <a:t>Imidleritd</a:t>
            </a:r>
            <a:r>
              <a:rPr lang="nb-NO" baseline="0" dirty="0"/>
              <a:t> er det kun de beste studentene som treffer </a:t>
            </a:r>
            <a:r>
              <a:rPr lang="nb-NO" baseline="0" dirty="0" err="1"/>
              <a:t>nogenlunde</a:t>
            </a:r>
            <a:r>
              <a:rPr lang="nb-NO" baseline="0" dirty="0"/>
              <a:t> godt når de skal vurdere sin egen mestring av læringsstoffet. De fleste, og særlig den nedre halvdelen overvurderer seg selv </a:t>
            </a:r>
            <a:r>
              <a:rPr lang="nb-NO" baseline="0" dirty="0" err="1"/>
              <a:t>gankse</a:t>
            </a:r>
            <a:r>
              <a:rPr lang="nb-NO" baseline="0" dirty="0"/>
              <a:t> grovt. </a:t>
            </a:r>
            <a:r>
              <a:rPr lang="nb-NO" baseline="0" dirty="0" err="1"/>
              <a:t>Dunning</a:t>
            </a:r>
            <a:r>
              <a:rPr lang="nb-NO" baseline="0" dirty="0"/>
              <a:t> </a:t>
            </a:r>
            <a:r>
              <a:rPr lang="nb-NO" baseline="0" dirty="0" err="1"/>
              <a:t>Kruger</a:t>
            </a:r>
            <a:r>
              <a:rPr lang="nb-NO" baseline="0" dirty="0"/>
              <a:t> beskriver disse studentene som lidende under en dobbelt forbannelse. Ikke bare har det ikke peiling, men de har ikke peiling på at de ikke har peiling. Dette fenomenet er reprodusert i mange ulike utvalg og med mange ulike typer oppgaver. Hvorfor skjer det? En forklaring vil være mangfoldig og kompleks, men en god kandidat til en medvirkende faktor er dette: «at for en student i høyere utdanning kan det være langt mellom hver gang de får god informasjon om hvor godt de får til å lære seg det de forsøker å lære seg. Dette gjør seg kanskje mest gjeldene for store studentkull, der den tradisjonelle </a:t>
            </a:r>
            <a:r>
              <a:rPr lang="nb-NO" baseline="0" dirty="0" err="1"/>
              <a:t>enveise</a:t>
            </a:r>
            <a:r>
              <a:rPr lang="nb-NO" baseline="0" dirty="0"/>
              <a:t> </a:t>
            </a:r>
            <a:r>
              <a:rPr lang="nb-NO" baseline="0" dirty="0" err="1"/>
              <a:t>forelsningen</a:t>
            </a:r>
            <a:r>
              <a:rPr lang="nb-NO" baseline="0" dirty="0"/>
              <a:t> er den gjengse undervisningsformen. Bruk av </a:t>
            </a:r>
            <a:r>
              <a:rPr lang="nb-NO" baseline="0" dirty="0" err="1"/>
              <a:t>flervalgsoppgaver</a:t>
            </a:r>
            <a:r>
              <a:rPr lang="nb-NO" baseline="0" dirty="0"/>
              <a:t>/lang-</a:t>
            </a:r>
            <a:r>
              <a:rPr lang="nb-NO" baseline="0" dirty="0" err="1"/>
              <a:t>kortsvarsoppgaer</a:t>
            </a:r>
            <a:r>
              <a:rPr lang="nb-NO" baseline="0" dirty="0"/>
              <a:t> og </a:t>
            </a:r>
            <a:r>
              <a:rPr lang="nb-NO" baseline="0" dirty="0" err="1"/>
              <a:t>SRSer</a:t>
            </a:r>
            <a:r>
              <a:rPr lang="nb-NO" baseline="0" dirty="0"/>
              <a:t> representerer antagelig én mulighet til å tilby studentene litt tilbakemelding og FEEDBACK om hvor godt de faktisk lærer.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>
                <a:solidFill>
                  <a:prstClr val="black"/>
                </a:solidFill>
              </a:rPr>
              <a:pPr/>
              <a:t>22</a:t>
            </a:fld>
            <a:endParaRPr lang="en-US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</a:t>
            </a:r>
            <a:r>
              <a:rPr lang="nb-NO" baseline="0" dirty="0"/>
              <a:t> annet fenomen som burde tilsi at </a:t>
            </a:r>
            <a:r>
              <a:rPr lang="nb-NO" baseline="0" dirty="0" err="1"/>
              <a:t>SRSer</a:t>
            </a:r>
            <a:r>
              <a:rPr lang="nb-NO" baseline="0" dirty="0"/>
              <a:t> kan bidra til å øke læringsutbytte for studentene er det som er kjent som Testeffekten. Testeffekten går rett og slett ut på at studenter som får testet sin forståelse eller hukommelse (</a:t>
            </a:r>
            <a:r>
              <a:rPr lang="nb-NO" baseline="0" dirty="0" err="1"/>
              <a:t>Jfr</a:t>
            </a:r>
            <a:r>
              <a:rPr lang="nb-NO" baseline="0" dirty="0"/>
              <a:t> Bloom) på et materiale de forsøker å lære seg, de yter mye bedre på eksamener og prøver enn studenter som repeterer materialet på mer passive måter. Dette har vært godt dokumentert i godt kontrollerte </a:t>
            </a:r>
            <a:r>
              <a:rPr lang="nb-NO" baseline="0" dirty="0" err="1"/>
              <a:t>laberatorie</a:t>
            </a:r>
            <a:r>
              <a:rPr lang="nb-NO" baseline="0" dirty="0"/>
              <a:t> studier </a:t>
            </a:r>
            <a:r>
              <a:rPr lang="nb-NO" baseline="0" dirty="0" err="1"/>
              <a:t>gankse</a:t>
            </a:r>
            <a:r>
              <a:rPr lang="nb-NO" baseline="0" dirty="0"/>
              <a:t> lenge, men i de senere 10-20 årene har også blitt testet i mer økologisk og valide og naturlig undervisnings og utdanningssammenhenger. Noe av testeffekten har sin forklaring i tilbakemeldingselementet som ligger i det å gjøre. Men det dreier seg kanskje først og fremst om øvelse i hente noe fram fra hukommelsen og anvende den, det er noe i seg selv som styrker læring.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>
                <a:solidFill>
                  <a:prstClr val="black"/>
                </a:solidFill>
              </a:rPr>
              <a:pPr/>
              <a:t>23</a:t>
            </a:fld>
            <a:endParaRPr lang="en-US" alt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6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00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57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0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11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53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83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2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08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8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559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0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80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46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7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03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3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90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76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21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1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666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01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40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86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2300554"/>
            <a:ext cx="7543800" cy="11430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90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85D23-DD65-4C79-85E3-BFD5321579C7}" type="datetime1">
              <a:rPr lang="nb-NO" altLang="nb-NO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641C6-D45E-4B3A-A08E-AC8766AC1DAC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50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6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1F464-7C15-4F11-AADB-237E7A454215}" type="datetime1">
              <a:rPr lang="nb-NO" altLang="nb-NO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94837-C0B8-488E-85FD-51EB1D151D95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27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F2973-0B22-4282-8565-7A0E184B4E70}" type="datetime1">
              <a:rPr lang="nb-NO" altLang="nb-NO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EE00B-82FC-47F9-A9E4-D7D49E2FC53D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6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7D20F-71F0-4DE9-B431-0DEBF298AC75}" type="datetime1">
              <a:rPr lang="nb-NO" altLang="nb-NO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D0B60-1B5D-4E70-991D-D50E967558F9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8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499AF-E6E2-412F-956B-876FD1C34410}" type="datetime1">
              <a:rPr lang="nb-NO" altLang="nb-NO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0E800-F732-471D-98EA-1CEF5C3FBCBF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65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B1765-242F-4223-91E4-CFCB44427516}" type="datetime1">
              <a:rPr lang="nb-NO" altLang="nb-NO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2E8C4-9A45-457D-A489-12015E914BE2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73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BF28-FB2A-4AEC-91F1-40FAF83F6D7C}" type="datetime1">
              <a:rPr lang="nb-NO" altLang="nb-NO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C2191-4972-4EEC-B3C6-41B02CD4E13B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48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76BF2-5696-4269-86B8-2A554B8C574C}" type="datetime1">
              <a:rPr lang="nb-NO" altLang="nb-NO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0F646-FDA5-4F95-A2B6-53C08793E556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26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561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02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9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45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31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5A87C-BAE1-457C-8275-6239A26381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A1B-1E3C-4D2F-BFA1-033A83316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5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741C9-2B36-49E1-8CFF-684F4348AAD4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04.01.2017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2E34-0EAB-489B-8D4A-29E39B65E04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5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1" y="849630"/>
            <a:ext cx="7921625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  <a:endParaRPr lang="en-US" altLang="nb-NO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Rediger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D93BF0-3F65-4DB6-BA10-0E6729C3EA2F}" type="datetime1">
              <a:rPr lang="nb-NO" altLang="nb-NO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95F283-0CE8-48B6-BDEE-BDD846E51A0B}" type="slidenum">
              <a:rPr lang="en-US" altLang="nb-NO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61926"/>
            <a:ext cx="22113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4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io.bibsys.no/courses/24/pages/7-dot-5-hvordan-lage-gode-klikker-sporsmal?module_item_id=5927" TargetMode="Externa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meddev.uio.no/elaringsportalen/bott_show_lesson?id=27&amp;subjectname=Medisinsk%20etikk" TargetMode="External"/><Relationship Id="rId3" Type="http://schemas.openxmlformats.org/officeDocument/2006/relationships/hyperlink" Target="https://www.mentimeter.com/app" TargetMode="External"/><Relationship Id="rId7" Type="http://schemas.openxmlformats.org/officeDocument/2006/relationships/hyperlink" Target="https://fronter.com/uio/main.p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wikispaces.com/" TargetMode="External"/><Relationship Id="rId5" Type="http://schemas.openxmlformats.org/officeDocument/2006/relationships/hyperlink" Target="https://www.google.com/forms/about/" TargetMode="External"/><Relationship Id="rId4" Type="http://schemas.openxmlformats.org/officeDocument/2006/relationships/hyperlink" Target="https://nettskjema.uio.no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6"/>
          <p:cNvSpPr>
            <a:spLocks noGrp="1"/>
          </p:cNvSpPr>
          <p:nvPr>
            <p:ph type="subTitle" sz="quarter" idx="1"/>
          </p:nvPr>
        </p:nvSpPr>
        <p:spPr>
          <a:xfrm>
            <a:off x="539552" y="2348880"/>
            <a:ext cx="8496944" cy="1752600"/>
          </a:xfrm>
        </p:spPr>
        <p:txBody>
          <a:bodyPr/>
          <a:lstStyle/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Frokostmøte: Digitalisering av undervisning</a:t>
            </a:r>
            <a:br>
              <a:rPr lang="nb-NO" dirty="0" smtClean="0"/>
            </a:br>
            <a:endParaRPr lang="nb-NO" dirty="0" smtClean="0"/>
          </a:p>
          <a:p>
            <a:pPr eaLnBrk="1" hangingPunct="1"/>
            <a:r>
              <a:rPr lang="nb-NO" sz="2000" dirty="0" smtClean="0"/>
              <a:t>Fredag 9. desember 2016</a:t>
            </a:r>
            <a:endParaRPr lang="nb-NO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Flipped</a:t>
            </a:r>
            <a:r>
              <a:rPr lang="nb-NO" dirty="0"/>
              <a:t> </a:t>
            </a:r>
            <a:r>
              <a:rPr lang="nb-NO" dirty="0" err="1"/>
              <a:t>classroom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Mindre tid brukes til ren formidling i undervisningen</a:t>
            </a:r>
          </a:p>
          <a:p>
            <a:r>
              <a:rPr lang="nb-NO" dirty="0" smtClean="0"/>
              <a:t>Mer tid til studentaktivitet, f.eks. gruppediskusjoner, debatter, oppgavearbeid</a:t>
            </a:r>
          </a:p>
          <a:p>
            <a:r>
              <a:rPr lang="nb-NO" dirty="0" smtClean="0"/>
              <a:t>Læreren får mer tid til å gi studenter tilbakemelding</a:t>
            </a:r>
          </a:p>
          <a:p>
            <a:r>
              <a:rPr lang="nb-NO" dirty="0" smtClean="0"/>
              <a:t>Læreren får et bedre grunnlag for å vurdere hva studentene trenger å lære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49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Kunnskaper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fontAlgn="base"/>
            <a:r>
              <a:rPr lang="nb-NO" dirty="0" smtClean="0"/>
              <a:t>Memorering</a:t>
            </a:r>
            <a:endParaRPr lang="nb-NO" dirty="0"/>
          </a:p>
          <a:p>
            <a:pPr fontAlgn="base"/>
            <a:r>
              <a:rPr lang="nb-NO" dirty="0"/>
              <a:t>Forståelse</a:t>
            </a:r>
          </a:p>
          <a:p>
            <a:pPr fontAlgn="base"/>
            <a:r>
              <a:rPr lang="nb-NO" dirty="0"/>
              <a:t>Anvendelse</a:t>
            </a:r>
          </a:p>
          <a:p>
            <a:pPr fontAlgn="base"/>
            <a:r>
              <a:rPr lang="nb-NO" dirty="0" smtClean="0"/>
              <a:t>Evaluering</a:t>
            </a:r>
            <a:endParaRPr lang="nb-NO" dirty="0"/>
          </a:p>
          <a:p>
            <a:pPr marL="0" indent="0" fontAlgn="base">
              <a:buNone/>
            </a:pPr>
            <a:endParaRPr lang="nb-NO" dirty="0" smtClean="0"/>
          </a:p>
          <a:p>
            <a:pPr marL="0" indent="0" fontAlgn="base">
              <a:buNone/>
            </a:pPr>
            <a:endParaRPr lang="nb-NO" dirty="0"/>
          </a:p>
          <a:p>
            <a:pPr marL="0" indent="0" fontAlgn="base">
              <a:buNone/>
            </a:pPr>
            <a:r>
              <a:rPr lang="nb-NO" sz="1800" dirty="0"/>
              <a:t>	</a:t>
            </a:r>
            <a:r>
              <a:rPr lang="nb-NO" sz="1800" dirty="0" smtClean="0"/>
              <a:t>						(Bloom, 1956)</a:t>
            </a:r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ight Brace 3"/>
          <p:cNvSpPr/>
          <p:nvPr/>
        </p:nvSpPr>
        <p:spPr>
          <a:xfrm>
            <a:off x="3419872" y="1772816"/>
            <a:ext cx="504056" cy="93610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320244" y="2348880"/>
            <a:ext cx="504056" cy="158417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979258"/>
            <a:ext cx="248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prstClr val="black"/>
                </a:solidFill>
              </a:rPr>
              <a:t>Forberedelse</a:t>
            </a:r>
            <a:endParaRPr lang="nb-NO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3" y="2924944"/>
            <a:ext cx="248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prstClr val="black"/>
                </a:solidFill>
              </a:rPr>
              <a:t>Undervisning</a:t>
            </a:r>
            <a:endParaRPr lang="nb-NO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Forberedelse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Oppdrag – f.eks.:</a:t>
            </a:r>
          </a:p>
          <a:p>
            <a:r>
              <a:rPr lang="nb-NO" dirty="0" smtClean="0"/>
              <a:t>Forklare</a:t>
            </a:r>
          </a:p>
          <a:p>
            <a:r>
              <a:rPr lang="nb-NO" dirty="0" smtClean="0"/>
              <a:t>Vurdere</a:t>
            </a:r>
          </a:p>
          <a:p>
            <a:r>
              <a:rPr lang="nb-NO" dirty="0" smtClean="0"/>
              <a:t>Foreslå</a:t>
            </a:r>
          </a:p>
          <a:p>
            <a:r>
              <a:rPr lang="nb-NO" dirty="0" smtClean="0"/>
              <a:t>Formulere spørsmål</a:t>
            </a:r>
          </a:p>
          <a:p>
            <a:r>
              <a:rPr lang="nb-NO" dirty="0" smtClean="0"/>
              <a:t>Oppsummere</a:t>
            </a:r>
          </a:p>
          <a:p>
            <a:r>
              <a:rPr lang="nb-NO" dirty="0" smtClean="0"/>
              <a:t>Sammenligne – forskjeller/likheter</a:t>
            </a:r>
          </a:p>
          <a:p>
            <a:r>
              <a:rPr lang="nb-NO" dirty="0" smtClean="0"/>
              <a:t>Definere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AutoShape 6" descr="Image result for stude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AutoShape 8" descr="Image result for studen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r="2502"/>
          <a:stretch/>
        </p:blipFill>
        <p:spPr bwMode="auto">
          <a:xfrm>
            <a:off x="6235617" y="1412777"/>
            <a:ext cx="195858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284985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2160240" cy="16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9" r="30382"/>
          <a:stretch/>
        </p:blipFill>
        <p:spPr bwMode="auto">
          <a:xfrm>
            <a:off x="4572000" y="1988840"/>
            <a:ext cx="1576164" cy="214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7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Undervisningen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Tar utgangspunkt i studentenes forberedelser</a:t>
            </a:r>
          </a:p>
          <a:p>
            <a:r>
              <a:rPr lang="nb-NO" dirty="0" smtClean="0"/>
              <a:t>Mindre formidling</a:t>
            </a:r>
          </a:p>
          <a:p>
            <a:r>
              <a:rPr lang="nb-NO" dirty="0" smtClean="0"/>
              <a:t>Er mer interaktiv</a:t>
            </a:r>
          </a:p>
          <a:p>
            <a:r>
              <a:rPr lang="nb-NO" dirty="0" smtClean="0"/>
              <a:t>Jobbing i smågrupper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11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545229"/>
            <a:ext cx="7543800" cy="1143000"/>
          </a:xfrm>
        </p:spPr>
        <p:txBody>
          <a:bodyPr/>
          <a:lstStyle/>
          <a:p>
            <a:pPr eaLnBrk="1" hangingPunct="1"/>
            <a:r>
              <a:rPr lang="nb-NO" altLang="nb-NO" sz="4800" dirty="0" err="1"/>
              <a:t>Flipped</a:t>
            </a:r>
            <a:r>
              <a:rPr lang="nb-NO" altLang="nb-NO" sz="4800" dirty="0"/>
              <a:t> </a:t>
            </a:r>
            <a:r>
              <a:rPr lang="nb-NO" altLang="nb-NO" sz="4800" dirty="0" err="1"/>
              <a:t>Classroom</a:t>
            </a:r>
            <a:r>
              <a:rPr lang="nb-NO" altLang="nb-NO" sz="4800" dirty="0"/>
              <a:t> –digitale verktøy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3688229"/>
            <a:ext cx="7543800" cy="1752600"/>
          </a:xfrm>
        </p:spPr>
        <p:txBody>
          <a:bodyPr/>
          <a:lstStyle/>
          <a:p>
            <a:pPr eaLnBrk="1" hangingPunct="1"/>
            <a:r>
              <a:rPr lang="nb-NO" altLang="nb-NO" dirty="0"/>
              <a:t> Eksempler på bruk av digitale verktøy </a:t>
            </a:r>
          </a:p>
          <a:p>
            <a:pPr eaLnBrk="1" hangingPunct="1"/>
            <a:r>
              <a:rPr lang="nb-NO" altLang="nb-NO" dirty="0"/>
              <a:t>	Mikkel K. Skjeflo &amp; Audun Bjerknes </a:t>
            </a:r>
          </a:p>
        </p:txBody>
      </p:sp>
    </p:spTree>
    <p:extLst>
      <p:ext uri="{BB962C8B-B14F-4D97-AF65-F5344CB8AC3E}">
        <p14:creationId xmlns:p14="http://schemas.microsoft.com/office/powerpoint/2010/main" val="278197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Plan for dagen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Introduksjon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Video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Blooms Taksonomi FC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Teoretiske perspektiver på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Eksempler på verktøy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Spørsmål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15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6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Engasjement ved bruk av video – empiri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038" y="2792719"/>
            <a:ext cx="5502828" cy="3663077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16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91" y="1873628"/>
            <a:ext cx="5056393" cy="11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9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«perfekte» opplæringsvideoen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1981200"/>
            <a:ext cx="3161928" cy="4114800"/>
          </a:xfrm>
        </p:spPr>
        <p:txBody>
          <a:bodyPr/>
          <a:lstStyle/>
          <a:p>
            <a:r>
              <a:rPr lang="nb-NO" sz="1400" dirty="0"/>
              <a:t>Videolengde under 6 min (lag heller flere)</a:t>
            </a:r>
          </a:p>
          <a:p>
            <a:r>
              <a:rPr lang="nb-NO" sz="1400" dirty="0"/>
              <a:t>Snakk raskt og engasjert </a:t>
            </a:r>
          </a:p>
          <a:p>
            <a:r>
              <a:rPr lang="nb-NO" sz="1400" dirty="0"/>
              <a:t>Film på kontoret (Uformelt)</a:t>
            </a:r>
          </a:p>
          <a:p>
            <a:r>
              <a:rPr lang="nb-NO" sz="1400" dirty="0"/>
              <a:t>Bruk god mikrofon – god lyd er viktig </a:t>
            </a:r>
          </a:p>
          <a:p>
            <a:r>
              <a:rPr lang="nb-NO" sz="1400" dirty="0"/>
              <a:t>Forbered deg godt før opptaket </a:t>
            </a:r>
          </a:p>
          <a:p>
            <a:r>
              <a:rPr lang="nb-NO" sz="1400" dirty="0"/>
              <a:t>En filmtagning – Klipp eventuelt bort feil – du har ikke flere tagninger </a:t>
            </a:r>
          </a:p>
          <a:p>
            <a:r>
              <a:rPr lang="nb-NO" sz="1400" dirty="0"/>
              <a:t>Kom i gang med å publisere film på </a:t>
            </a:r>
            <a:r>
              <a:rPr lang="nb-NO" sz="1400" dirty="0" err="1"/>
              <a:t>Youtube</a:t>
            </a:r>
            <a:r>
              <a:rPr lang="nb-NO" sz="1400" dirty="0"/>
              <a:t> (statistikk) – den første er den vanskeligste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17</a:t>
            </a:fld>
            <a:endParaRPr lang="en-US" altLang="nb-NO">
              <a:solidFill>
                <a:srgbClr val="808080"/>
              </a:solidFill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 bwMode="auto">
          <a:xfrm>
            <a:off x="3923928" y="1994536"/>
            <a:ext cx="316192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64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608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9015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940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866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kern="0" dirty="0">
                <a:solidFill>
                  <a:srgbClr val="000000"/>
                </a:solidFill>
              </a:rPr>
              <a:t>Bruk en kombinasjon av </a:t>
            </a:r>
            <a:r>
              <a:rPr lang="nb-NO" sz="1400" kern="0" dirty="0" err="1">
                <a:solidFill>
                  <a:srgbClr val="000000"/>
                </a:solidFill>
              </a:rPr>
              <a:t>Screencast</a:t>
            </a:r>
            <a:r>
              <a:rPr lang="nb-NO" sz="1400" kern="0" dirty="0">
                <a:solidFill>
                  <a:srgbClr val="000000"/>
                </a:solidFill>
              </a:rPr>
              <a:t>, </a:t>
            </a:r>
            <a:r>
              <a:rPr lang="nb-NO" sz="1400" kern="0" dirty="0" err="1">
                <a:solidFill>
                  <a:srgbClr val="000000"/>
                </a:solidFill>
              </a:rPr>
              <a:t>Powerpoint</a:t>
            </a:r>
            <a:r>
              <a:rPr lang="nb-NO" sz="1400" kern="0" dirty="0">
                <a:solidFill>
                  <a:srgbClr val="000000"/>
                </a:solidFill>
              </a:rPr>
              <a:t>, </a:t>
            </a:r>
            <a:r>
              <a:rPr lang="nb-NO" sz="1400" kern="0" dirty="0" err="1">
                <a:solidFill>
                  <a:srgbClr val="000000"/>
                </a:solidFill>
              </a:rPr>
              <a:t>Talking</a:t>
            </a:r>
            <a:r>
              <a:rPr lang="nb-NO" sz="1400" kern="0" dirty="0">
                <a:solidFill>
                  <a:srgbClr val="000000"/>
                </a:solidFill>
              </a:rPr>
              <a:t> Head og fortellerstemme, samtidig som du tegner med penn på presentasjonen. </a:t>
            </a:r>
          </a:p>
          <a:p>
            <a:r>
              <a:rPr lang="nb-NO" sz="1400" kern="0" dirty="0">
                <a:solidFill>
                  <a:srgbClr val="000000"/>
                </a:solidFill>
              </a:rPr>
              <a:t>Det er lov å trykke pause </a:t>
            </a:r>
          </a:p>
          <a:p>
            <a:r>
              <a:rPr lang="nb-NO" sz="1400" kern="0" dirty="0" err="1">
                <a:solidFill>
                  <a:srgbClr val="000000"/>
                </a:solidFill>
              </a:rPr>
              <a:t>Interaktivtet</a:t>
            </a:r>
            <a:r>
              <a:rPr lang="nb-NO" sz="1400" kern="0" dirty="0">
                <a:solidFill>
                  <a:srgbClr val="000000"/>
                </a:solidFill>
              </a:rPr>
              <a:t> – f.eks. Quiz før, underveis eller etter videoene. </a:t>
            </a:r>
          </a:p>
        </p:txBody>
      </p:sp>
    </p:spTree>
    <p:extLst>
      <p:ext uri="{BB962C8B-B14F-4D97-AF65-F5344CB8AC3E}">
        <p14:creationId xmlns:p14="http://schemas.microsoft.com/office/powerpoint/2010/main" val="27353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Blooms taksonomi revidert: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9" y="2140267"/>
            <a:ext cx="4586287" cy="41148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18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8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Flipped</a:t>
            </a:r>
            <a:r>
              <a:rPr lang="nb-NO" dirty="0"/>
              <a:t> </a:t>
            </a:r>
            <a:r>
              <a:rPr lang="nb-NO" dirty="0" err="1"/>
              <a:t>classroom</a:t>
            </a:r>
            <a:r>
              <a:rPr lang="nb-NO" dirty="0"/>
              <a:t> – </a:t>
            </a:r>
            <a:r>
              <a:rPr lang="nb-NO" dirty="0" err="1"/>
              <a:t>Læringsaktiviter</a:t>
            </a:r>
            <a:r>
              <a:rPr lang="nb-NO" dirty="0"/>
              <a:t> og Bloom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94536"/>
            <a:ext cx="3436982" cy="2526182"/>
          </a:xfrm>
          <a:prstGeom prst="rect">
            <a:avLst/>
          </a:prstGeom>
        </p:spPr>
      </p:pic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03" y="2134403"/>
            <a:ext cx="3468880" cy="3608405"/>
          </a:xfrm>
        </p:spPr>
      </p:pic>
      <p:sp>
        <p:nvSpPr>
          <p:cNvPr id="7" name="Rektangel 6"/>
          <p:cNvSpPr/>
          <p:nvPr/>
        </p:nvSpPr>
        <p:spPr bwMode="auto">
          <a:xfrm>
            <a:off x="6561746" y="5848469"/>
            <a:ext cx="1250617" cy="7776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00"/>
                </a:solidFill>
              </a:rPr>
              <a:t>+ Analysere, skape, evaluere </a:t>
            </a:r>
          </a:p>
        </p:txBody>
      </p:sp>
      <p:sp>
        <p:nvSpPr>
          <p:cNvPr id="13" name="Rektangel 12"/>
          <p:cNvSpPr/>
          <p:nvPr/>
        </p:nvSpPr>
        <p:spPr bwMode="auto">
          <a:xfrm>
            <a:off x="7308307" y="1745559"/>
            <a:ext cx="1250617" cy="7776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00"/>
                </a:solidFill>
              </a:rPr>
              <a:t>Huske, forstå, anvende </a:t>
            </a:r>
          </a:p>
        </p:txBody>
      </p:sp>
      <p:cxnSp>
        <p:nvCxnSpPr>
          <p:cNvPr id="14" name="Rett pilkobling 13"/>
          <p:cNvCxnSpPr/>
          <p:nvPr/>
        </p:nvCxnSpPr>
        <p:spPr bwMode="auto">
          <a:xfrm flipH="1">
            <a:off x="7187052" y="5243602"/>
            <a:ext cx="121252" cy="552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Rett pilkobling 15"/>
          <p:cNvCxnSpPr/>
          <p:nvPr/>
        </p:nvCxnSpPr>
        <p:spPr bwMode="auto">
          <a:xfrm flipV="1">
            <a:off x="6927678" y="2028739"/>
            <a:ext cx="320000" cy="3279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ktangel 18"/>
          <p:cNvSpPr/>
          <p:nvPr/>
        </p:nvSpPr>
        <p:spPr bwMode="auto">
          <a:xfrm>
            <a:off x="3313948" y="5243602"/>
            <a:ext cx="1330060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00"/>
                </a:solidFill>
              </a:rPr>
              <a:t>Huske, forstå, anvende + Analysere, skape, evaluere?</a:t>
            </a:r>
          </a:p>
        </p:txBody>
      </p:sp>
      <p:cxnSp>
        <p:nvCxnSpPr>
          <p:cNvPr id="20" name="Rett pilkobling 19"/>
          <p:cNvCxnSpPr/>
          <p:nvPr/>
        </p:nvCxnSpPr>
        <p:spPr bwMode="auto">
          <a:xfrm flipV="1">
            <a:off x="4575656" y="4795625"/>
            <a:ext cx="320000" cy="3279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239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"/>
    </mc:Choice>
    <mc:Fallback xmlns="">
      <p:transition spd="slow" advTm="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7696200" cy="1143000"/>
          </a:xfrm>
        </p:spPr>
        <p:txBody>
          <a:bodyPr/>
          <a:lstStyle/>
          <a:p>
            <a:r>
              <a:rPr lang="nb-NO" dirty="0" smtClean="0"/>
              <a:t>Agenda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sz="2000" dirty="0" smtClean="0"/>
              <a:t>Frokostmøte 9. desember 2016 Kl. 9-11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122512"/>
            <a:ext cx="8837984" cy="41148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lvl="0">
              <a:buFont typeface="+mj-lt"/>
              <a:buAutoNum type="arabicPeriod"/>
            </a:pPr>
            <a:r>
              <a:rPr lang="nb-NO" sz="1600" dirty="0" smtClean="0"/>
              <a:t>Erfaringer med filming av undervisning </a:t>
            </a:r>
            <a:br>
              <a:rPr lang="nb-NO" sz="1600" dirty="0" smtClean="0"/>
            </a:br>
            <a:r>
              <a:rPr lang="nb-NO" sz="1600" dirty="0" smtClean="0"/>
              <a:t>ved Erling Hjelmeng, Maria Lundberg og Alla Pozdnakova</a:t>
            </a:r>
          </a:p>
          <a:p>
            <a:pPr lvl="0">
              <a:buFont typeface="+mj-lt"/>
              <a:buAutoNum type="arabicPeriod"/>
            </a:pPr>
            <a:endParaRPr lang="nb-NO" sz="1600" dirty="0" smtClean="0"/>
          </a:p>
          <a:p>
            <a:pPr>
              <a:buFont typeface="+mj-lt"/>
              <a:buAutoNum type="arabicPeriod"/>
            </a:pPr>
            <a:r>
              <a:rPr lang="nb-NO" sz="1600" dirty="0"/>
              <a:t>Opptaksmuligheter og utstyr ved fakultetet</a:t>
            </a:r>
            <a:br>
              <a:rPr lang="nb-NO" sz="1600" dirty="0"/>
            </a:br>
            <a:r>
              <a:rPr lang="nb-NO" sz="1600" dirty="0"/>
              <a:t>ved Odd-Erik </a:t>
            </a:r>
            <a:r>
              <a:rPr lang="nb-NO" sz="1600" dirty="0" smtClean="0"/>
              <a:t>Pedersen</a:t>
            </a:r>
          </a:p>
          <a:p>
            <a:pPr>
              <a:buFont typeface="+mj-lt"/>
              <a:buAutoNum type="arabicPeriod"/>
            </a:pPr>
            <a:endParaRPr lang="nb-NO" sz="1600" dirty="0" smtClean="0"/>
          </a:p>
          <a:p>
            <a:pPr lvl="0">
              <a:buFont typeface="+mj-lt"/>
              <a:buAutoNum type="arabicPeriod"/>
            </a:pPr>
            <a:r>
              <a:rPr lang="nb-NO" sz="1600" dirty="0" err="1" smtClean="0"/>
              <a:t>Flipped</a:t>
            </a:r>
            <a:r>
              <a:rPr lang="nb-NO" sz="1600" dirty="0" smtClean="0"/>
              <a:t> </a:t>
            </a:r>
            <a:r>
              <a:rPr lang="nb-NO" sz="1600" dirty="0" err="1" smtClean="0"/>
              <a:t>Classrooms</a:t>
            </a:r>
            <a:r>
              <a:rPr lang="nb-NO" sz="1600" dirty="0" smtClean="0"/>
              <a:t> </a:t>
            </a:r>
            <a:br>
              <a:rPr lang="nb-NO" sz="1600" dirty="0" smtClean="0"/>
            </a:br>
            <a:r>
              <a:rPr lang="nb-NO" sz="1600" dirty="0" smtClean="0"/>
              <a:t>ved Helge Strømsø</a:t>
            </a:r>
          </a:p>
          <a:p>
            <a:pPr lvl="0">
              <a:buFont typeface="+mj-lt"/>
              <a:buAutoNum type="arabicPeriod"/>
            </a:pPr>
            <a:endParaRPr lang="nb-NO" sz="1600" dirty="0"/>
          </a:p>
          <a:p>
            <a:pPr lvl="0">
              <a:buFont typeface="+mj-lt"/>
              <a:buAutoNum type="arabicPeriod"/>
            </a:pPr>
            <a:r>
              <a:rPr lang="nb-NO" sz="1600" dirty="0" smtClean="0"/>
              <a:t>Pedagogisk anvendelse av digitale læringsressurser</a:t>
            </a:r>
            <a:br>
              <a:rPr lang="nb-NO" sz="1600" dirty="0" smtClean="0"/>
            </a:br>
            <a:r>
              <a:rPr lang="nb-NO" sz="1600" dirty="0" smtClean="0"/>
              <a:t>ved Mikkel Skjeflo og Jesper Havrevold (DML-gruppen)</a:t>
            </a:r>
            <a:br>
              <a:rPr lang="nb-NO" sz="1600" dirty="0" smtClean="0"/>
            </a:b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i="1" dirty="0"/>
          </a:p>
        </p:txBody>
      </p:sp>
    </p:spTree>
    <p:extLst>
      <p:ext uri="{BB962C8B-B14F-4D97-AF65-F5344CB8AC3E}">
        <p14:creationId xmlns:p14="http://schemas.microsoft.com/office/powerpoint/2010/main" val="21186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oppnå de dypeste nivåene?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Kunnskapsbanken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20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873627"/>
            <a:ext cx="2808312" cy="40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85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Hatties</a:t>
            </a:r>
            <a:r>
              <a:rPr lang="nb-NO" dirty="0"/>
              <a:t> (2011) 3 konklusjoner for hva de beste lærerne gjør i høyere utdanning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b-NO" dirty="0"/>
              <a:t>De har klare læringsmål og suksesskriterier</a:t>
            </a:r>
          </a:p>
          <a:p>
            <a:pPr marL="457200" indent="-457200">
              <a:buAutoNum type="arabicPeriod"/>
            </a:pPr>
            <a:r>
              <a:rPr lang="nb-NO" dirty="0"/>
              <a:t>De bruker et mangfold av undervisningsstrategier og vektlegger studentperspektivet </a:t>
            </a:r>
          </a:p>
          <a:p>
            <a:pPr marL="457200" indent="-457200">
              <a:buAutoNum type="arabicPeriod"/>
            </a:pPr>
            <a:r>
              <a:rPr lang="nb-NO" dirty="0"/>
              <a:t>De søker og de gir FEEDBACK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21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126107"/>
            <a:ext cx="2039104" cy="24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Dunning</a:t>
            </a:r>
            <a:r>
              <a:rPr lang="nb-NO" dirty="0"/>
              <a:t>-</a:t>
            </a:r>
            <a:r>
              <a:rPr lang="nb-NO" dirty="0" err="1"/>
              <a:t>Kruger</a:t>
            </a:r>
            <a:r>
              <a:rPr lang="nb-NO" dirty="0"/>
              <a:t>-effekten 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980043"/>
            <a:ext cx="4280572" cy="41148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22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8" y="1980045"/>
            <a:ext cx="3429078" cy="11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1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Testeffekten </a:t>
            </a:r>
            <a:br>
              <a:rPr lang="nb-NO" dirty="0"/>
            </a:b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614398"/>
            <a:ext cx="4572000" cy="41148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23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7" y="1787218"/>
            <a:ext cx="3558133" cy="41991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112" y="5002226"/>
            <a:ext cx="4104456" cy="9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test-teknologier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Legg ut videoer på YOUTUBE for å integrere med Tech.</a:t>
            </a:r>
          </a:p>
          <a:p>
            <a:r>
              <a:rPr lang="nb-NO" dirty="0" err="1"/>
              <a:t>Mentimeter</a:t>
            </a:r>
            <a:r>
              <a:rPr lang="nb-NO" dirty="0"/>
              <a:t> (</a:t>
            </a:r>
            <a:r>
              <a:rPr lang="nb-NO" dirty="0">
                <a:hlinkClick r:id="rId3"/>
              </a:rPr>
              <a:t>https://www.mentimeter.com/app</a:t>
            </a:r>
            <a:r>
              <a:rPr lang="nb-NO" dirty="0"/>
              <a:t>)</a:t>
            </a:r>
          </a:p>
          <a:p>
            <a:r>
              <a:rPr lang="nb-NO" dirty="0"/>
              <a:t>Nettskjema (</a:t>
            </a:r>
            <a:r>
              <a:rPr lang="nb-NO" dirty="0">
                <a:hlinkClick r:id="rId4"/>
              </a:rPr>
              <a:t>https://nettskjema.uio.no/</a:t>
            </a:r>
            <a:r>
              <a:rPr lang="nb-NO" dirty="0"/>
              <a:t>)</a:t>
            </a:r>
          </a:p>
          <a:p>
            <a:r>
              <a:rPr lang="nb-NO" dirty="0"/>
              <a:t>Google forms (</a:t>
            </a:r>
            <a:r>
              <a:rPr lang="nb-NO" dirty="0">
                <a:hlinkClick r:id="rId5"/>
              </a:rPr>
              <a:t>https://www.google.com/forms/about/</a:t>
            </a:r>
            <a:r>
              <a:rPr lang="nb-NO" dirty="0"/>
              <a:t>)</a:t>
            </a:r>
          </a:p>
          <a:p>
            <a:r>
              <a:rPr lang="nb-NO" dirty="0"/>
              <a:t>Wiki Spaces (</a:t>
            </a:r>
            <a:r>
              <a:rPr lang="nb-NO" dirty="0">
                <a:hlinkClick r:id="rId6"/>
              </a:rPr>
              <a:t>https://www.wikispaces.com/</a:t>
            </a:r>
            <a:r>
              <a:rPr lang="nb-NO" dirty="0"/>
              <a:t>)</a:t>
            </a:r>
          </a:p>
          <a:p>
            <a:r>
              <a:rPr lang="nb-NO" dirty="0"/>
              <a:t>LMS Quiz-verktøy (</a:t>
            </a:r>
            <a:r>
              <a:rPr lang="nb-NO" dirty="0">
                <a:hlinkClick r:id="rId7"/>
              </a:rPr>
              <a:t>fronter</a:t>
            </a:r>
            <a:r>
              <a:rPr lang="nb-NO" dirty="0"/>
              <a:t>)</a:t>
            </a:r>
          </a:p>
          <a:p>
            <a:r>
              <a:rPr lang="nb-NO" dirty="0" err="1"/>
              <a:t>Youtube</a:t>
            </a:r>
            <a:r>
              <a:rPr lang="nb-NO" dirty="0"/>
              <a:t> </a:t>
            </a:r>
            <a:r>
              <a:rPr lang="nb-NO" dirty="0" err="1"/>
              <a:t>statistics</a:t>
            </a:r>
            <a:endParaRPr lang="nb-NO" dirty="0"/>
          </a:p>
          <a:p>
            <a:r>
              <a:rPr lang="nb-NO" dirty="0" err="1"/>
              <a:t>Articulate</a:t>
            </a:r>
            <a:r>
              <a:rPr lang="nb-NO" dirty="0"/>
              <a:t> Storyline (</a:t>
            </a:r>
            <a:r>
              <a:rPr lang="nb-NO" dirty="0">
                <a:hlinkClick r:id="rId8"/>
              </a:rPr>
              <a:t>E-</a:t>
            </a:r>
            <a:r>
              <a:rPr lang="nb-NO" dirty="0" err="1">
                <a:hlinkClick r:id="rId8"/>
              </a:rPr>
              <a:t>laringsportalen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24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7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Flipped</a:t>
            </a:r>
            <a:r>
              <a:rPr lang="nb-NO" dirty="0"/>
              <a:t> </a:t>
            </a:r>
            <a:r>
              <a:rPr lang="nb-NO" dirty="0" err="1"/>
              <a:t>classroom</a:t>
            </a:r>
            <a:r>
              <a:rPr lang="nb-NO" dirty="0"/>
              <a:t> – Digitale verktøy 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94536"/>
            <a:ext cx="3436982" cy="2526182"/>
          </a:xfrm>
          <a:prstGeom prst="rect">
            <a:avLst/>
          </a:prstGeom>
        </p:spPr>
      </p:pic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03" y="2134403"/>
            <a:ext cx="3468880" cy="3608405"/>
          </a:xfrm>
        </p:spPr>
      </p:pic>
      <p:sp>
        <p:nvSpPr>
          <p:cNvPr id="7" name="Rektangel 6"/>
          <p:cNvSpPr/>
          <p:nvPr/>
        </p:nvSpPr>
        <p:spPr bwMode="auto">
          <a:xfrm>
            <a:off x="6561746" y="5848469"/>
            <a:ext cx="1250617" cy="7776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00"/>
                </a:solidFill>
              </a:rPr>
              <a:t>+ Analysere, skape, evaluere </a:t>
            </a:r>
          </a:p>
        </p:txBody>
      </p:sp>
      <p:sp>
        <p:nvSpPr>
          <p:cNvPr id="13" name="Rektangel 12"/>
          <p:cNvSpPr/>
          <p:nvPr/>
        </p:nvSpPr>
        <p:spPr bwMode="auto">
          <a:xfrm>
            <a:off x="7308307" y="1745559"/>
            <a:ext cx="1250617" cy="7776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00"/>
                </a:solidFill>
              </a:rPr>
              <a:t>Huske, forstå, anvende </a:t>
            </a:r>
          </a:p>
        </p:txBody>
      </p:sp>
      <p:cxnSp>
        <p:nvCxnSpPr>
          <p:cNvPr id="14" name="Rett pilkobling 13"/>
          <p:cNvCxnSpPr/>
          <p:nvPr/>
        </p:nvCxnSpPr>
        <p:spPr bwMode="auto">
          <a:xfrm flipH="1">
            <a:off x="7164288" y="5243603"/>
            <a:ext cx="144016" cy="499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Rett pilkobling 15"/>
          <p:cNvCxnSpPr/>
          <p:nvPr/>
        </p:nvCxnSpPr>
        <p:spPr bwMode="auto">
          <a:xfrm flipV="1">
            <a:off x="6927678" y="2028739"/>
            <a:ext cx="320000" cy="3279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ktangel 18"/>
          <p:cNvSpPr/>
          <p:nvPr/>
        </p:nvSpPr>
        <p:spPr bwMode="auto">
          <a:xfrm>
            <a:off x="3438450" y="5123552"/>
            <a:ext cx="1330060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Nettskjema, LMS, Wiki Spaces, </a:t>
            </a:r>
            <a:r>
              <a:rPr lang="nb-NO" sz="1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Articulate</a:t>
            </a:r>
            <a:r>
              <a:rPr lang="nb-NO" sz="1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, Google forms++</a:t>
            </a:r>
            <a:endParaRPr lang="nb-NO" sz="1200" dirty="0">
              <a:solidFill>
                <a:srgbClr val="002060"/>
              </a:solidFill>
            </a:endParaRPr>
          </a:p>
        </p:txBody>
      </p:sp>
      <p:cxnSp>
        <p:nvCxnSpPr>
          <p:cNvPr id="20" name="Rett pilkobling 19"/>
          <p:cNvCxnSpPr/>
          <p:nvPr/>
        </p:nvCxnSpPr>
        <p:spPr bwMode="auto">
          <a:xfrm flipV="1">
            <a:off x="4575656" y="4795625"/>
            <a:ext cx="320000" cy="3279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ktangel 3"/>
          <p:cNvSpPr/>
          <p:nvPr/>
        </p:nvSpPr>
        <p:spPr bwMode="auto">
          <a:xfrm>
            <a:off x="7286929" y="1620476"/>
            <a:ext cx="1676826" cy="1032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Nettskjema, LMS, Wiki Spaces, </a:t>
            </a:r>
            <a:r>
              <a:rPr lang="nb-NO" sz="1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Articulate</a:t>
            </a:r>
            <a:r>
              <a:rPr lang="nb-NO" sz="1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, Google forms++</a:t>
            </a:r>
            <a:endParaRPr lang="nb-NO" sz="1200" dirty="0">
              <a:solidFill>
                <a:srgbClr val="002060"/>
              </a:solidFill>
            </a:endParaRPr>
          </a:p>
        </p:txBody>
      </p:sp>
      <p:sp>
        <p:nvSpPr>
          <p:cNvPr id="21" name="Rektangel 20"/>
          <p:cNvSpPr/>
          <p:nvPr/>
        </p:nvSpPr>
        <p:spPr bwMode="auto">
          <a:xfrm>
            <a:off x="6444159" y="5589551"/>
            <a:ext cx="1440211" cy="11230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err="1">
                <a:solidFill>
                  <a:srgbClr val="000000"/>
                </a:solidFill>
              </a:rPr>
              <a:t>Mentimeter</a:t>
            </a:r>
            <a:r>
              <a:rPr lang="nb-NO" sz="1200" dirty="0">
                <a:solidFill>
                  <a:srgbClr val="000000"/>
                </a:solidFill>
              </a:rPr>
              <a:t>, </a:t>
            </a:r>
            <a:r>
              <a:rPr lang="nb-NO" sz="1200" dirty="0" err="1">
                <a:solidFill>
                  <a:srgbClr val="000000"/>
                </a:solidFill>
              </a:rPr>
              <a:t>Kahoot</a:t>
            </a:r>
            <a:r>
              <a:rPr lang="nb-NO" sz="1200" dirty="0">
                <a:solidFill>
                  <a:srgbClr val="000000"/>
                </a:solidFill>
              </a:rPr>
              <a:t>, Nettskjema, Wiki Spaces </a:t>
            </a:r>
          </a:p>
        </p:txBody>
      </p:sp>
    </p:spTree>
    <p:extLst>
      <p:ext uri="{BB962C8B-B14F-4D97-AF65-F5344CB8AC3E}">
        <p14:creationId xmlns:p14="http://schemas.microsoft.com/office/powerpoint/2010/main" val="35033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"/>
    </mc:Choice>
    <mc:Fallback xmlns="">
      <p:transition spd="slow" advTm="19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9" y="1700808"/>
            <a:ext cx="2714927" cy="41148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04.01.2017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26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9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Opptak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Forberedelser</a:t>
            </a:r>
            <a:endParaRPr lang="en-US" dirty="0" smtClean="0"/>
          </a:p>
          <a:p>
            <a:pPr lvl="1"/>
            <a:r>
              <a:rPr lang="en-US" dirty="0" smtClean="0"/>
              <a:t>Med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uten</a:t>
            </a:r>
            <a:r>
              <a:rPr lang="en-US" dirty="0" smtClean="0"/>
              <a:t> </a:t>
            </a:r>
            <a:r>
              <a:rPr lang="en-US" dirty="0" err="1" smtClean="0"/>
              <a:t>manus</a:t>
            </a:r>
            <a:r>
              <a:rPr lang="en-US" dirty="0" smtClean="0"/>
              <a:t>? </a:t>
            </a:r>
            <a:r>
              <a:rPr lang="en-US" dirty="0" err="1" smtClean="0"/>
              <a:t>Brukte</a:t>
            </a:r>
            <a:r>
              <a:rPr lang="en-US" dirty="0" smtClean="0"/>
              <a:t> </a:t>
            </a:r>
            <a:r>
              <a:rPr lang="en-US" dirty="0" err="1" smtClean="0"/>
              <a:t>mye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å </a:t>
            </a:r>
            <a:r>
              <a:rPr lang="en-US" dirty="0" err="1" smtClean="0"/>
              <a:t>skrive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 smtClean="0"/>
          </a:p>
          <a:p>
            <a:pPr lvl="1"/>
            <a:r>
              <a:rPr lang="en-US" dirty="0" smtClean="0"/>
              <a:t>Man </a:t>
            </a:r>
            <a:r>
              <a:rPr lang="en-US" dirty="0" err="1" smtClean="0"/>
              <a:t>må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lakonisk</a:t>
            </a:r>
            <a:r>
              <a:rPr lang="en-US" dirty="0" smtClean="0"/>
              <a:t> – </a:t>
            </a:r>
            <a:r>
              <a:rPr lang="en-US" dirty="0" err="1" smtClean="0"/>
              <a:t>viktige</a:t>
            </a:r>
            <a:r>
              <a:rPr lang="en-US" dirty="0" smtClean="0"/>
              <a:t> </a:t>
            </a:r>
            <a:r>
              <a:rPr lang="en-US" dirty="0" err="1" smtClean="0"/>
              <a:t>nyanser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forsvinne</a:t>
            </a:r>
            <a:endParaRPr lang="en-US" dirty="0" smtClean="0"/>
          </a:p>
          <a:p>
            <a:pPr lvl="1"/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blitt</a:t>
            </a:r>
            <a:r>
              <a:rPr lang="en-US" dirty="0" smtClean="0"/>
              <a:t> </a:t>
            </a:r>
            <a:r>
              <a:rPr lang="en-US" dirty="0" err="1" smtClean="0"/>
              <a:t>veldig</a:t>
            </a:r>
            <a:r>
              <a:rPr lang="en-US" dirty="0" smtClean="0"/>
              <a:t> (</a:t>
            </a:r>
            <a:r>
              <a:rPr lang="en-US" dirty="0" err="1" smtClean="0"/>
              <a:t>altfor</a:t>
            </a:r>
            <a:r>
              <a:rPr lang="en-US" dirty="0" smtClean="0"/>
              <a:t>?) </a:t>
            </a:r>
            <a:r>
              <a:rPr lang="en-US" dirty="0" err="1" smtClean="0"/>
              <a:t>selvbevisst</a:t>
            </a:r>
            <a:endParaRPr lang="en-US" dirty="0" smtClean="0"/>
          </a:p>
          <a:p>
            <a:pPr lvl="1"/>
            <a:r>
              <a:rPr lang="en-US" dirty="0" err="1" smtClean="0"/>
              <a:t>Begrensninger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utformingen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slidene</a:t>
            </a:r>
            <a:r>
              <a:rPr lang="en-US" dirty="0" smtClean="0"/>
              <a:t> (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små</a:t>
            </a:r>
            <a:r>
              <a:rPr lang="en-US" dirty="0" smtClean="0"/>
              <a:t>/</a:t>
            </a:r>
            <a:r>
              <a:rPr lang="en-US" dirty="0" err="1" smtClean="0"/>
              <a:t>mørke</a:t>
            </a:r>
            <a:r>
              <a:rPr lang="en-US" dirty="0" smtClean="0"/>
              <a:t> </a:t>
            </a:r>
            <a:r>
              <a:rPr lang="en-US" dirty="0" err="1" smtClean="0"/>
              <a:t>bilder</a:t>
            </a:r>
            <a:r>
              <a:rPr lang="en-US" dirty="0" smtClean="0"/>
              <a:t>, </a:t>
            </a:r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 err="1" smtClean="0"/>
              <a:t>nok</a:t>
            </a:r>
            <a:r>
              <a:rPr lang="en-US" dirty="0" smtClean="0"/>
              <a:t> </a:t>
            </a:r>
            <a:r>
              <a:rPr lang="en-US" dirty="0" err="1" smtClean="0"/>
              <a:t>skrift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Tydelig</a:t>
            </a:r>
            <a:r>
              <a:rPr lang="en-US" dirty="0" smtClean="0"/>
              <a:t> </a:t>
            </a:r>
            <a:r>
              <a:rPr lang="en-US" dirty="0" err="1" smtClean="0"/>
              <a:t>disposisjon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45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Opptak</a:t>
            </a:r>
            <a:endParaRPr lang="en-US" dirty="0" smtClean="0"/>
          </a:p>
          <a:p>
            <a:pPr lvl="1"/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dramaturgiske</a:t>
            </a:r>
            <a:r>
              <a:rPr lang="en-US" dirty="0" smtClean="0"/>
              <a:t> </a:t>
            </a:r>
            <a:r>
              <a:rPr lang="en-US" dirty="0" err="1" smtClean="0"/>
              <a:t>aspekt</a:t>
            </a:r>
            <a:endParaRPr lang="en-US" dirty="0" smtClean="0"/>
          </a:p>
          <a:p>
            <a:pPr lvl="1"/>
            <a:r>
              <a:rPr lang="en-US" dirty="0" err="1" smtClean="0"/>
              <a:t>Tekniske</a:t>
            </a:r>
            <a:r>
              <a:rPr lang="en-US" dirty="0" smtClean="0"/>
              <a:t> </a:t>
            </a:r>
            <a:r>
              <a:rPr lang="en-US" dirty="0" err="1" smtClean="0"/>
              <a:t>momenter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opptak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forelesernes</a:t>
            </a:r>
            <a:r>
              <a:rPr lang="en-US" dirty="0" smtClean="0"/>
              <a:t> </a:t>
            </a:r>
            <a:r>
              <a:rPr lang="en-US" dirty="0" err="1" smtClean="0"/>
              <a:t>perspektiv</a:t>
            </a:r>
            <a:endParaRPr lang="en-US" dirty="0" smtClean="0"/>
          </a:p>
          <a:p>
            <a:pPr lvl="1"/>
            <a:r>
              <a:rPr lang="en-US" dirty="0" smtClean="0"/>
              <a:t>Ta </a:t>
            </a:r>
            <a:r>
              <a:rPr lang="en-US" dirty="0" err="1" smtClean="0"/>
              <a:t>opp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slide om </a:t>
            </a:r>
            <a:r>
              <a:rPr lang="en-US" dirty="0" err="1" smtClean="0"/>
              <a:t>gangen</a:t>
            </a:r>
            <a:r>
              <a:rPr lang="en-US" dirty="0" smtClean="0"/>
              <a:t> for å </a:t>
            </a:r>
            <a:r>
              <a:rPr lang="en-US" dirty="0" err="1" smtClean="0"/>
              <a:t>unngå</a:t>
            </a:r>
            <a:r>
              <a:rPr lang="en-US" dirty="0" smtClean="0"/>
              <a:t> </a:t>
            </a:r>
            <a:r>
              <a:rPr lang="en-US" dirty="0" err="1" smtClean="0"/>
              <a:t>mye</a:t>
            </a:r>
            <a:r>
              <a:rPr lang="en-US" dirty="0" smtClean="0"/>
              <a:t> </a:t>
            </a:r>
            <a:r>
              <a:rPr lang="en-US" dirty="0" err="1" smtClean="0"/>
              <a:t>redigering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lettere</a:t>
            </a:r>
            <a:r>
              <a:rPr lang="en-US" dirty="0" smtClean="0"/>
              <a:t> med </a:t>
            </a:r>
            <a:r>
              <a:rPr lang="en-US" dirty="0" err="1" smtClean="0"/>
              <a:t>noen</a:t>
            </a:r>
            <a:r>
              <a:rPr lang="en-US" dirty="0" smtClean="0"/>
              <a:t>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pauser</a:t>
            </a:r>
            <a:r>
              <a:rPr lang="en-US" dirty="0" smtClean="0"/>
              <a:t> </a:t>
            </a:r>
            <a:r>
              <a:rPr lang="en-US" dirty="0" err="1" smtClean="0"/>
              <a:t>innimellom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Etterarbeid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4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/>
          <a:lstStyle/>
          <a:p>
            <a:r>
              <a:rPr lang="nb-NO" dirty="0" smtClean="0"/>
              <a:t>«</a:t>
            </a:r>
            <a:r>
              <a:rPr lang="nb-NO" dirty="0" err="1" smtClean="0"/>
              <a:t>Flipped</a:t>
            </a:r>
            <a:r>
              <a:rPr lang="nb-NO" dirty="0" smtClean="0"/>
              <a:t> </a:t>
            </a:r>
            <a:r>
              <a:rPr lang="nb-NO" dirty="0" err="1" smtClean="0"/>
              <a:t>classroom</a:t>
            </a:r>
            <a:r>
              <a:rPr lang="nb-NO" dirty="0" smtClean="0"/>
              <a:t>»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501008"/>
            <a:ext cx="6400800" cy="1464568"/>
          </a:xfrm>
        </p:spPr>
        <p:txBody>
          <a:bodyPr>
            <a:normAutofit/>
          </a:bodyPr>
          <a:lstStyle/>
          <a:p>
            <a:r>
              <a:rPr lang="nb-NO" sz="2400" dirty="0" smtClean="0"/>
              <a:t>Helge I. Strømsø</a:t>
            </a:r>
          </a:p>
          <a:p>
            <a:r>
              <a:rPr lang="nb-NO" sz="2400" dirty="0" smtClean="0"/>
              <a:t>Faglig enhet for universitetspedagogikk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0467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Forelesningen</a:t>
            </a:r>
            <a:endParaRPr lang="nb-NO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2386" r="19792" b="18437"/>
          <a:stretch/>
        </p:blipFill>
        <p:spPr bwMode="auto">
          <a:xfrm>
            <a:off x="827584" y="1700808"/>
            <a:ext cx="7811207" cy="43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Forelesning</a:t>
            </a:r>
            <a:endParaRPr lang="nb-NO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4032448" cy="244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412776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</a:rPr>
              <a:t>Forelesningen representerer formidling av kunnskaper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</a:rPr>
              <a:t>Studentene må selv vurdere om de lærer noe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</a:rPr>
              <a:t>Læringsutbytte øker når studenter er forberedt og når de får anledning til å teste eget læringsutbytte</a:t>
            </a:r>
            <a:endParaRPr lang="nb-N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Kunnskaper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/>
          <a:lstStyle/>
          <a:p>
            <a:pPr fontAlgn="base"/>
            <a:r>
              <a:rPr lang="nb-NO" dirty="0" smtClean="0"/>
              <a:t>Memorering</a:t>
            </a:r>
            <a:endParaRPr lang="nb-NO" dirty="0"/>
          </a:p>
          <a:p>
            <a:pPr fontAlgn="base"/>
            <a:r>
              <a:rPr lang="nb-NO" dirty="0"/>
              <a:t>Forståelse</a:t>
            </a:r>
          </a:p>
          <a:p>
            <a:pPr fontAlgn="base"/>
            <a:r>
              <a:rPr lang="nb-NO" dirty="0"/>
              <a:t>Anvendelse</a:t>
            </a:r>
          </a:p>
          <a:p>
            <a:pPr fontAlgn="base"/>
            <a:r>
              <a:rPr lang="nb-NO" dirty="0" smtClean="0"/>
              <a:t>Evaluering</a:t>
            </a:r>
            <a:endParaRPr lang="nb-NO" dirty="0"/>
          </a:p>
          <a:p>
            <a:pPr marL="0" indent="0" fontAlgn="base">
              <a:buNone/>
            </a:pPr>
            <a:endParaRPr lang="nb-NO" dirty="0" smtClean="0"/>
          </a:p>
          <a:p>
            <a:pPr marL="0" indent="0" fontAlgn="base">
              <a:buNone/>
            </a:pPr>
            <a:endParaRPr lang="nb-NO" dirty="0"/>
          </a:p>
          <a:p>
            <a:pPr marL="0" indent="0" fontAlgn="base">
              <a:buNone/>
            </a:pPr>
            <a:r>
              <a:rPr lang="nb-NO" sz="1800" dirty="0"/>
              <a:t>	</a:t>
            </a:r>
            <a:r>
              <a:rPr lang="nb-NO" sz="1800" dirty="0" smtClean="0"/>
              <a:t>			(Bloom, 1956)</a:t>
            </a:r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63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Flipped</a:t>
            </a:r>
            <a:r>
              <a:rPr lang="nb-NO" dirty="0" smtClean="0"/>
              <a:t> </a:t>
            </a:r>
            <a:r>
              <a:rPr lang="nb-NO" dirty="0" err="1" smtClean="0"/>
              <a:t>classroom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Formidling av stoffet blir delvis flyttet ut av forelesningssalen</a:t>
            </a:r>
          </a:p>
          <a:p>
            <a:r>
              <a:rPr lang="nb-NO" dirty="0" smtClean="0"/>
              <a:t>Studentene forbereder seg individuelt og/eller i grupper til undervisningen</a:t>
            </a:r>
          </a:p>
          <a:p>
            <a:r>
              <a:rPr lang="nb-NO" dirty="0" smtClean="0"/>
              <a:t>Materiale kan være video, </a:t>
            </a:r>
            <a:r>
              <a:rPr lang="nb-NO" dirty="0" err="1" smtClean="0"/>
              <a:t>podcast</a:t>
            </a:r>
            <a:r>
              <a:rPr lang="nb-NO" dirty="0" smtClean="0"/>
              <a:t>, lærebøker, m.m.</a:t>
            </a:r>
          </a:p>
          <a:p>
            <a:r>
              <a:rPr lang="nb-NO" dirty="0" smtClean="0"/>
              <a:t>Forberedelsene ofte knyttet til konkrete oppgaver (eventuelt m/digitale løsninger)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46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1163</Words>
  <Application>Microsoft Office PowerPoint</Application>
  <PresentationFormat>On-screen Show (4:3)</PresentationFormat>
  <Paragraphs>163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Blank Presentation</vt:lpstr>
      <vt:lpstr>Office Theme</vt:lpstr>
      <vt:lpstr>1_Office Theme</vt:lpstr>
      <vt:lpstr>UIONorsk16-10</vt:lpstr>
      <vt:lpstr>PowerPoint Presentation</vt:lpstr>
      <vt:lpstr>Agenda   Frokostmøte 9. desember 2016 Kl. 9-11</vt:lpstr>
      <vt:lpstr>Opptak i studio</vt:lpstr>
      <vt:lpstr>PowerPoint Presentation</vt:lpstr>
      <vt:lpstr>«Flipped classroom»</vt:lpstr>
      <vt:lpstr>Forelesningen</vt:lpstr>
      <vt:lpstr>Forelesning</vt:lpstr>
      <vt:lpstr>Kunnskaper</vt:lpstr>
      <vt:lpstr>Flipped classroom</vt:lpstr>
      <vt:lpstr>Flipped classroom</vt:lpstr>
      <vt:lpstr>Kunnskaper</vt:lpstr>
      <vt:lpstr>Forberedelse</vt:lpstr>
      <vt:lpstr>Undervisningen</vt:lpstr>
      <vt:lpstr>Flipped Classroom –digitale verktøy</vt:lpstr>
      <vt:lpstr>Plan for dagen</vt:lpstr>
      <vt:lpstr>Engasjement ved bruk av video – empiri</vt:lpstr>
      <vt:lpstr>Den «perfekte» opplæringsvideoen </vt:lpstr>
      <vt:lpstr>Blooms taksonomi revidert:</vt:lpstr>
      <vt:lpstr>Flipped classroom – Læringsaktiviter og Bloom</vt:lpstr>
      <vt:lpstr>Hvordan oppnå de dypeste nivåene?</vt:lpstr>
      <vt:lpstr>Hatties (2011) 3 konklusjoner for hva de beste lærerne gjør i høyere utdanning</vt:lpstr>
      <vt:lpstr>Dunning-Kruger-effekten </vt:lpstr>
      <vt:lpstr>Testeffekten  </vt:lpstr>
      <vt:lpstr>Eksempler på test-teknologier  </vt:lpstr>
      <vt:lpstr>Flipped classroom – Digitale verktøy </vt:lpstr>
      <vt:lpstr>PowerPoint Presentation</vt:lpstr>
    </vt:vector>
  </TitlesOfParts>
  <Company>Campus Kristiania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Ulleberg, Elisabeth</dc:creator>
  <cp:lastModifiedBy>Elisabeth Ulleberg</cp:lastModifiedBy>
  <cp:revision>157</cp:revision>
  <cp:lastPrinted>2015-01-14T10:30:21Z</cp:lastPrinted>
  <dcterms:created xsi:type="dcterms:W3CDTF">2013-10-17T15:11:14Z</dcterms:created>
  <dcterms:modified xsi:type="dcterms:W3CDTF">2017-01-04T13:10:44Z</dcterms:modified>
</cp:coreProperties>
</file>