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333" r:id="rId3"/>
    <p:sldId id="307" r:id="rId4"/>
    <p:sldId id="308" r:id="rId5"/>
    <p:sldId id="309" r:id="rId6"/>
    <p:sldId id="312" r:id="rId7"/>
    <p:sldId id="310" r:id="rId8"/>
    <p:sldId id="313" r:id="rId9"/>
    <p:sldId id="323" r:id="rId10"/>
    <p:sldId id="335" r:id="rId11"/>
    <p:sldId id="322" r:id="rId12"/>
    <p:sldId id="321" r:id="rId13"/>
    <p:sldId id="32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0" r:id="rId23"/>
    <p:sldId id="292" r:id="rId24"/>
    <p:sldId id="291" r:id="rId25"/>
    <p:sldId id="305" r:id="rId26"/>
    <p:sldId id="306" r:id="rId27"/>
    <p:sldId id="293" r:id="rId28"/>
    <p:sldId id="294" r:id="rId29"/>
    <p:sldId id="296" r:id="rId30"/>
    <p:sldId id="295" r:id="rId31"/>
    <p:sldId id="297" r:id="rId32"/>
    <p:sldId id="298" r:id="rId33"/>
    <p:sldId id="299" r:id="rId34"/>
    <p:sldId id="300" r:id="rId35"/>
    <p:sldId id="315" r:id="rId36"/>
    <p:sldId id="317" r:id="rId37"/>
    <p:sldId id="319" r:id="rId38"/>
    <p:sldId id="328" r:id="rId39"/>
    <p:sldId id="320" r:id="rId40"/>
    <p:sldId id="329" r:id="rId41"/>
    <p:sldId id="330" r:id="rId42"/>
    <p:sldId id="331" r:id="rId43"/>
    <p:sldId id="332" r:id="rId44"/>
    <p:sldId id="334" r:id="rId4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633" autoAdjust="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4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B37B4-C711-4029-A882-7138C2ADBE33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DB44F-9D83-4354-88FE-74594F367E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8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Presentasjon av Andreas og Helge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289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0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09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0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594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09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09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09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09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09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093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0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09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7315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7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36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75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1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1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64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82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76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4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240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71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88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663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49" y="838200"/>
            <a:ext cx="1924051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838200"/>
            <a:ext cx="5619751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/>
              <a:t>21.10.2016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91D8BF-3E82-7E4C-B446-0AF4FCA7EB77}" type="slidenum">
              <a:rPr lang="nb-NO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5DFA19-1C4D-0644-95DA-3108DB084D20}" type="datetime1">
              <a:rPr lang="nb-NO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21.10.2016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1" name="Picture 10" descr="UiO_MatNat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1" y="228601"/>
            <a:ext cx="4948239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8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www.inspera.no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 eaLnBrk="1" hangingPunct="1"/>
            <a:r>
              <a:rPr lang="nb-NO" sz="44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nb-NO" sz="4400" dirty="0" smtClean="0">
                <a:latin typeface="Arial" charset="0"/>
                <a:ea typeface="Arial" charset="0"/>
                <a:cs typeface="Arial" charset="0"/>
              </a:rPr>
              <a:t>igital eksamen V17–V18 MN-fakultetet</a:t>
            </a:r>
            <a:endParaRPr lang="nb-NO" sz="4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Fysikk og astronomi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26" y="1600200"/>
            <a:ext cx="5991147" cy="4525963"/>
          </a:xfrm>
        </p:spPr>
      </p:pic>
      <p:sp>
        <p:nvSpPr>
          <p:cNvPr id="7" name="Rounded Rectangle 6"/>
          <p:cNvSpPr/>
          <p:nvPr/>
        </p:nvSpPr>
        <p:spPr>
          <a:xfrm>
            <a:off x="2637447" y="4365104"/>
            <a:ext cx="638410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2637446" y="3817930"/>
            <a:ext cx="10087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211960" y="4401108"/>
            <a:ext cx="936104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4211960" y="3827672"/>
            <a:ext cx="72008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796137" y="4395799"/>
            <a:ext cx="648072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ounded Rectangle 11"/>
          <p:cNvSpPr/>
          <p:nvPr/>
        </p:nvSpPr>
        <p:spPr>
          <a:xfrm>
            <a:off x="5724129" y="3828869"/>
            <a:ext cx="792088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Elektronikk, informatikk og teknologi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68" y="1600200"/>
            <a:ext cx="6141263" cy="4525963"/>
          </a:xfrm>
        </p:spPr>
      </p:pic>
      <p:sp>
        <p:nvSpPr>
          <p:cNvPr id="11" name="Rounded Rectangle 10"/>
          <p:cNvSpPr/>
          <p:nvPr/>
        </p:nvSpPr>
        <p:spPr>
          <a:xfrm>
            <a:off x="2627784" y="4643472"/>
            <a:ext cx="936104" cy="2976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ounded Rectangle 12"/>
          <p:cNvSpPr/>
          <p:nvPr/>
        </p:nvSpPr>
        <p:spPr>
          <a:xfrm>
            <a:off x="4139952" y="4643472"/>
            <a:ext cx="720080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ounded Rectangle 13"/>
          <p:cNvSpPr/>
          <p:nvPr/>
        </p:nvSpPr>
        <p:spPr>
          <a:xfrm>
            <a:off x="4139952" y="4140776"/>
            <a:ext cx="770994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ounded Rectangle 14"/>
          <p:cNvSpPr/>
          <p:nvPr/>
        </p:nvSpPr>
        <p:spPr>
          <a:xfrm>
            <a:off x="5796136" y="4645649"/>
            <a:ext cx="686163" cy="2955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ounded Rectangle 15"/>
          <p:cNvSpPr/>
          <p:nvPr/>
        </p:nvSpPr>
        <p:spPr>
          <a:xfrm>
            <a:off x="5724128" y="4135467"/>
            <a:ext cx="758171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44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Geofysikk og klima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69" y="1600200"/>
            <a:ext cx="6212262" cy="4525963"/>
          </a:xfrm>
        </p:spPr>
      </p:pic>
      <p:sp>
        <p:nvSpPr>
          <p:cNvPr id="6" name="Rounded Rectangle 5"/>
          <p:cNvSpPr/>
          <p:nvPr/>
        </p:nvSpPr>
        <p:spPr>
          <a:xfrm>
            <a:off x="2555776" y="4159292"/>
            <a:ext cx="10087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4139952" y="4733996"/>
            <a:ext cx="100811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139952" y="4160019"/>
            <a:ext cx="72008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5803005" y="4728687"/>
            <a:ext cx="713211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803005" y="4186383"/>
            <a:ext cx="713211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9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Geologi og geografi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32" y="1600200"/>
            <a:ext cx="6759335" cy="4525963"/>
          </a:xfrm>
        </p:spPr>
      </p:pic>
      <p:sp>
        <p:nvSpPr>
          <p:cNvPr id="8" name="Rounded Rectangle 7"/>
          <p:cNvSpPr/>
          <p:nvPr/>
        </p:nvSpPr>
        <p:spPr>
          <a:xfrm>
            <a:off x="4102565" y="4652456"/>
            <a:ext cx="1080120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136748" y="4069254"/>
            <a:ext cx="108012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822453" y="4652457"/>
            <a:ext cx="765772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796136" y="4063945"/>
            <a:ext cx="727679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1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Informatikk:Design</a:t>
            </a:r>
            <a:r>
              <a:rPr lang="nb-NO" dirty="0" smtClean="0"/>
              <a:t>, bruk, interaksjon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1" y="1600200"/>
            <a:ext cx="7027618" cy="4525963"/>
          </a:xfrm>
        </p:spPr>
      </p:pic>
      <p:sp>
        <p:nvSpPr>
          <p:cNvPr id="6" name="Rounded Rectangle 5"/>
          <p:cNvSpPr/>
          <p:nvPr/>
        </p:nvSpPr>
        <p:spPr>
          <a:xfrm>
            <a:off x="2339752" y="4653136"/>
            <a:ext cx="60423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2346078" y="4040729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169693" y="4653136"/>
            <a:ext cx="64739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169693" y="4040729"/>
            <a:ext cx="647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6030806" y="4663778"/>
            <a:ext cx="636624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6030806" y="4035420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1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Informatikk:Digital</a:t>
            </a:r>
            <a:r>
              <a:rPr lang="nb-NO" dirty="0" smtClean="0"/>
              <a:t> økonomi </a:t>
            </a:r>
            <a:r>
              <a:rPr lang="nb-NO" dirty="0"/>
              <a:t>o</a:t>
            </a:r>
            <a:r>
              <a:rPr lang="nb-NO" dirty="0" smtClean="0"/>
              <a:t>g ledelse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76" y="1600200"/>
            <a:ext cx="6281248" cy="4525963"/>
          </a:xfrm>
        </p:spPr>
      </p:pic>
      <p:sp>
        <p:nvSpPr>
          <p:cNvPr id="12" name="Rounded Rectangle 11"/>
          <p:cNvSpPr/>
          <p:nvPr/>
        </p:nvSpPr>
        <p:spPr>
          <a:xfrm>
            <a:off x="2555776" y="4695453"/>
            <a:ext cx="60423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ounded Rectangle 12"/>
          <p:cNvSpPr/>
          <p:nvPr/>
        </p:nvSpPr>
        <p:spPr>
          <a:xfrm>
            <a:off x="2555369" y="3974694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ounded Rectangle 13"/>
          <p:cNvSpPr/>
          <p:nvPr/>
        </p:nvSpPr>
        <p:spPr>
          <a:xfrm>
            <a:off x="4139952" y="4723017"/>
            <a:ext cx="64739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ounded Rectangle 14"/>
          <p:cNvSpPr/>
          <p:nvPr/>
        </p:nvSpPr>
        <p:spPr>
          <a:xfrm>
            <a:off x="4139952" y="3978830"/>
            <a:ext cx="647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ounded Rectangle 15"/>
          <p:cNvSpPr/>
          <p:nvPr/>
        </p:nvSpPr>
        <p:spPr>
          <a:xfrm>
            <a:off x="5790913" y="4734905"/>
            <a:ext cx="636624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ounded Rectangle 16"/>
          <p:cNvSpPr/>
          <p:nvPr/>
        </p:nvSpPr>
        <p:spPr>
          <a:xfrm>
            <a:off x="5724128" y="3978830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8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Informatikk:Programmering</a:t>
            </a:r>
            <a:r>
              <a:rPr lang="nb-NO" dirty="0" smtClean="0"/>
              <a:t> og systemarkitektur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49" y="1600200"/>
            <a:ext cx="7239701" cy="4525963"/>
          </a:xfrm>
        </p:spPr>
      </p:pic>
      <p:sp>
        <p:nvSpPr>
          <p:cNvPr id="12" name="Rounded Rectangle 11"/>
          <p:cNvSpPr/>
          <p:nvPr/>
        </p:nvSpPr>
        <p:spPr>
          <a:xfrm>
            <a:off x="2261418" y="4503811"/>
            <a:ext cx="60423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ounded Rectangle 12"/>
          <p:cNvSpPr/>
          <p:nvPr/>
        </p:nvSpPr>
        <p:spPr>
          <a:xfrm>
            <a:off x="2267744" y="3891404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ounded Rectangle 13"/>
          <p:cNvSpPr/>
          <p:nvPr/>
        </p:nvSpPr>
        <p:spPr>
          <a:xfrm>
            <a:off x="4091359" y="4503811"/>
            <a:ext cx="64739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ounded Rectangle 14"/>
          <p:cNvSpPr/>
          <p:nvPr/>
        </p:nvSpPr>
        <p:spPr>
          <a:xfrm>
            <a:off x="4091359" y="3891404"/>
            <a:ext cx="647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ounded Rectangle 16"/>
          <p:cNvSpPr/>
          <p:nvPr/>
        </p:nvSpPr>
        <p:spPr>
          <a:xfrm>
            <a:off x="6084168" y="3886095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7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Informatikk:Robotikk</a:t>
            </a:r>
            <a:r>
              <a:rPr lang="nb-NO" dirty="0" smtClean="0"/>
              <a:t> og intelligente systemer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06" y="1600200"/>
            <a:ext cx="6304587" cy="4525963"/>
          </a:xfrm>
        </p:spPr>
      </p:pic>
      <p:sp>
        <p:nvSpPr>
          <p:cNvPr id="6" name="Rounded Rectangle 5"/>
          <p:cNvSpPr/>
          <p:nvPr/>
        </p:nvSpPr>
        <p:spPr>
          <a:xfrm>
            <a:off x="2434872" y="4707236"/>
            <a:ext cx="60423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2483768" y="3986477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3983687" y="4743240"/>
            <a:ext cx="64739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3983687" y="4010942"/>
            <a:ext cx="647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724678" y="4737931"/>
            <a:ext cx="719530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724128" y="3988542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41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Informatikk:Språkteknologi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03" y="1600200"/>
            <a:ext cx="6237193" cy="4525963"/>
          </a:xfrm>
        </p:spPr>
      </p:pic>
      <p:sp>
        <p:nvSpPr>
          <p:cNvPr id="6" name="Rounded Rectangle 5"/>
          <p:cNvSpPr/>
          <p:nvPr/>
        </p:nvSpPr>
        <p:spPr>
          <a:xfrm>
            <a:off x="2474788" y="4696839"/>
            <a:ext cx="604233" cy="2190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2511105" y="4159095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211960" y="4696839"/>
            <a:ext cx="64739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752015" y="4702102"/>
            <a:ext cx="719530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834921" y="4153786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9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Kjemi og biokjemi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21" y="1600200"/>
            <a:ext cx="5509557" cy="4525963"/>
          </a:xfrm>
        </p:spPr>
      </p:pic>
      <p:sp>
        <p:nvSpPr>
          <p:cNvPr id="5" name="Rounded Rectangle 4"/>
          <p:cNvSpPr/>
          <p:nvPr/>
        </p:nvSpPr>
        <p:spPr>
          <a:xfrm>
            <a:off x="2700199" y="4815247"/>
            <a:ext cx="71967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139952" y="4896253"/>
            <a:ext cx="647392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139952" y="4419204"/>
            <a:ext cx="647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616498" y="4890944"/>
            <a:ext cx="719530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616498" y="4413895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6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56"/>
            <a:ext cx="7782339" cy="395608"/>
          </a:xfrm>
        </p:spPr>
        <p:txBody>
          <a:bodyPr>
            <a:normAutofit/>
          </a:bodyPr>
          <a:lstStyle/>
          <a:p>
            <a:r>
              <a:rPr lang="nb-NO" sz="1200" b="1" dirty="0" smtClean="0"/>
              <a:t>Emner inne i digital eksamen-folden H15</a:t>
            </a:r>
            <a:endParaRPr lang="nb-NO" sz="1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IFI:</a:t>
            </a:r>
            <a:r>
              <a:rPr lang="nb-NO" dirty="0"/>
              <a:t> </a:t>
            </a:r>
            <a:r>
              <a:rPr lang="nb-NO" dirty="0" smtClean="0"/>
              <a:t>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164288" y="641013"/>
            <a:ext cx="360040" cy="1846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KI:           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147529" y="1800433"/>
            <a:ext cx="360040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615283" y="29486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FAI:         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7147529" y="3058916"/>
            <a:ext cx="360040" cy="184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678926" y="406602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Rectangle 15"/>
          <p:cNvSpPr/>
          <p:nvPr/>
        </p:nvSpPr>
        <p:spPr>
          <a:xfrm>
            <a:off x="7163778" y="4168832"/>
            <a:ext cx="360040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738139" y="50828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7147529" y="5179584"/>
            <a:ext cx="360040" cy="1846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78496" cy="45259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9" name="TextBox 18"/>
          <p:cNvSpPr txBox="1"/>
          <p:nvPr/>
        </p:nvSpPr>
        <p:spPr>
          <a:xfrm>
            <a:off x="6615283" y="6084870"/>
            <a:ext cx="228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IBV: 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0" name="Rectangle 19"/>
          <p:cNvSpPr/>
          <p:nvPr/>
        </p:nvSpPr>
        <p:spPr>
          <a:xfrm>
            <a:off x="7170187" y="6177203"/>
            <a:ext cx="360040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293033"/>
              </p:ext>
            </p:extLst>
          </p:nvPr>
        </p:nvGraphicFramePr>
        <p:xfrm>
          <a:off x="457200" y="548684"/>
          <a:ext cx="6221726" cy="620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972"/>
                <a:gridCol w="4260754"/>
              </a:tblGrid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4237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ITLED4041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3507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3610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Totalt MN: 250 eksamener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avlagt digitalt</a:t>
                      </a:r>
                      <a:r>
                        <a:rPr lang="nb-NO" sz="950" u="none" strike="noStrike" dirty="0" smtClean="0">
                          <a:effectLst/>
                        </a:rPr>
                        <a:t> 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8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Materialvitenskap </a:t>
            </a:r>
            <a:r>
              <a:rPr lang="nb-NO" dirty="0"/>
              <a:t>for energi- og </a:t>
            </a:r>
            <a:r>
              <a:rPr lang="nb-NO" dirty="0" smtClean="0"/>
              <a:t>nanoteknologi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05" y="1600200"/>
            <a:ext cx="6500789" cy="4525963"/>
          </a:xfrm>
        </p:spPr>
      </p:pic>
      <p:sp>
        <p:nvSpPr>
          <p:cNvPr id="7" name="Rounded Rectangle 6"/>
          <p:cNvSpPr/>
          <p:nvPr/>
        </p:nvSpPr>
        <p:spPr>
          <a:xfrm>
            <a:off x="2445118" y="4257022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592428" y="4810647"/>
            <a:ext cx="997929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592429" y="4257022"/>
            <a:ext cx="997928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6186731" y="4257022"/>
            <a:ext cx="719530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6221332" y="4790901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5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Biovitenskap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1" y="1600200"/>
            <a:ext cx="6496677" cy="4525963"/>
          </a:xfrm>
        </p:spPr>
      </p:pic>
      <p:sp>
        <p:nvSpPr>
          <p:cNvPr id="6" name="Rounded Rectangle 5"/>
          <p:cNvSpPr/>
          <p:nvPr/>
        </p:nvSpPr>
        <p:spPr>
          <a:xfrm>
            <a:off x="2455941" y="4603204"/>
            <a:ext cx="747907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257971" y="4618969"/>
            <a:ext cx="647887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998420" y="4657141"/>
            <a:ext cx="720080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998419" y="4055831"/>
            <a:ext cx="637111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Matematikk og økonomi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36" y="1600200"/>
            <a:ext cx="5966727" cy="4525963"/>
          </a:xfrm>
        </p:spPr>
      </p:pic>
      <p:sp>
        <p:nvSpPr>
          <p:cNvPr id="6" name="Rounded Rectangle 5"/>
          <p:cNvSpPr/>
          <p:nvPr/>
        </p:nvSpPr>
        <p:spPr>
          <a:xfrm>
            <a:off x="2628629" y="5134654"/>
            <a:ext cx="60423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2627784" y="4449899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127702" y="5170658"/>
            <a:ext cx="803657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127702" y="4449899"/>
            <a:ext cx="803658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93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Matematikk med informatikk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52" y="1600200"/>
            <a:ext cx="5384096" cy="4525963"/>
          </a:xfrm>
        </p:spPr>
      </p:pic>
      <p:sp>
        <p:nvSpPr>
          <p:cNvPr id="6" name="Rounded Rectangle 5"/>
          <p:cNvSpPr/>
          <p:nvPr/>
        </p:nvSpPr>
        <p:spPr>
          <a:xfrm>
            <a:off x="2821313" y="4941168"/>
            <a:ext cx="604233" cy="299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2811047" y="4303111"/>
            <a:ext cx="60464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4211960" y="4951522"/>
            <a:ext cx="936104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4310966" y="4327576"/>
            <a:ext cx="6473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ounded Rectangle 9"/>
          <p:cNvSpPr/>
          <p:nvPr/>
        </p:nvSpPr>
        <p:spPr>
          <a:xfrm>
            <a:off x="5610667" y="4951522"/>
            <a:ext cx="719530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ounded Rectangle 10"/>
          <p:cNvSpPr/>
          <p:nvPr/>
        </p:nvSpPr>
        <p:spPr>
          <a:xfrm>
            <a:off x="5652120" y="4327576"/>
            <a:ext cx="636624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3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Hvor mange av førsteårets 6 emner er digitale fra H17? 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400" dirty="0" smtClean="0"/>
              <a:t>Farmasi: </a:t>
            </a:r>
            <a:r>
              <a:rPr lang="nb-NO" sz="2400" b="1" dirty="0" smtClean="0"/>
              <a:t>6</a:t>
            </a:r>
          </a:p>
          <a:p>
            <a:r>
              <a:rPr lang="nb-NO" sz="2400" dirty="0" smtClean="0"/>
              <a:t>Fysikk og astronomi: </a:t>
            </a:r>
            <a:r>
              <a:rPr lang="nb-NO" sz="2400" b="1" dirty="0" smtClean="0"/>
              <a:t>6</a:t>
            </a:r>
          </a:p>
          <a:p>
            <a:r>
              <a:rPr lang="nb-NO" sz="2400" dirty="0" smtClean="0"/>
              <a:t>Elektronikk, informatikk og teknologi: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Geofysikk og klima: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Geologi og geografi: </a:t>
            </a:r>
            <a:r>
              <a:rPr lang="nb-NO" sz="2400" b="1" dirty="0" smtClean="0"/>
              <a:t>4</a:t>
            </a:r>
          </a:p>
          <a:p>
            <a:r>
              <a:rPr lang="nb-NO" sz="2400" dirty="0" smtClean="0"/>
              <a:t>Informatikk (alle):</a:t>
            </a:r>
            <a:r>
              <a:rPr lang="nb-NO" sz="2400" b="1" dirty="0" smtClean="0"/>
              <a:t> 6</a:t>
            </a:r>
          </a:p>
          <a:p>
            <a:r>
              <a:rPr lang="nb-NO" sz="2400" dirty="0" smtClean="0"/>
              <a:t>Kjemi og biokjemi: </a:t>
            </a:r>
            <a:r>
              <a:rPr lang="nb-NO" sz="2400" b="1" dirty="0" smtClean="0"/>
              <a:t>5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Materialvitenskap for energi- og nanoteknologi: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Lep: </a:t>
            </a:r>
            <a:r>
              <a:rPr lang="nb-NO" sz="2400" b="1" dirty="0" smtClean="0"/>
              <a:t>3–5</a:t>
            </a:r>
          </a:p>
          <a:p>
            <a:r>
              <a:rPr lang="nb-NO" sz="2400" dirty="0" smtClean="0"/>
              <a:t>Matematikk med informatikk: </a:t>
            </a:r>
            <a:r>
              <a:rPr lang="nb-NO" sz="2400" b="1" dirty="0" smtClean="0"/>
              <a:t>6</a:t>
            </a:r>
          </a:p>
          <a:p>
            <a:r>
              <a:rPr lang="nb-NO" sz="2400" dirty="0" smtClean="0"/>
              <a:t>Matematikk og økonomi: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Biovitenskap: </a:t>
            </a:r>
            <a:r>
              <a:rPr lang="nb-NO" sz="2400" b="1" dirty="0" smtClean="0"/>
              <a:t>4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18833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b-NO" sz="2500" dirty="0" smtClean="0"/>
              <a:t>13 av 16 nye studieprogram får 5–6 digitale </a:t>
            </a:r>
            <a:r>
              <a:rPr lang="nb-NO" sz="2500" dirty="0" err="1" smtClean="0"/>
              <a:t>førsteårs</a:t>
            </a:r>
            <a:r>
              <a:rPr lang="nb-NO" sz="2500" dirty="0" smtClean="0"/>
              <a:t>-emner</a:t>
            </a:r>
            <a:endParaRPr lang="nb-NO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400" dirty="0" smtClean="0"/>
              <a:t>Farmasi: </a:t>
            </a:r>
            <a:r>
              <a:rPr lang="nb-NO" sz="2400" b="1" dirty="0" smtClean="0"/>
              <a:t>6</a:t>
            </a:r>
          </a:p>
          <a:p>
            <a:r>
              <a:rPr lang="nb-NO" sz="2400" dirty="0" smtClean="0"/>
              <a:t>Fysikk og astronomi: </a:t>
            </a:r>
            <a:r>
              <a:rPr lang="nb-NO" sz="2400" b="1" dirty="0" smtClean="0"/>
              <a:t>6</a:t>
            </a:r>
          </a:p>
          <a:p>
            <a:r>
              <a:rPr lang="nb-NO" sz="2400" dirty="0" smtClean="0"/>
              <a:t>Elektronikk, informatikk og teknologi: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Geofysikk og klima: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Geologi og geografi: </a:t>
            </a:r>
            <a:r>
              <a:rPr lang="nb-NO" sz="2400" b="1" dirty="0" smtClean="0"/>
              <a:t>4</a:t>
            </a:r>
          </a:p>
          <a:p>
            <a:r>
              <a:rPr lang="nb-NO" sz="2400" dirty="0" smtClean="0"/>
              <a:t>Informatikk (alle):</a:t>
            </a:r>
            <a:r>
              <a:rPr lang="nb-NO" sz="2400" b="1" dirty="0" smtClean="0"/>
              <a:t> 6</a:t>
            </a:r>
          </a:p>
          <a:p>
            <a:r>
              <a:rPr lang="nb-NO" sz="2400" dirty="0" smtClean="0"/>
              <a:t>Kjemi og biokjemi: </a:t>
            </a:r>
            <a:r>
              <a:rPr lang="nb-NO" sz="2400" b="1" dirty="0" smtClean="0"/>
              <a:t>5</a:t>
            </a:r>
            <a:r>
              <a:rPr lang="nb-NO" sz="2400" dirty="0" smtClean="0"/>
              <a:t> </a:t>
            </a:r>
          </a:p>
          <a:p>
            <a:r>
              <a:rPr lang="nb-NO" sz="2400" dirty="0" smtClean="0"/>
              <a:t>Materialvitenskap for energi- og nanoteknologi: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Lep: </a:t>
            </a:r>
            <a:r>
              <a:rPr lang="nb-NO" sz="2400" b="1" dirty="0" smtClean="0"/>
              <a:t>3–5</a:t>
            </a:r>
          </a:p>
          <a:p>
            <a:r>
              <a:rPr lang="nb-NO" sz="2400" dirty="0" smtClean="0"/>
              <a:t>Matematikk med informatikk: </a:t>
            </a:r>
            <a:r>
              <a:rPr lang="nb-NO" sz="2400" b="1" dirty="0" smtClean="0"/>
              <a:t>6</a:t>
            </a:r>
          </a:p>
          <a:p>
            <a:r>
              <a:rPr lang="nb-NO" sz="2400" dirty="0" smtClean="0"/>
              <a:t>Matematikk og økonomi: </a:t>
            </a:r>
            <a:r>
              <a:rPr lang="nb-NO" sz="2400" b="1" dirty="0" smtClean="0"/>
              <a:t>5</a:t>
            </a:r>
          </a:p>
          <a:p>
            <a:r>
              <a:rPr lang="nb-NO" sz="2400" dirty="0" smtClean="0"/>
              <a:t>Biovitenskap: </a:t>
            </a:r>
            <a:r>
              <a:rPr lang="nb-NO" sz="2400" b="1" dirty="0" smtClean="0"/>
              <a:t>4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24269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Scantron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Scantron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Z:\studier\Digital eksamen\Bilder\oppgavepale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235082" cy="54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3688" y="4777099"/>
            <a:ext cx="122413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Scantron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976664" cy="5378433"/>
          </a:xfrm>
        </p:spPr>
      </p:pic>
    </p:spTree>
    <p:extLst>
      <p:ext uri="{BB962C8B-B14F-4D97-AF65-F5344CB8AC3E}">
        <p14:creationId xmlns:p14="http://schemas.microsoft.com/office/powerpoint/2010/main" val="1963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Scantron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9" y="1600200"/>
            <a:ext cx="4841842" cy="4525963"/>
          </a:xfrm>
        </p:spPr>
      </p:pic>
    </p:spTree>
    <p:extLst>
      <p:ext uri="{BB962C8B-B14F-4D97-AF65-F5344CB8AC3E}">
        <p14:creationId xmlns:p14="http://schemas.microsoft.com/office/powerpoint/2010/main" val="3001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56"/>
            <a:ext cx="7782339" cy="395608"/>
          </a:xfrm>
        </p:spPr>
        <p:txBody>
          <a:bodyPr>
            <a:normAutofit/>
          </a:bodyPr>
          <a:lstStyle/>
          <a:p>
            <a:r>
              <a:rPr lang="nb-NO" sz="1200" b="1" dirty="0" smtClean="0"/>
              <a:t>Emner inne i digital eksamen-folden H15, V16</a:t>
            </a:r>
            <a:endParaRPr lang="nb-NO" sz="1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IFI:</a:t>
            </a:r>
            <a:r>
              <a:rPr lang="nb-NO" dirty="0"/>
              <a:t> </a:t>
            </a:r>
            <a:r>
              <a:rPr lang="nb-NO" dirty="0" smtClean="0"/>
              <a:t>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164288" y="641013"/>
            <a:ext cx="360040" cy="1846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KI:           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147529" y="1800433"/>
            <a:ext cx="360040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615283" y="29486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FAI:         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7147529" y="3058916"/>
            <a:ext cx="360040" cy="184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678926" y="406602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Rectangle 15"/>
          <p:cNvSpPr/>
          <p:nvPr/>
        </p:nvSpPr>
        <p:spPr>
          <a:xfrm>
            <a:off x="7163778" y="4168832"/>
            <a:ext cx="360040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738139" y="50828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7147529" y="5179584"/>
            <a:ext cx="360040" cy="1846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6615283" y="6084870"/>
            <a:ext cx="228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IBV: 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0" name="Rectangle 19"/>
          <p:cNvSpPr/>
          <p:nvPr/>
        </p:nvSpPr>
        <p:spPr>
          <a:xfrm>
            <a:off x="7170187" y="6177203"/>
            <a:ext cx="360040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90063"/>
              </p:ext>
            </p:extLst>
          </p:nvPr>
        </p:nvGraphicFramePr>
        <p:xfrm>
          <a:off x="457200" y="548684"/>
          <a:ext cx="6221726" cy="620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972"/>
                <a:gridCol w="4260754"/>
              </a:tblGrid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INF2270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4237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INF3510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ITLED4041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3507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KJM3700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KJM3900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3610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Totalt MN: 750 eksamener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avlagt digitalt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FRM5820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FRM9820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4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Scantron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9" y="1600200"/>
            <a:ext cx="4841842" cy="4525963"/>
          </a:xfrm>
        </p:spPr>
      </p:pic>
      <p:sp>
        <p:nvSpPr>
          <p:cNvPr id="3" name="TextBox 2"/>
          <p:cNvSpPr txBox="1"/>
          <p:nvPr/>
        </p:nvSpPr>
        <p:spPr>
          <a:xfrm>
            <a:off x="2483768" y="2852936"/>
            <a:ext cx="2016224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Generer unik innleveringskode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8351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Scantron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79" y="1600200"/>
            <a:ext cx="4841842" cy="4525963"/>
          </a:xfrm>
        </p:spPr>
      </p:pic>
      <p:sp>
        <p:nvSpPr>
          <p:cNvPr id="3" name="TextBox 2"/>
          <p:cNvSpPr txBox="1"/>
          <p:nvPr/>
        </p:nvSpPr>
        <p:spPr>
          <a:xfrm>
            <a:off x="2483768" y="2852936"/>
            <a:ext cx="2016224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Generer unik innleveringskode</a:t>
            </a:r>
            <a:endParaRPr lang="nb-NO" sz="11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08004" y="3199765"/>
            <a:ext cx="216024" cy="17043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2040" y="3429000"/>
            <a:ext cx="720080" cy="2616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1122334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5642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22203"/>
              </p:ext>
            </p:extLst>
          </p:nvPr>
        </p:nvGraphicFramePr>
        <p:xfrm>
          <a:off x="1835696" y="69063"/>
          <a:ext cx="4743995" cy="6713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69063"/>
                        <a:ext cx="4743995" cy="67134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5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79564"/>
              </p:ext>
            </p:extLst>
          </p:nvPr>
        </p:nvGraphicFramePr>
        <p:xfrm>
          <a:off x="1835696" y="234380"/>
          <a:ext cx="4680520" cy="662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Acrobat Document" r:id="rId3" imgW="5667119" imgH="8019810" progId="AcroExch.Document.11">
                  <p:embed/>
                </p:oleObj>
              </mc:Choice>
              <mc:Fallback>
                <p:oleObj name="Acrobat Document" r:id="rId3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234380"/>
                        <a:ext cx="4680520" cy="6623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635896" y="1844824"/>
            <a:ext cx="25202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9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Scantron</a:t>
            </a:r>
            <a:endParaRPr lang="nb-NO" dirty="0"/>
          </a:p>
        </p:txBody>
      </p:sp>
      <p:pic>
        <p:nvPicPr>
          <p:cNvPr id="12290" name="Picture 2" descr="Bilderesultat for scantron 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5619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ilderesultat for sky teg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23373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923928" y="3068960"/>
            <a:ext cx="648072" cy="79208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72200" y="2924946"/>
            <a:ext cx="576064" cy="108011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61" y="4293096"/>
            <a:ext cx="214742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O:\studier\Digital eksamen\Presentasjoner\bilder\sensureringsverktø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" y="188640"/>
            <a:ext cx="91440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83768" y="6261510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55576" y="764704"/>
            <a:ext cx="4392488" cy="396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7503" y="145889"/>
            <a:ext cx="2958353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6261510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412776"/>
            <a:ext cx="3036387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reeform 10"/>
          <p:cNvSpPr/>
          <p:nvPr/>
        </p:nvSpPr>
        <p:spPr>
          <a:xfrm>
            <a:off x="2127903" y="1794617"/>
            <a:ext cx="1145550" cy="1922804"/>
          </a:xfrm>
          <a:custGeom>
            <a:avLst/>
            <a:gdLst>
              <a:gd name="connsiteX0" fmla="*/ 0 w 1145550"/>
              <a:gd name="connsiteY0" fmla="*/ 555476 h 1922804"/>
              <a:gd name="connsiteX1" fmla="*/ 59820 w 1145550"/>
              <a:gd name="connsiteY1" fmla="*/ 410198 h 1922804"/>
              <a:gd name="connsiteX2" fmla="*/ 136733 w 1145550"/>
              <a:gd name="connsiteY2" fmla="*/ 376015 h 1922804"/>
              <a:gd name="connsiteX3" fmla="*/ 162370 w 1145550"/>
              <a:gd name="connsiteY3" fmla="*/ 367469 h 1922804"/>
              <a:gd name="connsiteX4" fmla="*/ 188007 w 1145550"/>
              <a:gd name="connsiteY4" fmla="*/ 376015 h 1922804"/>
              <a:gd name="connsiteX5" fmla="*/ 230736 w 1145550"/>
              <a:gd name="connsiteY5" fmla="*/ 427290 h 1922804"/>
              <a:gd name="connsiteX6" fmla="*/ 239282 w 1145550"/>
              <a:gd name="connsiteY6" fmla="*/ 461473 h 1922804"/>
              <a:gd name="connsiteX7" fmla="*/ 239282 w 1145550"/>
              <a:gd name="connsiteY7" fmla="*/ 512747 h 1922804"/>
              <a:gd name="connsiteX8" fmla="*/ 213645 w 1145550"/>
              <a:gd name="connsiteY8" fmla="*/ 529839 h 1922804"/>
              <a:gd name="connsiteX9" fmla="*/ 162370 w 1145550"/>
              <a:gd name="connsiteY9" fmla="*/ 581114 h 1922804"/>
              <a:gd name="connsiteX10" fmla="*/ 128187 w 1145550"/>
              <a:gd name="connsiteY10" fmla="*/ 632389 h 1922804"/>
              <a:gd name="connsiteX11" fmla="*/ 94004 w 1145550"/>
              <a:gd name="connsiteY11" fmla="*/ 683663 h 1922804"/>
              <a:gd name="connsiteX12" fmla="*/ 85458 w 1145550"/>
              <a:gd name="connsiteY12" fmla="*/ 743484 h 1922804"/>
              <a:gd name="connsiteX13" fmla="*/ 102549 w 1145550"/>
              <a:gd name="connsiteY13" fmla="*/ 846033 h 1922804"/>
              <a:gd name="connsiteX14" fmla="*/ 119641 w 1145550"/>
              <a:gd name="connsiteY14" fmla="*/ 871671 h 1922804"/>
              <a:gd name="connsiteX15" fmla="*/ 145278 w 1145550"/>
              <a:gd name="connsiteY15" fmla="*/ 897308 h 1922804"/>
              <a:gd name="connsiteX16" fmla="*/ 264919 w 1145550"/>
              <a:gd name="connsiteY16" fmla="*/ 965675 h 1922804"/>
              <a:gd name="connsiteX17" fmla="*/ 316194 w 1145550"/>
              <a:gd name="connsiteY17" fmla="*/ 1016949 h 1922804"/>
              <a:gd name="connsiteX18" fmla="*/ 350377 w 1145550"/>
              <a:gd name="connsiteY18" fmla="*/ 1076770 h 1922804"/>
              <a:gd name="connsiteX19" fmla="*/ 393106 w 1145550"/>
              <a:gd name="connsiteY19" fmla="*/ 1153682 h 1922804"/>
              <a:gd name="connsiteX20" fmla="*/ 444381 w 1145550"/>
              <a:gd name="connsiteY20" fmla="*/ 1222048 h 1922804"/>
              <a:gd name="connsiteX21" fmla="*/ 495656 w 1145550"/>
              <a:gd name="connsiteY21" fmla="*/ 1256232 h 1922804"/>
              <a:gd name="connsiteX22" fmla="*/ 521293 w 1145550"/>
              <a:gd name="connsiteY22" fmla="*/ 1273323 h 1922804"/>
              <a:gd name="connsiteX23" fmla="*/ 546931 w 1145550"/>
              <a:gd name="connsiteY23" fmla="*/ 1307506 h 1922804"/>
              <a:gd name="connsiteX24" fmla="*/ 564022 w 1145550"/>
              <a:gd name="connsiteY24" fmla="*/ 1341690 h 1922804"/>
              <a:gd name="connsiteX25" fmla="*/ 572568 w 1145550"/>
              <a:gd name="connsiteY25" fmla="*/ 1384419 h 1922804"/>
              <a:gd name="connsiteX26" fmla="*/ 581114 w 1145550"/>
              <a:gd name="connsiteY26" fmla="*/ 1461331 h 1922804"/>
              <a:gd name="connsiteX27" fmla="*/ 589660 w 1145550"/>
              <a:gd name="connsiteY27" fmla="*/ 1495514 h 1922804"/>
              <a:gd name="connsiteX28" fmla="*/ 615297 w 1145550"/>
              <a:gd name="connsiteY28" fmla="*/ 1555334 h 1922804"/>
              <a:gd name="connsiteX29" fmla="*/ 632389 w 1145550"/>
              <a:gd name="connsiteY29" fmla="*/ 1580972 h 1922804"/>
              <a:gd name="connsiteX30" fmla="*/ 709301 w 1145550"/>
              <a:gd name="connsiteY30" fmla="*/ 1640792 h 1922804"/>
              <a:gd name="connsiteX31" fmla="*/ 743484 w 1145550"/>
              <a:gd name="connsiteY31" fmla="*/ 1666430 h 1922804"/>
              <a:gd name="connsiteX32" fmla="*/ 777667 w 1145550"/>
              <a:gd name="connsiteY32" fmla="*/ 1683521 h 1922804"/>
              <a:gd name="connsiteX33" fmla="*/ 837488 w 1145550"/>
              <a:gd name="connsiteY33" fmla="*/ 1726250 h 1922804"/>
              <a:gd name="connsiteX34" fmla="*/ 846033 w 1145550"/>
              <a:gd name="connsiteY34" fmla="*/ 1751888 h 1922804"/>
              <a:gd name="connsiteX35" fmla="*/ 820396 w 1145550"/>
              <a:gd name="connsiteY35" fmla="*/ 1777525 h 1922804"/>
              <a:gd name="connsiteX36" fmla="*/ 794759 w 1145550"/>
              <a:gd name="connsiteY36" fmla="*/ 1794617 h 1922804"/>
              <a:gd name="connsiteX37" fmla="*/ 760576 w 1145550"/>
              <a:gd name="connsiteY37" fmla="*/ 1820254 h 1922804"/>
              <a:gd name="connsiteX38" fmla="*/ 734938 w 1145550"/>
              <a:gd name="connsiteY38" fmla="*/ 1845891 h 1922804"/>
              <a:gd name="connsiteX39" fmla="*/ 692209 w 1145550"/>
              <a:gd name="connsiteY39" fmla="*/ 1871529 h 1922804"/>
              <a:gd name="connsiteX40" fmla="*/ 666572 w 1145550"/>
              <a:gd name="connsiteY40" fmla="*/ 1888620 h 1922804"/>
              <a:gd name="connsiteX41" fmla="*/ 640934 w 1145550"/>
              <a:gd name="connsiteY41" fmla="*/ 1897166 h 1922804"/>
              <a:gd name="connsiteX42" fmla="*/ 606751 w 1145550"/>
              <a:gd name="connsiteY42" fmla="*/ 1914258 h 1922804"/>
              <a:gd name="connsiteX43" fmla="*/ 546931 w 1145550"/>
              <a:gd name="connsiteY43" fmla="*/ 1922804 h 1922804"/>
              <a:gd name="connsiteX44" fmla="*/ 470018 w 1145550"/>
              <a:gd name="connsiteY44" fmla="*/ 1914258 h 1922804"/>
              <a:gd name="connsiteX45" fmla="*/ 401652 w 1145550"/>
              <a:gd name="connsiteY45" fmla="*/ 1888620 h 1922804"/>
              <a:gd name="connsiteX46" fmla="*/ 367469 w 1145550"/>
              <a:gd name="connsiteY46" fmla="*/ 1862983 h 1922804"/>
              <a:gd name="connsiteX47" fmla="*/ 350377 w 1145550"/>
              <a:gd name="connsiteY47" fmla="*/ 1837346 h 1922804"/>
              <a:gd name="connsiteX48" fmla="*/ 341832 w 1145550"/>
              <a:gd name="connsiteY48" fmla="*/ 1811708 h 1922804"/>
              <a:gd name="connsiteX49" fmla="*/ 376015 w 1145550"/>
              <a:gd name="connsiteY49" fmla="*/ 1777525 h 1922804"/>
              <a:gd name="connsiteX50" fmla="*/ 410198 w 1145550"/>
              <a:gd name="connsiteY50" fmla="*/ 1760433 h 1922804"/>
              <a:gd name="connsiteX51" fmla="*/ 495656 w 1145550"/>
              <a:gd name="connsiteY51" fmla="*/ 1709159 h 1922804"/>
              <a:gd name="connsiteX52" fmla="*/ 529839 w 1145550"/>
              <a:gd name="connsiteY52" fmla="*/ 1700613 h 1922804"/>
              <a:gd name="connsiteX53" fmla="*/ 555476 w 1145550"/>
              <a:gd name="connsiteY53" fmla="*/ 1683521 h 1922804"/>
              <a:gd name="connsiteX54" fmla="*/ 589660 w 1145550"/>
              <a:gd name="connsiteY54" fmla="*/ 1666430 h 1922804"/>
              <a:gd name="connsiteX55" fmla="*/ 683663 w 1145550"/>
              <a:gd name="connsiteY55" fmla="*/ 1598063 h 1922804"/>
              <a:gd name="connsiteX56" fmla="*/ 717847 w 1145550"/>
              <a:gd name="connsiteY56" fmla="*/ 1589518 h 1922804"/>
              <a:gd name="connsiteX57" fmla="*/ 769121 w 1145550"/>
              <a:gd name="connsiteY57" fmla="*/ 1555334 h 1922804"/>
              <a:gd name="connsiteX58" fmla="*/ 803304 w 1145550"/>
              <a:gd name="connsiteY58" fmla="*/ 1529697 h 1922804"/>
              <a:gd name="connsiteX59" fmla="*/ 828942 w 1145550"/>
              <a:gd name="connsiteY59" fmla="*/ 1512605 h 1922804"/>
              <a:gd name="connsiteX60" fmla="*/ 846033 w 1145550"/>
              <a:gd name="connsiteY60" fmla="*/ 1478422 h 1922804"/>
              <a:gd name="connsiteX61" fmla="*/ 854579 w 1145550"/>
              <a:gd name="connsiteY61" fmla="*/ 1452785 h 1922804"/>
              <a:gd name="connsiteX62" fmla="*/ 871671 w 1145550"/>
              <a:gd name="connsiteY62" fmla="*/ 1427147 h 1922804"/>
              <a:gd name="connsiteX63" fmla="*/ 897308 w 1145550"/>
              <a:gd name="connsiteY63" fmla="*/ 1367327 h 1922804"/>
              <a:gd name="connsiteX64" fmla="*/ 888762 w 1145550"/>
              <a:gd name="connsiteY64" fmla="*/ 1298961 h 1922804"/>
              <a:gd name="connsiteX65" fmla="*/ 837488 w 1145550"/>
              <a:gd name="connsiteY65" fmla="*/ 1264777 h 1922804"/>
              <a:gd name="connsiteX66" fmla="*/ 803304 w 1145550"/>
              <a:gd name="connsiteY66" fmla="*/ 1204957 h 1922804"/>
              <a:gd name="connsiteX67" fmla="*/ 777667 w 1145550"/>
              <a:gd name="connsiteY67" fmla="*/ 1110953 h 1922804"/>
              <a:gd name="connsiteX68" fmla="*/ 786213 w 1145550"/>
              <a:gd name="connsiteY68" fmla="*/ 897308 h 1922804"/>
              <a:gd name="connsiteX69" fmla="*/ 811850 w 1145550"/>
              <a:gd name="connsiteY69" fmla="*/ 820396 h 1922804"/>
              <a:gd name="connsiteX70" fmla="*/ 888762 w 1145550"/>
              <a:gd name="connsiteY70" fmla="*/ 777667 h 1922804"/>
              <a:gd name="connsiteX71" fmla="*/ 922946 w 1145550"/>
              <a:gd name="connsiteY71" fmla="*/ 752030 h 1922804"/>
              <a:gd name="connsiteX72" fmla="*/ 991312 w 1145550"/>
              <a:gd name="connsiteY72" fmla="*/ 734938 h 1922804"/>
              <a:gd name="connsiteX73" fmla="*/ 1016949 w 1145550"/>
              <a:gd name="connsiteY73" fmla="*/ 726392 h 1922804"/>
              <a:gd name="connsiteX74" fmla="*/ 1059678 w 1145550"/>
              <a:gd name="connsiteY74" fmla="*/ 734938 h 1922804"/>
              <a:gd name="connsiteX75" fmla="*/ 1085316 w 1145550"/>
              <a:gd name="connsiteY75" fmla="*/ 820396 h 1922804"/>
              <a:gd name="connsiteX76" fmla="*/ 1102407 w 1145550"/>
              <a:gd name="connsiteY76" fmla="*/ 871671 h 1922804"/>
              <a:gd name="connsiteX77" fmla="*/ 1093861 w 1145550"/>
              <a:gd name="connsiteY77" fmla="*/ 922946 h 1922804"/>
              <a:gd name="connsiteX78" fmla="*/ 1068224 w 1145550"/>
              <a:gd name="connsiteY78" fmla="*/ 931491 h 1922804"/>
              <a:gd name="connsiteX79" fmla="*/ 948583 w 1145550"/>
              <a:gd name="connsiteY79" fmla="*/ 922946 h 1922804"/>
              <a:gd name="connsiteX80" fmla="*/ 888762 w 1145550"/>
              <a:gd name="connsiteY80" fmla="*/ 897308 h 1922804"/>
              <a:gd name="connsiteX81" fmla="*/ 871671 w 1145550"/>
              <a:gd name="connsiteY81" fmla="*/ 871671 h 1922804"/>
              <a:gd name="connsiteX82" fmla="*/ 828942 w 1145550"/>
              <a:gd name="connsiteY82" fmla="*/ 777667 h 1922804"/>
              <a:gd name="connsiteX83" fmla="*/ 828942 w 1145550"/>
              <a:gd name="connsiteY83" fmla="*/ 589660 h 1922804"/>
              <a:gd name="connsiteX84" fmla="*/ 837488 w 1145550"/>
              <a:gd name="connsiteY84" fmla="*/ 564022 h 1922804"/>
              <a:gd name="connsiteX85" fmla="*/ 871671 w 1145550"/>
              <a:gd name="connsiteY85" fmla="*/ 529839 h 1922804"/>
              <a:gd name="connsiteX86" fmla="*/ 897308 w 1145550"/>
              <a:gd name="connsiteY86" fmla="*/ 495656 h 1922804"/>
              <a:gd name="connsiteX87" fmla="*/ 1016949 w 1145550"/>
              <a:gd name="connsiteY87" fmla="*/ 427290 h 1922804"/>
              <a:gd name="connsiteX88" fmla="*/ 1059678 w 1145550"/>
              <a:gd name="connsiteY88" fmla="*/ 410198 h 1922804"/>
              <a:gd name="connsiteX89" fmla="*/ 1128045 w 1145550"/>
              <a:gd name="connsiteY89" fmla="*/ 418744 h 1922804"/>
              <a:gd name="connsiteX90" fmla="*/ 1136590 w 1145550"/>
              <a:gd name="connsiteY90" fmla="*/ 512747 h 1922804"/>
              <a:gd name="connsiteX91" fmla="*/ 1102407 w 1145550"/>
              <a:gd name="connsiteY91" fmla="*/ 529839 h 1922804"/>
              <a:gd name="connsiteX92" fmla="*/ 965675 w 1145550"/>
              <a:gd name="connsiteY92" fmla="*/ 521293 h 1922804"/>
              <a:gd name="connsiteX93" fmla="*/ 880217 w 1145550"/>
              <a:gd name="connsiteY93" fmla="*/ 495656 h 1922804"/>
              <a:gd name="connsiteX94" fmla="*/ 828942 w 1145550"/>
              <a:gd name="connsiteY94" fmla="*/ 478564 h 1922804"/>
              <a:gd name="connsiteX95" fmla="*/ 760576 w 1145550"/>
              <a:gd name="connsiteY95" fmla="*/ 452927 h 1922804"/>
              <a:gd name="connsiteX96" fmla="*/ 734938 w 1145550"/>
              <a:gd name="connsiteY96" fmla="*/ 427290 h 1922804"/>
              <a:gd name="connsiteX97" fmla="*/ 700755 w 1145550"/>
              <a:gd name="connsiteY97" fmla="*/ 367469 h 1922804"/>
              <a:gd name="connsiteX98" fmla="*/ 683663 w 1145550"/>
              <a:gd name="connsiteY98" fmla="*/ 316194 h 1922804"/>
              <a:gd name="connsiteX99" fmla="*/ 692209 w 1145550"/>
              <a:gd name="connsiteY99" fmla="*/ 230736 h 1922804"/>
              <a:gd name="connsiteX100" fmla="*/ 726392 w 1145550"/>
              <a:gd name="connsiteY100" fmla="*/ 162370 h 1922804"/>
              <a:gd name="connsiteX101" fmla="*/ 734938 w 1145550"/>
              <a:gd name="connsiteY101" fmla="*/ 136733 h 1922804"/>
              <a:gd name="connsiteX102" fmla="*/ 811850 w 1145550"/>
              <a:gd name="connsiteY102" fmla="*/ 59820 h 1922804"/>
              <a:gd name="connsiteX103" fmla="*/ 846033 w 1145550"/>
              <a:gd name="connsiteY103" fmla="*/ 42729 h 1922804"/>
              <a:gd name="connsiteX104" fmla="*/ 880217 w 1145550"/>
              <a:gd name="connsiteY104" fmla="*/ 17091 h 1922804"/>
              <a:gd name="connsiteX105" fmla="*/ 914400 w 1145550"/>
              <a:gd name="connsiteY105" fmla="*/ 8546 h 1922804"/>
              <a:gd name="connsiteX106" fmla="*/ 940037 w 1145550"/>
              <a:gd name="connsiteY106" fmla="*/ 0 h 1922804"/>
              <a:gd name="connsiteX107" fmla="*/ 982766 w 1145550"/>
              <a:gd name="connsiteY107" fmla="*/ 8546 h 1922804"/>
              <a:gd name="connsiteX108" fmla="*/ 991312 w 1145550"/>
              <a:gd name="connsiteY108" fmla="*/ 59820 h 1922804"/>
              <a:gd name="connsiteX109" fmla="*/ 957129 w 1145550"/>
              <a:gd name="connsiteY109" fmla="*/ 76912 h 1922804"/>
              <a:gd name="connsiteX110" fmla="*/ 922946 w 1145550"/>
              <a:gd name="connsiteY110" fmla="*/ 85458 h 1922804"/>
              <a:gd name="connsiteX111" fmla="*/ 854579 w 1145550"/>
              <a:gd name="connsiteY111" fmla="*/ 102549 h 1922804"/>
              <a:gd name="connsiteX112" fmla="*/ 623843 w 1145550"/>
              <a:gd name="connsiteY112" fmla="*/ 94004 h 1922804"/>
              <a:gd name="connsiteX113" fmla="*/ 555476 w 1145550"/>
              <a:gd name="connsiteY113" fmla="*/ 76912 h 1922804"/>
              <a:gd name="connsiteX114" fmla="*/ 470018 w 1145550"/>
              <a:gd name="connsiteY114" fmla="*/ 51275 h 1922804"/>
              <a:gd name="connsiteX115" fmla="*/ 444381 w 1145550"/>
              <a:gd name="connsiteY115" fmla="*/ 34183 h 1922804"/>
              <a:gd name="connsiteX116" fmla="*/ 324740 w 1145550"/>
              <a:gd name="connsiteY116" fmla="*/ 8546 h 1922804"/>
              <a:gd name="connsiteX117" fmla="*/ 128187 w 1145550"/>
              <a:gd name="connsiteY117" fmla="*/ 8546 h 192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145550" h="1922804">
                <a:moveTo>
                  <a:pt x="0" y="555476"/>
                </a:moveTo>
                <a:cubicBezTo>
                  <a:pt x="7647" y="471363"/>
                  <a:pt x="-11330" y="457631"/>
                  <a:pt x="59820" y="410198"/>
                </a:cubicBezTo>
                <a:cubicBezTo>
                  <a:pt x="100449" y="383112"/>
                  <a:pt x="75712" y="396355"/>
                  <a:pt x="136733" y="376015"/>
                </a:cubicBezTo>
                <a:lnTo>
                  <a:pt x="162370" y="367469"/>
                </a:lnTo>
                <a:cubicBezTo>
                  <a:pt x="170916" y="370318"/>
                  <a:pt x="180512" y="371018"/>
                  <a:pt x="188007" y="376015"/>
                </a:cubicBezTo>
                <a:cubicBezTo>
                  <a:pt x="207750" y="389177"/>
                  <a:pt x="218123" y="408370"/>
                  <a:pt x="230736" y="427290"/>
                </a:cubicBezTo>
                <a:cubicBezTo>
                  <a:pt x="233585" y="438684"/>
                  <a:pt x="236055" y="450180"/>
                  <a:pt x="239282" y="461473"/>
                </a:cubicBezTo>
                <a:cubicBezTo>
                  <a:pt x="245279" y="482463"/>
                  <a:pt x="256074" y="491757"/>
                  <a:pt x="239282" y="512747"/>
                </a:cubicBezTo>
                <a:cubicBezTo>
                  <a:pt x="232866" y="520767"/>
                  <a:pt x="221321" y="523015"/>
                  <a:pt x="213645" y="529839"/>
                </a:cubicBezTo>
                <a:cubicBezTo>
                  <a:pt x="195579" y="545898"/>
                  <a:pt x="162370" y="581114"/>
                  <a:pt x="162370" y="581114"/>
                </a:cubicBezTo>
                <a:cubicBezTo>
                  <a:pt x="146026" y="630143"/>
                  <a:pt x="165528" y="584379"/>
                  <a:pt x="128187" y="632389"/>
                </a:cubicBezTo>
                <a:cubicBezTo>
                  <a:pt x="115576" y="648603"/>
                  <a:pt x="94004" y="683663"/>
                  <a:pt x="94004" y="683663"/>
                </a:cubicBezTo>
                <a:cubicBezTo>
                  <a:pt x="91155" y="703603"/>
                  <a:pt x="85458" y="723341"/>
                  <a:pt x="85458" y="743484"/>
                </a:cubicBezTo>
                <a:cubicBezTo>
                  <a:pt x="85458" y="762431"/>
                  <a:pt x="89179" y="819293"/>
                  <a:pt x="102549" y="846033"/>
                </a:cubicBezTo>
                <a:cubicBezTo>
                  <a:pt x="107142" y="855220"/>
                  <a:pt x="113066" y="863781"/>
                  <a:pt x="119641" y="871671"/>
                </a:cubicBezTo>
                <a:cubicBezTo>
                  <a:pt x="127378" y="880955"/>
                  <a:pt x="135082" y="890820"/>
                  <a:pt x="145278" y="897308"/>
                </a:cubicBezTo>
                <a:cubicBezTo>
                  <a:pt x="182153" y="920774"/>
                  <a:pt x="232648" y="933404"/>
                  <a:pt x="264919" y="965675"/>
                </a:cubicBezTo>
                <a:cubicBezTo>
                  <a:pt x="282011" y="982766"/>
                  <a:pt x="305384" y="995330"/>
                  <a:pt x="316194" y="1016949"/>
                </a:cubicBezTo>
                <a:cubicBezTo>
                  <a:pt x="367839" y="1120239"/>
                  <a:pt x="302066" y="992226"/>
                  <a:pt x="350377" y="1076770"/>
                </a:cubicBezTo>
                <a:cubicBezTo>
                  <a:pt x="376997" y="1123355"/>
                  <a:pt x="358177" y="1103229"/>
                  <a:pt x="393106" y="1153682"/>
                </a:cubicBezTo>
                <a:cubicBezTo>
                  <a:pt x="409320" y="1177103"/>
                  <a:pt x="420679" y="1206247"/>
                  <a:pt x="444381" y="1222048"/>
                </a:cubicBezTo>
                <a:lnTo>
                  <a:pt x="495656" y="1256232"/>
                </a:lnTo>
                <a:cubicBezTo>
                  <a:pt x="504202" y="1261929"/>
                  <a:pt x="515131" y="1265107"/>
                  <a:pt x="521293" y="1273323"/>
                </a:cubicBezTo>
                <a:cubicBezTo>
                  <a:pt x="529839" y="1284717"/>
                  <a:pt x="539382" y="1295428"/>
                  <a:pt x="546931" y="1307506"/>
                </a:cubicBezTo>
                <a:cubicBezTo>
                  <a:pt x="553683" y="1318309"/>
                  <a:pt x="558325" y="1330295"/>
                  <a:pt x="564022" y="1341690"/>
                </a:cubicBezTo>
                <a:cubicBezTo>
                  <a:pt x="566871" y="1355933"/>
                  <a:pt x="570514" y="1370040"/>
                  <a:pt x="572568" y="1384419"/>
                </a:cubicBezTo>
                <a:cubicBezTo>
                  <a:pt x="576216" y="1409955"/>
                  <a:pt x="577192" y="1435836"/>
                  <a:pt x="581114" y="1461331"/>
                </a:cubicBezTo>
                <a:cubicBezTo>
                  <a:pt x="582900" y="1472939"/>
                  <a:pt x="586433" y="1484221"/>
                  <a:pt x="589660" y="1495514"/>
                </a:cubicBezTo>
                <a:cubicBezTo>
                  <a:pt x="596509" y="1519487"/>
                  <a:pt x="602272" y="1532540"/>
                  <a:pt x="615297" y="1555334"/>
                </a:cubicBezTo>
                <a:cubicBezTo>
                  <a:pt x="620393" y="1564252"/>
                  <a:pt x="625625" y="1573242"/>
                  <a:pt x="632389" y="1580972"/>
                </a:cubicBezTo>
                <a:cubicBezTo>
                  <a:pt x="689779" y="1646560"/>
                  <a:pt x="653527" y="1605933"/>
                  <a:pt x="709301" y="1640792"/>
                </a:cubicBezTo>
                <a:cubicBezTo>
                  <a:pt x="721379" y="1648341"/>
                  <a:pt x="731406" y="1658881"/>
                  <a:pt x="743484" y="1666430"/>
                </a:cubicBezTo>
                <a:cubicBezTo>
                  <a:pt x="754287" y="1673182"/>
                  <a:pt x="766606" y="1677201"/>
                  <a:pt x="777667" y="1683521"/>
                </a:cubicBezTo>
                <a:cubicBezTo>
                  <a:pt x="795153" y="1693513"/>
                  <a:pt x="822825" y="1715254"/>
                  <a:pt x="837488" y="1726250"/>
                </a:cubicBezTo>
                <a:cubicBezTo>
                  <a:pt x="840336" y="1734796"/>
                  <a:pt x="848882" y="1743342"/>
                  <a:pt x="846033" y="1751888"/>
                </a:cubicBezTo>
                <a:cubicBezTo>
                  <a:pt x="842211" y="1763353"/>
                  <a:pt x="829680" y="1769788"/>
                  <a:pt x="820396" y="1777525"/>
                </a:cubicBezTo>
                <a:cubicBezTo>
                  <a:pt x="812506" y="1784100"/>
                  <a:pt x="803117" y="1788647"/>
                  <a:pt x="794759" y="1794617"/>
                </a:cubicBezTo>
                <a:cubicBezTo>
                  <a:pt x="783169" y="1802896"/>
                  <a:pt x="771390" y="1810985"/>
                  <a:pt x="760576" y="1820254"/>
                </a:cubicBezTo>
                <a:cubicBezTo>
                  <a:pt x="751400" y="1828119"/>
                  <a:pt x="744607" y="1838640"/>
                  <a:pt x="734938" y="1845891"/>
                </a:cubicBezTo>
                <a:cubicBezTo>
                  <a:pt x="721650" y="1855857"/>
                  <a:pt x="706294" y="1862726"/>
                  <a:pt x="692209" y="1871529"/>
                </a:cubicBezTo>
                <a:cubicBezTo>
                  <a:pt x="683500" y="1876972"/>
                  <a:pt x="675758" y="1884027"/>
                  <a:pt x="666572" y="1888620"/>
                </a:cubicBezTo>
                <a:cubicBezTo>
                  <a:pt x="658515" y="1892649"/>
                  <a:pt x="649214" y="1893617"/>
                  <a:pt x="640934" y="1897166"/>
                </a:cubicBezTo>
                <a:cubicBezTo>
                  <a:pt x="629225" y="1902184"/>
                  <a:pt x="619041" y="1910906"/>
                  <a:pt x="606751" y="1914258"/>
                </a:cubicBezTo>
                <a:cubicBezTo>
                  <a:pt x="587318" y="1919558"/>
                  <a:pt x="566871" y="1919955"/>
                  <a:pt x="546931" y="1922804"/>
                </a:cubicBezTo>
                <a:cubicBezTo>
                  <a:pt x="521293" y="1919955"/>
                  <a:pt x="495513" y="1918180"/>
                  <a:pt x="470018" y="1914258"/>
                </a:cubicBezTo>
                <a:cubicBezTo>
                  <a:pt x="443905" y="1910240"/>
                  <a:pt x="424182" y="1902701"/>
                  <a:pt x="401652" y="1888620"/>
                </a:cubicBezTo>
                <a:cubicBezTo>
                  <a:pt x="389574" y="1881071"/>
                  <a:pt x="377540" y="1873054"/>
                  <a:pt x="367469" y="1862983"/>
                </a:cubicBezTo>
                <a:cubicBezTo>
                  <a:pt x="360206" y="1855721"/>
                  <a:pt x="356074" y="1845892"/>
                  <a:pt x="350377" y="1837346"/>
                </a:cubicBezTo>
                <a:cubicBezTo>
                  <a:pt x="347529" y="1828800"/>
                  <a:pt x="341832" y="1820716"/>
                  <a:pt x="341832" y="1811708"/>
                </a:cubicBezTo>
                <a:cubicBezTo>
                  <a:pt x="341832" y="1779152"/>
                  <a:pt x="353225" y="1787292"/>
                  <a:pt x="376015" y="1777525"/>
                </a:cubicBezTo>
                <a:cubicBezTo>
                  <a:pt x="387724" y="1772507"/>
                  <a:pt x="399274" y="1766987"/>
                  <a:pt x="410198" y="1760433"/>
                </a:cubicBezTo>
                <a:cubicBezTo>
                  <a:pt x="443328" y="1740555"/>
                  <a:pt x="460927" y="1722182"/>
                  <a:pt x="495656" y="1709159"/>
                </a:cubicBezTo>
                <a:cubicBezTo>
                  <a:pt x="506653" y="1705035"/>
                  <a:pt x="518445" y="1703462"/>
                  <a:pt x="529839" y="1700613"/>
                </a:cubicBezTo>
                <a:cubicBezTo>
                  <a:pt x="538385" y="1694916"/>
                  <a:pt x="546558" y="1688617"/>
                  <a:pt x="555476" y="1683521"/>
                </a:cubicBezTo>
                <a:cubicBezTo>
                  <a:pt x="566537" y="1677201"/>
                  <a:pt x="579060" y="1673496"/>
                  <a:pt x="589660" y="1666430"/>
                </a:cubicBezTo>
                <a:cubicBezTo>
                  <a:pt x="608226" y="1654053"/>
                  <a:pt x="662489" y="1603356"/>
                  <a:pt x="683663" y="1598063"/>
                </a:cubicBezTo>
                <a:lnTo>
                  <a:pt x="717847" y="1589518"/>
                </a:lnTo>
                <a:cubicBezTo>
                  <a:pt x="777505" y="1529858"/>
                  <a:pt x="711409" y="1588313"/>
                  <a:pt x="769121" y="1555334"/>
                </a:cubicBezTo>
                <a:cubicBezTo>
                  <a:pt x="781487" y="1548268"/>
                  <a:pt x="791714" y="1537975"/>
                  <a:pt x="803304" y="1529697"/>
                </a:cubicBezTo>
                <a:cubicBezTo>
                  <a:pt x="811662" y="1523727"/>
                  <a:pt x="820396" y="1518302"/>
                  <a:pt x="828942" y="1512605"/>
                </a:cubicBezTo>
                <a:cubicBezTo>
                  <a:pt x="834639" y="1501211"/>
                  <a:pt x="841015" y="1490131"/>
                  <a:pt x="846033" y="1478422"/>
                </a:cubicBezTo>
                <a:cubicBezTo>
                  <a:pt x="849581" y="1470142"/>
                  <a:pt x="850550" y="1460842"/>
                  <a:pt x="854579" y="1452785"/>
                </a:cubicBezTo>
                <a:cubicBezTo>
                  <a:pt x="859172" y="1443598"/>
                  <a:pt x="866575" y="1436065"/>
                  <a:pt x="871671" y="1427147"/>
                </a:cubicBezTo>
                <a:cubicBezTo>
                  <a:pt x="888565" y="1397581"/>
                  <a:pt x="887721" y="1396087"/>
                  <a:pt x="897308" y="1367327"/>
                </a:cubicBezTo>
                <a:cubicBezTo>
                  <a:pt x="894459" y="1344538"/>
                  <a:pt x="900334" y="1318799"/>
                  <a:pt x="888762" y="1298961"/>
                </a:cubicBezTo>
                <a:cubicBezTo>
                  <a:pt x="878412" y="1281218"/>
                  <a:pt x="837488" y="1264777"/>
                  <a:pt x="837488" y="1264777"/>
                </a:cubicBezTo>
                <a:cubicBezTo>
                  <a:pt x="820324" y="1239032"/>
                  <a:pt x="816313" y="1235313"/>
                  <a:pt x="803304" y="1204957"/>
                </a:cubicBezTo>
                <a:cubicBezTo>
                  <a:pt x="793724" y="1182603"/>
                  <a:pt x="780275" y="1121383"/>
                  <a:pt x="777667" y="1110953"/>
                </a:cubicBezTo>
                <a:cubicBezTo>
                  <a:pt x="780516" y="1039738"/>
                  <a:pt x="781624" y="968432"/>
                  <a:pt x="786213" y="897308"/>
                </a:cubicBezTo>
                <a:cubicBezTo>
                  <a:pt x="787874" y="871561"/>
                  <a:pt x="790229" y="839314"/>
                  <a:pt x="811850" y="820396"/>
                </a:cubicBezTo>
                <a:cubicBezTo>
                  <a:pt x="848015" y="788752"/>
                  <a:pt x="853550" y="789405"/>
                  <a:pt x="888762" y="777667"/>
                </a:cubicBezTo>
                <a:cubicBezTo>
                  <a:pt x="900157" y="769121"/>
                  <a:pt x="909798" y="757508"/>
                  <a:pt x="922946" y="752030"/>
                </a:cubicBezTo>
                <a:cubicBezTo>
                  <a:pt x="944629" y="742995"/>
                  <a:pt x="969027" y="742366"/>
                  <a:pt x="991312" y="734938"/>
                </a:cubicBezTo>
                <a:lnTo>
                  <a:pt x="1016949" y="726392"/>
                </a:lnTo>
                <a:cubicBezTo>
                  <a:pt x="1031192" y="729241"/>
                  <a:pt x="1049407" y="724667"/>
                  <a:pt x="1059678" y="734938"/>
                </a:cubicBezTo>
                <a:cubicBezTo>
                  <a:pt x="1068310" y="743570"/>
                  <a:pt x="1080337" y="803798"/>
                  <a:pt x="1085316" y="820396"/>
                </a:cubicBezTo>
                <a:cubicBezTo>
                  <a:pt x="1090493" y="837652"/>
                  <a:pt x="1102407" y="871671"/>
                  <a:pt x="1102407" y="871671"/>
                </a:cubicBezTo>
                <a:cubicBezTo>
                  <a:pt x="1099558" y="888763"/>
                  <a:pt x="1102458" y="907902"/>
                  <a:pt x="1093861" y="922946"/>
                </a:cubicBezTo>
                <a:cubicBezTo>
                  <a:pt x="1089392" y="930767"/>
                  <a:pt x="1077232" y="931491"/>
                  <a:pt x="1068224" y="931491"/>
                </a:cubicBezTo>
                <a:cubicBezTo>
                  <a:pt x="1028242" y="931491"/>
                  <a:pt x="988463" y="925794"/>
                  <a:pt x="948583" y="922946"/>
                </a:cubicBezTo>
                <a:cubicBezTo>
                  <a:pt x="930773" y="917009"/>
                  <a:pt x="902842" y="909041"/>
                  <a:pt x="888762" y="897308"/>
                </a:cubicBezTo>
                <a:cubicBezTo>
                  <a:pt x="880872" y="890733"/>
                  <a:pt x="877114" y="880380"/>
                  <a:pt x="871671" y="871671"/>
                </a:cubicBezTo>
                <a:cubicBezTo>
                  <a:pt x="838425" y="818478"/>
                  <a:pt x="849483" y="839294"/>
                  <a:pt x="828942" y="777667"/>
                </a:cubicBezTo>
                <a:cubicBezTo>
                  <a:pt x="816083" y="687659"/>
                  <a:pt x="815349" y="711995"/>
                  <a:pt x="828942" y="589660"/>
                </a:cubicBezTo>
                <a:cubicBezTo>
                  <a:pt x="829937" y="580707"/>
                  <a:pt x="832252" y="571352"/>
                  <a:pt x="837488" y="564022"/>
                </a:cubicBezTo>
                <a:cubicBezTo>
                  <a:pt x="846854" y="550909"/>
                  <a:pt x="861060" y="541966"/>
                  <a:pt x="871671" y="529839"/>
                </a:cubicBezTo>
                <a:cubicBezTo>
                  <a:pt x="881050" y="519120"/>
                  <a:pt x="886019" y="504340"/>
                  <a:pt x="897308" y="495656"/>
                </a:cubicBezTo>
                <a:cubicBezTo>
                  <a:pt x="914976" y="482065"/>
                  <a:pt x="983238" y="442273"/>
                  <a:pt x="1016949" y="427290"/>
                </a:cubicBezTo>
                <a:cubicBezTo>
                  <a:pt x="1030967" y="421060"/>
                  <a:pt x="1045435" y="415895"/>
                  <a:pt x="1059678" y="410198"/>
                </a:cubicBezTo>
                <a:cubicBezTo>
                  <a:pt x="1082467" y="413047"/>
                  <a:pt x="1107503" y="408473"/>
                  <a:pt x="1128045" y="418744"/>
                </a:cubicBezTo>
                <a:cubicBezTo>
                  <a:pt x="1156370" y="432906"/>
                  <a:pt x="1143418" y="500457"/>
                  <a:pt x="1136590" y="512747"/>
                </a:cubicBezTo>
                <a:cubicBezTo>
                  <a:pt x="1130403" y="523883"/>
                  <a:pt x="1113801" y="524142"/>
                  <a:pt x="1102407" y="529839"/>
                </a:cubicBezTo>
                <a:cubicBezTo>
                  <a:pt x="1056830" y="526990"/>
                  <a:pt x="1011115" y="525837"/>
                  <a:pt x="965675" y="521293"/>
                </a:cubicBezTo>
                <a:cubicBezTo>
                  <a:pt x="947225" y="519448"/>
                  <a:pt x="891691" y="499481"/>
                  <a:pt x="880217" y="495656"/>
                </a:cubicBezTo>
                <a:lnTo>
                  <a:pt x="828942" y="478564"/>
                </a:lnTo>
                <a:cubicBezTo>
                  <a:pt x="777849" y="458128"/>
                  <a:pt x="800766" y="466324"/>
                  <a:pt x="760576" y="452927"/>
                </a:cubicBezTo>
                <a:cubicBezTo>
                  <a:pt x="752030" y="444381"/>
                  <a:pt x="742675" y="436574"/>
                  <a:pt x="734938" y="427290"/>
                </a:cubicBezTo>
                <a:cubicBezTo>
                  <a:pt x="723082" y="413063"/>
                  <a:pt x="707183" y="383538"/>
                  <a:pt x="700755" y="367469"/>
                </a:cubicBezTo>
                <a:cubicBezTo>
                  <a:pt x="694064" y="350741"/>
                  <a:pt x="683663" y="316194"/>
                  <a:pt x="683663" y="316194"/>
                </a:cubicBezTo>
                <a:cubicBezTo>
                  <a:pt x="686512" y="287708"/>
                  <a:pt x="687856" y="259031"/>
                  <a:pt x="692209" y="230736"/>
                </a:cubicBezTo>
                <a:cubicBezTo>
                  <a:pt x="696491" y="202903"/>
                  <a:pt x="713668" y="187817"/>
                  <a:pt x="726392" y="162370"/>
                </a:cubicBezTo>
                <a:cubicBezTo>
                  <a:pt x="730420" y="154313"/>
                  <a:pt x="730164" y="144372"/>
                  <a:pt x="734938" y="136733"/>
                </a:cubicBezTo>
                <a:cubicBezTo>
                  <a:pt x="755285" y="104178"/>
                  <a:pt x="780109" y="80981"/>
                  <a:pt x="811850" y="59820"/>
                </a:cubicBezTo>
                <a:cubicBezTo>
                  <a:pt x="822450" y="52754"/>
                  <a:pt x="835230" y="49481"/>
                  <a:pt x="846033" y="42729"/>
                </a:cubicBezTo>
                <a:cubicBezTo>
                  <a:pt x="858111" y="35180"/>
                  <a:pt x="867477" y="23461"/>
                  <a:pt x="880217" y="17091"/>
                </a:cubicBezTo>
                <a:cubicBezTo>
                  <a:pt x="890722" y="11839"/>
                  <a:pt x="903107" y="11773"/>
                  <a:pt x="914400" y="8546"/>
                </a:cubicBezTo>
                <a:cubicBezTo>
                  <a:pt x="923061" y="6071"/>
                  <a:pt x="931491" y="2849"/>
                  <a:pt x="940037" y="0"/>
                </a:cubicBezTo>
                <a:cubicBezTo>
                  <a:pt x="954280" y="2849"/>
                  <a:pt x="970155" y="1340"/>
                  <a:pt x="982766" y="8546"/>
                </a:cubicBezTo>
                <a:cubicBezTo>
                  <a:pt x="1000793" y="18847"/>
                  <a:pt x="1006669" y="44463"/>
                  <a:pt x="991312" y="59820"/>
                </a:cubicBezTo>
                <a:cubicBezTo>
                  <a:pt x="982304" y="68828"/>
                  <a:pt x="969057" y="72439"/>
                  <a:pt x="957129" y="76912"/>
                </a:cubicBezTo>
                <a:cubicBezTo>
                  <a:pt x="946132" y="81036"/>
                  <a:pt x="934239" y="82231"/>
                  <a:pt x="922946" y="85458"/>
                </a:cubicBezTo>
                <a:cubicBezTo>
                  <a:pt x="861638" y="102975"/>
                  <a:pt x="941438" y="85179"/>
                  <a:pt x="854579" y="102549"/>
                </a:cubicBezTo>
                <a:cubicBezTo>
                  <a:pt x="777667" y="99701"/>
                  <a:pt x="700527" y="100577"/>
                  <a:pt x="623843" y="94004"/>
                </a:cubicBezTo>
                <a:cubicBezTo>
                  <a:pt x="600438" y="91998"/>
                  <a:pt x="577761" y="84341"/>
                  <a:pt x="555476" y="76912"/>
                </a:cubicBezTo>
                <a:cubicBezTo>
                  <a:pt x="493059" y="56106"/>
                  <a:pt x="521680" y="64189"/>
                  <a:pt x="470018" y="51275"/>
                </a:cubicBezTo>
                <a:cubicBezTo>
                  <a:pt x="461472" y="45578"/>
                  <a:pt x="454033" y="37693"/>
                  <a:pt x="444381" y="34183"/>
                </a:cubicBezTo>
                <a:cubicBezTo>
                  <a:pt x="429134" y="28639"/>
                  <a:pt x="347602" y="9334"/>
                  <a:pt x="324740" y="8546"/>
                </a:cubicBezTo>
                <a:cubicBezTo>
                  <a:pt x="259261" y="6288"/>
                  <a:pt x="193705" y="8546"/>
                  <a:pt x="128187" y="85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eeform 11"/>
          <p:cNvSpPr/>
          <p:nvPr/>
        </p:nvSpPr>
        <p:spPr>
          <a:xfrm>
            <a:off x="2375731" y="4016523"/>
            <a:ext cx="1170774" cy="402871"/>
          </a:xfrm>
          <a:custGeom>
            <a:avLst/>
            <a:gdLst>
              <a:gd name="connsiteX0" fmla="*/ 8546 w 1170774"/>
              <a:gd name="connsiteY0" fmla="*/ 17092 h 402871"/>
              <a:gd name="connsiteX1" fmla="*/ 17091 w 1170774"/>
              <a:gd name="connsiteY1" fmla="*/ 393107 h 402871"/>
              <a:gd name="connsiteX2" fmla="*/ 8546 w 1170774"/>
              <a:gd name="connsiteY2" fmla="*/ 247828 h 402871"/>
              <a:gd name="connsiteX3" fmla="*/ 0 w 1170774"/>
              <a:gd name="connsiteY3" fmla="*/ 222191 h 402871"/>
              <a:gd name="connsiteX4" fmla="*/ 8546 w 1170774"/>
              <a:gd name="connsiteY4" fmla="*/ 188008 h 402871"/>
              <a:gd name="connsiteX5" fmla="*/ 34183 w 1170774"/>
              <a:gd name="connsiteY5" fmla="*/ 205099 h 402871"/>
              <a:gd name="connsiteX6" fmla="*/ 76912 w 1170774"/>
              <a:gd name="connsiteY6" fmla="*/ 213645 h 402871"/>
              <a:gd name="connsiteX7" fmla="*/ 102549 w 1170774"/>
              <a:gd name="connsiteY7" fmla="*/ 222191 h 402871"/>
              <a:gd name="connsiteX8" fmla="*/ 170916 w 1170774"/>
              <a:gd name="connsiteY8" fmla="*/ 213645 h 402871"/>
              <a:gd name="connsiteX9" fmla="*/ 179462 w 1170774"/>
              <a:gd name="connsiteY9" fmla="*/ 94004 h 402871"/>
              <a:gd name="connsiteX10" fmla="*/ 188007 w 1170774"/>
              <a:gd name="connsiteY10" fmla="*/ 59821 h 402871"/>
              <a:gd name="connsiteX11" fmla="*/ 196553 w 1170774"/>
              <a:gd name="connsiteY11" fmla="*/ 0 h 402871"/>
              <a:gd name="connsiteX12" fmla="*/ 205099 w 1170774"/>
              <a:gd name="connsiteY12" fmla="*/ 25638 h 402871"/>
              <a:gd name="connsiteX13" fmla="*/ 213645 w 1170774"/>
              <a:gd name="connsiteY13" fmla="*/ 324741 h 402871"/>
              <a:gd name="connsiteX14" fmla="*/ 222190 w 1170774"/>
              <a:gd name="connsiteY14" fmla="*/ 299103 h 402871"/>
              <a:gd name="connsiteX15" fmla="*/ 230736 w 1170774"/>
              <a:gd name="connsiteY15" fmla="*/ 256374 h 402871"/>
              <a:gd name="connsiteX16" fmla="*/ 239282 w 1170774"/>
              <a:gd name="connsiteY16" fmla="*/ 188008 h 402871"/>
              <a:gd name="connsiteX17" fmla="*/ 282011 w 1170774"/>
              <a:gd name="connsiteY17" fmla="*/ 239283 h 402871"/>
              <a:gd name="connsiteX18" fmla="*/ 393106 w 1170774"/>
              <a:gd name="connsiteY18" fmla="*/ 290557 h 402871"/>
              <a:gd name="connsiteX19" fmla="*/ 444381 w 1170774"/>
              <a:gd name="connsiteY19" fmla="*/ 299103 h 402871"/>
              <a:gd name="connsiteX20" fmla="*/ 632389 w 1170774"/>
              <a:gd name="connsiteY20" fmla="*/ 264920 h 402871"/>
              <a:gd name="connsiteX21" fmla="*/ 640934 w 1170774"/>
              <a:gd name="connsiteY21" fmla="*/ 239283 h 402871"/>
              <a:gd name="connsiteX22" fmla="*/ 632389 w 1170774"/>
              <a:gd name="connsiteY22" fmla="*/ 179462 h 402871"/>
              <a:gd name="connsiteX23" fmla="*/ 589660 w 1170774"/>
              <a:gd name="connsiteY23" fmla="*/ 188008 h 402871"/>
              <a:gd name="connsiteX24" fmla="*/ 538385 w 1170774"/>
              <a:gd name="connsiteY24" fmla="*/ 213645 h 402871"/>
              <a:gd name="connsiteX25" fmla="*/ 521293 w 1170774"/>
              <a:gd name="connsiteY25" fmla="*/ 264920 h 402871"/>
              <a:gd name="connsiteX26" fmla="*/ 529839 w 1170774"/>
              <a:gd name="connsiteY26" fmla="*/ 324741 h 402871"/>
              <a:gd name="connsiteX27" fmla="*/ 564022 w 1170774"/>
              <a:gd name="connsiteY27" fmla="*/ 350378 h 402871"/>
              <a:gd name="connsiteX28" fmla="*/ 598205 w 1170774"/>
              <a:gd name="connsiteY28" fmla="*/ 358924 h 402871"/>
              <a:gd name="connsiteX29" fmla="*/ 675118 w 1170774"/>
              <a:gd name="connsiteY29" fmla="*/ 376015 h 402871"/>
              <a:gd name="connsiteX30" fmla="*/ 743484 w 1170774"/>
              <a:gd name="connsiteY30" fmla="*/ 367470 h 402871"/>
              <a:gd name="connsiteX31" fmla="*/ 769121 w 1170774"/>
              <a:gd name="connsiteY31" fmla="*/ 350378 h 402871"/>
              <a:gd name="connsiteX32" fmla="*/ 828942 w 1170774"/>
              <a:gd name="connsiteY32" fmla="*/ 324741 h 402871"/>
              <a:gd name="connsiteX33" fmla="*/ 863125 w 1170774"/>
              <a:gd name="connsiteY33" fmla="*/ 299103 h 402871"/>
              <a:gd name="connsiteX34" fmla="*/ 897308 w 1170774"/>
              <a:gd name="connsiteY34" fmla="*/ 247828 h 402871"/>
              <a:gd name="connsiteX35" fmla="*/ 940037 w 1170774"/>
              <a:gd name="connsiteY35" fmla="*/ 179462 h 402871"/>
              <a:gd name="connsiteX36" fmla="*/ 948583 w 1170774"/>
              <a:gd name="connsiteY36" fmla="*/ 136733 h 402871"/>
              <a:gd name="connsiteX37" fmla="*/ 965675 w 1170774"/>
              <a:gd name="connsiteY37" fmla="*/ 102550 h 402871"/>
              <a:gd name="connsiteX38" fmla="*/ 974220 w 1170774"/>
              <a:gd name="connsiteY38" fmla="*/ 76913 h 402871"/>
              <a:gd name="connsiteX39" fmla="*/ 991312 w 1170774"/>
              <a:gd name="connsiteY39" fmla="*/ 230737 h 402871"/>
              <a:gd name="connsiteX40" fmla="*/ 1016949 w 1170774"/>
              <a:gd name="connsiteY40" fmla="*/ 282012 h 402871"/>
              <a:gd name="connsiteX41" fmla="*/ 1068224 w 1170774"/>
              <a:gd name="connsiteY41" fmla="*/ 307649 h 402871"/>
              <a:gd name="connsiteX42" fmla="*/ 1128045 w 1170774"/>
              <a:gd name="connsiteY42" fmla="*/ 290557 h 402871"/>
              <a:gd name="connsiteX43" fmla="*/ 1145136 w 1170774"/>
              <a:gd name="connsiteY43" fmla="*/ 264920 h 402871"/>
              <a:gd name="connsiteX44" fmla="*/ 1162228 w 1170774"/>
              <a:gd name="connsiteY44" fmla="*/ 213645 h 402871"/>
              <a:gd name="connsiteX45" fmla="*/ 1170774 w 1170774"/>
              <a:gd name="connsiteY45" fmla="*/ 188008 h 40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70774" h="402871">
                <a:moveTo>
                  <a:pt x="8546" y="17092"/>
                </a:moveTo>
                <a:cubicBezTo>
                  <a:pt x="11394" y="142430"/>
                  <a:pt x="17091" y="267736"/>
                  <a:pt x="17091" y="393107"/>
                </a:cubicBezTo>
                <a:cubicBezTo>
                  <a:pt x="17091" y="441617"/>
                  <a:pt x="13373" y="296097"/>
                  <a:pt x="8546" y="247828"/>
                </a:cubicBezTo>
                <a:cubicBezTo>
                  <a:pt x="7650" y="238865"/>
                  <a:pt x="2849" y="230737"/>
                  <a:pt x="0" y="222191"/>
                </a:cubicBezTo>
                <a:cubicBezTo>
                  <a:pt x="2849" y="210797"/>
                  <a:pt x="-1959" y="193261"/>
                  <a:pt x="8546" y="188008"/>
                </a:cubicBezTo>
                <a:cubicBezTo>
                  <a:pt x="17732" y="183415"/>
                  <a:pt x="24566" y="201493"/>
                  <a:pt x="34183" y="205099"/>
                </a:cubicBezTo>
                <a:cubicBezTo>
                  <a:pt x="47783" y="210199"/>
                  <a:pt x="62821" y="210122"/>
                  <a:pt x="76912" y="213645"/>
                </a:cubicBezTo>
                <a:cubicBezTo>
                  <a:pt x="85651" y="215830"/>
                  <a:pt x="94003" y="219342"/>
                  <a:pt x="102549" y="222191"/>
                </a:cubicBezTo>
                <a:cubicBezTo>
                  <a:pt x="125338" y="219342"/>
                  <a:pt x="159100" y="233338"/>
                  <a:pt x="170916" y="213645"/>
                </a:cubicBezTo>
                <a:cubicBezTo>
                  <a:pt x="191487" y="179361"/>
                  <a:pt x="175047" y="133741"/>
                  <a:pt x="179462" y="94004"/>
                </a:cubicBezTo>
                <a:cubicBezTo>
                  <a:pt x="180759" y="82331"/>
                  <a:pt x="185906" y="71377"/>
                  <a:pt x="188007" y="59821"/>
                </a:cubicBezTo>
                <a:cubicBezTo>
                  <a:pt x="191610" y="40003"/>
                  <a:pt x="193704" y="19940"/>
                  <a:pt x="196553" y="0"/>
                </a:cubicBezTo>
                <a:cubicBezTo>
                  <a:pt x="199402" y="8546"/>
                  <a:pt x="204626" y="16642"/>
                  <a:pt x="205099" y="25638"/>
                </a:cubicBezTo>
                <a:cubicBezTo>
                  <a:pt x="210341" y="125242"/>
                  <a:pt x="207423" y="225194"/>
                  <a:pt x="213645" y="324741"/>
                </a:cubicBezTo>
                <a:cubicBezTo>
                  <a:pt x="214207" y="333732"/>
                  <a:pt x="220005" y="307842"/>
                  <a:pt x="222190" y="299103"/>
                </a:cubicBezTo>
                <a:cubicBezTo>
                  <a:pt x="225713" y="285012"/>
                  <a:pt x="228527" y="270730"/>
                  <a:pt x="230736" y="256374"/>
                </a:cubicBezTo>
                <a:cubicBezTo>
                  <a:pt x="234228" y="233675"/>
                  <a:pt x="236433" y="210797"/>
                  <a:pt x="239282" y="188008"/>
                </a:cubicBezTo>
                <a:cubicBezTo>
                  <a:pt x="251304" y="206040"/>
                  <a:pt x="262966" y="227163"/>
                  <a:pt x="282011" y="239283"/>
                </a:cubicBezTo>
                <a:cubicBezTo>
                  <a:pt x="294728" y="247375"/>
                  <a:pt x="368487" y="283843"/>
                  <a:pt x="393106" y="290557"/>
                </a:cubicBezTo>
                <a:cubicBezTo>
                  <a:pt x="409823" y="295116"/>
                  <a:pt x="427289" y="296254"/>
                  <a:pt x="444381" y="299103"/>
                </a:cubicBezTo>
                <a:cubicBezTo>
                  <a:pt x="519723" y="295138"/>
                  <a:pt x="590524" y="327717"/>
                  <a:pt x="632389" y="264920"/>
                </a:cubicBezTo>
                <a:cubicBezTo>
                  <a:pt x="637386" y="257425"/>
                  <a:pt x="638086" y="247829"/>
                  <a:pt x="640934" y="239283"/>
                </a:cubicBezTo>
                <a:cubicBezTo>
                  <a:pt x="638086" y="219343"/>
                  <a:pt x="646632" y="193705"/>
                  <a:pt x="632389" y="179462"/>
                </a:cubicBezTo>
                <a:cubicBezTo>
                  <a:pt x="622118" y="169191"/>
                  <a:pt x="603751" y="184485"/>
                  <a:pt x="589660" y="188008"/>
                </a:cubicBezTo>
                <a:cubicBezTo>
                  <a:pt x="561355" y="195084"/>
                  <a:pt x="563450" y="196936"/>
                  <a:pt x="538385" y="213645"/>
                </a:cubicBezTo>
                <a:cubicBezTo>
                  <a:pt x="532688" y="230737"/>
                  <a:pt x="518745" y="247085"/>
                  <a:pt x="521293" y="264920"/>
                </a:cubicBezTo>
                <a:cubicBezTo>
                  <a:pt x="524142" y="284860"/>
                  <a:pt x="520831" y="306725"/>
                  <a:pt x="529839" y="324741"/>
                </a:cubicBezTo>
                <a:cubicBezTo>
                  <a:pt x="536209" y="337480"/>
                  <a:pt x="551283" y="344008"/>
                  <a:pt x="564022" y="350378"/>
                </a:cubicBezTo>
                <a:cubicBezTo>
                  <a:pt x="574527" y="355631"/>
                  <a:pt x="586740" y="356376"/>
                  <a:pt x="598205" y="358924"/>
                </a:cubicBezTo>
                <a:cubicBezTo>
                  <a:pt x="695905" y="380636"/>
                  <a:pt x="591705" y="355164"/>
                  <a:pt x="675118" y="376015"/>
                </a:cubicBezTo>
                <a:cubicBezTo>
                  <a:pt x="697907" y="373167"/>
                  <a:pt x="721327" y="373513"/>
                  <a:pt x="743484" y="367470"/>
                </a:cubicBezTo>
                <a:cubicBezTo>
                  <a:pt x="753393" y="364768"/>
                  <a:pt x="760204" y="355474"/>
                  <a:pt x="769121" y="350378"/>
                </a:cubicBezTo>
                <a:cubicBezTo>
                  <a:pt x="798690" y="333481"/>
                  <a:pt x="800179" y="334328"/>
                  <a:pt x="828942" y="324741"/>
                </a:cubicBezTo>
                <a:cubicBezTo>
                  <a:pt x="840336" y="316195"/>
                  <a:pt x="853663" y="309748"/>
                  <a:pt x="863125" y="299103"/>
                </a:cubicBezTo>
                <a:cubicBezTo>
                  <a:pt x="876772" y="283750"/>
                  <a:pt x="884983" y="264261"/>
                  <a:pt x="897308" y="247828"/>
                </a:cubicBezTo>
                <a:cubicBezTo>
                  <a:pt x="930590" y="203454"/>
                  <a:pt x="916576" y="226384"/>
                  <a:pt x="940037" y="179462"/>
                </a:cubicBezTo>
                <a:cubicBezTo>
                  <a:pt x="942886" y="165219"/>
                  <a:pt x="943990" y="150513"/>
                  <a:pt x="948583" y="136733"/>
                </a:cubicBezTo>
                <a:cubicBezTo>
                  <a:pt x="952612" y="124647"/>
                  <a:pt x="960657" y="114259"/>
                  <a:pt x="965675" y="102550"/>
                </a:cubicBezTo>
                <a:cubicBezTo>
                  <a:pt x="969223" y="94270"/>
                  <a:pt x="971372" y="85459"/>
                  <a:pt x="974220" y="76913"/>
                </a:cubicBezTo>
                <a:cubicBezTo>
                  <a:pt x="980645" y="166867"/>
                  <a:pt x="973937" y="169928"/>
                  <a:pt x="991312" y="230737"/>
                </a:cubicBezTo>
                <a:cubicBezTo>
                  <a:pt x="996872" y="250196"/>
                  <a:pt x="1001970" y="267033"/>
                  <a:pt x="1016949" y="282012"/>
                </a:cubicBezTo>
                <a:cubicBezTo>
                  <a:pt x="1033513" y="298576"/>
                  <a:pt x="1047375" y="300699"/>
                  <a:pt x="1068224" y="307649"/>
                </a:cubicBezTo>
                <a:cubicBezTo>
                  <a:pt x="1070457" y="307091"/>
                  <a:pt x="1122473" y="295015"/>
                  <a:pt x="1128045" y="290557"/>
                </a:cubicBezTo>
                <a:cubicBezTo>
                  <a:pt x="1136065" y="284141"/>
                  <a:pt x="1140965" y="274305"/>
                  <a:pt x="1145136" y="264920"/>
                </a:cubicBezTo>
                <a:cubicBezTo>
                  <a:pt x="1152453" y="248457"/>
                  <a:pt x="1156531" y="230737"/>
                  <a:pt x="1162228" y="213645"/>
                </a:cubicBezTo>
                <a:lnTo>
                  <a:pt x="1170774" y="18800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76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26" y="620688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Storforvaltningsstruktur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9" b="-18739"/>
          <a:stretch/>
        </p:blipFill>
        <p:spPr>
          <a:xfrm>
            <a:off x="2627784" y="2708920"/>
            <a:ext cx="3744417" cy="2643664"/>
          </a:xfrm>
        </p:spPr>
      </p:pic>
      <p:sp>
        <p:nvSpPr>
          <p:cNvPr id="15" name="TextBox 14"/>
          <p:cNvSpPr txBox="1"/>
          <p:nvPr/>
        </p:nvSpPr>
        <p:spPr>
          <a:xfrm>
            <a:off x="872673" y="2354610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27906" y="2354610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19" name="Straight Connector 18"/>
          <p:cNvCxnSpPr>
            <a:stCxn id="17" idx="1"/>
            <a:endCxn id="15" idx="3"/>
          </p:cNvCxnSpPr>
          <p:nvPr/>
        </p:nvCxnSpPr>
        <p:spPr bwMode="auto">
          <a:xfrm flipH="1">
            <a:off x="1623227" y="2539276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032698" y="3501008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</a:t>
            </a:r>
          </a:p>
          <a:p>
            <a:r>
              <a:rPr lang="nb-NO" sz="900" b="1" dirty="0" smtClean="0"/>
              <a:t>konsulent</a:t>
            </a:r>
            <a:endParaRPr lang="nb-NO" sz="9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887931" y="3501008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49" name="Straight Connector 48"/>
          <p:cNvCxnSpPr>
            <a:stCxn id="48" idx="1"/>
            <a:endCxn id="47" idx="3"/>
          </p:cNvCxnSpPr>
          <p:nvPr/>
        </p:nvCxnSpPr>
        <p:spPr bwMode="auto">
          <a:xfrm flipH="1">
            <a:off x="7783252" y="3685674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688235" y="5661248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543468" y="5661248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64" name="Straight Connector 63"/>
          <p:cNvCxnSpPr>
            <a:stCxn id="63" idx="1"/>
            <a:endCxn id="62" idx="3"/>
          </p:cNvCxnSpPr>
          <p:nvPr/>
        </p:nvCxnSpPr>
        <p:spPr bwMode="auto">
          <a:xfrm flipH="1">
            <a:off x="4438789" y="5845914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92717" y="3501008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247950" y="3501008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67" name="Straight Connector 66"/>
          <p:cNvCxnSpPr>
            <a:stCxn id="66" idx="1"/>
            <a:endCxn id="65" idx="3"/>
          </p:cNvCxnSpPr>
          <p:nvPr/>
        </p:nvCxnSpPr>
        <p:spPr bwMode="auto">
          <a:xfrm flipH="1">
            <a:off x="1143271" y="3685674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635896" y="1661557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91129" y="1661557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0" name="Straight Connector 69"/>
          <p:cNvCxnSpPr>
            <a:stCxn id="69" idx="1"/>
            <a:endCxn id="68" idx="3"/>
          </p:cNvCxnSpPr>
          <p:nvPr/>
        </p:nvCxnSpPr>
        <p:spPr bwMode="auto">
          <a:xfrm flipH="1">
            <a:off x="4386450" y="1846223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923891" y="4931013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779124" y="4931013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3" name="Straight Connector 72"/>
          <p:cNvCxnSpPr>
            <a:stCxn id="72" idx="1"/>
            <a:endCxn id="71" idx="3"/>
          </p:cNvCxnSpPr>
          <p:nvPr/>
        </p:nvCxnSpPr>
        <p:spPr bwMode="auto">
          <a:xfrm flipH="1">
            <a:off x="1674445" y="5115679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6179708" y="2329917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034941" y="2329917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6" name="Straight Connector 75"/>
          <p:cNvCxnSpPr>
            <a:stCxn id="75" idx="1"/>
            <a:endCxn id="74" idx="3"/>
          </p:cNvCxnSpPr>
          <p:nvPr/>
        </p:nvCxnSpPr>
        <p:spPr bwMode="auto">
          <a:xfrm flipH="1">
            <a:off x="6930262" y="2514583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744666" y="4921091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599899" y="4921091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9" name="Straight Connector 78"/>
          <p:cNvCxnSpPr>
            <a:stCxn id="78" idx="1"/>
            <a:endCxn id="77" idx="3"/>
          </p:cNvCxnSpPr>
          <p:nvPr/>
        </p:nvCxnSpPr>
        <p:spPr bwMode="auto">
          <a:xfrm flipH="1">
            <a:off x="7495220" y="5105757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89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126" y="620688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Storforvaltningsstruktur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9" b="-18739"/>
          <a:stretch/>
        </p:blipFill>
        <p:spPr>
          <a:xfrm>
            <a:off x="2627784" y="2708920"/>
            <a:ext cx="3744417" cy="2643664"/>
          </a:xfrm>
        </p:spPr>
      </p:pic>
      <p:sp>
        <p:nvSpPr>
          <p:cNvPr id="15" name="TextBox 14"/>
          <p:cNvSpPr txBox="1"/>
          <p:nvPr/>
        </p:nvSpPr>
        <p:spPr>
          <a:xfrm>
            <a:off x="872673" y="2354610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27906" y="2354610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19" name="Straight Connector 18"/>
          <p:cNvCxnSpPr>
            <a:stCxn id="17" idx="1"/>
            <a:endCxn id="15" idx="3"/>
          </p:cNvCxnSpPr>
          <p:nvPr/>
        </p:nvCxnSpPr>
        <p:spPr bwMode="auto">
          <a:xfrm flipH="1">
            <a:off x="1623227" y="2539276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032698" y="3501008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</a:t>
            </a:r>
          </a:p>
          <a:p>
            <a:r>
              <a:rPr lang="nb-NO" sz="900" b="1" dirty="0" smtClean="0"/>
              <a:t>konsulent</a:t>
            </a:r>
            <a:endParaRPr lang="nb-NO" sz="9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7887931" y="3501008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49" name="Straight Connector 48"/>
          <p:cNvCxnSpPr>
            <a:stCxn id="48" idx="1"/>
            <a:endCxn id="47" idx="3"/>
          </p:cNvCxnSpPr>
          <p:nvPr/>
        </p:nvCxnSpPr>
        <p:spPr bwMode="auto">
          <a:xfrm flipH="1">
            <a:off x="7783252" y="3685674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688235" y="5661248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543468" y="5661248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64" name="Straight Connector 63"/>
          <p:cNvCxnSpPr>
            <a:stCxn id="63" idx="1"/>
            <a:endCxn id="62" idx="3"/>
          </p:cNvCxnSpPr>
          <p:nvPr/>
        </p:nvCxnSpPr>
        <p:spPr bwMode="auto">
          <a:xfrm flipH="1">
            <a:off x="4438789" y="5845914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92717" y="3501008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247950" y="3501008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67" name="Straight Connector 66"/>
          <p:cNvCxnSpPr>
            <a:stCxn id="66" idx="1"/>
            <a:endCxn id="65" idx="3"/>
          </p:cNvCxnSpPr>
          <p:nvPr/>
        </p:nvCxnSpPr>
        <p:spPr bwMode="auto">
          <a:xfrm flipH="1">
            <a:off x="1143271" y="3685674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635896" y="1661557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91129" y="1661557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0" name="Straight Connector 69"/>
          <p:cNvCxnSpPr>
            <a:stCxn id="69" idx="1"/>
            <a:endCxn id="68" idx="3"/>
          </p:cNvCxnSpPr>
          <p:nvPr/>
        </p:nvCxnSpPr>
        <p:spPr bwMode="auto">
          <a:xfrm flipH="1">
            <a:off x="4386450" y="1846223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923891" y="4931013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1779124" y="4931013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3" name="Straight Connector 72"/>
          <p:cNvCxnSpPr>
            <a:stCxn id="72" idx="1"/>
            <a:endCxn id="71" idx="3"/>
          </p:cNvCxnSpPr>
          <p:nvPr/>
        </p:nvCxnSpPr>
        <p:spPr bwMode="auto">
          <a:xfrm flipH="1">
            <a:off x="1674445" y="5115679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6179708" y="2329917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034941" y="2329917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6" name="Straight Connector 75"/>
          <p:cNvCxnSpPr>
            <a:stCxn id="75" idx="1"/>
            <a:endCxn id="74" idx="3"/>
          </p:cNvCxnSpPr>
          <p:nvPr/>
        </p:nvCxnSpPr>
        <p:spPr bwMode="auto">
          <a:xfrm flipH="1">
            <a:off x="6930262" y="2514583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6744666" y="4921091"/>
            <a:ext cx="75055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Studie-konsulent</a:t>
            </a:r>
            <a:endParaRPr lang="nb-NO" sz="9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599899" y="4921091"/>
            <a:ext cx="8529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900" b="1" dirty="0" smtClean="0"/>
              <a:t>Faglig superbruker</a:t>
            </a:r>
            <a:endParaRPr lang="nb-NO" sz="900" b="1" dirty="0"/>
          </a:p>
        </p:txBody>
      </p:sp>
      <p:cxnSp>
        <p:nvCxnSpPr>
          <p:cNvPr id="79" name="Straight Connector 78"/>
          <p:cNvCxnSpPr>
            <a:stCxn id="78" idx="1"/>
            <a:endCxn id="77" idx="3"/>
          </p:cNvCxnSpPr>
          <p:nvPr/>
        </p:nvCxnSpPr>
        <p:spPr bwMode="auto">
          <a:xfrm flipH="1">
            <a:off x="7495220" y="5105757"/>
            <a:ext cx="10467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>
          <a:xfrm>
            <a:off x="179512" y="3140968"/>
            <a:ext cx="2232248" cy="11521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7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Forvaltningsstruktur institutt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/>
          <a:stretch/>
        </p:blipFill>
        <p:spPr bwMode="auto">
          <a:xfrm>
            <a:off x="1520351" y="1196752"/>
            <a:ext cx="6147993" cy="512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Forvaltningsstruktur institutt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32755"/>
            <a:ext cx="5184576" cy="57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4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56"/>
            <a:ext cx="7782339" cy="395608"/>
          </a:xfrm>
        </p:spPr>
        <p:txBody>
          <a:bodyPr>
            <a:normAutofit/>
          </a:bodyPr>
          <a:lstStyle/>
          <a:p>
            <a:r>
              <a:rPr lang="nb-NO" sz="1200" b="1" dirty="0" smtClean="0"/>
              <a:t>Emner inne i digital eksamen-folden H15, V16, H16</a:t>
            </a:r>
            <a:endParaRPr lang="nb-NO" sz="1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IFI:</a:t>
            </a:r>
            <a:r>
              <a:rPr lang="nb-NO" dirty="0"/>
              <a:t> </a:t>
            </a:r>
            <a:r>
              <a:rPr lang="nb-NO" dirty="0" smtClean="0"/>
              <a:t>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164288" y="641013"/>
            <a:ext cx="360040" cy="1846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KI:           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147529" y="1800433"/>
            <a:ext cx="360040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615283" y="29486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FAI:         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7147529" y="3058916"/>
            <a:ext cx="360040" cy="184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678926" y="406602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Rectangle 15"/>
          <p:cNvSpPr/>
          <p:nvPr/>
        </p:nvSpPr>
        <p:spPr>
          <a:xfrm>
            <a:off x="7163778" y="4168832"/>
            <a:ext cx="360040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738139" y="50828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7147529" y="5179584"/>
            <a:ext cx="360040" cy="1846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6615283" y="6084870"/>
            <a:ext cx="228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IBV: 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0" name="Rectangle 19"/>
          <p:cNvSpPr/>
          <p:nvPr/>
        </p:nvSpPr>
        <p:spPr>
          <a:xfrm>
            <a:off x="7170187" y="6177203"/>
            <a:ext cx="360040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91559"/>
              </p:ext>
            </p:extLst>
          </p:nvPr>
        </p:nvGraphicFramePr>
        <p:xfrm>
          <a:off x="457200" y="548684"/>
          <a:ext cx="6221726" cy="620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972"/>
                <a:gridCol w="4260754"/>
              </a:tblGrid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lnL w="12700" cmpd="sng">
                      <a:noFill/>
                    </a:ln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INF1060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INF1100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INF1500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INF2270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INF3510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ITLED4041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INF9150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INF5181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3507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KJM3700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KJM3900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3610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FRM3010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Totalt MN: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3000</a:t>
                      </a:r>
                      <a:r>
                        <a:rPr lang="nb-NO" sz="950" u="none" strike="noStrike" dirty="0" smtClean="0">
                          <a:effectLst/>
                        </a:rPr>
                        <a:t> eksamener avlagt digitalt (19 %)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FRM5820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FRM9820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Forvaltningsstruktur institutt – kompetanseprofil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Fagansvarlig</a:t>
            </a:r>
            <a:r>
              <a:rPr lang="nb-NO" dirty="0" smtClean="0"/>
              <a:t>: 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nteresse for å utvikle nye faglige løsninger</a:t>
            </a:r>
          </a:p>
          <a:p>
            <a:pPr lvl="1"/>
            <a:r>
              <a:rPr lang="nb-NO" dirty="0" smtClean="0"/>
              <a:t>IT-kyndig</a:t>
            </a:r>
          </a:p>
          <a:p>
            <a:pPr lvl="1"/>
            <a:r>
              <a:rPr lang="nb-NO" dirty="0" smtClean="0"/>
              <a:t>Godt kontaktnettverk på instituttet</a:t>
            </a:r>
          </a:p>
          <a:p>
            <a:pPr lvl="1"/>
            <a:r>
              <a:rPr lang="nb-NO" dirty="0" smtClean="0"/>
              <a:t>Formidlingsevne</a:t>
            </a:r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958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Forvaltningsstruktur institutt – kompetanseprofil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Instituttkoordinator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God kontakt med studentene</a:t>
            </a:r>
          </a:p>
          <a:p>
            <a:pPr lvl="1"/>
            <a:r>
              <a:rPr lang="nb-NO" dirty="0" smtClean="0"/>
              <a:t>Formidlingsevne</a:t>
            </a:r>
          </a:p>
          <a:p>
            <a:pPr lvl="1"/>
            <a:r>
              <a:rPr lang="nb-NO" dirty="0" smtClean="0"/>
              <a:t>Studieadministrativ kompetanse (FS, regelverk)</a:t>
            </a:r>
          </a:p>
          <a:p>
            <a:pPr lvl="1"/>
            <a:r>
              <a:rPr lang="nb-NO" dirty="0" smtClean="0"/>
              <a:t>Systematisk og etterrettelig</a:t>
            </a:r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5211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Forvaltningsstruktur institutt – kompetanseprofil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err="1" smtClean="0"/>
              <a:t>Emneansvarlig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God totaloversikt over fagfelt</a:t>
            </a:r>
          </a:p>
          <a:p>
            <a:pPr lvl="1"/>
            <a:r>
              <a:rPr lang="nb-NO" dirty="0" smtClean="0"/>
              <a:t>Må kunne sikre god kommunikasjon mot både institutt/ fakultet og egne faglærere </a:t>
            </a:r>
          </a:p>
          <a:p>
            <a:pPr lvl="1"/>
            <a:r>
              <a:rPr lang="nb-NO" dirty="0" smtClean="0"/>
              <a:t>IT-kompetanse</a:t>
            </a:r>
          </a:p>
          <a:p>
            <a:pPr lvl="1"/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2264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pPr algn="ctr"/>
            <a:r>
              <a:rPr lang="nb-NO" dirty="0" smtClean="0"/>
              <a:t>Forvaltningsorganisasjon IFI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32012"/>
            <a:ext cx="7696200" cy="4114800"/>
          </a:xfr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26" name="Picture 2" descr="O:\studier\Digital eksamen\V16\Bilder\thomasbertels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86" y="1979315"/>
            <a:ext cx="12039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studier\Digital eksamen\V16\Bilder\marianneandres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46" y="1988840"/>
            <a:ext cx="1193606" cy="15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studier\Digital eksamen\V16\Bilder\daglangmyh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86" y="4234765"/>
            <a:ext cx="18764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2490" y="2263571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Thomas Bertelsen, </a:t>
            </a:r>
            <a:endParaRPr lang="nb-NO" dirty="0" smtClean="0"/>
          </a:p>
          <a:p>
            <a:r>
              <a:rPr lang="nb-NO" dirty="0" smtClean="0"/>
              <a:t>Marianne </a:t>
            </a:r>
            <a:r>
              <a:rPr lang="nb-NO" dirty="0"/>
              <a:t>A</a:t>
            </a:r>
            <a:r>
              <a:rPr lang="nb-NO" dirty="0" smtClean="0"/>
              <a:t>ndresen</a:t>
            </a:r>
            <a:endParaRPr lang="nb-NO" dirty="0"/>
          </a:p>
          <a:p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3666426" y="4810829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Dag Langmyhr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2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56"/>
            <a:ext cx="7782339" cy="395608"/>
          </a:xfrm>
        </p:spPr>
        <p:txBody>
          <a:bodyPr>
            <a:normAutofit/>
          </a:bodyPr>
          <a:lstStyle/>
          <a:p>
            <a:r>
              <a:rPr lang="nb-NO" sz="1200" b="1" dirty="0" smtClean="0"/>
              <a:t>Emner inne i digital eksamen-folden H15, V16, H16, V17</a:t>
            </a:r>
            <a:endParaRPr lang="nb-NO" sz="1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IFI:</a:t>
            </a:r>
            <a:r>
              <a:rPr lang="nb-NO" dirty="0"/>
              <a:t> </a:t>
            </a:r>
            <a:r>
              <a:rPr lang="nb-NO" dirty="0" smtClean="0"/>
              <a:t>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164288" y="641013"/>
            <a:ext cx="360040" cy="1846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KI:           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147529" y="1800433"/>
            <a:ext cx="360040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615283" y="29486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FAI:         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7147529" y="3058916"/>
            <a:ext cx="360040" cy="184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678926" y="406602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Rectangle 15"/>
          <p:cNvSpPr/>
          <p:nvPr/>
        </p:nvSpPr>
        <p:spPr>
          <a:xfrm>
            <a:off x="7163778" y="4168832"/>
            <a:ext cx="360040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738139" y="50828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7147529" y="5179584"/>
            <a:ext cx="360040" cy="1846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6615283" y="6084870"/>
            <a:ext cx="228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IBV: 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0" name="Rectangle 19"/>
          <p:cNvSpPr/>
          <p:nvPr/>
        </p:nvSpPr>
        <p:spPr>
          <a:xfrm>
            <a:off x="7170187" y="6177203"/>
            <a:ext cx="360040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37288"/>
              </p:ext>
            </p:extLst>
          </p:nvPr>
        </p:nvGraphicFramePr>
        <p:xfrm>
          <a:off x="457200" y="548684"/>
          <a:ext cx="6221726" cy="620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972"/>
                <a:gridCol w="4260754"/>
              </a:tblGrid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INF1010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MAT1012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MAT1012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INF1060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STK1100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INF1080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STK1100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INF1100 (midtveis</a:t>
                      </a:r>
                      <a:r>
                        <a:rPr lang="nb-NO" sz="950" u="none" strike="noStrike" dirty="0" smtClean="0">
                          <a:effectLst/>
                        </a:rPr>
                        <a:t>)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INF1100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INF1500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INF2270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INF2080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INF2810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INF3510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INF3380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ITLED4041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INF3100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INF3121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INF3280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INF3580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INF4350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INF9150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INF5181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ENT1000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KJM1110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3507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KJM3700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KJM3900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endParaRPr lang="nb-NO" sz="950" dirty="0"/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IFI: 25 av 42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BA-emner </a:t>
                      </a:r>
                      <a:r>
                        <a:rPr lang="nb-NO" sz="950" u="none" strike="noStrike" dirty="0" smtClean="0">
                          <a:effectLst/>
                        </a:rPr>
                        <a:t>digitalisert.  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 dirty="0" smtClean="0">
                          <a:effectLst/>
                        </a:rPr>
                        <a:t>IFI: 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</a:t>
                      </a:r>
                      <a:r>
                        <a:rPr lang="nb-NO" sz="950" u="none" strike="noStrike" dirty="0" smtClean="0">
                          <a:effectLst/>
                        </a:rPr>
                        <a:t>4050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av 5000 av alle</a:t>
                      </a:r>
                      <a:r>
                        <a:rPr lang="nb-NO" sz="950" u="none" strike="noStrike" dirty="0" smtClean="0">
                          <a:effectLst/>
                        </a:rPr>
                        <a:t> BA-eksamener er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digitale </a:t>
                      </a:r>
                      <a:r>
                        <a:rPr lang="nb-NO" sz="950" u="none" strike="noStrike" dirty="0" smtClean="0">
                          <a:effectLst/>
                        </a:rPr>
                        <a:t>(80 %)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3610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 dirty="0" smtClean="0">
                          <a:effectLst/>
                        </a:rPr>
                        <a:t>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FRM3010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 dirty="0" smtClean="0">
                          <a:effectLst/>
                        </a:rPr>
                        <a:t>Totalt MN: 7000 eksamener avlagt digitalt (44 %)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FRM5820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FRM9820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56"/>
            <a:ext cx="7782339" cy="395608"/>
          </a:xfrm>
        </p:spPr>
        <p:txBody>
          <a:bodyPr>
            <a:normAutofit/>
          </a:bodyPr>
          <a:lstStyle/>
          <a:p>
            <a:r>
              <a:rPr lang="nb-NO" sz="1200" b="1" dirty="0" smtClean="0"/>
              <a:t>Emner inne i digital eksamen-folden H15, V16, H16, V17, H17</a:t>
            </a:r>
            <a:endParaRPr lang="nb-NO" sz="1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IFI:</a:t>
            </a:r>
            <a:r>
              <a:rPr lang="nb-NO" dirty="0"/>
              <a:t> </a:t>
            </a:r>
            <a:r>
              <a:rPr lang="nb-NO" dirty="0" smtClean="0"/>
              <a:t>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164288" y="641013"/>
            <a:ext cx="360040" cy="1846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KI:           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147529" y="1800433"/>
            <a:ext cx="360040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615283" y="29486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FAI:         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7147529" y="3058916"/>
            <a:ext cx="360040" cy="184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678926" y="406602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Rectangle 15"/>
          <p:cNvSpPr/>
          <p:nvPr/>
        </p:nvSpPr>
        <p:spPr>
          <a:xfrm>
            <a:off x="7163778" y="4168832"/>
            <a:ext cx="360040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738139" y="50828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7147529" y="5179584"/>
            <a:ext cx="360040" cy="1846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xtBox 18"/>
          <p:cNvSpPr txBox="1"/>
          <p:nvPr/>
        </p:nvSpPr>
        <p:spPr>
          <a:xfrm>
            <a:off x="6615283" y="6084870"/>
            <a:ext cx="228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IBV: 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0" name="Rectangle 19"/>
          <p:cNvSpPr/>
          <p:nvPr/>
        </p:nvSpPr>
        <p:spPr>
          <a:xfrm>
            <a:off x="7170187" y="6177203"/>
            <a:ext cx="360040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91057"/>
              </p:ext>
            </p:extLst>
          </p:nvPr>
        </p:nvGraphicFramePr>
        <p:xfrm>
          <a:off x="457200" y="548684"/>
          <a:ext cx="6221726" cy="620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972"/>
                <a:gridCol w="4260754"/>
              </a:tblGrid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INF1000/IN1000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INF1010/IN1010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MAT1012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MAT1012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INF1060/IN1070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STK1100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INF1080/IN1150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STK1100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INF1100 (midtveis)/IN1900 (midtveis)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MAT1100 (midtveis)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INF1100/IN1900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MAT1100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INF1500/IN1050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MAT-INF1100L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INF1820/IN1140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MAT-INF1100L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INF2270/IN2060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INF2080/IN2080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INF2810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IN1020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INF3510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INF3380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ITLED4041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INF3100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INEC1500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INF3121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INF3280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INEC1520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INF3580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INF4350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INF9150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INF5181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ENT1000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KJM1110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3507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KJM3700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KJM3900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 dirty="0">
                          <a:effectLst/>
                        </a:rPr>
                        <a:t>BIOS1100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IN-KJM1900 og KJM1140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BIOS1110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3610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FRM3010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 smtClean="0">
                          <a:effectLst/>
                        </a:rPr>
                        <a:t>Totalt MN: 9000 eksamener avlagt digitalt (60 %)</a:t>
                      </a:r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FRM5820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FRM9820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5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56"/>
            <a:ext cx="7782339" cy="395608"/>
          </a:xfrm>
        </p:spPr>
        <p:txBody>
          <a:bodyPr>
            <a:normAutofit/>
          </a:bodyPr>
          <a:lstStyle/>
          <a:p>
            <a:r>
              <a:rPr lang="nb-NO" sz="1200" b="1" dirty="0" smtClean="0"/>
              <a:t>Emner inne i digital eksamen-folden H15, V16, H16, V17, H17, V18</a:t>
            </a:r>
            <a:endParaRPr lang="nb-NO" sz="12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5486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IFI:</a:t>
            </a:r>
            <a:r>
              <a:rPr lang="nb-NO" dirty="0"/>
              <a:t> </a:t>
            </a:r>
            <a:r>
              <a:rPr lang="nb-NO" dirty="0" smtClean="0"/>
              <a:t>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7164288" y="641013"/>
            <a:ext cx="360040" cy="18466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6732240" y="170080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KI:           </a:t>
            </a:r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147529" y="1800433"/>
            <a:ext cx="360040" cy="1846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6615283" y="2948605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FAI:         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4" name="Rectangle 13"/>
          <p:cNvSpPr/>
          <p:nvPr/>
        </p:nvSpPr>
        <p:spPr>
          <a:xfrm>
            <a:off x="7147529" y="3058916"/>
            <a:ext cx="360040" cy="1846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/>
          <p:cNvSpPr txBox="1"/>
          <p:nvPr/>
        </p:nvSpPr>
        <p:spPr>
          <a:xfrm>
            <a:off x="6678926" y="406602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6" name="Rectangle 15"/>
          <p:cNvSpPr/>
          <p:nvPr/>
        </p:nvSpPr>
        <p:spPr>
          <a:xfrm>
            <a:off x="7163778" y="4168832"/>
            <a:ext cx="360040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6738139" y="50828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FI: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Rectangle 17"/>
          <p:cNvSpPr/>
          <p:nvPr/>
        </p:nvSpPr>
        <p:spPr>
          <a:xfrm>
            <a:off x="7147529" y="5179584"/>
            <a:ext cx="360040" cy="1846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482631"/>
              </p:ext>
            </p:extLst>
          </p:nvPr>
        </p:nvGraphicFramePr>
        <p:xfrm>
          <a:off x="457200" y="548684"/>
          <a:ext cx="6221726" cy="620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972"/>
                <a:gridCol w="4260754"/>
              </a:tblGrid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INF1000/IN1000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INF1010/IN1010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MAT1012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MAT1012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INF1060/IN1070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STK1100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INF1080/IN1150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STK1100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INF1100 (midtveis)/IN1900 (midtveis)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MAT1100 (midtveis)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INF1100/IN1900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MAT1100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INF1500/IN1050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MAT-INF1100L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INF1820/IN1140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MAT-INF1100L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INF2270/IN2060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INF2080/IN2080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MAT-INF1100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INF2810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IN1020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INF3510/IN1040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IN1030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INF3380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IN1060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ITLED4041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IN1080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INF3100/IN2090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INEC1500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INF3121/IN3150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INEC1510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INF3280/IN3090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INEC1520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INF3580/IN3080</a:t>
                      </a:r>
                      <a:endParaRPr lang="nb-NO" sz="95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INF4350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INF9150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FARM1130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INF5181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ENT1000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FARM1150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MEK1100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0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MEK1100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0000"/>
                    </a:solidFill>
                  </a:tcPr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KJM1110 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FYS-MEK1110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0000"/>
                    </a:solidFill>
                  </a:tcPr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FYS-MEK1110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0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KJM1001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FYS1000 (midtveis)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0000"/>
                    </a:solidFill>
                  </a:tcPr>
                </a:tc>
              </a:tr>
              <a:tr h="13507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KJM3700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FYS1000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0000"/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KJM3900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 dirty="0">
                          <a:effectLst/>
                        </a:rPr>
                        <a:t>BIOS1100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IN-KJM1900 og KJM1140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BIOS1110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 smtClean="0">
                          <a:effectLst/>
                        </a:rPr>
                        <a:t>KJM1121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950" dirty="0"/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IFI: 32 av 42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BA-emner </a:t>
                      </a:r>
                      <a:r>
                        <a:rPr lang="nb-NO" sz="950" u="none" strike="noStrike" dirty="0" smtClean="0">
                          <a:effectLst/>
                        </a:rPr>
                        <a:t>digitalisert.  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 anchor="b"/>
                </a:tc>
              </a:tr>
              <a:tr h="21185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FRM1050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50" u="none" strike="noStrike" dirty="0" smtClean="0">
                          <a:effectLst/>
                        </a:rPr>
                        <a:t>IFI: 4800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av 5000 av alle</a:t>
                      </a:r>
                      <a:r>
                        <a:rPr lang="nb-NO" sz="950" u="none" strike="noStrike" dirty="0" smtClean="0">
                          <a:effectLst/>
                        </a:rPr>
                        <a:t> BA-eksamener er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digitale </a:t>
                      </a:r>
                      <a:r>
                        <a:rPr lang="nb-NO" sz="950" u="none" strike="noStrike" dirty="0" smtClean="0">
                          <a:effectLst/>
                        </a:rPr>
                        <a:t>(96 %)</a:t>
                      </a:r>
                      <a:endParaRPr lang="nb-NO" sz="9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63516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3610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FRM2040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FRM3010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950" u="none" strike="noStrike" dirty="0" smtClean="0">
                          <a:effectLst/>
                        </a:rPr>
                        <a:t>Totalt MN: </a:t>
                      </a:r>
                      <a:r>
                        <a:rPr lang="nb-NO" sz="950" u="none" strike="noStrike" dirty="0">
                          <a:effectLst/>
                        </a:rPr>
                        <a:t>12 000 </a:t>
                      </a:r>
                      <a:r>
                        <a:rPr lang="nb-NO" sz="950" u="none" strike="noStrike" dirty="0" smtClean="0">
                          <a:effectLst/>
                        </a:rPr>
                        <a:t>eksamener avlagt digitalt</a:t>
                      </a:r>
                      <a:r>
                        <a:rPr lang="nb-NO" sz="950" u="none" strike="noStrike" baseline="0" dirty="0" smtClean="0">
                          <a:effectLst/>
                        </a:rPr>
                        <a:t> </a:t>
                      </a:r>
                      <a:r>
                        <a:rPr lang="nb-NO" sz="950" u="none" strike="noStrike" dirty="0" smtClean="0">
                          <a:effectLst/>
                        </a:rPr>
                        <a:t>(80 %)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05" marR="1705" marT="1705" marB="0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FRM5820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>
                          <a:effectLst/>
                        </a:rPr>
                        <a:t> </a:t>
                      </a:r>
                      <a:endParaRPr lang="nb-NO" sz="9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  <a:tr h="142188">
                <a:tc>
                  <a:txBody>
                    <a:bodyPr/>
                    <a:lstStyle/>
                    <a:p>
                      <a:pPr algn="l" rtl="0" fontAlgn="t"/>
                      <a:r>
                        <a:rPr lang="nb-NO" sz="950" u="none" strike="noStrike" dirty="0">
                          <a:effectLst/>
                        </a:rPr>
                        <a:t>FRM9820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950" u="none" strike="noStrike" dirty="0">
                          <a:effectLst/>
                        </a:rPr>
                        <a:t> </a:t>
                      </a:r>
                      <a:endParaRPr lang="nb-NO" sz="9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05" marR="1705" marT="1705" marB="0" anchor="b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615283" y="6084870"/>
            <a:ext cx="228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IBV:          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0" name="Rectangle 19"/>
          <p:cNvSpPr/>
          <p:nvPr/>
        </p:nvSpPr>
        <p:spPr>
          <a:xfrm>
            <a:off x="7170187" y="6177203"/>
            <a:ext cx="360040" cy="184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1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nb-NO" sz="5400" dirty="0" smtClean="0"/>
              <a:t>Matriser, nye studieprogrammer fra H17</a:t>
            </a:r>
            <a:endParaRPr lang="nb-NO" sz="5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12160" y="5013176"/>
            <a:ext cx="2674640" cy="1112987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03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FAI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4" y="2132856"/>
            <a:ext cx="7554380" cy="3439005"/>
          </a:xfrm>
        </p:spPr>
      </p:pic>
      <p:sp>
        <p:nvSpPr>
          <p:cNvPr id="3" name="Rounded Rectangle 2"/>
          <p:cNvSpPr/>
          <p:nvPr/>
        </p:nvSpPr>
        <p:spPr>
          <a:xfrm>
            <a:off x="2195735" y="4004385"/>
            <a:ext cx="1008113" cy="3607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ounded Rectangle 4"/>
          <p:cNvSpPr/>
          <p:nvPr/>
        </p:nvSpPr>
        <p:spPr>
          <a:xfrm>
            <a:off x="2195056" y="3140968"/>
            <a:ext cx="100879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ounded Rectangle 5"/>
          <p:cNvSpPr/>
          <p:nvPr/>
        </p:nvSpPr>
        <p:spPr>
          <a:xfrm>
            <a:off x="4067944" y="4004384"/>
            <a:ext cx="1080120" cy="28871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ounded Rectangle 6"/>
          <p:cNvSpPr/>
          <p:nvPr/>
        </p:nvSpPr>
        <p:spPr>
          <a:xfrm>
            <a:off x="4067944" y="3140968"/>
            <a:ext cx="1080120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ounded Rectangle 7"/>
          <p:cNvSpPr/>
          <p:nvPr/>
        </p:nvSpPr>
        <p:spPr>
          <a:xfrm>
            <a:off x="5958117" y="3999075"/>
            <a:ext cx="1062155" cy="2940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le 8"/>
          <p:cNvSpPr/>
          <p:nvPr/>
        </p:nvSpPr>
        <p:spPr>
          <a:xfrm>
            <a:off x="5958117" y="3135659"/>
            <a:ext cx="1062155" cy="29334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5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n-1 (2)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921</Words>
  <Application>Microsoft Office PowerPoint</Application>
  <PresentationFormat>On-screen Show (4:3)</PresentationFormat>
  <Paragraphs>559</Paragraphs>
  <Slides>43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Kontortema</vt:lpstr>
      <vt:lpstr>mn-1 (2)</vt:lpstr>
      <vt:lpstr>Acrobat Document</vt:lpstr>
      <vt:lpstr>PowerPoint Presentation</vt:lpstr>
      <vt:lpstr>Emner inne i digital eksamen-folden H15</vt:lpstr>
      <vt:lpstr>Emner inne i digital eksamen-folden H15, V16</vt:lpstr>
      <vt:lpstr>Emner inne i digital eksamen-folden H15, V16, H16</vt:lpstr>
      <vt:lpstr>Emner inne i digital eksamen-folden H15, V16, H16, V17</vt:lpstr>
      <vt:lpstr>Emner inne i digital eksamen-folden H15, V16, H16, V17, H17</vt:lpstr>
      <vt:lpstr>Emner inne i digital eksamen-folden H15, V16, H16, V17, H17, V18</vt:lpstr>
      <vt:lpstr>Matriser, nye studieprogrammer fra H17</vt:lpstr>
      <vt:lpstr>FAI</vt:lpstr>
      <vt:lpstr>Fysikk og astronomi</vt:lpstr>
      <vt:lpstr>Elektronikk, informatikk og teknologi</vt:lpstr>
      <vt:lpstr>Geofysikk og klima</vt:lpstr>
      <vt:lpstr>Geologi og geografi</vt:lpstr>
      <vt:lpstr>Informatikk:Design, bruk, interaksjon</vt:lpstr>
      <vt:lpstr>Informatikk:Digital økonomi og ledelse</vt:lpstr>
      <vt:lpstr>Informatikk:Programmering og systemarkitektur</vt:lpstr>
      <vt:lpstr>Informatikk:Robotikk og intelligente systemer</vt:lpstr>
      <vt:lpstr>Informatikk:Språkteknologi</vt:lpstr>
      <vt:lpstr>Kjemi og biokjemi</vt:lpstr>
      <vt:lpstr>Materialvitenskap for energi- og nanoteknologi</vt:lpstr>
      <vt:lpstr>Biovitenskap</vt:lpstr>
      <vt:lpstr>Matematikk og økonomi</vt:lpstr>
      <vt:lpstr>Matematikk med informatikk</vt:lpstr>
      <vt:lpstr>Hvor mange av førsteårets 6 emner er digitale fra H17? </vt:lpstr>
      <vt:lpstr>13 av 16 nye studieprogram får 5–6 digitale førsteårs-emner</vt:lpstr>
      <vt:lpstr>Scantron</vt:lpstr>
      <vt:lpstr>Scantron</vt:lpstr>
      <vt:lpstr>Scantron</vt:lpstr>
      <vt:lpstr>Scantron</vt:lpstr>
      <vt:lpstr>Scantron</vt:lpstr>
      <vt:lpstr>Scantron</vt:lpstr>
      <vt:lpstr>PowerPoint Presentation</vt:lpstr>
      <vt:lpstr>PowerPoint Presentation</vt:lpstr>
      <vt:lpstr>Scantron</vt:lpstr>
      <vt:lpstr>PowerPoint Presentation</vt:lpstr>
      <vt:lpstr>Storforvaltningsstruktur</vt:lpstr>
      <vt:lpstr>Storforvaltningsstruktur</vt:lpstr>
      <vt:lpstr>Forvaltningsstruktur institutt</vt:lpstr>
      <vt:lpstr>Forvaltningsstruktur institutt</vt:lpstr>
      <vt:lpstr>Forvaltningsstruktur institutt – kompetanseprofil</vt:lpstr>
      <vt:lpstr>Forvaltningsstruktur institutt – kompetanseprofil</vt:lpstr>
      <vt:lpstr>Forvaltningsstruktur institutt – kompetanseprofil</vt:lpstr>
      <vt:lpstr>Forvaltningsorganisasjon IFI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Tandberg</dc:creator>
  <cp:lastModifiedBy>Hanne Sølna</cp:lastModifiedBy>
  <cp:revision>135</cp:revision>
  <dcterms:created xsi:type="dcterms:W3CDTF">2016-09-27T06:24:41Z</dcterms:created>
  <dcterms:modified xsi:type="dcterms:W3CDTF">2016-10-21T12:46:44Z</dcterms:modified>
</cp:coreProperties>
</file>