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906000" cy="67945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834" autoAdjust="0"/>
  </p:normalViewPr>
  <p:slideViewPr>
    <p:cSldViewPr>
      <p:cViewPr>
        <p:scale>
          <a:sx n="45" d="100"/>
          <a:sy n="45" d="100"/>
        </p:scale>
        <p:origin x="-20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9" y="1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2F9C8-03FC-49B1-9B9C-1E18481BC211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7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9" y="6453597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A1392-4578-4039-B057-7C35CE2069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5971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11109" y="1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28237-5DC6-49ED-AE0A-AD5529D32BE4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6453597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11109" y="6453597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DB532-3F48-481E-974E-B0736D9E10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9487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På UiO-nivå, med sammenligninger mellom fakultetene – hovedvekt på arbeidslivstilpasning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DB532-3F48-481E-974E-B0736D9E10C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6153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Resultatene av UiOs arbeidsgiverundersøkelse fra 2010, viser at kvalifikasjoner som «evne til å tilegne seg ny kunnskap» og «evne til å formidle kunnskap» er egenskaper som vektlegger sterkest ved ansettelse av kandidater fra realfag. 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«Evne til å lede» var den egenskapen som arbeidsgivere som ikke var utdanningsledere var minst opptatt av. Utdanningslederne vektla både «evne til å lede» og «evne til muntlig kommunikasjon» i sterkere grad enn andre ledere.</a:t>
            </a:r>
          </a:p>
          <a:p>
            <a:endParaRPr lang="nb-NO" dirty="0" smtClean="0"/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Egenskaper som ledere i offentlig sektor (som ikke er utdanningsledere) vektlegger: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Evne til å tilegne seg ny kunnskap 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Evne til analytisk tenking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Evne til å beherske skriftlig kommunikasjon </a:t>
            </a:r>
          </a:p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Egenskaper som ledere i privat sektor vektlegger: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Evne til å tilegne seg ny kunnskap 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Evne til å tenke resultat og løsningsorientert </a:t>
            </a:r>
          </a:p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Arbeidsgiverne vurderer kandidatene fra realfag for å ha svært gode kvalifikasjoner når det gjelder særlig 4 forhold: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Fagkompetanse 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Evne til analytisk tenking – 12. plass i viktighet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Evne til å tilegne seg ny kunnskap 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Evne til å arbeide selvstendig  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Arbeide produktivt i team (12.plass i ferdighet) – 2 plass i viktighet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DB532-3F48-481E-974E-B0736D9E10CE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763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Selv om bachelor er en selvstendig grad, er dagens utdanning på mange måter rettet mot studenter som ønsker en mastergrad.</a:t>
            </a:r>
          </a:p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Bachelorkandidater som på undersøkelsestidspunktet våren 2014 hadde aktiv studierett på et masterprogram ved UiO er ikke inkludert i undersøkelsen. ( Derimot inkluderer undersøkelsen bachelorkandidater som har gått videre til studier ved andre institusjoner). </a:t>
            </a:r>
          </a:p>
          <a:p>
            <a:endParaRPr lang="nb-NO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MN har flest svar fra masterkandidater. Totalt på MN kom det inn 640 svar, noe som tilsvarer en svarprosent på 42 %. De som har svart fordeler seg på grad slik: 18 % bachelor, </a:t>
            </a:r>
            <a:r>
              <a:rPr lang="nb-NO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59 % master 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 23 %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ph.d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 Instituttene bør merke seg at samlerapporten per institutt er vektet noe for å utjevne en relativt stor underrepresentasjon av kandidater med bachelorgrad i utvalget.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Ph.d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.-resultatene er ikke med i instituttrapportene, men presenteres i en egen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ph.d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.-rapport.</a:t>
            </a:r>
          </a:p>
          <a:p>
            <a:endParaRPr lang="nb-NO" dirty="0" smtClean="0"/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gjennomgangen av rapportene har vi plukket ut en del punkter hvor vi mener MN bør ha ambisjon om å bli bedre, og som bør diskuteres i forbindelse med arbeidet med de nye/omstrukturerte studieprogrammene. Vi har dermed primært sett på aspekter som gjelder utdanningen (både i seg selv og i forhold til arbeidsoppgaver), og i liten grad ting utenfor vår kontroll (som for eksempel årslønn og antall stillinger søkt).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Antall stillinger søkt er heller ikke nødvendigvis noe godt mål på hvor attraktiv man er på arbeidsmarkedet – en som søker mange stillinger kan potensielt også få mange jobbtilbud.</a:t>
            </a:r>
          </a:p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DB532-3F48-481E-974E-B0736D9E10C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348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gjennomgangen av rapportene har vi plukket ut en del punkter hvor vi mener MN bør ha ambisjon om å bli bedre, og som bør diskuteres i forbindelse med arbeidet med de nye/omstrukturerte studieprogrammene. Vi har dermed primært sett på aspekter som gjelder utdanningen (både i seg selv og i forhold til arbeidsoppgaver), og i liten grad ting utenfor vår kontroll (som for eksempel årslønn og antall stillinger søkt).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Antall stillinger søkt er heller ikke nødvendigvis noe godt mål på hvor attraktiv man er på arbeidsmarkedet – en som søker mange stillinger kan potensielt også få mange jobbtilbud.</a:t>
            </a:r>
          </a:p>
          <a:p>
            <a:r>
              <a:rPr lang="nb-NO" dirty="0" smtClean="0"/>
              <a:t> 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Hvilke områder dagens utdanning lykkes godt og mindre godt, og det er her vi forhåpentligvis vil se de tydeligste endringene hvis studieprogramreformen er vellykket. </a:t>
            </a:r>
          </a:p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DB532-3F48-481E-974E-B0736D9E10C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4561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89 % er i arbeid (84 % uten IFI og farmasi). 81 % av de spurte har fast ansettelse og 2/3 jobber i privat sektor. Med UiO-stipendiater inkludert ville andelen som er i arbeid vært enda høyere, mens andelen med fast ansettelse og andelen i privat sektor ville vært lavere, muligens vesentlig lavere.  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65 % rapporterer at de per i dag har en stilling som formelt krever mastergrad. Dette tallet varierer mellom 29 % for NSA og 100 % for MOD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Totalt oppgir 87 % av studentene at de er fornøyd eller svært fornøyd med sin nåværende stilling. Bare 45 % synes imidlertid innholdet i utdanningen passer godt med deres nåværende jobb.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DB532-3F48-481E-974E-B0736D9E10C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126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Ikke uventet skårer vi best på områder knyttet til analyse og problemløsning. 90 % mener de har teoretisk kunnskap innen fagområdet, og rundt 85 % mener de har analytiske ferdigheter og kan finne og bearbeide informasjon fra ulike kilder, se tabell 3. Nesten like mange mener de i stor eller svært stor grad har fått evnen til å definere og arbeide med komplekse problemstillinger.  Klart færre mener de i stor eller svært stor grad har fått evnen til å se nye muligheter og perspektiver, eller evnen til nytenkning og kunnskapsutvikling, andelen ligger her nærmere 60 %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DB532-3F48-481E-974E-B0736D9E10C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7664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Bildet mer broket enn på det forrige, se tabell 4. 7 av ti studenter mener at studiet i stor eller svært stor grad har gitt dem skriftlig fremstillingsevne, og 6 av 10 føler de kan delta i en faglig diskusjon, men under halvparten føler at de i stor grad har lært seg muntlig fremstillingsevne eller evne til å formidle fagstoff til ulike målgrupper.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DB532-3F48-481E-974E-B0736D9E10C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8393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79 % at studiet har gitt dem forståelse for vitenskapelige verdier, men bare 43 % har fått forståelse for yrkesetiske problemstillinger og lovverk gjennom utdanningen sin, se tabell 5. Trekker man fra IFI og farmasi er andelen nede i 35 %. Derimot har over 60 % på MN totalt fått forståelse for forskningsetiske problemstillinger.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56 % av studentene mener de har tilegnet seg yrkesrelevante IT-ferdigheter (55 % når du trekker fra IFI og farmasi), og en tilsvarende andel mener de har tilegnet seg tallforståelse og gode ferdigheter i statistikk (62 % uten IFI og farmasi). Bare 36 % mener utdanningen har et integrert og helhetlig beregningsperspektiv).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DB532-3F48-481E-974E-B0736D9E10CE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6181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 skårer samlet sett dårligst på kvalifikasjonene under dette området, se tabell 6. Dette er ferdigheter på siden av det faglige innholdet i studiet. Like fullt er det verdifulle og nyttige egenskaper som etterspørres av arbeidsgivere. For å ta det beste først: Nesten 6 av 10 studenter mener studiet i stor grad har bidratt til å gi dem gode samarbeidsevner. Dette er et godt utgangspunkt for å (videre-) utvikle en delingskultur ved fakultetet. Rett i overkant av halvparten av studentene mener også at de har lært prosjekt- arbeid og planlegging, og evnen til å administrere og koordinere oppgaver. Vi skårer aller dårligst på lederevner, bare 1/5 av studentene mener studiene i stor grad har lært dem dette.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DB532-3F48-481E-974E-B0736D9E10CE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397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Del F:</a:t>
            </a:r>
            <a:r>
              <a:rPr lang="nb-NO" baseline="0" dirty="0" smtClean="0"/>
              <a:t> H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vilke kvalifikasjoner de har hatt mest nytte av i arbeidslivet. Anbefaler at instituttene/studieprogrammene studerer denne oversikten, gjerne i sammenheng med resultatene fra del E, og diskuterer hvilke konsekvenser dette bør få for de nye/reviderte studieprogrammene.</a:t>
            </a:r>
          </a:p>
          <a:p>
            <a:endParaRPr lang="nb-NO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Del G: 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48 % svarer at de underveis i studiene hadde studierelatert kontakt med arbeidslivet (prosjektarbeid, praksis og annet). ENT og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FRM scorer høyt her, men de andre 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studieprogrammene på MN bør i forbindelse med studiereformen vurdere om det er ønskelig å øke andelen her, eller om man er fornøyd med dagens situasjon.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 et fakultet som har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forskningsnær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utdanning som en av sine fremste kvaliteter, mener vi også at andelen som underveis i studiet har vært en del av et forskningsnettverk eller deltatt i større forskningsprosjekter bør økes fra 45 %.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 J: 33 % svarer «verken eller» eller dårligere på spørsmålet om læringsmiljøet var preget av samarbeid og deling med medstudenter. (for høyt)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28 % svarer «verken eller» eller dårligere på spørsmålet om de opplevde læringsmiljøet trygt og stimulerende for personlig utvikling og læring (for høyt)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 K: Her bør MN også ha ambisjoner om å bli (enda) bedre, når 11 % svarer «verken eller» eller dårligere på om de er fornøyd med det faglige utbyttet, og 27 % svarer «verken eller» eller dårligere på om utdanningen har gitt dem mulighet til å få jobber som svarer til forventningene. Spesielt BIO, MBV og MENA kommer dårlig ut på det siste spørsmålet, og bør undersøke nærmere hva dette skyldes, se tabell 7. 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alle studieprogrammene bør det også være naturlig å koble svarene i denne delen med punktene fra del A angående tilfredshet med nåværende jobb og utdanning versus arbeidsoppgaver i nåværende jobb.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DB532-3F48-481E-974E-B0736D9E10CE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068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926E-834F-423E-8B5C-A704772DA800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26CB-C7CF-432C-996E-D75D6019C7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893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926E-834F-423E-8B5C-A704772DA800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26CB-C7CF-432C-996E-D75D6019C7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36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926E-834F-423E-8B5C-A704772DA800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26CB-C7CF-432C-996E-D75D6019C7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51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926E-834F-423E-8B5C-A704772DA800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26CB-C7CF-432C-996E-D75D6019C7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350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926E-834F-423E-8B5C-A704772DA800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26CB-C7CF-432C-996E-D75D6019C7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904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926E-834F-423E-8B5C-A704772DA800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26CB-C7CF-432C-996E-D75D6019C7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916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926E-834F-423E-8B5C-A704772DA800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26CB-C7CF-432C-996E-D75D6019C7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902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926E-834F-423E-8B5C-A704772DA800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26CB-C7CF-432C-996E-D75D6019C7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668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926E-834F-423E-8B5C-A704772DA800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26CB-C7CF-432C-996E-D75D6019C7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168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926E-834F-423E-8B5C-A704772DA800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26CB-C7CF-432C-996E-D75D6019C7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768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926E-834F-423E-8B5C-A704772DA800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26CB-C7CF-432C-996E-D75D6019C7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891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926E-834F-423E-8B5C-A704772DA800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326CB-C7CF-432C-996E-D75D6019C7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671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Kandidatundersøkelsen UiO 2014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Resultater for masterprogrammene ved MN</a:t>
            </a:r>
          </a:p>
          <a:p>
            <a:r>
              <a:rPr lang="nb-NO" dirty="0" smtClean="0"/>
              <a:t>Yvonne Halle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6266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Del E: </a:t>
            </a:r>
            <a:r>
              <a:rPr lang="nb-NO" sz="4000" dirty="0"/>
              <a:t>Profesjon- og </a:t>
            </a:r>
            <a:r>
              <a:rPr lang="nb-NO" sz="4000" dirty="0" smtClean="0"/>
              <a:t>spesialistkompetanse</a:t>
            </a:r>
            <a:endParaRPr lang="nb-NO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6229623" cy="5133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194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 smtClean="0"/>
              <a:t>Del E: </a:t>
            </a:r>
            <a:r>
              <a:rPr lang="nb-NO" sz="3200" dirty="0"/>
              <a:t>Samarbeid, ledelse og </a:t>
            </a:r>
            <a:r>
              <a:rPr lang="nb-NO" sz="3200" dirty="0" smtClean="0"/>
              <a:t>selvstendighet</a:t>
            </a:r>
            <a:endParaRPr lang="nb-NO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847" y="1308928"/>
            <a:ext cx="6323497" cy="521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472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Resultater fra flere deler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Del F: Sammenheng mellom utdanning og jobb</a:t>
            </a:r>
          </a:p>
          <a:p>
            <a:r>
              <a:rPr lang="nb-NO" dirty="0"/>
              <a:t>Del G: Arbeidserfaring, frivillighet og utenlandsopphold</a:t>
            </a:r>
          </a:p>
          <a:p>
            <a:r>
              <a:rPr lang="nb-NO" dirty="0"/>
              <a:t>Del J: Læringsmiljø.</a:t>
            </a:r>
          </a:p>
          <a:p>
            <a:r>
              <a:rPr lang="nb-NO" dirty="0"/>
              <a:t>Del K: Utdanningen alt i alt/tilfredshet med </a:t>
            </a:r>
            <a:r>
              <a:rPr lang="nb-NO" dirty="0" smtClean="0"/>
              <a:t>UiO</a:t>
            </a:r>
            <a:br>
              <a:rPr lang="nb-NO" dirty="0" smtClean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4183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Sammenligning av resultater med andre </a:t>
            </a:r>
            <a:r>
              <a:rPr lang="nb-NO" b="1" dirty="0" smtClean="0"/>
              <a:t>undersøkelser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Arbeidsgiverundersøkelsen  UiO 2010</a:t>
            </a:r>
          </a:p>
          <a:p>
            <a:r>
              <a:rPr lang="nb-NO" dirty="0" smtClean="0"/>
              <a:t>Kandidatundersøkelsen UiO 2008</a:t>
            </a:r>
          </a:p>
          <a:p>
            <a:r>
              <a:rPr lang="nb-NO" dirty="0" smtClean="0"/>
              <a:t>NIFUs halvtårsundersøkelser 2013 og 2011</a:t>
            </a:r>
          </a:p>
          <a:p>
            <a:r>
              <a:rPr lang="nb-NO" dirty="0"/>
              <a:t>Studiebarometeret i 2014 og </a:t>
            </a:r>
            <a:r>
              <a:rPr lang="nb-NO" dirty="0" smtClean="0"/>
              <a:t>2013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/>
              <a:t>Alle undersøkelsene viser betydningen av å fokusere på </a:t>
            </a:r>
            <a:r>
              <a:rPr lang="nb-NO" b="1" dirty="0"/>
              <a:t>profesjonell kompetanse </a:t>
            </a:r>
            <a:r>
              <a:rPr lang="nb-NO" dirty="0"/>
              <a:t>og </a:t>
            </a:r>
            <a:r>
              <a:rPr lang="nb-NO" b="1" dirty="0"/>
              <a:t>resultatene sammenfaller </a:t>
            </a:r>
            <a:r>
              <a:rPr lang="nb-NO" dirty="0"/>
              <a:t>i stor grad med resultatene fra Del E over. 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812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Formål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UiO:</a:t>
            </a:r>
          </a:p>
          <a:p>
            <a:pPr lvl="1"/>
            <a:r>
              <a:rPr lang="nb-NO" sz="2200" dirty="0" smtClean="0"/>
              <a:t>Økt kunnskap og jevnlig kartlegging av hvordan studentene faktisk etablerer seg i arbeidslivet er viktig for at UiO skal kunne utforme strategier som styrker kandidatenes attraktivitet på arbeidsmarkedet</a:t>
            </a:r>
          </a:p>
          <a:p>
            <a:pPr marL="457200" lvl="1" indent="0">
              <a:buNone/>
            </a:pPr>
            <a:endParaRPr lang="nb-NO" sz="2200" dirty="0" smtClean="0"/>
          </a:p>
          <a:p>
            <a:r>
              <a:rPr lang="nb-NO" dirty="0" smtClean="0"/>
              <a:t>Fakultet/institutt/program: </a:t>
            </a:r>
          </a:p>
          <a:p>
            <a:pPr lvl="1"/>
            <a:r>
              <a:rPr lang="nb-NO" sz="2200" dirty="0" smtClean="0"/>
              <a:t>Videre tilpasning og utvikling av studietilbudet</a:t>
            </a:r>
          </a:p>
          <a:p>
            <a:pPr lvl="1"/>
            <a:r>
              <a:rPr lang="nb-NO" sz="2200" dirty="0" smtClean="0"/>
              <a:t>Å utvikle strategier for å styrke kandidatenes posisjon på arbeidsmarkedet</a:t>
            </a:r>
          </a:p>
          <a:p>
            <a:pPr lvl="1"/>
            <a:r>
              <a:rPr lang="nb-NO" sz="2200" dirty="0" smtClean="0"/>
              <a:t>Utforming av tiltak for å rekruttere nye studenter</a:t>
            </a:r>
          </a:p>
          <a:p>
            <a:pPr marL="457200" lvl="1" indent="0">
              <a:buNone/>
            </a:pPr>
            <a:endParaRPr lang="nb-NO" sz="2200" dirty="0" smtClean="0"/>
          </a:p>
          <a:p>
            <a:r>
              <a:rPr lang="nb-NO" dirty="0" smtClean="0"/>
              <a:t>Studenter, søkere og kandidater </a:t>
            </a:r>
          </a:p>
          <a:p>
            <a:pPr lvl="1"/>
            <a:r>
              <a:rPr lang="nb-NO" sz="2200" dirty="0" smtClean="0"/>
              <a:t>Presis informasjon om sammenhenger mellom utdanning og muligheter på arbeidsmarkedet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793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Utplukk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Bachelor-, master- kandidater og </a:t>
            </a:r>
          </a:p>
          <a:p>
            <a:r>
              <a:rPr lang="nb-NO" dirty="0" err="1" smtClean="0"/>
              <a:t>Ph.d</a:t>
            </a:r>
            <a:r>
              <a:rPr lang="nb-NO" dirty="0" smtClean="0"/>
              <a:t>.-kandidater</a:t>
            </a:r>
          </a:p>
          <a:p>
            <a:r>
              <a:rPr lang="nb-NO" smtClean="0"/>
              <a:t>Uteksaminert </a:t>
            </a:r>
            <a:r>
              <a:rPr lang="nb-NO" smtClean="0"/>
              <a:t>vår</a:t>
            </a:r>
            <a:r>
              <a:rPr lang="nb-NO" smtClean="0"/>
              <a:t> 2011 </a:t>
            </a:r>
            <a:r>
              <a:rPr lang="nb-NO" smtClean="0"/>
              <a:t>– </a:t>
            </a:r>
            <a:r>
              <a:rPr lang="nb-NO" smtClean="0"/>
              <a:t>høst</a:t>
            </a:r>
            <a:r>
              <a:rPr lang="nb-NO" smtClean="0"/>
              <a:t> 2013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Unntak:</a:t>
            </a:r>
          </a:p>
          <a:p>
            <a:r>
              <a:rPr lang="nb-NO" dirty="0" smtClean="0"/>
              <a:t>Bachelorkandidater som har fortsatt med master på UiO </a:t>
            </a:r>
          </a:p>
          <a:p>
            <a:r>
              <a:rPr lang="nb-NO" dirty="0" smtClean="0"/>
              <a:t>Masterkandidater som har fortsatt med </a:t>
            </a:r>
            <a:r>
              <a:rPr lang="nb-NO" dirty="0" err="1" smtClean="0"/>
              <a:t>ph.d</a:t>
            </a:r>
            <a:r>
              <a:rPr lang="nb-NO" dirty="0" smtClean="0"/>
              <a:t>. på UiO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255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Rapporter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Hovedrapport for UiO</a:t>
            </a:r>
          </a:p>
          <a:p>
            <a:r>
              <a:rPr lang="nb-NO" dirty="0" smtClean="0"/>
              <a:t>MN-rapport</a:t>
            </a:r>
          </a:p>
          <a:p>
            <a:r>
              <a:rPr lang="nb-NO" dirty="0" smtClean="0"/>
              <a:t>Instituttrapporter</a:t>
            </a:r>
          </a:p>
          <a:p>
            <a:r>
              <a:rPr lang="nb-NO" dirty="0" smtClean="0"/>
              <a:t>Programrapporter</a:t>
            </a:r>
          </a:p>
          <a:p>
            <a:r>
              <a:rPr lang="nb-NO" dirty="0" smtClean="0"/>
              <a:t>MN-</a:t>
            </a:r>
            <a:r>
              <a:rPr lang="nb-NO" dirty="0" err="1" smtClean="0"/>
              <a:t>ph.d</a:t>
            </a:r>
            <a:r>
              <a:rPr lang="nb-NO" dirty="0" smtClean="0"/>
              <a:t>.-rapport</a:t>
            </a:r>
          </a:p>
          <a:p>
            <a:r>
              <a:rPr lang="nb-NO" dirty="0" smtClean="0"/>
              <a:t>Rådata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Liste med personer som har samtykket i å være med på kvalitative undersøkelser, </a:t>
            </a:r>
            <a:r>
              <a:rPr lang="nb-NO" dirty="0" err="1" smtClean="0"/>
              <a:t>alumni</a:t>
            </a:r>
            <a:r>
              <a:rPr lang="nb-NO" dirty="0" smtClean="0"/>
              <a:t>-arrangementer, hvilken bedrift de er ansatt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MN-master-rapport</a:t>
            </a:r>
          </a:p>
          <a:p>
            <a:r>
              <a:rPr lang="nb-NO" dirty="0" smtClean="0"/>
              <a:t>MN-master-rapport uten </a:t>
            </a:r>
            <a:r>
              <a:rPr lang="nb-NO" dirty="0" err="1" smtClean="0"/>
              <a:t>Ifi</a:t>
            </a:r>
            <a:r>
              <a:rPr lang="nb-NO" dirty="0" smtClean="0"/>
              <a:t> og farmasi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047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MN-etterarbeid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Hvordan kan vi bruke resultatene videre i et </a:t>
            </a:r>
            <a:r>
              <a:rPr lang="nb-NO" dirty="0" err="1" smtClean="0"/>
              <a:t>InterAct</a:t>
            </a:r>
            <a:r>
              <a:rPr lang="nb-NO" dirty="0" smtClean="0"/>
              <a:t>-perspektiv?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Masterkandidatene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19845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Fokus for vårt arbeid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i="1" dirty="0" smtClean="0"/>
              <a:t>Del A: Nåværende stilling</a:t>
            </a:r>
          </a:p>
          <a:p>
            <a:r>
              <a:rPr lang="nb-NO" dirty="0" smtClean="0"/>
              <a:t>Del B: Kartlegging av jobbmuligheter</a:t>
            </a:r>
          </a:p>
          <a:p>
            <a:r>
              <a:rPr lang="nb-NO" dirty="0" smtClean="0"/>
              <a:t>Del C: Jobbsøk</a:t>
            </a:r>
          </a:p>
          <a:p>
            <a:r>
              <a:rPr lang="nb-NO" dirty="0" smtClean="0"/>
              <a:t>Del D: Første jobb</a:t>
            </a:r>
          </a:p>
          <a:p>
            <a:r>
              <a:rPr lang="nb-NO" b="1" dirty="0" smtClean="0"/>
              <a:t>Del E: Vurdering av egen utdanning</a:t>
            </a:r>
          </a:p>
          <a:p>
            <a:r>
              <a:rPr lang="nb-NO" i="1" dirty="0" smtClean="0"/>
              <a:t>Del F: Sammenheng mellom utdanning og jobb</a:t>
            </a:r>
          </a:p>
          <a:p>
            <a:r>
              <a:rPr lang="nb-NO" i="1" dirty="0" smtClean="0"/>
              <a:t>Del G: Arbeidserfaring, frivillighet og utenlandsopphold</a:t>
            </a:r>
          </a:p>
          <a:p>
            <a:r>
              <a:rPr lang="nb-NO" i="1" dirty="0" smtClean="0"/>
              <a:t>Del J: Læringsmiljø.</a:t>
            </a:r>
          </a:p>
          <a:p>
            <a:r>
              <a:rPr lang="nb-NO" i="1" dirty="0" smtClean="0"/>
              <a:t>Del K: Utdanningen alt i alt/tilfredshet med UiO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903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Del A: Nåværende stilling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052736"/>
            <a:ext cx="4896544" cy="564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07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Del E: </a:t>
            </a:r>
            <a:r>
              <a:rPr lang="nb-NO" sz="3200" dirty="0"/>
              <a:t>Analyse, problemløsning og </a:t>
            </a:r>
            <a:r>
              <a:rPr lang="nb-NO" sz="3200" dirty="0" smtClean="0"/>
              <a:t>nyvinning</a:t>
            </a:r>
            <a:endParaRPr lang="nb-NO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746" y="1188564"/>
            <a:ext cx="6034590" cy="5336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6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Del E: Kommunikasjon og formidling</a:t>
            </a:r>
            <a:endParaRPr lang="nb-NO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8765"/>
            <a:ext cx="6192688" cy="5388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02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1795</Words>
  <Application>Microsoft Office PowerPoint</Application>
  <PresentationFormat>On-screen Show (4:3)</PresentationFormat>
  <Paragraphs>127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Office-tema</vt:lpstr>
      <vt:lpstr>Kandidatundersøkelsen UiO 2014</vt:lpstr>
      <vt:lpstr>Formål</vt:lpstr>
      <vt:lpstr>Utplukk</vt:lpstr>
      <vt:lpstr>Rapporter</vt:lpstr>
      <vt:lpstr>MN-etterarbeid</vt:lpstr>
      <vt:lpstr>Fokus for vårt arbeid</vt:lpstr>
      <vt:lpstr>Del A: Nåværende stilling</vt:lpstr>
      <vt:lpstr>Del E: Analyse, problemløsning og nyvinning</vt:lpstr>
      <vt:lpstr>Del E: Kommunikasjon og formidling</vt:lpstr>
      <vt:lpstr>Del E: Profesjon- og spesialistkompetanse</vt:lpstr>
      <vt:lpstr>Del E: Samarbeid, ledelse og selvstendighet</vt:lpstr>
      <vt:lpstr>Resultater fra flere deler</vt:lpstr>
      <vt:lpstr>Sammenligning av resultater med andre undersøkelser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Kandidatundersøkelsen 2014</dc:title>
  <dc:creator>Lotta Christiansen</dc:creator>
  <cp:lastModifiedBy>Sølvi Haavik</cp:lastModifiedBy>
  <cp:revision>13</cp:revision>
  <cp:lastPrinted>2015-02-24T09:11:17Z</cp:lastPrinted>
  <dcterms:created xsi:type="dcterms:W3CDTF">2015-02-23T21:13:22Z</dcterms:created>
  <dcterms:modified xsi:type="dcterms:W3CDTF">2015-03-06T11:12:23Z</dcterms:modified>
</cp:coreProperties>
</file>