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906000" cy="67945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01" autoAdjust="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-1194" y="-78"/>
      </p:cViewPr>
      <p:guideLst>
        <p:guide orient="horz" pos="2140"/>
        <p:guide pos="3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2BDE6-37E5-4E55-B87B-79261E0C853F}" type="datetimeFigureOut">
              <a:rPr lang="nb-NO" smtClean="0"/>
              <a:t>08.06.2015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C1BA2-2231-4761-9742-04099E213D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189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57386-EEEB-46D6-9D4D-A8FB5DC54ED8}" type="datetimeFigureOut">
              <a:rPr lang="nb-NO" smtClean="0"/>
              <a:t>08.06.2015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90600" y="3227388"/>
            <a:ext cx="792480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611108" y="6453596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0A7F1-BF5B-4372-A062-1BD45F4C55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1095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254375" y="509588"/>
            <a:ext cx="3397250" cy="254793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A7F1-BF5B-4372-A062-1BD45F4C556F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1824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254375" y="509588"/>
            <a:ext cx="3397250" cy="254793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informasjonskompetanse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A7F1-BF5B-4372-A062-1BD45F4C556F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939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254375" y="509588"/>
            <a:ext cx="3397250" cy="2547937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Fagspesifikke profesjonsferdigheter: Verktøy som studentene trenger å ha med seg ut i arbeidslivet)</a:t>
            </a:r>
          </a:p>
          <a:p>
            <a:r>
              <a:rPr lang="nb-NO" dirty="0" smtClean="0"/>
              <a:t>Gjennomføringsevne: Vidt definert som ferdigheter som fjør studentene i stand til å fullføre arbeidsoppgaver og studiet</a:t>
            </a:r>
          </a:p>
          <a:p>
            <a:r>
              <a:rPr lang="nb-NO" dirty="0" smtClean="0"/>
              <a:t>Kommunikasjon og samarbeid</a:t>
            </a:r>
          </a:p>
          <a:p>
            <a:r>
              <a:rPr lang="nb-NO" dirty="0" smtClean="0"/>
              <a:t>Analyse og refleksjon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0A7F1-BF5B-4372-A062-1BD45F4C556F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332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BCB-397A-4245-BFF8-A7A46C6F7530}" type="datetimeFigureOut">
              <a:rPr lang="nb-NO" smtClean="0"/>
              <a:t>08.06.2015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34C3-2C47-4E7C-9FCB-B9BDACE0A7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105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BCB-397A-4245-BFF8-A7A46C6F7530}" type="datetimeFigureOut">
              <a:rPr lang="nb-NO" smtClean="0"/>
              <a:t>08.06.2015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34C3-2C47-4E7C-9FCB-B9BDACE0A7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89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BCB-397A-4245-BFF8-A7A46C6F7530}" type="datetimeFigureOut">
              <a:rPr lang="nb-NO" smtClean="0"/>
              <a:t>08.06.2015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34C3-2C47-4E7C-9FCB-B9BDACE0A7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367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BCB-397A-4245-BFF8-A7A46C6F7530}" type="datetimeFigureOut">
              <a:rPr lang="nb-NO" smtClean="0"/>
              <a:t>08.06.2015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34C3-2C47-4E7C-9FCB-B9BDACE0A7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844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BCB-397A-4245-BFF8-A7A46C6F7530}" type="datetimeFigureOut">
              <a:rPr lang="nb-NO" smtClean="0"/>
              <a:t>08.06.2015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34C3-2C47-4E7C-9FCB-B9BDACE0A7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767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BCB-397A-4245-BFF8-A7A46C6F7530}" type="datetimeFigureOut">
              <a:rPr lang="nb-NO" smtClean="0"/>
              <a:t>08.06.2015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34C3-2C47-4E7C-9FCB-B9BDACE0A7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305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BCB-397A-4245-BFF8-A7A46C6F7530}" type="datetimeFigureOut">
              <a:rPr lang="nb-NO" smtClean="0"/>
              <a:t>08.06.2015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34C3-2C47-4E7C-9FCB-B9BDACE0A7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29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BCB-397A-4245-BFF8-A7A46C6F7530}" type="datetimeFigureOut">
              <a:rPr lang="nb-NO" smtClean="0"/>
              <a:t>08.06.2015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34C3-2C47-4E7C-9FCB-B9BDACE0A7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930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BCB-397A-4245-BFF8-A7A46C6F7530}" type="datetimeFigureOut">
              <a:rPr lang="nb-NO" smtClean="0"/>
              <a:t>08.06.2015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34C3-2C47-4E7C-9FCB-B9BDACE0A7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354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BCB-397A-4245-BFF8-A7A46C6F7530}" type="datetimeFigureOut">
              <a:rPr lang="nb-NO" smtClean="0"/>
              <a:t>08.06.2015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34C3-2C47-4E7C-9FCB-B9BDACE0A7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741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BCB-397A-4245-BFF8-A7A46C6F7530}" type="datetimeFigureOut">
              <a:rPr lang="nb-NO" smtClean="0"/>
              <a:t>08.06.2015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34C3-2C47-4E7C-9FCB-B9BDACE0A7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31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1ABCB-397A-4245-BFF8-A7A46C6F7530}" type="datetimeFigureOut">
              <a:rPr lang="nb-NO" smtClean="0"/>
              <a:t>08.06.2015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634C3-2C47-4E7C-9FCB-B9BDACE0A7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695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>
                <a:latin typeface="Cambria" panose="02040503050406030204" pitchFamily="18" charset="0"/>
              </a:rPr>
              <a:t>Integrert profesjonell kompetanse</a:t>
            </a:r>
            <a:endParaRPr lang="nb-NO" dirty="0">
              <a:latin typeface="Cambria" panose="02040503050406030204" pitchFamily="18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888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Prioriterte hovedmoråder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Fagspesifikke profesjonsferdigheter</a:t>
            </a:r>
          </a:p>
          <a:p>
            <a:r>
              <a:rPr lang="nb-NO" dirty="0" smtClean="0"/>
              <a:t>Gjennomføringsevne</a:t>
            </a:r>
          </a:p>
          <a:p>
            <a:r>
              <a:rPr lang="nb-NO" dirty="0" smtClean="0"/>
              <a:t>Kommunikasjon og samarbeid</a:t>
            </a:r>
          </a:p>
          <a:p>
            <a:r>
              <a:rPr lang="nb-NO" dirty="0" smtClean="0"/>
              <a:t>Analyse og refleksjon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89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skal skje når?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dirty="0" smtClean="0"/>
              <a:t>1. studieår: </a:t>
            </a:r>
          </a:p>
          <a:p>
            <a:pPr lvl="1"/>
            <a:r>
              <a:rPr lang="nb-NO" dirty="0" smtClean="0"/>
              <a:t>den faglige samtalen </a:t>
            </a:r>
          </a:p>
          <a:p>
            <a:pPr lvl="1"/>
            <a:r>
              <a:rPr lang="nb-NO" dirty="0" smtClean="0"/>
              <a:t>å skape et trygt og åpent studentmiljø</a:t>
            </a:r>
          </a:p>
          <a:p>
            <a:pPr marL="0" indent="0">
              <a:buNone/>
            </a:pPr>
            <a:r>
              <a:rPr lang="nb-NO" dirty="0" smtClean="0"/>
              <a:t>2. studieår: </a:t>
            </a:r>
          </a:p>
          <a:p>
            <a:pPr lvl="1"/>
            <a:r>
              <a:rPr lang="nb-NO" dirty="0" smtClean="0"/>
              <a:t>Økende vekt på å vurdere eget og andres arbeid og gi gode tilbakemeldinger. </a:t>
            </a:r>
          </a:p>
          <a:p>
            <a:pPr lvl="1"/>
            <a:r>
              <a:rPr lang="nb-NO" dirty="0" smtClean="0"/>
              <a:t>Sjanger- og kommunikasjonsbevissthet. </a:t>
            </a:r>
          </a:p>
          <a:p>
            <a:pPr lvl="1"/>
            <a:r>
              <a:rPr lang="nb-NO" dirty="0" smtClean="0"/>
              <a:t>Et større samarbeidsprosjekt? </a:t>
            </a:r>
          </a:p>
          <a:p>
            <a:pPr marL="0" indent="0">
              <a:buNone/>
            </a:pPr>
            <a:r>
              <a:rPr lang="nb-NO" dirty="0" smtClean="0"/>
              <a:t>3. studieår: </a:t>
            </a:r>
          </a:p>
          <a:p>
            <a:pPr lvl="1"/>
            <a:r>
              <a:rPr lang="nb-NO" dirty="0" smtClean="0"/>
              <a:t>Videreutvikling av tilbakemeldingspraksis. </a:t>
            </a:r>
          </a:p>
          <a:p>
            <a:pPr lvl="1"/>
            <a:r>
              <a:rPr lang="nb-NO" dirty="0" smtClean="0"/>
              <a:t>Større skriftlige og muntlige arbeider.</a:t>
            </a:r>
          </a:p>
          <a:p>
            <a:pPr lvl="1"/>
            <a:r>
              <a:rPr lang="nb-NO" dirty="0" smtClean="0"/>
              <a:t>Prosjektarbeid/prosjektoppgave</a:t>
            </a:r>
          </a:p>
        </p:txBody>
      </p:sp>
    </p:spTree>
    <p:extLst>
      <p:ext uri="{BB962C8B-B14F-4D97-AF65-F5344CB8AC3E}">
        <p14:creationId xmlns:p14="http://schemas.microsoft.com/office/powerpoint/2010/main" val="5741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latin typeface="Cambria" panose="02040503050406030204" pitchFamily="18" charset="0"/>
              </a:rPr>
              <a:t>Våre kandidater skal lykkes faglig og profesjonelt</a:t>
            </a:r>
            <a:endParaRPr lang="nb-NO" dirty="0">
              <a:latin typeface="Cambria" panose="02040503050406030204" pitchFamily="18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3600" dirty="0" smtClean="0"/>
              <a:t>Mål: </a:t>
            </a:r>
          </a:p>
          <a:p>
            <a:pPr marL="0" indent="0">
              <a:buNone/>
            </a:pPr>
            <a:r>
              <a:rPr lang="nb-NO" sz="3600" dirty="0" smtClean="0"/>
              <a:t>Opplæring i profesjonell kompetanse skal integreres i de regulære fagemnene. 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Vi har brukt en omfattende definisjon av profesjonell kompetanse.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504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Teknisk kompetanse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Skriftlig og muntlig presentasjonskompetanse</a:t>
            </a:r>
          </a:p>
          <a:p>
            <a:r>
              <a:rPr lang="nb-NO" dirty="0" smtClean="0"/>
              <a:t>Kildekritikk og bruk av referanser</a:t>
            </a:r>
          </a:p>
          <a:p>
            <a:r>
              <a:rPr lang="nb-NO" dirty="0" smtClean="0"/>
              <a:t>Planlegging og tidsstyring</a:t>
            </a:r>
          </a:p>
          <a:p>
            <a:r>
              <a:rPr lang="nb-NO" dirty="0" smtClean="0"/>
              <a:t>Prosjektarbeid/ledelse, teamarbeid, </a:t>
            </a:r>
          </a:p>
          <a:p>
            <a:r>
              <a:rPr lang="nb-NO" dirty="0" smtClean="0"/>
              <a:t>HMS, kvalitetsarbeid</a:t>
            </a:r>
          </a:p>
          <a:p>
            <a:r>
              <a:rPr lang="nb-NO" dirty="0" smtClean="0"/>
              <a:t>Digital systemforståelse</a:t>
            </a:r>
          </a:p>
          <a:p>
            <a:r>
              <a:rPr lang="nb-NO" dirty="0" smtClean="0"/>
              <a:t>Bruk av faglige verktøy, f.eks. Journalføring, feltarbeid, LaTeX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4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Relasjonskompetanse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Deling og samarbeid</a:t>
            </a:r>
          </a:p>
          <a:p>
            <a:r>
              <a:rPr lang="nb-NO" dirty="0" smtClean="0"/>
              <a:t>Formidling, mottakerbevissthet</a:t>
            </a:r>
          </a:p>
          <a:p>
            <a:r>
              <a:rPr lang="nb-NO" dirty="0" smtClean="0"/>
              <a:t>Å kunne lede, veilede og delegere</a:t>
            </a:r>
          </a:p>
          <a:p>
            <a:r>
              <a:rPr lang="nb-NO" dirty="0" smtClean="0"/>
              <a:t>Folkeskikk, forstå hvordan man fremstår og virker på andre</a:t>
            </a:r>
          </a:p>
          <a:p>
            <a:r>
              <a:rPr lang="nb-NO" dirty="0" smtClean="0"/>
              <a:t>Forståelse</a:t>
            </a:r>
            <a:r>
              <a:rPr lang="nb-NO" dirty="0"/>
              <a:t>, </a:t>
            </a:r>
            <a:r>
              <a:rPr lang="nb-NO" dirty="0" smtClean="0"/>
              <a:t>nysgjerrighet </a:t>
            </a:r>
            <a:r>
              <a:rPr lang="nb-NO" dirty="0"/>
              <a:t>og respekt for </a:t>
            </a:r>
            <a:r>
              <a:rPr lang="nb-NO" dirty="0" smtClean="0"/>
              <a:t>andres</a:t>
            </a:r>
          </a:p>
          <a:p>
            <a:pPr lvl="1"/>
            <a:r>
              <a:rPr lang="nb-NO" dirty="0" smtClean="0"/>
              <a:t>Synspunkter</a:t>
            </a:r>
          </a:p>
          <a:p>
            <a:pPr lvl="1"/>
            <a:r>
              <a:rPr lang="nb-NO" dirty="0" smtClean="0"/>
              <a:t>Fagområder</a:t>
            </a:r>
          </a:p>
          <a:p>
            <a:pPr lvl="1"/>
            <a:r>
              <a:rPr lang="nb-NO" dirty="0" smtClean="0"/>
              <a:t>Personlighet</a:t>
            </a:r>
          </a:p>
          <a:p>
            <a:pPr lvl="1"/>
            <a:r>
              <a:rPr lang="nb-NO" dirty="0" smtClean="0"/>
              <a:t>Kultur</a:t>
            </a:r>
            <a:endParaRPr lang="nb-NO" dirty="0"/>
          </a:p>
          <a:p>
            <a:r>
              <a:rPr lang="nb-NO" dirty="0" smtClean="0"/>
              <a:t>Legge til rette for trivsel, læring og utvikling</a:t>
            </a:r>
          </a:p>
          <a:p>
            <a:r>
              <a:rPr lang="nb-NO" dirty="0" smtClean="0"/>
              <a:t>Kunne innta ulike roller og være sosialt fleksibel</a:t>
            </a:r>
          </a:p>
          <a:p>
            <a:r>
              <a:rPr lang="nb-NO" dirty="0" smtClean="0"/>
              <a:t>Å kunne gi gode tilbakemeldinger</a:t>
            </a:r>
          </a:p>
          <a:p>
            <a:endParaRPr lang="nb-NO" dirty="0" smtClean="0"/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21545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Personlig utvikling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Kjenne seg selv, og sine egne sterke og svake sider </a:t>
            </a:r>
          </a:p>
          <a:p>
            <a:r>
              <a:rPr lang="nb-NO" dirty="0" smtClean="0"/>
              <a:t>bevissthet om egen kompetanse og preferanser</a:t>
            </a:r>
          </a:p>
          <a:p>
            <a:r>
              <a:rPr lang="nb-NO" dirty="0" smtClean="0"/>
              <a:t>Bli den beste versjonen av seg selv</a:t>
            </a:r>
          </a:p>
          <a:p>
            <a:r>
              <a:rPr lang="nb-NO" dirty="0" smtClean="0"/>
              <a:t>Selvstendighet og trygghet</a:t>
            </a:r>
          </a:p>
          <a:p>
            <a:r>
              <a:rPr lang="nb-NO" dirty="0" smtClean="0"/>
              <a:t>Etisk refleksjon</a:t>
            </a:r>
          </a:p>
        </p:txBody>
      </p:sp>
    </p:spTree>
    <p:extLst>
      <p:ext uri="{BB962C8B-B14F-4D97-AF65-F5344CB8AC3E}">
        <p14:creationId xmlns:p14="http://schemas.microsoft.com/office/powerpoint/2010/main" val="24273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Vitenskapelig tenkning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tenke analytisk og gjøre kritiske vurderinger</a:t>
            </a:r>
          </a:p>
          <a:p>
            <a:r>
              <a:rPr lang="nb-NO" dirty="0" smtClean="0"/>
              <a:t>overføre idéer til nye områder, se sammenhenger og sette ting inn i et større perspektiv</a:t>
            </a:r>
          </a:p>
          <a:p>
            <a:r>
              <a:rPr lang="nb-NO" dirty="0" smtClean="0"/>
              <a:t>finne gode problemstillinger og finne ut hvordan de kan utforskes</a:t>
            </a:r>
          </a:p>
          <a:p>
            <a:r>
              <a:rPr lang="nb-NO" dirty="0" smtClean="0"/>
              <a:t>se nye løsninger, innovasjon</a:t>
            </a:r>
          </a:p>
          <a:p>
            <a:r>
              <a:rPr lang="nb-NO" dirty="0" smtClean="0"/>
              <a:t>Kreativitet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07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Gi studentene ferdighetene de trenger i arbeidslivet</a:t>
            </a:r>
          </a:p>
          <a:p>
            <a:r>
              <a:rPr lang="nb-NO" dirty="0" smtClean="0"/>
              <a:t>Skape et bedre studiemiljø</a:t>
            </a:r>
          </a:p>
          <a:p>
            <a:r>
              <a:rPr lang="nb-NO" dirty="0" smtClean="0"/>
              <a:t>Øke læringsutbyttet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286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Ved å bruke forskningsnære/virkelighetsnære problemstillinger og arbeidsmetoder</a:t>
            </a:r>
          </a:p>
          <a:p>
            <a:r>
              <a:rPr lang="nb-NO" dirty="0" smtClean="0"/>
              <a:t>Ved å bruke undervisningsmetoder der studentene deltar aktivt og trener profesjonelle ferdigheter</a:t>
            </a:r>
          </a:p>
          <a:p>
            <a:r>
              <a:rPr lang="nb-NO" dirty="0" smtClean="0"/>
              <a:t>Ved å lære studentene om undervisningsformer</a:t>
            </a:r>
          </a:p>
          <a:p>
            <a:pPr lvl="1"/>
            <a:r>
              <a:rPr lang="nb-NO" dirty="0" smtClean="0"/>
              <a:t>Hvilke kompetanser vi ønsker å utvikle med undervisningsmetoden(e)</a:t>
            </a:r>
          </a:p>
          <a:p>
            <a:pPr lvl="1"/>
            <a:r>
              <a:rPr lang="nb-NO" dirty="0" smtClean="0"/>
              <a:t>Hva som kreves av studentene for at de selv og deres medstudenter skal få best mulig utbytte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527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403" y="1600201"/>
            <a:ext cx="5923195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717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377</Words>
  <Application>Microsoft Office PowerPoint</Application>
  <PresentationFormat>On-screen Show (4:3)</PresentationFormat>
  <Paragraphs>76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Office-tema</vt:lpstr>
      <vt:lpstr>Integrert profesjonell kompetanse</vt:lpstr>
      <vt:lpstr>Våre kandidater skal lykkes faglig og profesjonelt</vt:lpstr>
      <vt:lpstr>Teknisk kompetanse</vt:lpstr>
      <vt:lpstr>Relasjonskompetanse</vt:lpstr>
      <vt:lpstr>Personlig utvikling</vt:lpstr>
      <vt:lpstr>Vitenskapelig tenkning</vt:lpstr>
      <vt:lpstr>Hvorfor?</vt:lpstr>
      <vt:lpstr>Hvordan?</vt:lpstr>
      <vt:lpstr>PowerPoint Presentation</vt:lpstr>
      <vt:lpstr>Prioriterte hovedmoråder</vt:lpstr>
      <vt:lpstr>Hva skal skje når?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Integrert profesjonell kompetanse</dc:title>
  <dc:creator>Karoline</dc:creator>
  <cp:lastModifiedBy>Hanne Sølna</cp:lastModifiedBy>
  <cp:revision>23</cp:revision>
  <cp:lastPrinted>2015-05-19T09:28:52Z</cp:lastPrinted>
  <dcterms:created xsi:type="dcterms:W3CDTF">2015-05-18T09:25:04Z</dcterms:created>
  <dcterms:modified xsi:type="dcterms:W3CDTF">2015-06-08T12:55:23Z</dcterms:modified>
</cp:coreProperties>
</file>