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7" r:id="rId1"/>
  </p:sldMasterIdLst>
  <p:notesMasterIdLst>
    <p:notesMasterId r:id="rId8"/>
  </p:notesMasterIdLst>
  <p:sldIdLst>
    <p:sldId id="256" r:id="rId2"/>
    <p:sldId id="257" r:id="rId3"/>
    <p:sldId id="260" r:id="rId4"/>
    <p:sldId id="262" r:id="rId5"/>
    <p:sldId id="259" r:id="rId6"/>
    <p:sldId id="261" r:id="rId7"/>
  </p:sldIdLst>
  <p:sldSz cx="24384000" cy="13716000"/>
  <p:notesSz cx="6858000" cy="9144000"/>
  <p:defaultTextStyle>
    <a:lvl1pPr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825500">
      <a:defRPr sz="50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B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78" y="-174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7781040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174168" y="139511"/>
            <a:ext cx="24035659" cy="1338440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454400" y="6400800"/>
            <a:ext cx="17068800" cy="3200400"/>
          </a:xfrm>
        </p:spPr>
        <p:txBody>
          <a:bodyPr/>
          <a:lstStyle>
            <a:lvl1pPr marL="0" indent="0" algn="ctr">
              <a:buNone/>
              <a:defRPr sz="6200">
                <a:solidFill>
                  <a:schemeClr val="tx2"/>
                </a:solidFill>
              </a:defRPr>
            </a:lvl1pPr>
            <a:lvl2pPr marL="1088547" indent="0" algn="ctr">
              <a:buNone/>
            </a:lvl2pPr>
            <a:lvl3pPr marL="2177095" indent="0" algn="ctr">
              <a:buNone/>
            </a:lvl3pPr>
            <a:lvl4pPr marL="3265642" indent="0" algn="ctr">
              <a:buNone/>
            </a:lvl4pPr>
            <a:lvl5pPr marL="4354190" indent="0" algn="ctr">
              <a:buNone/>
            </a:lvl5pPr>
            <a:lvl6pPr marL="5442737" indent="0" algn="ctr">
              <a:buNone/>
            </a:lvl6pPr>
            <a:lvl7pPr marL="6531285" indent="0" algn="ctr">
              <a:buNone/>
            </a:lvl7pPr>
            <a:lvl8pPr marL="7619832" indent="0" algn="ctr">
              <a:buNone/>
            </a:lvl8pPr>
            <a:lvl9pPr marL="870838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3300">
                <a:solidFill>
                  <a:srgbClr val="FFFFFF"/>
                </a:solidFill>
              </a:defRPr>
            </a:lvl1pPr>
          </a:lstStyle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167817" y="2898607"/>
            <a:ext cx="24057432" cy="305469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67817" y="2793440"/>
            <a:ext cx="24057432" cy="24116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67817" y="5953298"/>
            <a:ext cx="24057432" cy="22106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011861"/>
            <a:ext cx="21945600" cy="2940050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678400" y="549283"/>
            <a:ext cx="5364480" cy="1170305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549281"/>
            <a:ext cx="14833600" cy="1170305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11200">
                <a:solidFill>
                  <a:srgbClr val="FFFFFF"/>
                </a:solidFill>
              </a:rP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39116603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438400" y="2895600"/>
            <a:ext cx="20726400" cy="9144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174168" y="139511"/>
            <a:ext cx="24035659" cy="13384402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168" y="1905001"/>
            <a:ext cx="20726400" cy="2724150"/>
          </a:xfrm>
        </p:spPr>
        <p:txBody>
          <a:bodyPr anchor="b" anchorCtr="0"/>
          <a:lstStyle>
            <a:lvl1pPr algn="l">
              <a:buNone/>
              <a:defRPr sz="95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6168" y="5095876"/>
            <a:ext cx="20726400" cy="2676524"/>
          </a:xfrm>
        </p:spPr>
        <p:txBody>
          <a:bodyPr anchor="t" anchorCtr="0"/>
          <a:lstStyle>
            <a:lvl1pPr marL="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33600" y="12344400"/>
            <a:ext cx="10668000" cy="9144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Rectangle 6"/>
          <p:cNvSpPr/>
          <p:nvPr/>
        </p:nvSpPr>
        <p:spPr>
          <a:xfrm flipV="1">
            <a:off x="185100" y="4753660"/>
            <a:ext cx="24036040" cy="1828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84391" y="4682951"/>
            <a:ext cx="24036749" cy="9143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82151" y="4937760"/>
            <a:ext cx="24038989" cy="9144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0144" y="12417552"/>
            <a:ext cx="1219200" cy="914400"/>
          </a:xfrm>
        </p:spPr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438400" y="2895600"/>
            <a:ext cx="9997440" cy="9144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3157200" y="2895600"/>
            <a:ext cx="9997440" cy="9144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46100"/>
            <a:ext cx="20726400" cy="2286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895600"/>
            <a:ext cx="9956800" cy="1524000"/>
          </a:xfrm>
          <a:noFill/>
          <a:ln w="12700" cap="sq" cmpd="sng" algn="ctr">
            <a:noFill/>
            <a:prstDash val="solid"/>
          </a:ln>
        </p:spPr>
        <p:txBody>
          <a:bodyPr lIns="217709" anchor="b" anchorCtr="0">
            <a:noAutofit/>
          </a:bodyPr>
          <a:lstStyle>
            <a:lvl1pPr marL="0" indent="0">
              <a:buNone/>
              <a:defRPr sz="5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208000" y="2895600"/>
            <a:ext cx="9956800" cy="1524000"/>
          </a:xfrm>
          <a:noFill/>
          <a:ln w="12700" cap="sq" cmpd="sng" algn="ctr">
            <a:noFill/>
            <a:prstDash val="solid"/>
          </a:ln>
        </p:spPr>
        <p:txBody>
          <a:bodyPr lIns="217709" anchor="b" anchorCtr="0">
            <a:noAutofit/>
          </a:bodyPr>
          <a:lstStyle>
            <a:lvl1pPr marL="0" indent="0">
              <a:buNone/>
              <a:defRPr sz="57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4800" b="1"/>
            </a:lvl2pPr>
            <a:lvl3pPr>
              <a:buNone/>
              <a:defRPr sz="4300" b="1"/>
            </a:lvl3pPr>
            <a:lvl4pPr>
              <a:buNone/>
              <a:defRPr sz="3800" b="1"/>
            </a:lvl4pPr>
            <a:lvl5pPr>
              <a:buNone/>
              <a:defRPr sz="3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2438400" y="4495800"/>
            <a:ext cx="9956800" cy="77724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13208000" y="4495800"/>
            <a:ext cx="9956800" cy="77724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170688" y="139510"/>
            <a:ext cx="24035659" cy="1338681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546100"/>
            <a:ext cx="20726400" cy="2286000"/>
          </a:xfrm>
        </p:spPr>
        <p:txBody>
          <a:bodyPr anchor="b" anchorCtr="0"/>
          <a:lstStyle>
            <a:lvl1pPr algn="l">
              <a:buNone/>
              <a:defRPr sz="95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2438400" y="3200400"/>
            <a:ext cx="5080000" cy="8991600"/>
          </a:xfrm>
        </p:spPr>
        <p:txBody>
          <a:bodyPr/>
          <a:lstStyle>
            <a:lvl1pPr marL="0" indent="0">
              <a:buNone/>
              <a:defRPr sz="4300"/>
            </a:lvl1pPr>
            <a:lvl2pPr>
              <a:buNone/>
              <a:defRPr sz="2900"/>
            </a:lvl2pPr>
            <a:lvl3pPr>
              <a:buNone/>
              <a:defRPr sz="2400"/>
            </a:lvl3pPr>
            <a:lvl4pPr>
              <a:buNone/>
              <a:defRPr sz="2100"/>
            </a:lvl4pPr>
            <a:lvl5pPr>
              <a:buNone/>
              <a:defRPr sz="2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7924800" y="3200400"/>
            <a:ext cx="15240000" cy="899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9801100"/>
            <a:ext cx="19507200" cy="1044576"/>
          </a:xfrm>
        </p:spPr>
        <p:txBody>
          <a:bodyPr anchor="ctr">
            <a:noAutofit/>
          </a:bodyPr>
          <a:lstStyle>
            <a:lvl1pPr algn="l">
              <a:buNone/>
              <a:defRPr sz="67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0891650"/>
            <a:ext cx="19507200" cy="1371600"/>
          </a:xfrm>
        </p:spPr>
        <p:txBody>
          <a:bodyPr/>
          <a:lstStyle>
            <a:lvl1pPr marL="0" indent="0">
              <a:buFontTx/>
              <a:buNone/>
              <a:defRPr sz="38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38400" y="12344400"/>
            <a:ext cx="10363200" cy="914400"/>
          </a:xfrm>
        </p:spPr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0144" y="12417552"/>
            <a:ext cx="1219200" cy="914400"/>
          </a:xfrm>
        </p:spPr>
        <p:txBody>
          <a:bodyPr/>
          <a:lstStyle/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Rectangle 10"/>
          <p:cNvSpPr/>
          <p:nvPr/>
        </p:nvSpPr>
        <p:spPr>
          <a:xfrm flipV="1">
            <a:off x="182152" y="9367110"/>
            <a:ext cx="24018240" cy="1828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82689" y="9300949"/>
            <a:ext cx="24017704" cy="91438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82695" y="9546449"/>
            <a:ext cx="24017699" cy="97614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156" y="133351"/>
            <a:ext cx="24004995" cy="916305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76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24384000" cy="13716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7709" tIns="108855" rIns="217709" bIns="108855"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170688" y="139510"/>
            <a:ext cx="24035659" cy="1338681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17709" tIns="108855" rIns="217709" bIns="10885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438400" y="549276"/>
            <a:ext cx="20726400" cy="2286000"/>
          </a:xfrm>
          <a:prstGeom prst="rect">
            <a:avLst/>
          </a:prstGeom>
        </p:spPr>
        <p:txBody>
          <a:bodyPr lIns="217709" tIns="108855" rIns="217709" bIns="217709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438400" y="2895600"/>
            <a:ext cx="20726400" cy="9144000"/>
          </a:xfrm>
          <a:prstGeom prst="rect">
            <a:avLst/>
          </a:prstGeom>
        </p:spPr>
        <p:txBody>
          <a:bodyPr lIns="217709" tIns="108855" rIns="217709" bIns="10885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6459200" y="12382500"/>
            <a:ext cx="6604000" cy="952500"/>
          </a:xfrm>
          <a:prstGeom prst="rect">
            <a:avLst/>
          </a:prstGeom>
        </p:spPr>
        <p:txBody>
          <a:bodyPr lIns="217709" tIns="108855" rIns="217709" bIns="108855" anchor="ctr" anchorCtr="0"/>
          <a:lstStyle>
            <a:lvl1pPr algn="r" eaLnBrk="1" latinLnBrk="0" hangingPunct="1">
              <a:defRPr kumimoji="0" sz="3300">
                <a:solidFill>
                  <a:schemeClr val="tx2"/>
                </a:solidFill>
              </a:defRPr>
            </a:lvl1pPr>
          </a:lstStyle>
          <a:p>
            <a:fld id="{39F6FC29-B521-4FB1-AD36-46FB15E6FBD1}" type="datetimeFigureOut">
              <a:rPr lang="nb-NO" smtClean="0"/>
              <a:t>04.03.2015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438400" y="12344400"/>
            <a:ext cx="10566400" cy="914400"/>
          </a:xfrm>
          <a:prstGeom prst="rect">
            <a:avLst/>
          </a:prstGeom>
        </p:spPr>
        <p:txBody>
          <a:bodyPr lIns="217709" tIns="108855" rIns="217709" bIns="108855" anchor="ctr" anchorCtr="0"/>
          <a:lstStyle>
            <a:lvl1pPr eaLnBrk="1" latinLnBrk="0" hangingPunct="1">
              <a:defRPr kumimoji="0" sz="3300">
                <a:solidFill>
                  <a:schemeClr val="tx2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90144" y="12420600"/>
            <a:ext cx="1219200" cy="9144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33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C2A7A8F-21B1-42D2-8F4A-EAEB13872A8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</p:sldLayoutIdLst>
  <p:txStyles>
    <p:titleStyle>
      <a:lvl1pPr algn="l" rtl="0" eaLnBrk="1" latinLnBrk="0" hangingPunct="1">
        <a:spcBef>
          <a:spcPct val="0"/>
        </a:spcBef>
        <a:buNone/>
        <a:defRPr kumimoji="0" sz="95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653128" indent="-653128" algn="l" rtl="0" eaLnBrk="1" latinLnBrk="0" hangingPunct="1">
        <a:spcBef>
          <a:spcPts val="1381"/>
        </a:spcBef>
        <a:buClr>
          <a:schemeClr val="accent1"/>
        </a:buClr>
        <a:buSzPct val="85000"/>
        <a:buFont typeface="Wingdings 2"/>
        <a:buChar char=""/>
        <a:defRPr kumimoji="0"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306257" indent="-544274" algn="l" rtl="0" eaLnBrk="1" latinLnBrk="0" hangingPunct="1">
        <a:spcBef>
          <a:spcPts val="881"/>
        </a:spcBef>
        <a:buClr>
          <a:schemeClr val="accent2"/>
        </a:buClr>
        <a:buSzPct val="85000"/>
        <a:buFont typeface="Wingdings 2"/>
        <a:buChar char="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1959385" indent="-544274" algn="l" rtl="0" eaLnBrk="1" latinLnBrk="0" hangingPunct="1">
        <a:spcBef>
          <a:spcPts val="881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2612514" indent="-544274" algn="l" rtl="0" eaLnBrk="1" latinLnBrk="0" hangingPunct="1">
        <a:spcBef>
          <a:spcPts val="881"/>
        </a:spcBef>
        <a:buClr>
          <a:schemeClr val="accent3"/>
        </a:buClr>
        <a:buSzPct val="80000"/>
        <a:buFont typeface="Wingdings 2"/>
        <a:buChar char=""/>
        <a:defRPr kumimoji="0"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3265642" indent="-544274" algn="l" rtl="0" eaLnBrk="1" latinLnBrk="0" hangingPunct="1">
        <a:spcBef>
          <a:spcPts val="881"/>
        </a:spcBef>
        <a:buClr>
          <a:schemeClr val="accent3"/>
        </a:buClr>
        <a:buFontTx/>
        <a:buChar char="o"/>
        <a:defRPr kumimoji="0"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771" indent="-544274" algn="l" rtl="0" eaLnBrk="1" latinLnBrk="0" hangingPunct="1">
        <a:spcBef>
          <a:spcPts val="881"/>
        </a:spcBef>
        <a:buClr>
          <a:schemeClr val="accent3"/>
        </a:buClr>
        <a:buChar char="•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4571899" indent="-544274" algn="l" rtl="0" eaLnBrk="1" latinLnBrk="0" hangingPunct="1">
        <a:spcBef>
          <a:spcPts val="881"/>
        </a:spcBef>
        <a:buClr>
          <a:schemeClr val="accent2"/>
        </a:buClr>
        <a:buChar char="•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5225028" indent="-544274" algn="l" rtl="0" eaLnBrk="1" latinLnBrk="0" hangingPunct="1">
        <a:spcBef>
          <a:spcPts val="881"/>
        </a:spcBef>
        <a:buClr>
          <a:schemeClr val="accent1">
            <a:tint val="60000"/>
          </a:schemeClr>
        </a:buClr>
        <a:buChar char="•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5878156" indent="-544274" algn="l" rtl="0" eaLnBrk="1" latinLnBrk="0" hangingPunct="1">
        <a:spcBef>
          <a:spcPts val="881"/>
        </a:spcBef>
        <a:buClr>
          <a:schemeClr val="accent2">
            <a:tint val="60000"/>
          </a:schemeClr>
        </a:buClr>
        <a:buChar char="•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0885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1770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2656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3541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54427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65312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761983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87083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 smtClean="0"/>
              <a:t>Instituttledermøtet 26.2.2015</a:t>
            </a:r>
          </a:p>
          <a:p>
            <a:r>
              <a:rPr lang="nb-NO" dirty="0" smtClean="0"/>
              <a:t>Ragnhild Kobro Runde</a:t>
            </a:r>
          </a:p>
          <a:p>
            <a:r>
              <a:rPr lang="nb-NO" dirty="0" smtClean="0"/>
              <a:t>(med gode innspill fra studieplan/</a:t>
            </a:r>
            <a:r>
              <a:rPr lang="nb-NO" dirty="0" err="1" smtClean="0"/>
              <a:t>studieweb</a:t>
            </a:r>
            <a:r>
              <a:rPr lang="nb-NO" dirty="0" smtClean="0"/>
              <a:t> og </a:t>
            </a:r>
            <a:r>
              <a:rPr lang="nb-NO" dirty="0" err="1" smtClean="0"/>
              <a:t>ifi-studadm</a:t>
            </a:r>
            <a:r>
              <a:rPr lang="nb-NO" dirty="0" smtClean="0"/>
              <a:t>)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UTKAST Tidsplan </a:t>
            </a:r>
            <a:r>
              <a:rPr lang="nb-NO" dirty="0" err="1" smtClean="0"/>
              <a:t>InterAct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677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0" y="549276"/>
            <a:ext cx="24384000" cy="2286000"/>
          </a:xfrm>
        </p:spPr>
        <p:txBody>
          <a:bodyPr/>
          <a:lstStyle/>
          <a:p>
            <a:pPr lvl="0" algn="ctr"/>
            <a:r>
              <a:rPr lang="nb-NO" dirty="0" smtClean="0"/>
              <a:t>Faser i </a:t>
            </a:r>
            <a:r>
              <a:rPr lang="nb-NO" dirty="0" err="1" smtClean="0"/>
              <a:t>InterAct</a:t>
            </a:r>
            <a:endParaRPr lang="nb-NO" dirty="0"/>
          </a:p>
        </p:txBody>
      </p:sp>
      <p:graphicFrame>
        <p:nvGraphicFramePr>
          <p:cNvPr id="145" name="Table 145"/>
          <p:cNvGraphicFramePr/>
          <p:nvPr>
            <p:extLst>
              <p:ext uri="{D42A27DB-BD31-4B8C-83A1-F6EECF244321}">
                <p14:modId xmlns:p14="http://schemas.microsoft.com/office/powerpoint/2010/main" val="596083117"/>
              </p:ext>
            </p:extLst>
          </p:nvPr>
        </p:nvGraphicFramePr>
        <p:xfrm>
          <a:off x="3839072" y="3329607"/>
          <a:ext cx="17209911" cy="9367520"/>
        </p:xfrm>
        <a:graphic>
          <a:graphicData uri="http://schemas.openxmlformats.org/drawingml/2006/table">
            <a:tbl>
              <a:tblPr>
                <a:tableStyleId>{EEE7283C-3CF3-47DC-8721-378D4A62B228}</a:tableStyleId>
              </a:tblPr>
              <a:tblGrid>
                <a:gridCol w="2633545"/>
                <a:gridCol w="10916857"/>
                <a:gridCol w="3659509"/>
              </a:tblGrid>
              <a:tr h="2341880">
                <a:tc>
                  <a:txBody>
                    <a:bodyPr/>
                    <a:lstStyle/>
                    <a:p>
                      <a:pPr lvl="0"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nb-NO" sz="4800" dirty="0" smtClean="0"/>
                        <a:t>1</a:t>
                      </a:r>
                      <a:endParaRPr sz="48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800" dirty="0"/>
                        <a:t>MN-</a:t>
                      </a:r>
                      <a:r>
                        <a:rPr sz="4800" dirty="0" err="1"/>
                        <a:t>kvaliteter</a:t>
                      </a:r>
                      <a:endParaRPr sz="4800" dirty="0"/>
                    </a:p>
                  </a:txBody>
                  <a:tcPr marL="50800" marR="50800" marT="50800" marB="50800" anchor="ctr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51A7F9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800" dirty="0" err="1"/>
                        <a:t>Juni</a:t>
                      </a:r>
                      <a:r>
                        <a:rPr sz="4800" dirty="0"/>
                        <a:t> 2014</a:t>
                      </a:r>
                    </a:p>
                  </a:txBody>
                  <a:tcPr marL="50800" marR="50800" marT="50800" marB="50800" anchor="ctr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noFill/>
                      <a:miter lim="400000"/>
                    </a:lnB>
                    <a:solidFill>
                      <a:srgbClr val="51A7F9"/>
                    </a:solidFill>
                  </a:tcPr>
                </a:tc>
              </a:tr>
              <a:tr h="2341880">
                <a:tc>
                  <a:txBody>
                    <a:bodyPr/>
                    <a:lstStyle/>
                    <a:p>
                      <a:pPr lvl="0"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nb-NO" sz="4800" dirty="0" smtClean="0"/>
                        <a:t>2</a:t>
                      </a:r>
                      <a:endParaRPr sz="48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noFill/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800" dirty="0" err="1" smtClean="0"/>
                        <a:t>Lærings</a:t>
                      </a:r>
                      <a:r>
                        <a:rPr lang="nb-NO" sz="4800" dirty="0" smtClean="0"/>
                        <a:t>utbyttebeskrivelser</a:t>
                      </a:r>
                      <a:r>
                        <a:rPr sz="4800" dirty="0" smtClean="0"/>
                        <a:t> </a:t>
                      </a:r>
                      <a:r>
                        <a:rPr sz="4800" dirty="0"/>
                        <a:t>for </a:t>
                      </a:r>
                      <a:r>
                        <a:rPr sz="4800" dirty="0" err="1" smtClean="0"/>
                        <a:t>programmene</a:t>
                      </a:r>
                      <a:r>
                        <a:rPr lang="nb-NO" sz="4800" dirty="0" smtClean="0"/>
                        <a:t/>
                      </a:r>
                      <a:br>
                        <a:rPr lang="nb-NO" sz="4800" dirty="0" smtClean="0"/>
                      </a:br>
                      <a:r>
                        <a:rPr sz="4800" dirty="0" err="1" smtClean="0"/>
                        <a:t>fra</a:t>
                      </a:r>
                      <a:r>
                        <a:rPr sz="4800" dirty="0" smtClean="0"/>
                        <a:t> </a:t>
                      </a:r>
                      <a:r>
                        <a:rPr sz="4800" dirty="0" err="1"/>
                        <a:t>faglig</a:t>
                      </a:r>
                      <a:r>
                        <a:rPr sz="4800" dirty="0"/>
                        <a:t> </a:t>
                      </a:r>
                      <a:r>
                        <a:rPr sz="4800" dirty="0" err="1"/>
                        <a:t>strategi</a:t>
                      </a:r>
                      <a:r>
                        <a:rPr sz="4800" dirty="0"/>
                        <a:t> for </a:t>
                      </a:r>
                      <a:r>
                        <a:rPr sz="4800" dirty="0" err="1"/>
                        <a:t>instituttet</a:t>
                      </a:r>
                      <a:endParaRPr sz="4800" dirty="0"/>
                    </a:p>
                  </a:txBody>
                  <a:tcPr marL="50800" marR="50800" marT="50800" marB="50800" anchor="ctr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70BF41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800" dirty="0"/>
                        <a:t>1. </a:t>
                      </a:r>
                      <a:r>
                        <a:rPr sz="4800" dirty="0" err="1"/>
                        <a:t>april</a:t>
                      </a:r>
                      <a:r>
                        <a:rPr sz="4800" dirty="0"/>
                        <a:t> 2015</a:t>
                      </a:r>
                    </a:p>
                  </a:txBody>
                  <a:tcPr marL="50800" marR="50800" marT="50800" marB="50800" anchor="ctr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noFill/>
                      <a:miter lim="400000"/>
                    </a:lnB>
                    <a:solidFill>
                      <a:srgbClr val="70BF41"/>
                    </a:solidFill>
                  </a:tcPr>
                </a:tc>
              </a:tr>
              <a:tr h="2341880">
                <a:tc>
                  <a:txBody>
                    <a:bodyPr/>
                    <a:lstStyle/>
                    <a:p>
                      <a:pPr lvl="0"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nb-NO" sz="4800" dirty="0" smtClean="0"/>
                        <a:t>3</a:t>
                      </a:r>
                      <a:endParaRPr sz="48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noFill/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800" dirty="0" err="1"/>
                        <a:t>Oppdeling</a:t>
                      </a:r>
                      <a:r>
                        <a:rPr sz="4800" dirty="0"/>
                        <a:t> </a:t>
                      </a:r>
                      <a:r>
                        <a:rPr sz="4800" dirty="0" err="1"/>
                        <a:t>i</a:t>
                      </a:r>
                      <a:r>
                        <a:rPr sz="4800" dirty="0"/>
                        <a:t> </a:t>
                      </a:r>
                      <a:r>
                        <a:rPr sz="4800" dirty="0" err="1"/>
                        <a:t>emner</a:t>
                      </a:r>
                      <a:r>
                        <a:rPr sz="4800" dirty="0"/>
                        <a:t> med </a:t>
                      </a:r>
                      <a:r>
                        <a:rPr sz="4800" dirty="0" err="1" smtClean="0"/>
                        <a:t>lærings</a:t>
                      </a:r>
                      <a:r>
                        <a:rPr lang="nb-NO" sz="4800" dirty="0" smtClean="0"/>
                        <a:t>utbytte</a:t>
                      </a:r>
                      <a:endParaRPr sz="4800" dirty="0"/>
                    </a:p>
                  </a:txBody>
                  <a:tcPr marL="50800" marR="50800" marT="50800" marB="50800" anchor="ctr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F5D328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800" dirty="0"/>
                        <a:t>1. </a:t>
                      </a:r>
                      <a:r>
                        <a:rPr sz="4800" dirty="0" err="1"/>
                        <a:t>oktober</a:t>
                      </a:r>
                      <a:r>
                        <a:rPr sz="4800" dirty="0"/>
                        <a:t> 2015</a:t>
                      </a:r>
                    </a:p>
                  </a:txBody>
                  <a:tcPr marL="50800" marR="50800" marT="50800" marB="50800" anchor="ctr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noFill/>
                      <a:miter lim="400000"/>
                    </a:lnB>
                    <a:solidFill>
                      <a:srgbClr val="F5D328"/>
                    </a:solidFill>
                  </a:tcPr>
                </a:tc>
              </a:tr>
              <a:tr h="2341880">
                <a:tc>
                  <a:txBody>
                    <a:bodyPr/>
                    <a:lstStyle/>
                    <a:p>
                      <a:pPr lvl="0" algn="ctr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lang="nb-NO" sz="4800" dirty="0" smtClean="0"/>
                        <a:t>4</a:t>
                      </a:r>
                      <a:endParaRPr sz="4800" dirty="0"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miter lim="400000"/>
                    </a:lnB>
                    <a:solidFill>
                      <a:srgbClr val="EC5D5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800" dirty="0" err="1"/>
                        <a:t>Emnedesign</a:t>
                      </a:r>
                      <a:endParaRPr sz="4800" dirty="0"/>
                    </a:p>
                  </a:txBody>
                  <a:tcPr marL="50800" marR="50800" marT="50800" marB="50800" anchor="ctr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  <a:solidFill>
                      <a:srgbClr val="EC5D5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 sz="1800">
                          <a:solidFill>
                            <a:srgbClr val="000000"/>
                          </a:solidFill>
                        </a:defRPr>
                      </a:pPr>
                      <a:r>
                        <a:rPr sz="4800" dirty="0"/>
                        <a:t>1. </a:t>
                      </a:r>
                      <a:r>
                        <a:rPr sz="4800" dirty="0" err="1"/>
                        <a:t>juni</a:t>
                      </a:r>
                      <a:r>
                        <a:rPr sz="4800" dirty="0"/>
                        <a:t> 2016</a:t>
                      </a:r>
                    </a:p>
                  </a:txBody>
                  <a:tcPr marL="50800" marR="50800" marT="50800" marB="50800" anchor="ctr" horzOverflow="overflow">
                    <a:lnL w="12700">
                      <a:noFill/>
                      <a:miter lim="400000"/>
                    </a:lnL>
                    <a:lnR w="12700">
                      <a:miter lim="400000"/>
                    </a:lnR>
                    <a:lnT w="12700">
                      <a:noFill/>
                      <a:miter lim="400000"/>
                    </a:lnT>
                    <a:lnB w="12700">
                      <a:miter lim="400000"/>
                    </a:lnB>
                    <a:solidFill>
                      <a:srgbClr val="EC5D5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641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fill="hold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Premisser for tidsplanen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Nye bachelorprogram starter H2016</a:t>
            </a:r>
          </a:p>
          <a:p>
            <a:r>
              <a:rPr lang="nb-NO" dirty="0" smtClean="0"/>
              <a:t>Nye masterprogram starter H2017 eller senere (egen tidsplan)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Alle arbeidsgruppene leverer 1.3.2015 forslag til:</a:t>
            </a:r>
          </a:p>
          <a:p>
            <a:pPr lvl="1"/>
            <a:r>
              <a:rPr lang="nb-NO" dirty="0"/>
              <a:t>N</a:t>
            </a:r>
            <a:r>
              <a:rPr lang="nb-NO" dirty="0" smtClean="0"/>
              <a:t>avn på programmet</a:t>
            </a:r>
          </a:p>
          <a:p>
            <a:pPr lvl="1"/>
            <a:r>
              <a:rPr lang="nb-NO" dirty="0" smtClean="0"/>
              <a:t>Overordnet innholdsbeskrivelse</a:t>
            </a:r>
          </a:p>
          <a:p>
            <a:pPr lvl="1"/>
            <a:r>
              <a:rPr lang="nb-NO" dirty="0" smtClean="0"/>
              <a:t>Opptakskrav</a:t>
            </a:r>
          </a:p>
          <a:p>
            <a:pPr lvl="1"/>
            <a:endParaRPr lang="nb-NO" dirty="0" smtClean="0"/>
          </a:p>
          <a:p>
            <a:r>
              <a:rPr lang="nb-NO" dirty="0" smtClean="0"/>
              <a:t>Eksisterende studenter må ivaretas på en god måte!</a:t>
            </a: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47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Egentlig 4 delprosesser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dirty="0" smtClean="0"/>
              <a:t>Faglig utvikling av studieprogrammene.</a:t>
            </a:r>
          </a:p>
          <a:p>
            <a:endParaRPr lang="nb-NO" dirty="0" smtClean="0"/>
          </a:p>
          <a:p>
            <a:r>
              <a:rPr lang="nb-NO" dirty="0" smtClean="0"/>
              <a:t>Administrativ håndtering av studieprogram og emner.</a:t>
            </a:r>
          </a:p>
          <a:p>
            <a:endParaRPr lang="nb-NO" dirty="0" smtClean="0"/>
          </a:p>
          <a:p>
            <a:r>
              <a:rPr lang="nb-NO" dirty="0" smtClean="0"/>
              <a:t>Kommunikasjon til potensielle søkere (rekruttering).</a:t>
            </a:r>
          </a:p>
          <a:p>
            <a:endParaRPr lang="nb-NO" dirty="0" smtClean="0"/>
          </a:p>
          <a:p>
            <a:r>
              <a:rPr lang="nb-NO" dirty="0" smtClean="0"/>
              <a:t>Informasjon til eksisterende studenter.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0299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05025858"/>
              </p:ext>
            </p:extLst>
          </p:nvPr>
        </p:nvGraphicFramePr>
        <p:xfrm>
          <a:off x="3335016" y="1077768"/>
          <a:ext cx="19874208" cy="116128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88232"/>
                <a:gridCol w="2664296"/>
                <a:gridCol w="1512168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Dato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Tema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Innhold/beskrivelse</a:t>
                      </a:r>
                      <a:endParaRPr lang="nb-NO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April 15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MN-seminar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baseline="0" dirty="0" smtClean="0"/>
                        <a:t>Integrert profesjonell kompetanse.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1.5.15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Mer</a:t>
                      </a:r>
                      <a:r>
                        <a:rPr lang="nb-NO" sz="4000" baseline="0" dirty="0" smtClean="0"/>
                        <a:t> detaljerte læringsutbyttebeskrivelser for det faglige innholdet.</a:t>
                      </a:r>
                    </a:p>
                    <a:p>
                      <a:r>
                        <a:rPr lang="nb-NO" sz="4000" baseline="0" dirty="0" smtClean="0"/>
                        <a:t>Læringsutbytte etter 1. og 2. studieår.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4000" baseline="0" dirty="0" smtClean="0"/>
                        <a:t>Læringsutbytte i metodefag og støttefag </a:t>
                      </a:r>
                      <a:r>
                        <a:rPr lang="nb-NO" sz="4000" baseline="0" dirty="0" smtClean="0">
                          <a:sym typeface="Symbol"/>
                        </a:rPr>
                        <a:t> ønsker/behov fra andre institutt.</a:t>
                      </a:r>
                      <a:endParaRPr lang="nb-NO" sz="4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4000" dirty="0" smtClean="0"/>
                        <a:t>Opptakskrav relevante masterprogram.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1.6.15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Hovedtrekkene i oppbygningen</a:t>
                      </a:r>
                      <a:r>
                        <a:rPr lang="nb-NO" sz="4000" baseline="0" dirty="0" smtClean="0"/>
                        <a:t> av programmene, spesielt 1. studieår.</a:t>
                      </a:r>
                    </a:p>
                    <a:p>
                      <a:r>
                        <a:rPr lang="nb-NO" sz="4000" baseline="0" dirty="0" smtClean="0"/>
                        <a:t>Forslag til 80-gruppe og 40-grupper.</a:t>
                      </a:r>
                    </a:p>
                    <a:p>
                      <a:r>
                        <a:rPr lang="nb-NO" sz="4000" baseline="0" dirty="0" smtClean="0"/>
                        <a:t>Emner som (potensielt) går for siste gang 2015/2016 + plan for </a:t>
                      </a:r>
                      <a:r>
                        <a:rPr lang="nb-NO" sz="4000" baseline="0" dirty="0" err="1" smtClean="0"/>
                        <a:t>evt</a:t>
                      </a:r>
                      <a:r>
                        <a:rPr lang="nb-NO" sz="4000" baseline="0" dirty="0" smtClean="0"/>
                        <a:t> erstatning.</a:t>
                      </a:r>
                    </a:p>
                    <a:p>
                      <a:r>
                        <a:rPr lang="nb-NO" sz="4000" baseline="0" dirty="0" smtClean="0"/>
                        <a:t>Konsekvenser for eksisterende studenter. (Heltid/deltid/</a:t>
                      </a:r>
                      <a:r>
                        <a:rPr lang="nb-NO" sz="4000" baseline="0" dirty="0" err="1" smtClean="0"/>
                        <a:t>frie+LeP</a:t>
                      </a:r>
                      <a:r>
                        <a:rPr lang="nb-NO" sz="4000" baseline="0" dirty="0" smtClean="0"/>
                        <a:t>)</a:t>
                      </a:r>
                      <a:endParaRPr lang="nb-NO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1.9.15</a:t>
                      </a:r>
                      <a:endParaRPr lang="nb-NO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MN-frist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Ferdig</a:t>
                      </a:r>
                      <a:r>
                        <a:rPr lang="nb-NO" sz="4000" baseline="0" dirty="0" smtClean="0"/>
                        <a:t> innhold programpresentasjoner.</a:t>
                      </a:r>
                    </a:p>
                    <a:p>
                      <a:r>
                        <a:rPr lang="nb-NO" sz="4000" baseline="0" dirty="0" smtClean="0"/>
                        <a:t>Emner må ha klart tittel, emnekode, læringsutbytte, forkunnskaper og </a:t>
                      </a:r>
                      <a:r>
                        <a:rPr lang="nb-NO" sz="4000" baseline="0" dirty="0" err="1" smtClean="0"/>
                        <a:t>studiepoengsoverlapp</a:t>
                      </a:r>
                      <a:r>
                        <a:rPr lang="nb-NO" sz="4000" baseline="0" dirty="0" smtClean="0"/>
                        <a:t>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b="1" dirty="0" smtClean="0"/>
                        <a:t>1.10.15</a:t>
                      </a:r>
                      <a:endParaRPr lang="nb-NO" sz="4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b="1" dirty="0" smtClean="0"/>
                        <a:t>UiO-frist</a:t>
                      </a:r>
                      <a:endParaRPr lang="nb-NO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b="1" dirty="0" smtClean="0"/>
                        <a:t>Ferdige programpresentasjoner,</a:t>
                      </a:r>
                      <a:r>
                        <a:rPr lang="nb-NO" sz="4000" b="1" baseline="0" dirty="0" smtClean="0"/>
                        <a:t> inkludert oppdeling i emner med læringsutbytte.</a:t>
                      </a:r>
                    </a:p>
                    <a:p>
                      <a:r>
                        <a:rPr lang="nb-NO" sz="4000" b="1" baseline="0" dirty="0" smtClean="0"/>
                        <a:t>Opptaksrammer meldt UiO.</a:t>
                      </a:r>
                      <a:endParaRPr lang="nb-NO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1.12.15</a:t>
                      </a:r>
                      <a:endParaRPr lang="nb-NO" sz="4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UiO-frist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Programpresentasjoner</a:t>
                      </a:r>
                      <a:r>
                        <a:rPr lang="nb-NO" sz="4000" baseline="0" dirty="0" smtClean="0"/>
                        <a:t> publiseres.</a:t>
                      </a:r>
                    </a:p>
                    <a:p>
                      <a:r>
                        <a:rPr lang="nb-NO" sz="4000" baseline="0" dirty="0" smtClean="0"/>
                        <a:t>Frist søkerhåndboka.</a:t>
                      </a:r>
                      <a:endParaRPr lang="nb-NO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6704" y="1313384"/>
            <a:ext cx="2088232" cy="10945216"/>
          </a:xfrm>
        </p:spPr>
        <p:txBody>
          <a:bodyPr vert="wordArtVert">
            <a:normAutofit/>
          </a:bodyPr>
          <a:lstStyle/>
          <a:p>
            <a:r>
              <a:rPr lang="nb-NO" dirty="0" smtClean="0"/>
              <a:t>FASE 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285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20552689"/>
              </p:ext>
            </p:extLst>
          </p:nvPr>
        </p:nvGraphicFramePr>
        <p:xfrm>
          <a:off x="3335016" y="1889448"/>
          <a:ext cx="19874208" cy="92659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2088232"/>
                <a:gridCol w="2664296"/>
                <a:gridCol w="15121680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Dato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Tema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Innhold/beskrivelse</a:t>
                      </a:r>
                      <a:endParaRPr lang="nb-NO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15.12.15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baseline="0" dirty="0" smtClean="0"/>
                        <a:t>Forslag undervisningsformer emner 1. studieår.</a:t>
                      </a:r>
                    </a:p>
                    <a:p>
                      <a:r>
                        <a:rPr lang="nb-NO" sz="4000" baseline="0" dirty="0" smtClean="0"/>
                        <a:t>Forslag vurderingsformer emner 1. studieår.</a:t>
                      </a:r>
                    </a:p>
                    <a:p>
                      <a:r>
                        <a:rPr lang="nb-NO" sz="4000" baseline="0" dirty="0" smtClean="0"/>
                        <a:t>Start ressursavklaring.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b="0" dirty="0" smtClean="0"/>
                        <a:t>15.2.16</a:t>
                      </a:r>
                      <a:endParaRPr lang="nb-NO" sz="4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4000" baseline="0" dirty="0" smtClean="0"/>
                        <a:t>Enighet om regler og rutiner på tvers av institutt.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4000" baseline="0" dirty="0" smtClean="0"/>
                        <a:t>Emner 1. studieår koordinert på tvers innenfor hver program.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b="1" dirty="0" smtClean="0"/>
                        <a:t>1.3.16</a:t>
                      </a:r>
                      <a:endParaRPr lang="nb-NO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b="1" dirty="0" smtClean="0"/>
                        <a:t>MN-frist</a:t>
                      </a:r>
                      <a:endParaRPr lang="nb-NO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b="1" baseline="0" dirty="0" smtClean="0"/>
                        <a:t>Ferdig godkjent emnebeskrivelser 1. studieår.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1.4.16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Bestemt antall</a:t>
                      </a:r>
                      <a:r>
                        <a:rPr lang="nb-NO" sz="4000" baseline="0" dirty="0" smtClean="0"/>
                        <a:t>/type obligatoriske oppgaver for emner 1. semester.</a:t>
                      </a:r>
                    </a:p>
                    <a:p>
                      <a:r>
                        <a:rPr lang="nb-NO" sz="4000" baseline="0" dirty="0" smtClean="0"/>
                        <a:t>Bestemt faglærer for emner 1. semester.</a:t>
                      </a:r>
                      <a:endParaRPr lang="nb-NO" sz="4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15.4.16</a:t>
                      </a:r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dirty="0" smtClean="0"/>
                        <a:t>Søknadsfrist</a:t>
                      </a:r>
                      <a:r>
                        <a:rPr lang="nb-NO" sz="4000" baseline="0" dirty="0" smtClean="0"/>
                        <a:t> reviderte bachelorprogram.</a:t>
                      </a:r>
                      <a:endParaRPr lang="nb-NO" sz="4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b="1" dirty="0" smtClean="0"/>
                        <a:t>1.6.16</a:t>
                      </a:r>
                      <a:endParaRPr lang="nb-NO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b="1" baseline="0" dirty="0" smtClean="0"/>
                        <a:t>Ferdig detaljert innhold/semesterplan</a:t>
                      </a:r>
                      <a:r>
                        <a:rPr lang="nb-NO" sz="4000" b="1" dirty="0" smtClean="0"/>
                        <a:t> for emner 1. semester.</a:t>
                      </a:r>
                    </a:p>
                    <a:p>
                      <a:r>
                        <a:rPr lang="nb-NO" sz="4000" b="1" dirty="0" smtClean="0"/>
                        <a:t>Ivaretagelse</a:t>
                      </a:r>
                      <a:r>
                        <a:rPr lang="nb-NO" sz="4000" b="1" baseline="0" dirty="0" smtClean="0"/>
                        <a:t> av helhetsperspektiv utover enkeltemner.</a:t>
                      </a:r>
                    </a:p>
                    <a:p>
                      <a:r>
                        <a:rPr lang="nb-NO" sz="4000" b="0" baseline="0" dirty="0" smtClean="0"/>
                        <a:t>Emner som går for siste gang 2016/2017 osv.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4000" b="1" dirty="0" smtClean="0"/>
                        <a:t>1.8.16</a:t>
                      </a:r>
                      <a:endParaRPr lang="nb-NO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4000" b="1" dirty="0" smtClean="0"/>
                        <a:t>Oppstart reviderte bachelorprogram.</a:t>
                      </a:r>
                      <a:endParaRPr lang="nb-NO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26704" y="1313384"/>
            <a:ext cx="2088232" cy="10945216"/>
          </a:xfrm>
        </p:spPr>
        <p:txBody>
          <a:bodyPr vert="wordArtVert">
            <a:normAutofit/>
          </a:bodyPr>
          <a:lstStyle/>
          <a:p>
            <a:r>
              <a:rPr lang="nb-NO" dirty="0" smtClean="0"/>
              <a:t>FASE 4</a:t>
            </a:r>
            <a:endParaRPr lang="nb-NO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847184" y="11466512"/>
            <a:ext cx="17065896" cy="1791816"/>
          </a:xfrm>
          <a:prstGeom prst="rect">
            <a:avLst/>
          </a:prstGeom>
        </p:spPr>
        <p:txBody>
          <a:bodyPr vert="horz" lIns="217709" tIns="108855" rIns="217709" bIns="217709" anchor="b" anchorCtr="0">
            <a:normAutofit fontScale="92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95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/>
            <a:r>
              <a:rPr lang="nb-NO" dirty="0" smtClean="0"/>
              <a:t>Fase 5-6: Kontinuerlig forbedring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8451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283</TotalTime>
  <Words>360</Words>
  <Application>Microsoft Office PowerPoint</Application>
  <PresentationFormat>Custom</PresentationFormat>
  <Paragraphs>91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Equity</vt:lpstr>
      <vt:lpstr>UTKAST Tidsplan InterAct</vt:lpstr>
      <vt:lpstr>Faser i InterAct</vt:lpstr>
      <vt:lpstr>Premisser for tidsplanen</vt:lpstr>
      <vt:lpstr>Egentlig 4 delprosesser</vt:lpstr>
      <vt:lpstr>FASE 3</vt:lpstr>
      <vt:lpstr>FASE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Hvor er vi nå? Hvor skal vi?</dc:title>
  <dc:creator>Ragnhild Kobro Runde</dc:creator>
  <cp:lastModifiedBy>Hanne Sølna</cp:lastModifiedBy>
  <cp:revision>102</cp:revision>
  <dcterms:modified xsi:type="dcterms:W3CDTF">2015-03-04T08:18:19Z</dcterms:modified>
</cp:coreProperties>
</file>