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8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4" r:id="rId4"/>
    <p:sldId id="281" r:id="rId5"/>
    <p:sldId id="266" r:id="rId6"/>
    <p:sldId id="269" r:id="rId7"/>
    <p:sldId id="270" r:id="rId8"/>
    <p:sldId id="272" r:id="rId9"/>
    <p:sldId id="273" r:id="rId10"/>
    <p:sldId id="278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DCEFF0"/>
    <a:srgbClr val="0066CC"/>
    <a:srgbClr val="80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49" autoAdjust="0"/>
    <p:restoredTop sz="94629" autoAdjust="0"/>
  </p:normalViewPr>
  <p:slideViewPr>
    <p:cSldViewPr>
      <p:cViewPr>
        <p:scale>
          <a:sx n="81" d="100"/>
          <a:sy n="81" d="100"/>
        </p:scale>
        <p:origin x="-2484" y="-107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314476-4930-F946-B560-0BABD7461100}" type="datetime1">
              <a:rPr lang="nb-NO"/>
              <a:pPr>
                <a:defRPr/>
              </a:pPr>
              <a:t>04.03.2015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3C1215-AED1-0844-98F9-CBF8C20692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688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60B587-6112-7B49-AEF0-5A3A315D1DDA}" type="datetime1">
              <a:rPr lang="nb-NO"/>
              <a:pPr>
                <a:defRPr/>
              </a:pPr>
              <a:t>04.03.2015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5D3913-11A0-1D49-B3DF-8E34ECF7BB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089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b-NO" smtClean="0"/>
              <a:t>Vår tolkning av UiOs strategiske plan slik jeg tolker vår egen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EF482A-ADBF-44F0-B31E-4E85A6E9EC9B}" type="slidenum">
              <a:rPr lang="nb-NO" altLang="nb-NO">
                <a:latin typeface="Arial" pitchFamily="34" charset="0"/>
                <a:ea typeface="ヒラギノ角ゴ Pro W3" charset="-128"/>
              </a:rPr>
              <a:pPr>
                <a:spcBef>
                  <a:spcPct val="0"/>
                </a:spcBef>
              </a:pPr>
              <a:t>2</a:t>
            </a:fld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Calibri" charset="0"/>
              <a:ea typeface="MS PGothic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2CAE029-7A9B-6A42-A4B7-1276B44B2F06}" type="slidenum">
              <a:rPr lang="nb-NO" sz="1200"/>
              <a:pPr/>
              <a:t>3</a:t>
            </a:fld>
            <a:endParaRPr lang="nb-N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nb-NO">
              <a:latin typeface="Calibri" charset="0"/>
              <a:ea typeface="MS PGothic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2CAE029-7A9B-6A42-A4B7-1276B44B2F06}" type="slidenum">
              <a:rPr lang="nb-NO" sz="1200"/>
              <a:pPr/>
              <a:t>4</a:t>
            </a:fld>
            <a:endParaRPr lang="nb-N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Utnevnelse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Utdanningsledere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nivå</a:t>
            </a:r>
            <a:r>
              <a:rPr lang="en-US" baseline="0" dirty="0" smtClean="0"/>
              <a:t> 3 v/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institutter</a:t>
            </a:r>
            <a:endParaRPr lang="en-US" baseline="0" dirty="0" smtClean="0"/>
          </a:p>
          <a:p>
            <a:r>
              <a:rPr lang="en-US" baseline="0" dirty="0" err="1" smtClean="0"/>
              <a:t>Utdanningsledelse</a:t>
            </a:r>
            <a:r>
              <a:rPr lang="en-US" baseline="0" dirty="0" smtClean="0"/>
              <a:t> v/ </a:t>
            </a:r>
            <a:r>
              <a:rPr lang="en-US" baseline="0" dirty="0" err="1" smtClean="0"/>
              <a:t>UiO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løpet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2014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Fra 2014 - </a:t>
            </a:r>
            <a:r>
              <a:rPr lang="en-US" baseline="0" dirty="0" err="1" smtClean="0"/>
              <a:t>Utdanningssatsing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InterAct</a:t>
            </a:r>
            <a:endParaRPr lang="en-US" baseline="0" dirty="0" smtClean="0"/>
          </a:p>
          <a:p>
            <a:r>
              <a:rPr lang="en-US" baseline="0" dirty="0" err="1" smtClean="0"/>
              <a:t>Studiekvalitetsmidler</a:t>
            </a:r>
            <a:r>
              <a:rPr lang="en-US" baseline="0" dirty="0" smtClean="0"/>
              <a:t> via IHR-</a:t>
            </a:r>
            <a:r>
              <a:rPr lang="en-US" baseline="0" dirty="0" err="1" smtClean="0"/>
              <a:t>prosjektet</a:t>
            </a:r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dirty="0" err="1" smtClean="0"/>
              <a:t>Mottaksuke</a:t>
            </a:r>
            <a:r>
              <a:rPr lang="en-US" dirty="0" smtClean="0"/>
              <a:t> m/ </a:t>
            </a:r>
            <a:r>
              <a:rPr lang="en-US" dirty="0" err="1" smtClean="0"/>
              <a:t>faglærere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faddere</a:t>
            </a:r>
            <a:endParaRPr lang="en-US" baseline="0" dirty="0" smtClean="0"/>
          </a:p>
          <a:p>
            <a:pPr marL="0" indent="0">
              <a:buNone/>
            </a:pPr>
            <a:r>
              <a:rPr lang="en-US" dirty="0" err="1" smtClean="0"/>
              <a:t>Programseminar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Forvei</a:t>
            </a:r>
            <a:r>
              <a:rPr lang="en-US" dirty="0" smtClean="0"/>
              <a:t>: </a:t>
            </a:r>
            <a:r>
              <a:rPr lang="en-US" dirty="0" err="1" smtClean="0"/>
              <a:t>personlig</a:t>
            </a:r>
            <a:r>
              <a:rPr lang="en-US" dirty="0" smtClean="0"/>
              <a:t> </a:t>
            </a:r>
            <a:r>
              <a:rPr lang="en-US" dirty="0" err="1" smtClean="0"/>
              <a:t>veiledningssamtale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Videreutvikling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bachelorprogrammer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Bred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robust</a:t>
            </a:r>
          </a:p>
          <a:p>
            <a:pPr marL="0" indent="0">
              <a:buNone/>
            </a:pPr>
            <a:r>
              <a:rPr lang="en-US" baseline="0" dirty="0" err="1" smtClean="0"/>
              <a:t>Profesjonell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kompetanse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SFE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karrieresenteret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UV-</a:t>
            </a:r>
            <a:r>
              <a:rPr lang="en-US" baseline="0" dirty="0" err="1" smtClean="0"/>
              <a:t>fak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3) CSE: </a:t>
            </a:r>
            <a:r>
              <a:rPr lang="en-US" baseline="0" dirty="0" err="1" smtClean="0"/>
              <a:t>hovedfokus</a:t>
            </a:r>
            <a:r>
              <a:rPr lang="en-US" baseline="0" dirty="0" smtClean="0"/>
              <a:t> for å </a:t>
            </a:r>
            <a:r>
              <a:rPr lang="en-US" baseline="0" dirty="0" err="1" smtClean="0"/>
              <a:t>utvikle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bachelorprogrammene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spesielt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Livsvitenskap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Biovitenskap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farmasi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kjemi</a:t>
            </a:r>
            <a:r>
              <a:rPr lang="en-US" baseline="0" dirty="0" smtClean="0"/>
              <a:t> v/ MN + </a:t>
            </a:r>
            <a:r>
              <a:rPr lang="en-US" baseline="0" dirty="0" err="1" smtClean="0"/>
              <a:t>medisin</a:t>
            </a:r>
            <a:r>
              <a:rPr lang="en-US" baseline="0" dirty="0" smtClean="0"/>
              <a:t>)</a:t>
            </a:r>
          </a:p>
          <a:p>
            <a:pPr marL="0" indent="0">
              <a:buNone/>
            </a:pPr>
            <a:r>
              <a:rPr lang="en-US" baseline="0" dirty="0" err="1" smtClean="0"/>
              <a:t>Forankres</a:t>
            </a:r>
            <a:r>
              <a:rPr lang="en-US" baseline="0" dirty="0" smtClean="0"/>
              <a:t> mot </a:t>
            </a:r>
            <a:r>
              <a:rPr lang="en-US" baseline="0" dirty="0" err="1" smtClean="0"/>
              <a:t>forskning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innen</a:t>
            </a:r>
            <a:r>
              <a:rPr lang="en-US" baseline="0" dirty="0" smtClean="0"/>
              <a:t> LV – der CSE </a:t>
            </a:r>
            <a:r>
              <a:rPr lang="en-US" baseline="0" dirty="0" err="1" smtClean="0"/>
              <a:t>får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stadig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tydeligere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plasss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3) Plan for 9 </a:t>
            </a:r>
            <a:r>
              <a:rPr lang="en-US" baseline="0" dirty="0" err="1" smtClean="0"/>
              <a:t>studieløp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realfag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innenfor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LeP-realfag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foreligger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behandles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LeP</a:t>
            </a:r>
            <a:r>
              <a:rPr lang="en-US" baseline="0" dirty="0" smtClean="0"/>
              <a:t>-PR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STYLE</a:t>
            </a:r>
          </a:p>
          <a:p>
            <a:pPr marL="0" indent="0">
              <a:buNone/>
            </a:pPr>
            <a:r>
              <a:rPr lang="en-US" baseline="0" dirty="0" err="1" smtClean="0"/>
              <a:t>Samle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realfagsdidaktikerne</a:t>
            </a:r>
            <a:r>
              <a:rPr lang="en-US" baseline="0" dirty="0" smtClean="0"/>
              <a:t> v/ MN, ILS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naturfagsenteret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5) </a:t>
            </a:r>
            <a:r>
              <a:rPr lang="en-US" baseline="0" dirty="0" err="1" smtClean="0"/>
              <a:t>Kulturutvikling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Fokus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utdanningsarbeid</a:t>
            </a:r>
            <a:r>
              <a:rPr lang="en-US" baseline="0" dirty="0" smtClean="0"/>
              <a:t>, team/</a:t>
            </a:r>
            <a:r>
              <a:rPr lang="en-US" baseline="0" dirty="0" err="1" smtClean="0"/>
              <a:t>avprivatisering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insentiver</a:t>
            </a: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Studieadministrasjonen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sentralt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inne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utviklingsarbeid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kvalitetssikring</a:t>
            </a:r>
            <a:endParaRPr lang="en-US" baseline="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Kommunikasjon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rekruttering</a:t>
            </a:r>
            <a:r>
              <a:rPr lang="en-US" dirty="0" smtClean="0"/>
              <a:t> - </a:t>
            </a:r>
            <a:r>
              <a:rPr lang="en-US" dirty="0" err="1" smtClean="0"/>
              <a:t>kommunikasjonsstrategi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elever</a:t>
            </a:r>
            <a:r>
              <a:rPr lang="en-US" dirty="0" smtClean="0"/>
              <a:t>/</a:t>
            </a:r>
            <a:r>
              <a:rPr lang="en-US" dirty="0" err="1" smtClean="0"/>
              <a:t>studenter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politikere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allmennheten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Rekrutterings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frafalls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tiltak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studielaben</a:t>
            </a:r>
            <a:r>
              <a:rPr lang="en-US" baseline="0" dirty="0" smtClean="0"/>
              <a:t> IFI, </a:t>
            </a:r>
            <a:r>
              <a:rPr lang="en-US" baseline="0" dirty="0" err="1" smtClean="0"/>
              <a:t>mattestafetten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jentecamp</a:t>
            </a:r>
            <a:r>
              <a:rPr lang="en-US" baseline="0" dirty="0" smtClean="0"/>
              <a:t> IFI)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BB066737-B7A2-4F75-9A3B-BBD86F753A6B}" type="slidenum">
              <a:rPr lang="nb-NO" sz="1200">
                <a:solidFill>
                  <a:prstClr val="black"/>
                </a:solidFill>
              </a:rPr>
              <a:pPr/>
              <a:t>9</a:t>
            </a:fld>
            <a:endParaRPr 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7315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996952"/>
            <a:ext cx="6934200" cy="762000"/>
          </a:xfrm>
        </p:spPr>
        <p:txBody>
          <a:bodyPr anchor="b"/>
          <a:lstStyle>
            <a:lvl1pPr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911352"/>
            <a:ext cx="6934200" cy="1752600"/>
          </a:xfrm>
        </p:spPr>
        <p:txBody>
          <a:bodyPr/>
          <a:lstStyle>
            <a:lvl1pPr marL="0" indent="0">
              <a:buFontTx/>
              <a:buNone/>
              <a:defRPr sz="2400" b="1" i="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0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00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33800" cy="441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33800" cy="441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056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733800" cy="914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5600"/>
            <a:ext cx="37338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3736975" cy="914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3736975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49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50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4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9150"/>
            <a:ext cx="3008313" cy="4311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78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91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82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1D8BF-3E82-7E4C-B446-0AF4FCA7EB7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FA19-1C4D-0644-95DA-3108DB084D20}" type="datetime1">
              <a:rPr lang="nb-NO"/>
              <a:pPr>
                <a:defRPr/>
              </a:pPr>
              <a:t>04.03.2015</a:t>
            </a:fld>
            <a:endParaRPr lang="nb-NO" dirty="0"/>
          </a:p>
        </p:txBody>
      </p:sp>
      <p:pic>
        <p:nvPicPr>
          <p:cNvPr id="1031" name="Picture 10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494823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1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io.no/studier/program/fam/index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uio.no/studier/program/biologi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io.no/studier/program/fam/index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uio.no/studier/program/biologi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611560" y="3068960"/>
            <a:ext cx="7776864" cy="936104"/>
          </a:xfrm>
        </p:spPr>
        <p:txBody>
          <a:bodyPr/>
          <a:lstStyle/>
          <a:p>
            <a:pPr eaLnBrk="1" hangingPunct="1"/>
            <a:r>
              <a:rPr lang="nb-NO" sz="4400" dirty="0" smtClean="0">
                <a:latin typeface="Arial" charset="0"/>
                <a:ea typeface="Arial" charset="0"/>
                <a:cs typeface="Arial" charset="0"/>
              </a:rPr>
              <a:t>UiOa </a:t>
            </a:r>
            <a:r>
              <a:rPr lang="nb-NO" sz="3600" dirty="0" smtClean="0">
                <a:latin typeface="Arial" charset="0"/>
                <a:ea typeface="Arial" charset="0"/>
                <a:cs typeface="Arial" charset="0"/>
              </a:rPr>
              <a:t>Build a Ladder to the Stars</a:t>
            </a:r>
          </a:p>
        </p:txBody>
      </p:sp>
      <p:pic>
        <p:nvPicPr>
          <p:cNvPr id="3" name="Picture 2" descr="Skjermbilde 2014-03-12 kl. 11.3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360040" cy="532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1700" y="5445224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Solveig Kristensen</a:t>
            </a:r>
          </a:p>
          <a:p>
            <a:r>
              <a:rPr lang="nb-NO" b="1" dirty="0" smtClean="0"/>
              <a:t>Prodekan studier</a:t>
            </a:r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3863895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SAB 2012-2014</a:t>
            </a:r>
            <a:endParaRPr lang="nb-N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9388" y="512763"/>
            <a:ext cx="8713787" cy="4572000"/>
          </a:xfrm>
          <a:prstGeom prst="rect">
            <a:avLst/>
          </a:prstGeom>
          <a:gradFill rotWithShape="1">
            <a:gsLst>
              <a:gs pos="0">
                <a:srgbClr val="A7E0C2"/>
              </a:gs>
              <a:gs pos="100000">
                <a:srgbClr val="00905E"/>
              </a:gs>
            </a:gsLst>
            <a:lin ang="5400000"/>
          </a:gradFill>
          <a:ln w="9525">
            <a:solidFill>
              <a:srgbClr val="007D5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Creating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workforce of tomorrow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3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3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3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3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Research for competitiveness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and sustainable development</a:t>
            </a:r>
            <a:endParaRPr lang="en-US" altLang="nb-NO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79613" y="2438400"/>
            <a:ext cx="5113337" cy="762000"/>
            <a:chOff x="1752600" y="2438400"/>
            <a:chExt cx="5867400" cy="762000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1752600" y="2438400"/>
              <a:ext cx="2819850" cy="76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6EF"/>
                </a:gs>
                <a:gs pos="64999">
                  <a:srgbClr val="C5E5D4"/>
                </a:gs>
                <a:gs pos="100000">
                  <a:srgbClr val="ABDCC3"/>
                </a:gs>
              </a:gsLst>
              <a:lin ang="5400000" scaled="1"/>
            </a:gradFill>
            <a:ln w="9525">
              <a:solidFill>
                <a:srgbClr val="007D5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Arial" pitchFamily="-107" charset="0"/>
                  <a:cs typeface="Arial" pitchFamily="-107" charset="0"/>
                </a:rPr>
                <a:t>Development of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Arial" pitchFamily="-107" charset="0"/>
                  <a:cs typeface="Arial" pitchFamily="-107" charset="0"/>
                </a:rPr>
                <a:t>disciplines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4648957" y="2438400"/>
              <a:ext cx="2971043" cy="762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6EF"/>
                </a:gs>
                <a:gs pos="64999">
                  <a:srgbClr val="C5E5D4"/>
                </a:gs>
                <a:gs pos="100000">
                  <a:srgbClr val="ABDCC3"/>
                </a:gs>
              </a:gsLst>
              <a:lin ang="5400000" scaled="1"/>
            </a:gradFill>
            <a:ln w="9525">
              <a:solidFill>
                <a:srgbClr val="007D56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Interdisciplinary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actions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79613" y="1828800"/>
            <a:ext cx="5113337" cy="1981200"/>
            <a:chOff x="1752600" y="1828800"/>
            <a:chExt cx="5867400" cy="1981200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1752600" y="1828800"/>
              <a:ext cx="58674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BD9"/>
                </a:gs>
                <a:gs pos="64999">
                  <a:srgbClr val="FFF6A5"/>
                </a:gs>
                <a:gs pos="100000">
                  <a:srgbClr val="FFF57E"/>
                </a:gs>
              </a:gsLst>
              <a:lin ang="5400000" scaled="1"/>
            </a:gradFill>
            <a:ln w="9525">
              <a:solidFill>
                <a:srgbClr val="FCC629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ea typeface="Arial" pitchFamily="-108" charset="0"/>
                  <a:cs typeface="Arial" pitchFamily="-108" charset="0"/>
                </a:rPr>
                <a:t>Research based education (at all levels)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1752600" y="3276600"/>
              <a:ext cx="58674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BD9"/>
                </a:gs>
                <a:gs pos="64999">
                  <a:srgbClr val="FFF6A5"/>
                </a:gs>
                <a:gs pos="100000">
                  <a:srgbClr val="FFF57E"/>
                </a:gs>
              </a:gsLst>
              <a:lin ang="5400000" scaled="1"/>
            </a:gradFill>
            <a:ln w="9525">
              <a:solidFill>
                <a:srgbClr val="FCC629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</a:rPr>
                <a:t>High quality research groups</a:t>
              </a:r>
            </a:p>
          </p:txBody>
        </p:sp>
      </p:grpSp>
      <p:pic>
        <p:nvPicPr>
          <p:cNvPr id="6149" name="Picture 4" descr="Digitale med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362575"/>
            <a:ext cx="3143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Matematikk, informatikk og teknolo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362575"/>
            <a:ext cx="30956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Elektronikk og datateknolo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30718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95288" y="1844675"/>
            <a:ext cx="8280400" cy="2016125"/>
            <a:chOff x="395536" y="1844824"/>
            <a:chExt cx="8280920" cy="2016224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395536" y="1844824"/>
              <a:ext cx="1511395" cy="20162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8FF98"/>
                </a:gs>
                <a:gs pos="100000">
                  <a:srgbClr val="21C520"/>
                </a:gs>
              </a:gsLst>
              <a:lin ang="5400000"/>
            </a:gradFill>
            <a:ln w="9525">
              <a:solidFill>
                <a:srgbClr val="30B12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latin typeface="Arial" charset="0"/>
                </a:rPr>
                <a:t>Innovation</a:t>
              </a:r>
            </a:p>
          </p:txBody>
        </p:sp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>
              <a:off x="7165061" y="1844824"/>
              <a:ext cx="1511395" cy="20162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8FF98"/>
                </a:gs>
                <a:gs pos="100000">
                  <a:srgbClr val="21C520"/>
                </a:gs>
              </a:gsLst>
              <a:lin ang="5400000"/>
            </a:gradFill>
            <a:ln w="9525">
              <a:solidFill>
                <a:srgbClr val="30B12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latin typeface="Arial" charset="0"/>
                </a:rPr>
                <a:t>Science</a:t>
              </a:r>
            </a:p>
            <a:p>
              <a:pPr algn="ctr" eaLnBrk="0" hangingPunct="0">
                <a:defRPr/>
              </a:pPr>
              <a:r>
                <a:rPr lang="en-US" dirty="0" err="1">
                  <a:latin typeface="Arial" charset="0"/>
                </a:rPr>
                <a:t>communi-cation</a:t>
              </a:r>
              <a:endParaRPr lang="en-US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81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64435" y="4581128"/>
            <a:ext cx="8785225" cy="20882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FFE5"/>
              </a:gs>
              <a:gs pos="64999">
                <a:srgbClr val="BDFBBD"/>
              </a:gs>
              <a:gs pos="100000">
                <a:srgbClr val="A0FCA0"/>
              </a:gs>
            </a:gsLst>
            <a:lin ang="5400000" scaled="1"/>
          </a:gradFill>
          <a:ln w="9525">
            <a:solidFill>
              <a:srgbClr val="30B12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514350" indent="-5143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nb-NO" sz="2400" b="1" dirty="0" smtClean="0"/>
              <a:t>MN’s overordnede ambisjoner:</a:t>
            </a:r>
          </a:p>
          <a:p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i="1" dirty="0" smtClean="0"/>
              <a:t>Å </a:t>
            </a:r>
            <a:r>
              <a:rPr lang="nb-NO" sz="2400" i="1" dirty="0"/>
              <a:t>utvikle vår kunnskapsarv i forhold til samfunnets </a:t>
            </a:r>
            <a:r>
              <a:rPr lang="nb-NO" sz="2400" i="1" dirty="0" smtClean="0"/>
              <a:t>behov </a:t>
            </a:r>
            <a:endParaRPr lang="nb-N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400" i="1" dirty="0" smtClean="0"/>
              <a:t>Å </a:t>
            </a:r>
            <a:r>
              <a:rPr lang="nb-NO" sz="2400" i="1" dirty="0"/>
              <a:t>styrke fakultetets posisjon som et internasjonalt forskningsfakultet </a:t>
            </a:r>
            <a:endParaRPr lang="nb-NO" sz="2400" dirty="0"/>
          </a:p>
          <a:p>
            <a:pPr eaLnBrk="1" hangingPunct="1">
              <a:defRPr/>
            </a:pPr>
            <a:endParaRPr lang="en-US" altLang="nb-NO" sz="24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96200" cy="863600"/>
          </a:xfrm>
        </p:spPr>
        <p:txBody>
          <a:bodyPr/>
          <a:lstStyle/>
          <a:p>
            <a:r>
              <a:rPr lang="nb-NO" altLang="nb-NO" dirty="0" smtClean="0"/>
              <a:t>Universitetet i Oslo - Strategi 2020</a:t>
            </a:r>
          </a:p>
        </p:txBody>
      </p:sp>
      <p:pic>
        <p:nvPicPr>
          <p:cNvPr id="4100" name="Picture 5" descr="Les Strategi2020 (pdf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84167"/>
            <a:ext cx="2476500" cy="2303462"/>
          </a:xfrm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520156" y="1218744"/>
            <a:ext cx="41036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indent="0">
              <a:buNone/>
            </a:pPr>
            <a:r>
              <a:rPr lang="nb-NO" altLang="nb-NO" sz="1800" dirty="0" smtClean="0">
                <a:solidFill>
                  <a:srgbClr val="001F16"/>
                </a:solidFill>
              </a:rPr>
              <a:t>«</a:t>
            </a:r>
            <a:r>
              <a:rPr lang="nb-NO" sz="1800" b="1" dirty="0"/>
              <a:t>UiO</a:t>
            </a:r>
            <a:r>
              <a:rPr lang="nb-NO" sz="1800" dirty="0"/>
              <a:t> skal styrke sin internasjonale posisjon som et ledende </a:t>
            </a:r>
            <a:r>
              <a:rPr lang="nb-NO" sz="1800" dirty="0" smtClean="0"/>
              <a:t>forskningsuniversitet, gjennom </a:t>
            </a:r>
            <a:r>
              <a:rPr lang="nb-NO" sz="1800" dirty="0"/>
              <a:t>et nært samspill mellom forskning, </a:t>
            </a:r>
            <a:r>
              <a:rPr lang="nb-NO" sz="1800" dirty="0" smtClean="0"/>
              <a:t>utdanning, formidling </a:t>
            </a:r>
            <a:r>
              <a:rPr lang="nb-NO" sz="1800" dirty="0"/>
              <a:t>og </a:t>
            </a:r>
            <a:r>
              <a:rPr lang="nb-NO" sz="1800" dirty="0" smtClean="0"/>
              <a:t>innovasjon</a:t>
            </a:r>
            <a:r>
              <a:rPr lang="nb-NO" altLang="nb-NO" sz="1800" dirty="0" smtClean="0">
                <a:solidFill>
                  <a:srgbClr val="001F16"/>
                </a:solidFill>
              </a:rPr>
              <a:t>»</a:t>
            </a:r>
            <a:endParaRPr lang="nb-NO" altLang="nb-NO" sz="1800" dirty="0">
              <a:solidFill>
                <a:srgbClr val="001F1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 dirty="0">
              <a:solidFill>
                <a:srgbClr val="001F1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dirty="0"/>
          </a:p>
        </p:txBody>
      </p:sp>
      <p:pic>
        <p:nvPicPr>
          <p:cNvPr id="4102" name="Picture 2" descr="bil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8521" r="3392" b="4504"/>
          <a:stretch>
            <a:fillRect/>
          </a:stretch>
        </p:blipFill>
        <p:spPr bwMode="auto">
          <a:xfrm rot="5026992">
            <a:off x="6588125" y="1336676"/>
            <a:ext cx="23256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4185" y="3573234"/>
            <a:ext cx="333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i="1" dirty="0" smtClean="0"/>
              <a:t>Norges </a:t>
            </a:r>
            <a:r>
              <a:rPr lang="nb-NO" sz="1800" i="1" dirty="0"/>
              <a:t>nøkkel til fremtidens kunnskapssamfunn </a:t>
            </a:r>
            <a:endParaRPr lang="nb-NO" sz="1800" dirty="0"/>
          </a:p>
        </p:txBody>
      </p:sp>
      <p:sp>
        <p:nvSpPr>
          <p:cNvPr id="4" name="Rectangle 3"/>
          <p:cNvSpPr/>
          <p:nvPr/>
        </p:nvSpPr>
        <p:spPr>
          <a:xfrm>
            <a:off x="147921" y="3432611"/>
            <a:ext cx="3271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00" i="1" dirty="0"/>
              <a:t>”Et nos petimus astra</a:t>
            </a:r>
            <a:r>
              <a:rPr lang="nb-NO" sz="1800" i="1" dirty="0" smtClean="0"/>
              <a:t>”</a:t>
            </a:r>
          </a:p>
          <a:p>
            <a:r>
              <a:rPr lang="nb-NO" sz="1800" dirty="0" smtClean="0"/>
              <a:t>(</a:t>
            </a:r>
            <a:r>
              <a:rPr lang="nb-NO" sz="1800" dirty="0"/>
              <a:t>Også vi søker stjernene)</a:t>
            </a:r>
          </a:p>
        </p:txBody>
      </p:sp>
    </p:spTree>
    <p:extLst>
      <p:ext uri="{BB962C8B-B14F-4D97-AF65-F5344CB8AC3E}">
        <p14:creationId xmlns:p14="http://schemas.microsoft.com/office/powerpoint/2010/main" val="18353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kjermbilde 2014-09-08 kl. 14.1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8"/>
            <a:ext cx="9396536" cy="6926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112568" cy="6492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nb-NO" dirty="0" smtClean="0">
                <a:solidFill>
                  <a:schemeClr val="bg1"/>
                </a:solidFill>
              </a:rPr>
              <a:t>SAB-rapporten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266" name="Picture 2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6421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Ingressbild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115616" y="1556792"/>
            <a:ext cx="7056784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Topptung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internasjonal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komité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51520" y="2996952"/>
            <a:ext cx="900100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1)	Assess </a:t>
            </a:r>
            <a:r>
              <a:rPr lang="en-US" dirty="0" err="1"/>
              <a:t>UiO’s</a:t>
            </a:r>
            <a:r>
              <a:rPr lang="en-US" dirty="0"/>
              <a:t> current characteristics, capabilities, and performance </a:t>
            </a:r>
            <a:r>
              <a:rPr lang="en-US" dirty="0" smtClean="0"/>
              <a:t>	levels </a:t>
            </a:r>
            <a:r>
              <a:rPr lang="en-US" dirty="0"/>
              <a:t>on an </a:t>
            </a:r>
            <a:r>
              <a:rPr lang="en-US" dirty="0" smtClean="0"/>
              <a:t>international </a:t>
            </a:r>
            <a:r>
              <a:rPr lang="nb-NO" dirty="0" smtClean="0"/>
              <a:t>scale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1520" y="4149080"/>
            <a:ext cx="900100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2)	Assess </a:t>
            </a:r>
            <a:r>
              <a:rPr lang="en-US" dirty="0"/>
              <a:t>the ambitions and visions in </a:t>
            </a:r>
            <a:r>
              <a:rPr lang="en-US" i="1" dirty="0"/>
              <a:t>Strategy </a:t>
            </a:r>
            <a:r>
              <a:rPr lang="en-US" i="1" dirty="0" smtClean="0"/>
              <a:t>2020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realistic and </a:t>
            </a:r>
            <a:r>
              <a:rPr lang="en-US" dirty="0"/>
              <a:t>achievable goals </a:t>
            </a:r>
            <a:r>
              <a:rPr lang="en-US" dirty="0" smtClean="0"/>
              <a:t>for </a:t>
            </a:r>
            <a:r>
              <a:rPr lang="nb-NO" dirty="0" smtClean="0"/>
              <a:t>2020</a:t>
            </a:r>
            <a:r>
              <a:rPr lang="nb-NO" dirty="0"/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1520" y="5301208"/>
            <a:ext cx="9001000" cy="936104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3)	Identify </a:t>
            </a:r>
            <a:r>
              <a:rPr lang="en-US" dirty="0"/>
              <a:t>gaps in </a:t>
            </a:r>
            <a:r>
              <a:rPr lang="en-US" i="1" dirty="0"/>
              <a:t>Strategy 2020 </a:t>
            </a:r>
            <a:r>
              <a:rPr lang="en-US" dirty="0"/>
              <a:t>and recommend further </a:t>
            </a:r>
            <a:r>
              <a:rPr lang="en-US" dirty="0" smtClean="0"/>
              <a:t>action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0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7" grpId="0" animBg="1"/>
      <p:bldP spid="58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kjermbilde 2014-09-08 kl. 14.1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96536" cy="6926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112568" cy="6492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nb-NO" dirty="0" smtClean="0">
                <a:solidFill>
                  <a:schemeClr val="bg1"/>
                </a:solidFill>
              </a:rPr>
              <a:t>SAB-rapporten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1266" name="Picture 2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6421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Ingressbild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Ingressbild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6794500"/>
            <a:ext cx="161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115616" y="1844824"/>
            <a:ext cx="705678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Meget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god rapport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en rapport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riktig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nivå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15616" y="2996952"/>
            <a:ext cx="705678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Godt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verktøy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strategisk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utvikling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15616" y="4149080"/>
            <a:ext cx="7056784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Melding 1: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Vær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offensive, men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realistiske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115616" y="5301208"/>
            <a:ext cx="7056784" cy="936104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Peker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på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viktige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strukturutfordringer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utenfor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selv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3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7" grpId="0" animBg="1"/>
      <p:bldP spid="58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jermbilde 2014-09-08 kl. 14.1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594600" cy="4889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6735" y="5949280"/>
            <a:ext cx="7560840" cy="739244"/>
            <a:chOff x="611560" y="5949280"/>
            <a:chExt cx="7560840" cy="739244"/>
          </a:xfrm>
        </p:grpSpPr>
        <p:sp>
          <p:nvSpPr>
            <p:cNvPr id="7" name="Rectangle 6"/>
            <p:cNvSpPr/>
            <p:nvPr/>
          </p:nvSpPr>
          <p:spPr bwMode="auto">
            <a:xfrm>
              <a:off x="611560" y="5949280"/>
              <a:ext cx="7560840" cy="720080"/>
            </a:xfrm>
            <a:prstGeom prst="rect">
              <a:avLst/>
            </a:prstGeom>
            <a:solidFill>
              <a:srgbClr val="DCEF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3563888" y="6237312"/>
              <a:ext cx="1224136" cy="288032"/>
            </a:xfrm>
            <a:prstGeom prst="rightArrow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9632" y="6165304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 err="1" smtClean="0"/>
                <a:t>Theory</a:t>
              </a:r>
              <a:endParaRPr lang="nb-NO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0192" y="616530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dirty="0" smtClean="0"/>
                <a:t>Experiments</a:t>
              </a:r>
            </a:p>
            <a:p>
              <a:endParaRPr lang="nb-NO" sz="1400" b="1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3608" y="2780928"/>
            <a:ext cx="6696744" cy="2520280"/>
            <a:chOff x="1043608" y="2780928"/>
            <a:chExt cx="6696744" cy="2520280"/>
          </a:xfrm>
        </p:grpSpPr>
        <p:sp>
          <p:nvSpPr>
            <p:cNvPr id="8" name="Oval 7"/>
            <p:cNvSpPr/>
            <p:nvPr/>
          </p:nvSpPr>
          <p:spPr>
            <a:xfrm>
              <a:off x="6012160" y="2780928"/>
              <a:ext cx="1728192" cy="43204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1043608" y="3212976"/>
              <a:ext cx="1656184" cy="43204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6300192" y="4941168"/>
              <a:ext cx="1440160" cy="3600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645024"/>
              <a:ext cx="2304256" cy="43204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483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3568" y="1052736"/>
            <a:ext cx="7632848" cy="810672"/>
            <a:chOff x="611560" y="5949280"/>
            <a:chExt cx="7560840" cy="810672"/>
          </a:xfrm>
        </p:grpSpPr>
        <p:sp>
          <p:nvSpPr>
            <p:cNvPr id="4" name="Rectangle 3"/>
            <p:cNvSpPr/>
            <p:nvPr/>
          </p:nvSpPr>
          <p:spPr bwMode="auto">
            <a:xfrm>
              <a:off x="611560" y="5949280"/>
              <a:ext cx="756084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491880" y="6165304"/>
              <a:ext cx="1440160" cy="288032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6021288"/>
              <a:ext cx="2376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 dirty="0" smtClean="0"/>
                <a:t>Bredde</a:t>
              </a:r>
            </a:p>
            <a:p>
              <a:pPr algn="ctr"/>
              <a:r>
                <a:rPr lang="nb-NO" sz="1400" dirty="0" smtClean="0"/>
                <a:t>(forskning og utdanning)</a:t>
              </a:r>
            </a:p>
            <a:p>
              <a:pPr algn="ctr"/>
              <a:endParaRPr lang="nb-NO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6136" y="6021288"/>
              <a:ext cx="2232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 dirty="0" smtClean="0"/>
                <a:t>Spiss</a:t>
              </a:r>
            </a:p>
            <a:p>
              <a:pPr algn="ctr"/>
              <a:r>
                <a:rPr lang="nb-NO" sz="1400" dirty="0" smtClean="0"/>
                <a:t>(forskning og utdanning)</a:t>
              </a:r>
            </a:p>
            <a:p>
              <a:pPr algn="ctr"/>
              <a:endParaRPr lang="nb-NO" sz="1400" dirty="0" smtClean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83568" y="1863408"/>
            <a:ext cx="7632848" cy="20882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Forskning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konkurranse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midler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600" dirty="0" err="1" smtClean="0"/>
              <a:t>Tydeligere</a:t>
            </a:r>
            <a:r>
              <a:rPr lang="en-US" sz="1600" dirty="0" smtClean="0"/>
              <a:t> </a:t>
            </a:r>
            <a:r>
              <a:rPr lang="en-US" sz="1600" dirty="0" err="1" smtClean="0"/>
              <a:t>prioritering</a:t>
            </a:r>
            <a:r>
              <a:rPr lang="en-US" sz="1600" dirty="0" smtClean="0"/>
              <a:t>/</a:t>
            </a:r>
            <a:r>
              <a:rPr lang="en-US" sz="1600" dirty="0" err="1" smtClean="0"/>
              <a:t>oppbygging</a:t>
            </a:r>
            <a:r>
              <a:rPr lang="en-US" sz="1600" dirty="0" smtClean="0"/>
              <a:t> </a:t>
            </a:r>
            <a:r>
              <a:rPr lang="en-US" sz="1600" dirty="0" err="1" smtClean="0"/>
              <a:t>av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internasjonalt</a:t>
            </a:r>
            <a:r>
              <a:rPr lang="en-US" sz="1600" dirty="0" smtClean="0"/>
              <a:t> </a:t>
            </a:r>
            <a:r>
              <a:rPr lang="en-US" sz="1600" dirty="0" err="1" smtClean="0"/>
              <a:t>ledende</a:t>
            </a:r>
            <a:r>
              <a:rPr lang="en-US" sz="1600" dirty="0" smtClean="0"/>
              <a:t> </a:t>
            </a:r>
            <a:r>
              <a:rPr lang="en-US" sz="1600" dirty="0" err="1" smtClean="0"/>
              <a:t>forskningmiljøer</a:t>
            </a:r>
            <a:endParaRPr lang="en-US" sz="160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Sterkere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fokus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utvikling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nye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tverrfaglige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satsingsområder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dirty="0" err="1" smtClean="0"/>
              <a:t>Utdanning</a:t>
            </a:r>
            <a:r>
              <a:rPr lang="en-US" dirty="0" smtClean="0"/>
              <a:t> (</a:t>
            </a:r>
            <a:r>
              <a:rPr lang="en-US" b="1" dirty="0" err="1" smtClean="0"/>
              <a:t>konkurranse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hodene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Bygg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internasjonalt</a:t>
            </a:r>
            <a:r>
              <a:rPr lang="en-US" sz="1600" dirty="0" smtClean="0"/>
              <a:t> </a:t>
            </a:r>
            <a:r>
              <a:rPr lang="en-US" sz="1600" dirty="0" err="1" smtClean="0"/>
              <a:t>orienterte</a:t>
            </a:r>
            <a:r>
              <a:rPr lang="en-US" sz="1600" dirty="0" smtClean="0"/>
              <a:t> studier </a:t>
            </a:r>
            <a:r>
              <a:rPr lang="en-US" sz="1600" dirty="0" err="1" smtClean="0"/>
              <a:t>av</a:t>
            </a:r>
            <a:r>
              <a:rPr lang="en-US" sz="1600" dirty="0" smtClean="0"/>
              <a:t> </a:t>
            </a:r>
            <a:r>
              <a:rPr lang="en-US" sz="1600" dirty="0" err="1" smtClean="0"/>
              <a:t>høy</a:t>
            </a:r>
            <a:r>
              <a:rPr lang="en-US" sz="1600" dirty="0" smtClean="0"/>
              <a:t> </a:t>
            </a:r>
            <a:r>
              <a:rPr lang="en-US" sz="1600" dirty="0" err="1" smtClean="0"/>
              <a:t>kvalitet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Satse</a:t>
            </a:r>
            <a:r>
              <a:rPr lang="en-US" sz="1600" dirty="0" smtClean="0"/>
              <a:t> </a:t>
            </a:r>
            <a:r>
              <a:rPr lang="en-US" sz="1600" dirty="0" err="1" smtClean="0"/>
              <a:t>mer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læringsmiljø</a:t>
            </a:r>
            <a:r>
              <a:rPr lang="en-US" sz="1600" dirty="0" smtClean="0"/>
              <a:t> (</a:t>
            </a:r>
            <a:r>
              <a:rPr lang="en-US" sz="1600" dirty="0" err="1" smtClean="0"/>
              <a:t>innhold</a:t>
            </a:r>
            <a:r>
              <a:rPr lang="en-US" sz="1600" dirty="0" smtClean="0"/>
              <a:t> </a:t>
            </a:r>
            <a:r>
              <a:rPr lang="en-US" sz="1600" dirty="0" err="1" smtClean="0"/>
              <a:t>og</a:t>
            </a:r>
            <a:r>
              <a:rPr lang="en-US" sz="1600" dirty="0" smtClean="0"/>
              <a:t> form)</a:t>
            </a:r>
            <a:endParaRPr lang="en-US" sz="1600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3568" y="4023648"/>
            <a:ext cx="76328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 smtClean="0"/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err="1" smtClean="0"/>
              <a:t>Må</a:t>
            </a:r>
            <a:r>
              <a:rPr lang="en-US" sz="1600" dirty="0" smtClean="0"/>
              <a:t> </a:t>
            </a:r>
            <a:r>
              <a:rPr lang="en-US" sz="1600" dirty="0" err="1" smtClean="0"/>
              <a:t>gjøre</a:t>
            </a:r>
            <a:r>
              <a:rPr lang="en-US" sz="1600" dirty="0" smtClean="0"/>
              <a:t> </a:t>
            </a:r>
            <a:r>
              <a:rPr lang="en-US" sz="1600" dirty="0" err="1" smtClean="0"/>
              <a:t>det</a:t>
            </a:r>
            <a:r>
              <a:rPr lang="en-US" sz="1600" dirty="0" smtClean="0"/>
              <a:t> </a:t>
            </a:r>
            <a:r>
              <a:rPr lang="en-US" sz="1600" dirty="0" err="1" smtClean="0"/>
              <a:t>meste</a:t>
            </a:r>
            <a:r>
              <a:rPr lang="en-US" sz="1600" dirty="0" smtClean="0"/>
              <a:t> </a:t>
            </a:r>
            <a:r>
              <a:rPr lang="en-US" sz="1600" dirty="0" err="1" smtClean="0"/>
              <a:t>selv</a:t>
            </a:r>
            <a:r>
              <a:rPr lang="en-US" sz="1600" dirty="0" smtClean="0"/>
              <a:t>, </a:t>
            </a:r>
            <a:r>
              <a:rPr lang="en-US" sz="1600" dirty="0" err="1" smtClean="0"/>
              <a:t>uavhengig</a:t>
            </a:r>
            <a:r>
              <a:rPr lang="en-US" sz="1600" dirty="0" smtClean="0"/>
              <a:t> </a:t>
            </a:r>
            <a:r>
              <a:rPr lang="en-US" sz="1600" dirty="0" err="1" smtClean="0"/>
              <a:t>av</a:t>
            </a:r>
            <a:r>
              <a:rPr lang="en-US" sz="1600" dirty="0" smtClean="0"/>
              <a:t> “</a:t>
            </a:r>
            <a:r>
              <a:rPr lang="en-US" sz="1600" dirty="0" err="1" smtClean="0"/>
              <a:t>eier</a:t>
            </a:r>
            <a:r>
              <a:rPr lang="en-US" sz="1600" dirty="0" smtClean="0"/>
              <a:t>”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ekstra</a:t>
            </a:r>
            <a:r>
              <a:rPr lang="en-US" sz="1600" dirty="0" smtClean="0"/>
              <a:t> </a:t>
            </a:r>
            <a:r>
              <a:rPr lang="en-US" sz="1600" dirty="0" err="1" smtClean="0"/>
              <a:t>midler</a:t>
            </a:r>
            <a:r>
              <a:rPr lang="en-US" sz="1600" dirty="0" smtClean="0"/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3568" y="4815736"/>
            <a:ext cx="76328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err="1" smtClean="0"/>
              <a:t>Omstilling</a:t>
            </a:r>
            <a:r>
              <a:rPr lang="en-US" sz="1600" dirty="0" smtClean="0"/>
              <a:t> </a:t>
            </a:r>
            <a:r>
              <a:rPr lang="en-US" sz="1600" dirty="0" err="1" smtClean="0"/>
              <a:t>nødvendig</a:t>
            </a:r>
            <a:r>
              <a:rPr lang="en-US" sz="1600" dirty="0" smtClean="0"/>
              <a:t>, </a:t>
            </a:r>
            <a:r>
              <a:rPr lang="en-US" sz="1600" dirty="0" err="1" smtClean="0"/>
              <a:t>og</a:t>
            </a:r>
            <a:r>
              <a:rPr lang="en-US" sz="1600" dirty="0" smtClean="0"/>
              <a:t> </a:t>
            </a:r>
            <a:r>
              <a:rPr lang="en-US" sz="1600" dirty="0" err="1" smtClean="0"/>
              <a:t>må</a:t>
            </a:r>
            <a:r>
              <a:rPr lang="en-US" sz="1600" dirty="0" smtClean="0"/>
              <a:t> </a:t>
            </a:r>
            <a:r>
              <a:rPr lang="en-US" sz="1600" dirty="0" err="1" smtClean="0"/>
              <a:t>starte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toppen</a:t>
            </a:r>
            <a:r>
              <a:rPr lang="en-US" sz="160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5607824"/>
            <a:ext cx="76328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 err="1" smtClean="0"/>
              <a:t>Svare</a:t>
            </a:r>
            <a:r>
              <a:rPr lang="en-US" sz="1600" dirty="0" smtClean="0"/>
              <a:t> </a:t>
            </a:r>
            <a:r>
              <a:rPr lang="en-US" sz="1600" dirty="0" err="1" smtClean="0"/>
              <a:t>tydeligere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</a:t>
            </a:r>
            <a:r>
              <a:rPr lang="en-US" sz="1600" dirty="0" err="1" smtClean="0"/>
              <a:t>samfunnsutfordringer</a:t>
            </a:r>
            <a:r>
              <a:rPr lang="en-US" sz="1600" dirty="0"/>
              <a:t>.</a:t>
            </a:r>
            <a:endParaRPr lang="en-US" sz="1600" dirty="0" smtClean="0"/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Uten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dette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går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bekostning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langsiktighet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forskningens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frihet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1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213" y="764704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>
                    <a:lumMod val="50000"/>
                  </a:schemeClr>
                </a:solidFill>
              </a:rPr>
              <a:t>Utdanning</a:t>
            </a:r>
            <a:endParaRPr lang="nb-NO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946" y="5445224"/>
            <a:ext cx="730919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UTDANNINGSUTVIKLING ETTER MODELL AV FORSKNING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55" y="1521122"/>
            <a:ext cx="82335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(Nordic) </a:t>
            </a:r>
            <a:r>
              <a:rPr lang="en-US" dirty="0" err="1" smtClean="0"/>
              <a:t>centres</a:t>
            </a:r>
            <a:r>
              <a:rPr lang="en-US" dirty="0" smtClean="0"/>
              <a:t> of teaching/learning and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Excellence in education - teaching, study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Specific </a:t>
            </a:r>
            <a:r>
              <a:rPr lang="nb-NO" dirty="0"/>
              <a:t>excellence programmes for ambitious </a:t>
            </a:r>
            <a:r>
              <a:rPr lang="nb-NO" dirty="0" smtClean="0"/>
              <a:t>students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Individual performance criteria and incentives for teaching, </a:t>
            </a:r>
            <a:r>
              <a:rPr lang="nb-NO" dirty="0" smtClean="0"/>
              <a:t>research</a:t>
            </a:r>
          </a:p>
          <a:p>
            <a:r>
              <a:rPr lang="nb-NO" dirty="0" smtClean="0"/>
              <a:t>and learning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UiO’s </a:t>
            </a:r>
            <a:r>
              <a:rPr lang="nb-NO" dirty="0"/>
              <a:t>partnerships with society </a:t>
            </a:r>
            <a:r>
              <a:rPr lang="nb-NO" dirty="0" smtClean="0"/>
              <a:t>….and people from </a:t>
            </a:r>
            <a:r>
              <a:rPr lang="nb-NO" dirty="0"/>
              <a:t>outside </a:t>
            </a:r>
            <a:r>
              <a:rPr lang="nb-NO" dirty="0" smtClean="0"/>
              <a:t>academia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9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3720" y="199447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Report </a:t>
            </a:r>
            <a:r>
              <a:rPr lang="en-US" sz="1000" b="1" dirty="0"/>
              <a:t>from the University of Oslo’s</a:t>
            </a:r>
          </a:p>
          <a:p>
            <a:pPr algn="ctr"/>
            <a:r>
              <a:rPr lang="nb-NO" sz="1000" b="1" dirty="0"/>
              <a:t>Strategic Advisory Board 2012–14</a:t>
            </a:r>
          </a:p>
        </p:txBody>
      </p:sp>
      <p:sp>
        <p:nvSpPr>
          <p:cNvPr id="7" name="Rectangle 6"/>
          <p:cNvSpPr/>
          <p:nvPr/>
        </p:nvSpPr>
        <p:spPr>
          <a:xfrm>
            <a:off x="7533853" y="1519748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b="1" dirty="0">
                <a:solidFill>
                  <a:schemeClr val="bg1"/>
                </a:solidFill>
              </a:rPr>
              <a:t>Build a </a:t>
            </a:r>
            <a:r>
              <a:rPr lang="nb-NO" sz="1200" b="1" dirty="0" smtClean="0">
                <a:solidFill>
                  <a:schemeClr val="bg1"/>
                </a:solidFill>
              </a:rPr>
              <a:t>Ladder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to </a:t>
            </a:r>
            <a:r>
              <a:rPr lang="nb-NO" sz="1200" b="1" dirty="0">
                <a:solidFill>
                  <a:schemeClr val="bg1"/>
                </a:solidFill>
              </a:rPr>
              <a:t>the Stars</a:t>
            </a:r>
          </a:p>
        </p:txBody>
      </p:sp>
    </p:spTree>
    <p:extLst>
      <p:ext uri="{BB962C8B-B14F-4D97-AF65-F5344CB8AC3E}">
        <p14:creationId xmlns:p14="http://schemas.microsoft.com/office/powerpoint/2010/main" val="14946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747" y="990706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2">
                    <a:lumMod val="75000"/>
                  </a:schemeClr>
                </a:solidFill>
              </a:rPr>
              <a:t>Utdanning</a:t>
            </a:r>
            <a:endParaRPr lang="nb-NO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9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3720" y="199447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Report </a:t>
            </a:r>
            <a:r>
              <a:rPr lang="en-US" sz="1000" b="1" dirty="0"/>
              <a:t>from the University of Oslo’s</a:t>
            </a:r>
          </a:p>
          <a:p>
            <a:pPr algn="ctr"/>
            <a:r>
              <a:rPr lang="nb-NO" sz="1000" b="1" dirty="0"/>
              <a:t>Strategic Advisory Board 2012–14</a:t>
            </a:r>
          </a:p>
        </p:txBody>
      </p:sp>
      <p:sp>
        <p:nvSpPr>
          <p:cNvPr id="7" name="Rectangle 6"/>
          <p:cNvSpPr/>
          <p:nvPr/>
        </p:nvSpPr>
        <p:spPr>
          <a:xfrm>
            <a:off x="7533853" y="1519748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200" b="1" dirty="0">
                <a:solidFill>
                  <a:schemeClr val="bg1"/>
                </a:solidFill>
              </a:rPr>
              <a:t>Build a </a:t>
            </a:r>
            <a:r>
              <a:rPr lang="nb-NO" sz="1200" b="1" dirty="0" smtClean="0">
                <a:solidFill>
                  <a:schemeClr val="bg1"/>
                </a:solidFill>
              </a:rPr>
              <a:t>Ladder</a:t>
            </a:r>
          </a:p>
          <a:p>
            <a:pPr algn="ctr"/>
            <a:r>
              <a:rPr lang="nb-NO" sz="1200" b="1" dirty="0" smtClean="0">
                <a:solidFill>
                  <a:schemeClr val="bg1"/>
                </a:solidFill>
              </a:rPr>
              <a:t>to </a:t>
            </a:r>
            <a:r>
              <a:rPr lang="nb-NO" sz="1200" b="1" dirty="0">
                <a:solidFill>
                  <a:schemeClr val="bg1"/>
                </a:solidFill>
              </a:rPr>
              <a:t>the Stars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578" y="2492896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More flexible, </a:t>
            </a:r>
            <a:r>
              <a:rPr lang="nb-NO" dirty="0" smtClean="0"/>
              <a:t>interdisciplinary, broader </a:t>
            </a:r>
            <a:r>
              <a:rPr lang="nb-NO" dirty="0"/>
              <a:t>study </a:t>
            </a:r>
            <a:r>
              <a:rPr lang="nb-NO" dirty="0" smtClean="0"/>
              <a:t>programmes</a:t>
            </a: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Class </a:t>
            </a:r>
            <a:r>
              <a:rPr lang="nb-NO" dirty="0"/>
              <a:t>or cohort </a:t>
            </a:r>
            <a:r>
              <a:rPr lang="nb-NO" dirty="0" smtClean="0"/>
              <a:t>identity, social </a:t>
            </a:r>
            <a:r>
              <a:rPr lang="nb-NO" dirty="0"/>
              <a:t>support and </a:t>
            </a:r>
            <a:r>
              <a:rPr lang="nb-NO" dirty="0" smtClean="0"/>
              <a:t>encouragement - </a:t>
            </a:r>
            <a:r>
              <a:rPr lang="nb-NO" dirty="0"/>
              <a:t>particularly </a:t>
            </a:r>
            <a:r>
              <a:rPr lang="nb-NO" dirty="0" smtClean="0"/>
              <a:t>in the </a:t>
            </a:r>
            <a:r>
              <a:rPr lang="nb-NO" dirty="0"/>
              <a:t>first </a:t>
            </a:r>
            <a:r>
              <a:rPr lang="nb-NO" dirty="0" smtClean="0"/>
              <a:t>year</a:t>
            </a: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Integrated </a:t>
            </a:r>
            <a:r>
              <a:rPr lang="nb-NO" dirty="0"/>
              <a:t>international mobility into the individual programmes </a:t>
            </a:r>
            <a:r>
              <a:rPr lang="nb-NO" dirty="0" smtClean="0"/>
              <a:t>of study, particularly BA</a:t>
            </a:r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Ambitious </a:t>
            </a:r>
            <a:r>
              <a:rPr lang="nb-NO" dirty="0"/>
              <a:t>forms of international education …</a:t>
            </a:r>
            <a:r>
              <a:rPr lang="nb-NO" dirty="0" smtClean="0"/>
              <a:t>including joint </a:t>
            </a:r>
            <a:r>
              <a:rPr lang="nb-NO" dirty="0"/>
              <a:t>programmes and </a:t>
            </a:r>
            <a:r>
              <a:rPr lang="nb-NO" dirty="0" smtClean="0"/>
              <a:t>degrees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5909036"/>
            <a:ext cx="1258451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InterAct</a:t>
            </a:r>
            <a:endParaRPr lang="nb-N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946845" y="1960320"/>
            <a:ext cx="7315738" cy="4421008"/>
            <a:chOff x="29128" y="1190426"/>
            <a:chExt cx="9077050" cy="5611986"/>
          </a:xfrm>
        </p:grpSpPr>
        <p:grpSp>
          <p:nvGrpSpPr>
            <p:cNvPr id="7172" name="Group 9"/>
            <p:cNvGrpSpPr>
              <a:grpSpLocks/>
            </p:cNvGrpSpPr>
            <p:nvPr/>
          </p:nvGrpSpPr>
          <p:grpSpPr bwMode="auto">
            <a:xfrm>
              <a:off x="107950" y="1196974"/>
              <a:ext cx="8928100" cy="5605438"/>
              <a:chOff x="395536" y="980727"/>
              <a:chExt cx="9145016" cy="5227616"/>
            </a:xfrm>
          </p:grpSpPr>
          <p:sp>
            <p:nvSpPr>
              <p:cNvPr id="7194" name="Rectangle 1"/>
              <p:cNvSpPr>
                <a:spLocks noChangeArrowheads="1"/>
              </p:cNvSpPr>
              <p:nvPr/>
            </p:nvSpPr>
            <p:spPr bwMode="auto">
              <a:xfrm>
                <a:off x="395536" y="980727"/>
                <a:ext cx="1080120" cy="52276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195" name="Rectangle 2"/>
              <p:cNvSpPr>
                <a:spLocks noChangeArrowheads="1"/>
              </p:cNvSpPr>
              <p:nvPr/>
            </p:nvSpPr>
            <p:spPr bwMode="auto">
              <a:xfrm>
                <a:off x="1547664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196" name="Rectangle 3"/>
              <p:cNvSpPr>
                <a:spLocks noChangeArrowheads="1"/>
              </p:cNvSpPr>
              <p:nvPr/>
            </p:nvSpPr>
            <p:spPr bwMode="auto">
              <a:xfrm>
                <a:off x="2699792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197" name="Rectangle 4"/>
              <p:cNvSpPr>
                <a:spLocks noChangeArrowheads="1"/>
              </p:cNvSpPr>
              <p:nvPr/>
            </p:nvSpPr>
            <p:spPr bwMode="auto">
              <a:xfrm>
                <a:off x="3851920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198" name="Rectangle 5"/>
              <p:cNvSpPr>
                <a:spLocks noChangeArrowheads="1"/>
              </p:cNvSpPr>
              <p:nvPr/>
            </p:nvSpPr>
            <p:spPr bwMode="auto">
              <a:xfrm>
                <a:off x="5004047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199" name="Rectangle 6"/>
              <p:cNvSpPr>
                <a:spLocks noChangeArrowheads="1"/>
              </p:cNvSpPr>
              <p:nvPr/>
            </p:nvSpPr>
            <p:spPr bwMode="auto">
              <a:xfrm>
                <a:off x="6156176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200" name="Rectangle 7"/>
              <p:cNvSpPr>
                <a:spLocks noChangeArrowheads="1"/>
              </p:cNvSpPr>
              <p:nvPr/>
            </p:nvSpPr>
            <p:spPr bwMode="auto">
              <a:xfrm>
                <a:off x="7308304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  <p:sp>
            <p:nvSpPr>
              <p:cNvPr id="7201" name="Rectangle 8"/>
              <p:cNvSpPr>
                <a:spLocks noChangeArrowheads="1"/>
              </p:cNvSpPr>
              <p:nvPr/>
            </p:nvSpPr>
            <p:spPr bwMode="auto">
              <a:xfrm>
                <a:off x="8460432" y="980728"/>
                <a:ext cx="1080120" cy="522761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noProof="1">
                  <a:solidFill>
                    <a:srgbClr val="000000"/>
                  </a:solidFill>
                  <a:latin typeface="Arial"/>
                  <a:ea typeface="ヒラギノ角ゴ Pro W3"/>
                </a:endParaRPr>
              </a:p>
            </p:txBody>
          </p:sp>
        </p:grpSp>
        <p:sp>
          <p:nvSpPr>
            <p:cNvPr id="7173" name="TextBox 10"/>
            <p:cNvSpPr txBox="1">
              <a:spLocks noChangeArrowheads="1"/>
            </p:cNvSpPr>
            <p:nvPr/>
          </p:nvSpPr>
          <p:spPr bwMode="auto">
            <a:xfrm>
              <a:off x="29128" y="1227188"/>
              <a:ext cx="1169893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Informatikk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4" name="TextBox 11"/>
            <p:cNvSpPr txBox="1">
              <a:spLocks noChangeArrowheads="1"/>
            </p:cNvSpPr>
            <p:nvPr/>
          </p:nvSpPr>
          <p:spPr bwMode="auto">
            <a:xfrm>
              <a:off x="1137421" y="1201933"/>
              <a:ext cx="1179837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Matematikk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5" name="TextBox 12"/>
            <p:cNvSpPr txBox="1">
              <a:spLocks noChangeArrowheads="1"/>
            </p:cNvSpPr>
            <p:nvPr/>
          </p:nvSpPr>
          <p:spPr bwMode="auto">
            <a:xfrm>
              <a:off x="2293886" y="1190426"/>
              <a:ext cx="1181827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algn="ctr"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Astrofysikk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6" name="TextBox 13"/>
            <p:cNvSpPr txBox="1">
              <a:spLocks noChangeArrowheads="1"/>
            </p:cNvSpPr>
            <p:nvPr/>
          </p:nvSpPr>
          <p:spPr bwMode="auto">
            <a:xfrm>
              <a:off x="3622358" y="1196732"/>
              <a:ext cx="774094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Fysikk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7" name="TextBox 14"/>
            <p:cNvSpPr txBox="1">
              <a:spLocks noChangeArrowheads="1"/>
            </p:cNvSpPr>
            <p:nvPr/>
          </p:nvSpPr>
          <p:spPr bwMode="auto">
            <a:xfrm>
              <a:off x="8115217" y="1204314"/>
              <a:ext cx="762161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algn="ctr"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Biovit.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8" name="TextBox 15"/>
            <p:cNvSpPr txBox="1">
              <a:spLocks noChangeArrowheads="1"/>
            </p:cNvSpPr>
            <p:nvPr/>
          </p:nvSpPr>
          <p:spPr bwMode="auto">
            <a:xfrm>
              <a:off x="4718512" y="1204317"/>
              <a:ext cx="831773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algn="ctr"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Geofag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79" name="TextBox 16"/>
            <p:cNvSpPr txBox="1">
              <a:spLocks noChangeArrowheads="1"/>
            </p:cNvSpPr>
            <p:nvPr/>
          </p:nvSpPr>
          <p:spPr bwMode="auto">
            <a:xfrm>
              <a:off x="5940152" y="1204317"/>
              <a:ext cx="704482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Kjemi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7180" name="TextBox 17"/>
            <p:cNvSpPr txBox="1">
              <a:spLocks noChangeArrowheads="1"/>
            </p:cNvSpPr>
            <p:nvPr/>
          </p:nvSpPr>
          <p:spPr bwMode="auto">
            <a:xfrm>
              <a:off x="6923372" y="1204314"/>
              <a:ext cx="899397" cy="33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nb-NO" sz="1100" b="1" noProof="1" smtClean="0">
                  <a:solidFill>
                    <a:srgbClr val="FFFF00"/>
                  </a:solidFill>
                </a:rPr>
                <a:t>Farmasi</a:t>
              </a:r>
              <a:endParaRPr lang="nb-NO" sz="1100" b="1" noProof="1">
                <a:solidFill>
                  <a:srgbClr val="FFFF00"/>
                </a:solidFill>
              </a:endParaRPr>
            </a:p>
          </p:txBody>
        </p:sp>
        <p:sp>
          <p:nvSpPr>
            <p:cNvPr id="9237" name="Rectangle 19"/>
            <p:cNvSpPr>
              <a:spLocks noChangeArrowheads="1"/>
            </p:cNvSpPr>
            <p:nvPr/>
          </p:nvSpPr>
          <p:spPr bwMode="auto">
            <a:xfrm>
              <a:off x="29128" y="3172285"/>
              <a:ext cx="9077050" cy="2716063"/>
            </a:xfrm>
            <a:prstGeom prst="rect">
              <a:avLst/>
            </a:prstGeom>
            <a:gradFill rotWithShape="1">
              <a:gsLst>
                <a:gs pos="0">
                  <a:srgbClr val="E5FFE5"/>
                </a:gs>
                <a:gs pos="64999">
                  <a:srgbClr val="BDFBBD"/>
                </a:gs>
                <a:gs pos="100000">
                  <a:srgbClr val="A0FCA0"/>
                </a:gs>
              </a:gsLst>
              <a:lin ang="5400000" scaled="1"/>
            </a:gradFill>
            <a:ln w="9525">
              <a:solidFill>
                <a:srgbClr val="30B12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spcAft>
                  <a:spcPts val="600"/>
                </a:spcAft>
                <a:defRPr/>
              </a:pPr>
              <a:r>
                <a:rPr lang="nb-NO" sz="2400" b="1" noProof="1" smtClean="0">
                  <a:solidFill>
                    <a:srgbClr val="007D57"/>
                  </a:solidFill>
                  <a:latin typeface="Arial"/>
                  <a:ea typeface="ヒラギノ角ゴ Pro W3"/>
                </a:rPr>
                <a:t>Læringsmiljø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nb-NO" sz="2400" b="1" noProof="1" smtClean="0">
                  <a:solidFill>
                    <a:srgbClr val="007D57"/>
                  </a:solidFill>
                  <a:latin typeface="Arial"/>
                  <a:ea typeface="ヒラギノ角ゴ Pro W3"/>
                </a:rPr>
                <a:t> Programutvikling</a:t>
              </a:r>
              <a:endParaRPr lang="nb-NO" sz="2400" b="1" noProof="1">
                <a:solidFill>
                  <a:srgbClr val="007D57"/>
                </a:solidFill>
                <a:latin typeface="Arial"/>
                <a:ea typeface="ヒラギノ角ゴ Pro W3"/>
              </a:endParaRPr>
            </a:p>
            <a:p>
              <a:pPr algn="ctr">
                <a:spcAft>
                  <a:spcPts val="600"/>
                </a:spcAft>
                <a:defRPr/>
              </a:pPr>
              <a:r>
                <a:rPr lang="nb-NO" sz="2400" b="1" noProof="1" smtClean="0">
                  <a:solidFill>
                    <a:srgbClr val="007D57"/>
                  </a:solidFill>
                  <a:latin typeface="Arial"/>
                  <a:ea typeface="ヒラギノ角ゴ Pro W3"/>
                </a:rPr>
                <a:t>Fagdidaktikk og skole 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nb-NO" sz="2400" b="1" noProof="1" smtClean="0">
                  <a:solidFill>
                    <a:srgbClr val="007D57"/>
                  </a:solidFill>
                  <a:latin typeface="Arial"/>
                  <a:ea typeface="ヒラギノ角ゴ Pro W3"/>
                </a:rPr>
                <a:t>Læringskultur</a:t>
              </a:r>
            </a:p>
          </p:txBody>
        </p:sp>
        <p:pic>
          <p:nvPicPr>
            <p:cNvPr id="7182" name="Picture 24" descr="Screen shot 2012-12-03 at 9.04.35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331" y="1546338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25" descr="dn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487" y="1569123"/>
              <a:ext cx="936625" cy="90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8" descr="Picture 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21" y="1559273"/>
              <a:ext cx="923924" cy="904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7" descr="Screen shot 2012-12-03 at 9.11.10 A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73" y="1562022"/>
              <a:ext cx="898777" cy="92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28" descr="Screen shot 2012-12-03 at 9.13.14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87" y="1562022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29" descr="Screen shot 2012-12-03 at 9.14.47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35" y="1560433"/>
              <a:ext cx="936625" cy="90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0" descr="Screen shot 2012-12-03 at 9.19.33 A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280" y="1560433"/>
              <a:ext cx="884237" cy="93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31" descr="Screen shot 2012-12-03 at 9.21.26 AM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874" y="1543115"/>
              <a:ext cx="93345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50057" y="985083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nb-NO" sz="3200" b="1" i="1" noProof="1">
                <a:solidFill>
                  <a:srgbClr val="007D57"/>
                </a:solidFill>
                <a:latin typeface="Arial"/>
                <a:ea typeface="ヒラギノ角ゴ Pro W3"/>
              </a:rPr>
              <a:t>InterAct – Kultur for læring</a:t>
            </a:r>
          </a:p>
        </p:txBody>
      </p:sp>
    </p:spTree>
    <p:extLst>
      <p:ext uri="{BB962C8B-B14F-4D97-AF65-F5344CB8AC3E}">
        <p14:creationId xmlns:p14="http://schemas.microsoft.com/office/powerpoint/2010/main" val="10431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-1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N_UiO_1">
  <a:themeElements>
    <a:clrScheme name="UiO">
      <a:dk1>
        <a:srgbClr val="000000"/>
      </a:dk1>
      <a:lt1>
        <a:srgbClr val="FFFFFF"/>
      </a:lt1>
      <a:dk2>
        <a:srgbClr val="000000"/>
      </a:dk2>
      <a:lt2>
        <a:srgbClr val="AEA79F"/>
      </a:lt2>
      <a:accent1>
        <a:srgbClr val="007D57"/>
      </a:accent1>
      <a:accent2>
        <a:srgbClr val="E98300"/>
      </a:accent2>
      <a:accent3>
        <a:srgbClr val="FDC82F"/>
      </a:accent3>
      <a:accent4>
        <a:srgbClr val="D52B1E"/>
      </a:accent4>
      <a:accent5>
        <a:srgbClr val="195919"/>
      </a:accent5>
      <a:accent6>
        <a:srgbClr val="34B233"/>
      </a:accent6>
      <a:hlink>
        <a:srgbClr val="9EC3DE"/>
      </a:hlink>
      <a:folHlink>
        <a:srgbClr val="2F75FF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mn-1-1</Template>
  <TotalTime>781</TotalTime>
  <Words>576</Words>
  <Application>Microsoft Office PowerPoint</Application>
  <PresentationFormat>On-screen Show (4:3)</PresentationFormat>
  <Paragraphs>136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mn-1-1</vt:lpstr>
      <vt:lpstr>MN_UiO_1</vt:lpstr>
      <vt:lpstr>PowerPoint Presentation</vt:lpstr>
      <vt:lpstr>Universitetet i Oslo - Strategi 2020</vt:lpstr>
      <vt:lpstr>SAB-rapporten</vt:lpstr>
      <vt:lpstr>SAB-rapporten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Helene Valberg</dc:creator>
  <cp:lastModifiedBy>Hanne Sølna</cp:lastModifiedBy>
  <cp:revision>67</cp:revision>
  <dcterms:created xsi:type="dcterms:W3CDTF">2014-02-26T08:48:24Z</dcterms:created>
  <dcterms:modified xsi:type="dcterms:W3CDTF">2015-03-04T08:51:14Z</dcterms:modified>
</cp:coreProperties>
</file>