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64" r:id="rId2"/>
    <p:sldId id="266" r:id="rId3"/>
    <p:sldId id="267" r:id="rId4"/>
    <p:sldId id="268" r:id="rId5"/>
    <p:sldId id="269" r:id="rId6"/>
  </p:sldIdLst>
  <p:sldSz cx="9144000" cy="6858000" type="screen4x3"/>
  <p:notesSz cx="6794500" cy="99314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5729" autoAdjust="0"/>
  </p:normalViewPr>
  <p:slideViewPr>
    <p:cSldViewPr>
      <p:cViewPr varScale="1">
        <p:scale>
          <a:sx n="112" d="100"/>
          <a:sy n="112" d="100"/>
        </p:scale>
        <p:origin x="1584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8645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7DDAC9-E161-4EAE-87C7-427289B37970}" type="datetimeFigureOut">
              <a:rPr lang="nb-NO" smtClean="0"/>
              <a:t>05.12.2019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8645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7B0187-48EF-40C8-8328-A25D03BC044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244701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13E336-FE9C-4669-8518-3D8000AB2A85}" type="datetimeFigureOut">
              <a:rPr lang="nb-NO" smtClean="0"/>
              <a:t>05.12.2019</a:t>
            </a:fld>
            <a:endParaRPr lang="nb-NO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7415"/>
            <a:ext cx="5435600" cy="446913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8645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D1AA84-D70D-4038-A9E2-F47D4404282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859565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 smtClean="0"/>
              <a:t>Det prøver</a:t>
            </a:r>
            <a:r>
              <a:rPr lang="nb-NO" baseline="0" dirty="0" smtClean="0"/>
              <a:t> vi – vel?</a:t>
            </a:r>
          </a:p>
          <a:p>
            <a:r>
              <a:rPr lang="nb-NO" baseline="0" dirty="0" smtClean="0"/>
              <a:t>Ikke fått til – dere er pressa på tid og vi er sikkert for sene til å spørre. </a:t>
            </a:r>
            <a:r>
              <a:rPr lang="nb-NO" baseline="0" dirty="0" err="1" smtClean="0"/>
              <a:t>Arbeidspraksisemne</a:t>
            </a:r>
            <a:endParaRPr lang="nb-NO" baseline="0" dirty="0" smtClean="0"/>
          </a:p>
          <a:p>
            <a:endParaRPr lang="nb-NO" baseline="0" dirty="0" smtClean="0"/>
          </a:p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D1AA84-D70D-4038-A9E2-F47D44042826}" type="slidenum">
              <a:rPr lang="nb-NO" smtClean="0"/>
              <a:t>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007291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 smtClean="0"/>
              <a:t>Edruelig ønskeliste</a:t>
            </a:r>
          </a:p>
          <a:p>
            <a:r>
              <a:rPr lang="nb-NO" dirty="0" smtClean="0"/>
              <a:t>Presset</a:t>
            </a:r>
          </a:p>
          <a:p>
            <a:r>
              <a:rPr lang="nb-NO" dirty="0" smtClean="0"/>
              <a:t>Faglig og sosialt</a:t>
            </a:r>
          </a:p>
          <a:p>
            <a:r>
              <a:rPr lang="nb-NO" dirty="0" smtClean="0"/>
              <a:t>Samhandling og delingskultur – og kalibrere</a:t>
            </a:r>
            <a:r>
              <a:rPr lang="nb-NO" baseline="0" dirty="0" smtClean="0"/>
              <a:t> praksis</a:t>
            </a:r>
          </a:p>
          <a:p>
            <a:r>
              <a:rPr lang="nb-NO" baseline="0" dirty="0" smtClean="0"/>
              <a:t>Mye triveligere og mer effektivt å jobbe når man har en opplevelse av felles mål og tilhørighet. Trygghet.</a:t>
            </a:r>
          </a:p>
          <a:p>
            <a:r>
              <a:rPr lang="nb-NO" baseline="0" dirty="0" err="1" smtClean="0"/>
              <a:t>Arebidsgruppe</a:t>
            </a:r>
            <a:r>
              <a:rPr lang="nb-NO" baseline="0" dirty="0" smtClean="0"/>
              <a:t> har jeg hatt før og det var veldig nyttig. Samtidig ser jeg at dere er presset på tid og kanskje greier vi å lage en plan for </a:t>
            </a:r>
            <a:r>
              <a:rPr lang="nb-NO" baseline="0" smtClean="0"/>
              <a:t>2020 i dag?</a:t>
            </a:r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D1AA84-D70D-4038-A9E2-F47D44042826}" type="slidenum">
              <a:rPr lang="nb-NO" smtClean="0"/>
              <a:t>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027784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 err="1" smtClean="0"/>
              <a:t>Speak</a:t>
            </a:r>
            <a:r>
              <a:rPr lang="nb-NO" dirty="0" smtClean="0"/>
              <a:t> </a:t>
            </a:r>
            <a:r>
              <a:rPr lang="nb-NO" dirty="0" err="1" smtClean="0"/>
              <a:t>your</a:t>
            </a:r>
            <a:r>
              <a:rPr lang="nb-NO" dirty="0" smtClean="0"/>
              <a:t> </a:t>
            </a:r>
            <a:r>
              <a:rPr lang="nb-NO" dirty="0" err="1" smtClean="0"/>
              <a:t>mind</a:t>
            </a:r>
            <a:r>
              <a:rPr lang="nb-NO" dirty="0" smtClean="0"/>
              <a:t> – elefanten i rommet skal ut.</a:t>
            </a:r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D1AA84-D70D-4038-A9E2-F47D44042826}" type="slidenum">
              <a:rPr lang="nb-NO" smtClean="0"/>
              <a:t>4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216483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5676F-34F2-469F-BC53-7832B336C8C6}" type="datetimeFigureOut">
              <a:rPr lang="nb-NO" smtClean="0"/>
              <a:t>05.12.2019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5B94B-25F8-4D6E-BB8C-3AE29633CE7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03810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5676F-34F2-469F-BC53-7832B336C8C6}" type="datetimeFigureOut">
              <a:rPr lang="nb-NO" smtClean="0"/>
              <a:t>05.12.2019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5B94B-25F8-4D6E-BB8C-3AE29633CE7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825108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5676F-34F2-469F-BC53-7832B336C8C6}" type="datetimeFigureOut">
              <a:rPr lang="nb-NO" smtClean="0"/>
              <a:t>05.12.2019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5B94B-25F8-4D6E-BB8C-3AE29633CE7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799570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5676F-34F2-469F-BC53-7832B336C8C6}" type="datetimeFigureOut">
              <a:rPr lang="nb-NO" smtClean="0"/>
              <a:t>05.12.2019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5B94B-25F8-4D6E-BB8C-3AE29633CE7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214035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5676F-34F2-469F-BC53-7832B336C8C6}" type="datetimeFigureOut">
              <a:rPr lang="nb-NO" smtClean="0"/>
              <a:t>05.12.2019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5B94B-25F8-4D6E-BB8C-3AE29633CE7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48801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5676F-34F2-469F-BC53-7832B336C8C6}" type="datetimeFigureOut">
              <a:rPr lang="nb-NO" smtClean="0"/>
              <a:t>05.12.2019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5B94B-25F8-4D6E-BB8C-3AE29633CE7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988605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5676F-34F2-469F-BC53-7832B336C8C6}" type="datetimeFigureOut">
              <a:rPr lang="nb-NO" smtClean="0"/>
              <a:t>05.12.2019</a:t>
            </a:fld>
            <a:endParaRPr lang="nb-N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5B94B-25F8-4D6E-BB8C-3AE29633CE7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697349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5676F-34F2-469F-BC53-7832B336C8C6}" type="datetimeFigureOut">
              <a:rPr lang="nb-NO" smtClean="0"/>
              <a:t>05.12.2019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5B94B-25F8-4D6E-BB8C-3AE29633CE7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291361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5676F-34F2-469F-BC53-7832B336C8C6}" type="datetimeFigureOut">
              <a:rPr lang="nb-NO" smtClean="0"/>
              <a:t>05.12.2019</a:t>
            </a:fld>
            <a:endParaRPr lang="nb-N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5B94B-25F8-4D6E-BB8C-3AE29633CE7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75666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5676F-34F2-469F-BC53-7832B336C8C6}" type="datetimeFigureOut">
              <a:rPr lang="nb-NO" smtClean="0"/>
              <a:t>05.12.2019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5B94B-25F8-4D6E-BB8C-3AE29633CE7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395632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5676F-34F2-469F-BC53-7832B336C8C6}" type="datetimeFigureOut">
              <a:rPr lang="nb-NO" smtClean="0"/>
              <a:t>05.12.2019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5B94B-25F8-4D6E-BB8C-3AE29633CE7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515013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25676F-34F2-469F-BC53-7832B336C8C6}" type="datetimeFigureOut">
              <a:rPr lang="nb-NO" smtClean="0"/>
              <a:t>05.12.2019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15B94B-25F8-4D6E-BB8C-3AE29633CE7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608090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500447"/>
            <a:ext cx="69847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400" dirty="0" smtClean="0">
                <a:solidFill>
                  <a:srgbClr val="0070C0"/>
                </a:solidFill>
              </a:rPr>
              <a:t>Evaluering STUA møtene 2019</a:t>
            </a:r>
            <a:endParaRPr lang="nb-NO" sz="2400" dirty="0">
              <a:solidFill>
                <a:srgbClr val="0070C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9552" y="1633375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STUA møter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1"/>
            <a:ext cx="3131840" cy="21500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39552" y="1259468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Temamøter</a:t>
            </a:r>
            <a:endParaRPr lang="nb-NO" dirty="0"/>
          </a:p>
        </p:txBody>
      </p:sp>
      <p:sp>
        <p:nvSpPr>
          <p:cNvPr id="5" name="TextBox 4"/>
          <p:cNvSpPr txBox="1"/>
          <p:nvPr/>
        </p:nvSpPr>
        <p:spPr>
          <a:xfrm>
            <a:off x="539552" y="2002707"/>
            <a:ext cx="230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STUA seminar</a:t>
            </a:r>
            <a:endParaRPr lang="nb-NO" dirty="0"/>
          </a:p>
        </p:txBody>
      </p:sp>
      <p:sp>
        <p:nvSpPr>
          <p:cNvPr id="7" name="Oval 6"/>
          <p:cNvSpPr/>
          <p:nvPr/>
        </p:nvSpPr>
        <p:spPr>
          <a:xfrm>
            <a:off x="3181780" y="1911323"/>
            <a:ext cx="3096560" cy="16654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 smtClean="0"/>
              <a:t>Temaene</a:t>
            </a:r>
          </a:p>
          <a:p>
            <a:pPr algn="ctr"/>
            <a:r>
              <a:rPr lang="nb-NO" dirty="0" smtClean="0"/>
              <a:t>Møtegjennomføring</a:t>
            </a:r>
          </a:p>
          <a:p>
            <a:pPr algn="ctr"/>
            <a:r>
              <a:rPr lang="nb-NO" dirty="0" smtClean="0"/>
              <a:t>Hyppighet</a:t>
            </a:r>
          </a:p>
          <a:p>
            <a:pPr algn="ctr"/>
            <a:r>
              <a:rPr lang="nb-NO" dirty="0" smtClean="0"/>
              <a:t>Tidspunkt</a:t>
            </a:r>
          </a:p>
          <a:p>
            <a:pPr algn="ctr"/>
            <a:r>
              <a:rPr lang="nb-NO" dirty="0"/>
              <a:t>A</a:t>
            </a:r>
            <a:r>
              <a:rPr lang="nb-NO" dirty="0" smtClean="0"/>
              <a:t>nnet</a:t>
            </a:r>
            <a:endParaRPr lang="nb-NO" dirty="0"/>
          </a:p>
        </p:txBody>
      </p:sp>
      <p:sp>
        <p:nvSpPr>
          <p:cNvPr id="8" name="TextBox 7"/>
          <p:cNvSpPr txBox="1"/>
          <p:nvPr/>
        </p:nvSpPr>
        <p:spPr>
          <a:xfrm>
            <a:off x="0" y="3001780"/>
            <a:ext cx="55446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400" dirty="0" smtClean="0">
                <a:solidFill>
                  <a:srgbClr val="FF0000"/>
                </a:solidFill>
              </a:rPr>
              <a:t>Møter og saker for 2019</a:t>
            </a:r>
            <a:endParaRPr lang="nb-NO" sz="24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29560" y="3371112"/>
            <a:ext cx="432048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 err="1" smtClean="0"/>
              <a:t>Studiestartsundersøkelsen</a:t>
            </a:r>
            <a:endParaRPr lang="nb-NO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 smtClean="0"/>
              <a:t>Studentundersøkelser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 smtClean="0"/>
              <a:t>Digitalisering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 err="1" smtClean="0"/>
              <a:t>EpN</a:t>
            </a:r>
            <a:endParaRPr lang="nb-NO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 smtClean="0"/>
              <a:t>Rød-grønn-blå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 smtClean="0"/>
              <a:t>Rekrutteringstiltak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 smtClean="0"/>
              <a:t>Karrieresenteret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 err="1" smtClean="0"/>
              <a:t>Arbeidspraksisemne</a:t>
            </a:r>
            <a:endParaRPr lang="nb-NO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 smtClean="0"/>
              <a:t>Karrierestøtte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 smtClean="0"/>
              <a:t>Temamøtene</a:t>
            </a:r>
            <a:endParaRPr lang="nb-NO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 smtClean="0"/>
              <a:t>CCSE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 smtClean="0"/>
              <a:t>……….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59375" y="2420888"/>
            <a:ext cx="18362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STUA skogstur</a:t>
            </a:r>
            <a:endParaRPr lang="nb-NO" dirty="0"/>
          </a:p>
        </p:txBody>
      </p:sp>
      <p:sp>
        <p:nvSpPr>
          <p:cNvPr id="11" name="TextBox 10"/>
          <p:cNvSpPr txBox="1"/>
          <p:nvPr/>
        </p:nvSpPr>
        <p:spPr>
          <a:xfrm>
            <a:off x="2555776" y="1259468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Hva synes vi om:</a:t>
            </a:r>
            <a:endParaRPr lang="nb-NO" dirty="0"/>
          </a:p>
        </p:txBody>
      </p:sp>
      <p:sp>
        <p:nvSpPr>
          <p:cNvPr id="12" name="Oval 11"/>
          <p:cNvSpPr/>
          <p:nvPr/>
        </p:nvSpPr>
        <p:spPr>
          <a:xfrm>
            <a:off x="5292080" y="4077072"/>
            <a:ext cx="3600400" cy="2391365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 smtClean="0"/>
              <a:t>Hva vil jeg høre om?</a:t>
            </a:r>
          </a:p>
          <a:p>
            <a:pPr algn="ctr"/>
            <a:r>
              <a:rPr lang="nb-NO" dirty="0" smtClean="0"/>
              <a:t>Hva kan jeg bidra med?</a:t>
            </a:r>
          </a:p>
          <a:p>
            <a:pPr algn="ctr"/>
            <a:r>
              <a:rPr lang="nb-NO" dirty="0" smtClean="0"/>
              <a:t>Hva vil jeg endre?</a:t>
            </a:r>
          </a:p>
          <a:p>
            <a:pPr algn="ctr"/>
            <a:r>
              <a:rPr lang="nb-NO" dirty="0" smtClean="0"/>
              <a:t>Hva er bra?</a:t>
            </a:r>
          </a:p>
          <a:p>
            <a:pPr algn="ctr"/>
            <a:r>
              <a:rPr lang="nb-NO" dirty="0" smtClean="0"/>
              <a:t>Hva vil jeg diskutere?</a:t>
            </a:r>
          </a:p>
          <a:p>
            <a:pPr algn="ctr"/>
            <a:r>
              <a:rPr lang="nb-NO" dirty="0" smtClean="0"/>
              <a:t>Når vil jeg gå tur?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0115874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7" grpId="0" animBg="1"/>
      <p:bldP spid="8" grpId="0"/>
      <p:bldP spid="9" grpId="0"/>
      <p:bldP spid="10" grpId="0"/>
      <p:bldP spid="11" grpId="0"/>
      <p:bldP spid="1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9178"/>
            <a:ext cx="9001000" cy="8002191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endParaRPr lang="nb-NO" b="1" dirty="0" smtClean="0"/>
          </a:p>
          <a:p>
            <a:r>
              <a:rPr lang="nb-NO" sz="2400" b="1" dirty="0" smtClean="0"/>
              <a:t>Innspill 2018</a:t>
            </a:r>
            <a:r>
              <a:rPr lang="nb-NO" sz="2400" dirty="0" smtClean="0"/>
              <a:t>:</a:t>
            </a:r>
          </a:p>
          <a:p>
            <a:r>
              <a:rPr lang="nb-NO" dirty="0" smtClean="0"/>
              <a:t> </a:t>
            </a:r>
          </a:p>
          <a:p>
            <a:pPr marL="285750" indent="-285750">
              <a:buFontTx/>
              <a:buChar char="-"/>
            </a:pPr>
            <a:r>
              <a:rPr lang="nb-NO" sz="2000" dirty="0" smtClean="0"/>
              <a:t>Innkalle til møter i </a:t>
            </a:r>
            <a:r>
              <a:rPr lang="nb-NO" sz="2000" dirty="0" err="1" smtClean="0"/>
              <a:t>outlook</a:t>
            </a:r>
            <a:r>
              <a:rPr lang="nb-NO" sz="2000" dirty="0" smtClean="0"/>
              <a:t>.</a:t>
            </a:r>
          </a:p>
          <a:p>
            <a:pPr marL="285750" indent="-285750">
              <a:buFontTx/>
              <a:buChar char="-"/>
            </a:pPr>
            <a:r>
              <a:rPr lang="nb-NO" sz="2000" dirty="0" smtClean="0"/>
              <a:t>Mer erfaringsdeling, best </a:t>
            </a:r>
            <a:r>
              <a:rPr lang="nb-NO" sz="2000" dirty="0" err="1" smtClean="0"/>
              <a:t>practice</a:t>
            </a:r>
            <a:r>
              <a:rPr lang="nb-NO" sz="2000" dirty="0" smtClean="0"/>
              <a:t> og bidrag fra instituttene på hvordan de gjør ting-  for å gjøre møtene mer relevante:</a:t>
            </a:r>
          </a:p>
          <a:p>
            <a:pPr marL="742950" lvl="1" indent="-285750">
              <a:buFontTx/>
              <a:buChar char="-"/>
            </a:pPr>
            <a:r>
              <a:rPr lang="nb-NO" sz="2000" dirty="0" smtClean="0"/>
              <a:t>Hvordan få inn mer programmering i bachelorprogrammene – særlig for de minst matematikktunge programmene.</a:t>
            </a:r>
          </a:p>
          <a:p>
            <a:pPr marL="742950" lvl="1" indent="-285750">
              <a:buFontTx/>
              <a:buChar char="-"/>
            </a:pPr>
            <a:r>
              <a:rPr lang="nb-NO" sz="2000" dirty="0" smtClean="0"/>
              <a:t>Opplæring av gruppelærere </a:t>
            </a:r>
          </a:p>
          <a:p>
            <a:pPr marL="742950" lvl="1" indent="-285750">
              <a:buFontTx/>
              <a:buChar char="-"/>
            </a:pPr>
            <a:r>
              <a:rPr lang="nb-NO" sz="2000" dirty="0" err="1" smtClean="0"/>
              <a:t>Internship</a:t>
            </a:r>
            <a:endParaRPr lang="nb-NO" sz="2000" dirty="0" smtClean="0"/>
          </a:p>
          <a:p>
            <a:pPr marL="742950" lvl="1" indent="-285750">
              <a:buFontTx/>
              <a:buChar char="-"/>
            </a:pPr>
            <a:r>
              <a:rPr lang="nb-NO" sz="2000" dirty="0" smtClean="0"/>
              <a:t>Emneevaluering</a:t>
            </a:r>
          </a:p>
          <a:p>
            <a:pPr marL="742950" lvl="1" indent="-285750">
              <a:buFontTx/>
              <a:buChar char="-"/>
            </a:pPr>
            <a:r>
              <a:rPr lang="nb-NO" sz="2000" dirty="0" smtClean="0"/>
              <a:t>Regler for </a:t>
            </a:r>
            <a:r>
              <a:rPr lang="nb-NO" sz="2000" dirty="0" err="1" smtClean="0"/>
              <a:t>obliger</a:t>
            </a:r>
            <a:endParaRPr lang="nb-NO" sz="2000" dirty="0" smtClean="0"/>
          </a:p>
          <a:p>
            <a:pPr marL="285750" indent="-285750">
              <a:buFontTx/>
              <a:buChar char="-"/>
            </a:pPr>
            <a:endParaRPr lang="nb-NO" sz="2000" dirty="0" smtClean="0"/>
          </a:p>
          <a:p>
            <a:pPr marL="285750" indent="-285750">
              <a:buFontTx/>
              <a:buChar char="-"/>
            </a:pPr>
            <a:r>
              <a:rPr lang="nb-NO" sz="2000" dirty="0" smtClean="0"/>
              <a:t>Temamøte om godkjenning av utdanning, effektivisering med nettskjema og rutinebeskrivelser</a:t>
            </a:r>
          </a:p>
          <a:p>
            <a:pPr marL="285750" indent="-285750">
              <a:buFontTx/>
              <a:buChar char="-"/>
            </a:pPr>
            <a:r>
              <a:rPr lang="nb-NO" sz="2000" dirty="0" smtClean="0"/>
              <a:t>Canvasopplæring for studiekonsulenter</a:t>
            </a:r>
          </a:p>
          <a:p>
            <a:pPr marL="285750" indent="-285750">
              <a:buFontTx/>
              <a:buChar char="-"/>
            </a:pPr>
            <a:r>
              <a:rPr lang="nb-NO" sz="2000" dirty="0" smtClean="0"/>
              <a:t>Frokostmøter (</a:t>
            </a:r>
            <a:r>
              <a:rPr lang="nb-NO" sz="2000" dirty="0" err="1" smtClean="0"/>
              <a:t>SiU</a:t>
            </a:r>
            <a:r>
              <a:rPr lang="nb-NO" sz="2000" dirty="0" smtClean="0"/>
              <a:t>, NOKUT) </a:t>
            </a:r>
            <a:r>
              <a:rPr lang="nb-NO" sz="2000" dirty="0" err="1" smtClean="0"/>
              <a:t>streames</a:t>
            </a:r>
            <a:r>
              <a:rPr lang="nb-NO" sz="2000" dirty="0" smtClean="0"/>
              <a:t> så vi kan se på i fellesskap</a:t>
            </a:r>
          </a:p>
          <a:p>
            <a:pPr marL="285750" indent="-285750">
              <a:buFontTx/>
              <a:buChar char="-"/>
            </a:pPr>
            <a:r>
              <a:rPr lang="nb-NO" sz="2000" dirty="0" smtClean="0"/>
              <a:t>Temamøter som inneholder det innkallingen sier/lover</a:t>
            </a:r>
          </a:p>
          <a:p>
            <a:pPr marL="285750" indent="-285750">
              <a:buFontTx/>
              <a:buChar char="-"/>
            </a:pPr>
            <a:r>
              <a:rPr lang="nb-NO" sz="2000" dirty="0" smtClean="0"/>
              <a:t>Flere felles arenaer, </a:t>
            </a:r>
            <a:r>
              <a:rPr lang="nb-NO" sz="2000" dirty="0" err="1" smtClean="0"/>
              <a:t>fex</a:t>
            </a:r>
            <a:r>
              <a:rPr lang="nb-NO" sz="2000" dirty="0" smtClean="0"/>
              <a:t> STUT- STUA</a:t>
            </a:r>
          </a:p>
          <a:p>
            <a:pPr marL="285750" indent="-285750">
              <a:buFontTx/>
              <a:buChar char="-"/>
            </a:pPr>
            <a:r>
              <a:rPr lang="nb-NO" sz="2000" dirty="0" err="1" smtClean="0"/>
              <a:t>Podcaste</a:t>
            </a:r>
            <a:r>
              <a:rPr lang="nb-NO" sz="2000" dirty="0" smtClean="0"/>
              <a:t> temamøter</a:t>
            </a:r>
          </a:p>
          <a:p>
            <a:pPr marL="285750" indent="-285750">
              <a:buFontTx/>
              <a:buChar char="-"/>
            </a:pPr>
            <a:r>
              <a:rPr lang="nb-NO" sz="2000" dirty="0" smtClean="0"/>
              <a:t>Fortsette med STUA seminar</a:t>
            </a:r>
          </a:p>
          <a:p>
            <a:pPr marL="285750" indent="-285750">
              <a:buFontTx/>
              <a:buChar char="-"/>
            </a:pPr>
            <a:r>
              <a:rPr lang="nb-NO" sz="2000" dirty="0" smtClean="0"/>
              <a:t>OK med møtehyppighet og møteplan</a:t>
            </a:r>
          </a:p>
          <a:p>
            <a:pPr marL="285750" indent="-285750">
              <a:buFontTx/>
              <a:buChar char="-"/>
            </a:pPr>
            <a:endParaRPr lang="nb-NO" sz="2000" dirty="0"/>
          </a:p>
          <a:p>
            <a:pPr marL="285750" indent="-285750">
              <a:buFontTx/>
              <a:buChar char="-"/>
            </a:pPr>
            <a:endParaRPr lang="nb-NO" dirty="0"/>
          </a:p>
          <a:p>
            <a:pPr marL="285750" indent="-285750">
              <a:buFontTx/>
              <a:buChar char="-"/>
            </a:pPr>
            <a:endParaRPr lang="nb-NO" dirty="0" smtClean="0"/>
          </a:p>
          <a:p>
            <a:pPr marL="285750" indent="-285750">
              <a:buFontTx/>
              <a:buChar char="-"/>
            </a:pPr>
            <a:endParaRPr lang="nb-NO" dirty="0" smtClean="0"/>
          </a:p>
        </p:txBody>
      </p:sp>
    </p:spTree>
    <p:extLst>
      <p:ext uri="{BB962C8B-B14F-4D97-AF65-F5344CB8AC3E}">
        <p14:creationId xmlns:p14="http://schemas.microsoft.com/office/powerpoint/2010/main" val="1247015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44624"/>
            <a:ext cx="9144000" cy="681337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endParaRPr lang="nb-NO" dirty="0"/>
          </a:p>
        </p:txBody>
      </p:sp>
      <p:sp>
        <p:nvSpPr>
          <p:cNvPr id="3" name="TextBox 2"/>
          <p:cNvSpPr txBox="1"/>
          <p:nvPr/>
        </p:nvSpPr>
        <p:spPr>
          <a:xfrm>
            <a:off x="539552" y="404664"/>
            <a:ext cx="7776864" cy="70788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b-NO" sz="4000" dirty="0" smtClean="0">
              <a:solidFill>
                <a:srgbClr val="7030A0"/>
              </a:solidFill>
            </a:endParaRPr>
          </a:p>
          <a:p>
            <a:endParaRPr lang="nb-NO" dirty="0"/>
          </a:p>
          <a:p>
            <a:endParaRPr lang="nb-NO" sz="3600" dirty="0" smtClean="0">
              <a:solidFill>
                <a:srgbClr val="92D050"/>
              </a:solidFill>
            </a:endParaRPr>
          </a:p>
          <a:p>
            <a:endParaRPr lang="nb-NO" sz="3600" dirty="0" smtClean="0">
              <a:solidFill>
                <a:srgbClr val="92D050"/>
              </a:solidFill>
            </a:endParaRPr>
          </a:p>
          <a:p>
            <a:pPr algn="ctr"/>
            <a:r>
              <a:rPr lang="nb-NO" sz="3600" dirty="0" smtClean="0">
                <a:solidFill>
                  <a:schemeClr val="accent4">
                    <a:lumMod val="75000"/>
                  </a:schemeClr>
                </a:solidFill>
              </a:rPr>
              <a:t>Øke relevansen for dere</a:t>
            </a:r>
          </a:p>
          <a:p>
            <a:pPr marL="285750" indent="-285750" algn="ctr">
              <a:buFontTx/>
              <a:buChar char="-"/>
            </a:pPr>
            <a:endParaRPr lang="nb-NO" sz="3600" dirty="0" smtClean="0">
              <a:solidFill>
                <a:schemeClr val="accent4">
                  <a:lumMod val="75000"/>
                </a:schemeClr>
              </a:solidFill>
            </a:endParaRPr>
          </a:p>
          <a:p>
            <a:pPr algn="ctr"/>
            <a:r>
              <a:rPr lang="nb-NO" sz="3600" dirty="0" smtClean="0">
                <a:solidFill>
                  <a:schemeClr val="accent4">
                    <a:lumMod val="75000"/>
                  </a:schemeClr>
                </a:solidFill>
              </a:rPr>
              <a:t>Mer erfaringsdeling</a:t>
            </a:r>
          </a:p>
          <a:p>
            <a:pPr marL="285750" indent="-285750" algn="ctr">
              <a:buFontTx/>
              <a:buChar char="-"/>
            </a:pPr>
            <a:endParaRPr lang="nb-NO" sz="3600" dirty="0" smtClean="0">
              <a:solidFill>
                <a:schemeClr val="accent4">
                  <a:lumMod val="75000"/>
                </a:schemeClr>
              </a:solidFill>
            </a:endParaRPr>
          </a:p>
          <a:p>
            <a:pPr algn="ctr"/>
            <a:r>
              <a:rPr lang="nb-NO" sz="3600" dirty="0" smtClean="0">
                <a:solidFill>
                  <a:schemeClr val="accent4">
                    <a:lumMod val="75000"/>
                  </a:schemeClr>
                </a:solidFill>
              </a:rPr>
              <a:t>God dialog</a:t>
            </a:r>
          </a:p>
          <a:p>
            <a:pPr algn="ctr"/>
            <a:endParaRPr lang="nb-NO" sz="3600" dirty="0">
              <a:solidFill>
                <a:schemeClr val="accent4">
                  <a:lumMod val="75000"/>
                </a:schemeClr>
              </a:solidFill>
            </a:endParaRPr>
          </a:p>
          <a:p>
            <a:pPr algn="ctr"/>
            <a:r>
              <a:rPr lang="nb-NO" sz="3600" dirty="0" smtClean="0">
                <a:solidFill>
                  <a:schemeClr val="accent4">
                    <a:lumMod val="75000"/>
                  </a:schemeClr>
                </a:solidFill>
              </a:rPr>
              <a:t>Arbeidsgruppe</a:t>
            </a:r>
          </a:p>
          <a:p>
            <a:endParaRPr lang="nb-NO" sz="3600" dirty="0" smtClean="0">
              <a:solidFill>
                <a:srgbClr val="92D050"/>
              </a:solidFill>
            </a:endParaRPr>
          </a:p>
          <a:p>
            <a:pPr marL="285750" indent="-285750">
              <a:buFontTx/>
              <a:buChar char="-"/>
            </a:pPr>
            <a:endParaRPr lang="nb-NO" dirty="0"/>
          </a:p>
          <a:p>
            <a:pPr marL="285750" indent="-285750">
              <a:buFontTx/>
              <a:buChar char="-"/>
            </a:pPr>
            <a:endParaRPr lang="nb-NO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7525" y="332656"/>
            <a:ext cx="3028950" cy="1514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6344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2843808" y="3185592"/>
            <a:ext cx="6048672" cy="341176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2400" dirty="0" smtClean="0"/>
              <a:t>Hva vil jeg høre om?</a:t>
            </a:r>
          </a:p>
          <a:p>
            <a:pPr algn="ctr"/>
            <a:r>
              <a:rPr lang="nb-NO" sz="2400" dirty="0" smtClean="0"/>
              <a:t>Hva kan jeg bidra med?</a:t>
            </a:r>
          </a:p>
          <a:p>
            <a:pPr algn="ctr"/>
            <a:r>
              <a:rPr lang="nb-NO" sz="2400" dirty="0" smtClean="0"/>
              <a:t>Hva vil jeg endre?</a:t>
            </a:r>
          </a:p>
          <a:p>
            <a:pPr algn="ctr"/>
            <a:r>
              <a:rPr lang="nb-NO" sz="2400" dirty="0" smtClean="0"/>
              <a:t>Hva er bra?</a:t>
            </a:r>
          </a:p>
          <a:p>
            <a:pPr algn="ctr"/>
            <a:r>
              <a:rPr lang="nb-NO" sz="2400" dirty="0" smtClean="0"/>
              <a:t>Hva vil jeg diskutere?</a:t>
            </a:r>
          </a:p>
          <a:p>
            <a:pPr algn="ctr"/>
            <a:r>
              <a:rPr lang="nb-NO" sz="2400" dirty="0" smtClean="0"/>
              <a:t>Når vil jeg gå tur?</a:t>
            </a:r>
            <a:endParaRPr lang="nb-NO" sz="2400" dirty="0"/>
          </a:p>
        </p:txBody>
      </p:sp>
      <p:sp>
        <p:nvSpPr>
          <p:cNvPr id="3" name="Oval 2"/>
          <p:cNvSpPr/>
          <p:nvPr/>
        </p:nvSpPr>
        <p:spPr>
          <a:xfrm>
            <a:off x="179512" y="116632"/>
            <a:ext cx="5688632" cy="31683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2800" dirty="0" smtClean="0"/>
              <a:t>Temaene</a:t>
            </a:r>
          </a:p>
          <a:p>
            <a:pPr algn="ctr"/>
            <a:r>
              <a:rPr lang="nb-NO" sz="2800" dirty="0" smtClean="0"/>
              <a:t>Møtegjennomføring</a:t>
            </a:r>
          </a:p>
          <a:p>
            <a:pPr algn="ctr"/>
            <a:r>
              <a:rPr lang="nb-NO" sz="2800" dirty="0" smtClean="0"/>
              <a:t>Hyppighet</a:t>
            </a:r>
          </a:p>
          <a:p>
            <a:pPr algn="ctr"/>
            <a:r>
              <a:rPr lang="nb-NO" sz="2800" dirty="0" smtClean="0"/>
              <a:t>Tidspunkt</a:t>
            </a:r>
          </a:p>
        </p:txBody>
      </p:sp>
    </p:spTree>
    <p:extLst>
      <p:ext uri="{BB962C8B-B14F-4D97-AF65-F5344CB8AC3E}">
        <p14:creationId xmlns:p14="http://schemas.microsoft.com/office/powerpoint/2010/main" val="24087511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548680"/>
            <a:ext cx="792088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400" dirty="0" smtClean="0">
                <a:solidFill>
                  <a:srgbClr val="7030A0"/>
                </a:solidFill>
              </a:rPr>
              <a:t>Innspill til forbedring av STUA aktiviteter</a:t>
            </a:r>
            <a:endParaRPr lang="nb-NO" sz="1400" dirty="0" smtClean="0">
              <a:solidFill>
                <a:srgbClr val="7030A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b-NO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1400" dirty="0" smtClean="0"/>
              <a:t>La </a:t>
            </a:r>
            <a:r>
              <a:rPr lang="nb-NO" sz="1400" dirty="0" smtClean="0"/>
              <a:t>instituttene være vertsinstitutt for møtene. Da kan vi bli bedre kjent med de ulike instituttene.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1400" dirty="0" smtClean="0"/>
              <a:t>Oppsummere temamøtene på felles STUA møte. Det kan være nyttig for flere å vite hva som bestemmes og diskuteres på andre arbeidsområder.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1400" dirty="0" smtClean="0"/>
              <a:t>Sende invitasjon med saksliste for temamøtene/arbeidsstuene til </a:t>
            </a:r>
            <a:r>
              <a:rPr lang="nb-NO" sz="1400" dirty="0" err="1" smtClean="0"/>
              <a:t>allestudieadm</a:t>
            </a:r>
            <a:r>
              <a:rPr lang="nb-NO" sz="1400" dirty="0" smtClean="0"/>
              <a:t>-lista. Det kan være rotering på arbeidsoppgaver på instituttene fakultetet ikke har fått med seg.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1400" dirty="0" smtClean="0"/>
              <a:t>Når det er felles STUA møter – oppfordre alle til å </a:t>
            </a:r>
            <a:r>
              <a:rPr lang="nb-NO" sz="1400" dirty="0" smtClean="0"/>
              <a:t>møte</a:t>
            </a:r>
            <a:r>
              <a:rPr lang="nb-NO" sz="1400" dirty="0"/>
              <a:t> </a:t>
            </a:r>
            <a:r>
              <a:rPr lang="nb-NO" sz="1400" dirty="0" smtClean="0"/>
              <a:t>for å bygge</a:t>
            </a:r>
            <a:r>
              <a:rPr lang="nb-NO" sz="1400" dirty="0" smtClean="0"/>
              <a:t> </a:t>
            </a:r>
            <a:r>
              <a:rPr lang="nb-NO" sz="1400" dirty="0" smtClean="0"/>
              <a:t>et kollegialt fellesskap.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1400" dirty="0" smtClean="0"/>
              <a:t>Melde inn ønsker på </a:t>
            </a:r>
            <a:r>
              <a:rPr lang="nb-NO" sz="1400" dirty="0" smtClean="0"/>
              <a:t>utvikling for eksempel med hensyn på digitale </a:t>
            </a:r>
            <a:r>
              <a:rPr lang="nb-NO" sz="1400" dirty="0" smtClean="0"/>
              <a:t>systemer</a:t>
            </a:r>
            <a:r>
              <a:rPr lang="nb-NO" sz="1400" dirty="0" smtClean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1400" smtClean="0"/>
              <a:t>Større grad av </a:t>
            </a:r>
            <a:r>
              <a:rPr lang="nb-NO" sz="1400" dirty="0" smtClean="0"/>
              <a:t>felles retningslinjer og rutiner. Særlig emneevaluering for å evaluere etter de samme kriteriene.</a:t>
            </a:r>
            <a:endParaRPr lang="nb-NO" sz="1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1400" dirty="0" smtClean="0"/>
              <a:t>STUT-STUA møter må planlegges slik at det blir en merverdi utover bare å samle disse to gruppene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1400" dirty="0" smtClean="0"/>
              <a:t>Mer deling av best </a:t>
            </a:r>
            <a:r>
              <a:rPr lang="nb-NO" sz="1400" dirty="0" err="1" smtClean="0"/>
              <a:t>practice</a:t>
            </a:r>
            <a:r>
              <a:rPr lang="nb-NO" sz="1400" dirty="0" smtClean="0"/>
              <a:t> mellom instituttene</a:t>
            </a:r>
            <a:endParaRPr lang="nb-NO" sz="1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1400" dirty="0" smtClean="0"/>
              <a:t>Temaer, tidspunkter og hyppighet på møter og arbeidsstuer er bra.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b-NO" sz="1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nb-NO" sz="1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nb-NO" sz="1400" dirty="0" smtClean="0"/>
          </a:p>
          <a:p>
            <a:endParaRPr lang="nb-NO" sz="1400" dirty="0"/>
          </a:p>
        </p:txBody>
      </p:sp>
    </p:spTree>
    <p:extLst>
      <p:ext uri="{BB962C8B-B14F-4D97-AF65-F5344CB8AC3E}">
        <p14:creationId xmlns:p14="http://schemas.microsoft.com/office/powerpoint/2010/main" val="32566972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15214</TotalTime>
  <Words>484</Words>
  <Application>Microsoft Office PowerPoint</Application>
  <PresentationFormat>On-screen Show (4:3)</PresentationFormat>
  <Paragraphs>98</Paragraphs>
  <Slides>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University of Oslo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Effektivisere og digitalisere arbeidsprosesser</dc:title>
  <dc:creator>Hanne Sølna</dc:creator>
  <cp:lastModifiedBy>Hanne Sølna</cp:lastModifiedBy>
  <cp:revision>54</cp:revision>
  <cp:lastPrinted>2018-06-08T10:50:35Z</cp:lastPrinted>
  <dcterms:created xsi:type="dcterms:W3CDTF">2018-03-12T08:07:57Z</dcterms:created>
  <dcterms:modified xsi:type="dcterms:W3CDTF">2019-12-05T11:32:17Z</dcterms:modified>
</cp:coreProperties>
</file>