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364A-877E-4AFB-933A-C557AFA57614}" type="datetimeFigureOut">
              <a:rPr lang="nb-NO" smtClean="0"/>
              <a:t>18.11.2015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AA85-84F7-4F2D-8328-B1B50B873F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140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364A-877E-4AFB-933A-C557AFA57614}" type="datetimeFigureOut">
              <a:rPr lang="nb-NO" smtClean="0"/>
              <a:t>18.11.2015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AA85-84F7-4F2D-8328-B1B50B873F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815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364A-877E-4AFB-933A-C557AFA57614}" type="datetimeFigureOut">
              <a:rPr lang="nb-NO" smtClean="0"/>
              <a:t>18.11.2015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AA85-84F7-4F2D-8328-B1B50B873F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193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364A-877E-4AFB-933A-C557AFA57614}" type="datetimeFigureOut">
              <a:rPr lang="nb-NO" smtClean="0"/>
              <a:t>18.11.2015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AA85-84F7-4F2D-8328-B1B50B873F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719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364A-877E-4AFB-933A-C557AFA57614}" type="datetimeFigureOut">
              <a:rPr lang="nb-NO" smtClean="0"/>
              <a:t>18.11.2015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AA85-84F7-4F2D-8328-B1B50B873F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866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364A-877E-4AFB-933A-C557AFA57614}" type="datetimeFigureOut">
              <a:rPr lang="nb-NO" smtClean="0"/>
              <a:t>18.11.2015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AA85-84F7-4F2D-8328-B1B50B873F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8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364A-877E-4AFB-933A-C557AFA57614}" type="datetimeFigureOut">
              <a:rPr lang="nb-NO" smtClean="0"/>
              <a:t>18.11.2015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AA85-84F7-4F2D-8328-B1B50B873F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935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364A-877E-4AFB-933A-C557AFA57614}" type="datetimeFigureOut">
              <a:rPr lang="nb-NO" smtClean="0"/>
              <a:t>18.11.2015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AA85-84F7-4F2D-8328-B1B50B873F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523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364A-877E-4AFB-933A-C557AFA57614}" type="datetimeFigureOut">
              <a:rPr lang="nb-NO" smtClean="0"/>
              <a:t>18.11.2015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AA85-84F7-4F2D-8328-B1B50B873F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937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364A-877E-4AFB-933A-C557AFA57614}" type="datetimeFigureOut">
              <a:rPr lang="nb-NO" smtClean="0"/>
              <a:t>18.11.2015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AA85-84F7-4F2D-8328-B1B50B873F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077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A364A-877E-4AFB-933A-C557AFA57614}" type="datetimeFigureOut">
              <a:rPr lang="nb-NO" smtClean="0"/>
              <a:t>18.11.2015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AA85-84F7-4F2D-8328-B1B50B873F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710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A364A-877E-4AFB-933A-C557AFA57614}" type="datetimeFigureOut">
              <a:rPr lang="nb-NO" smtClean="0"/>
              <a:t>18.11.2015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9AA85-84F7-4F2D-8328-B1B50B873F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703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io.no/studier/emner/matnat/ibv/BIO1200A/index.html" TargetMode="External"/><Relationship Id="rId13" Type="http://schemas.openxmlformats.org/officeDocument/2006/relationships/hyperlink" Target="http://www.uio.no/studier/emner/matnat/kjemi/KJM1100/index.html" TargetMode="External"/><Relationship Id="rId18" Type="http://schemas.openxmlformats.org/officeDocument/2006/relationships/hyperlink" Target="http://www.uio.no/studier/emner/matnat/ibv/MBV3060/" TargetMode="External"/><Relationship Id="rId26" Type="http://schemas.openxmlformats.org/officeDocument/2006/relationships/hyperlink" Target="http://www.uio.no/studier/emner/matnat/ibv/MBV2020/index.html" TargetMode="External"/><Relationship Id="rId3" Type="http://schemas.openxmlformats.org/officeDocument/2006/relationships/hyperlink" Target="http://www.uio.no/studier/emner/matnat/ibv/BIO2150/index.html" TargetMode="External"/><Relationship Id="rId21" Type="http://schemas.openxmlformats.org/officeDocument/2006/relationships/hyperlink" Target="http://www.uio.no/studier/emner/matnat/ibv/MBV3020/index.html" TargetMode="External"/><Relationship Id="rId7" Type="http://schemas.openxmlformats.org/officeDocument/2006/relationships/hyperlink" Target="http://www.uio.no/studier/emner/matnat/ibv/MBV1020/index.html" TargetMode="External"/><Relationship Id="rId12" Type="http://schemas.openxmlformats.org/officeDocument/2006/relationships/hyperlink" Target="http://www.uio.no/studier/emner/matnat/kjemi/KJM1001/index.html" TargetMode="External"/><Relationship Id="rId17" Type="http://schemas.openxmlformats.org/officeDocument/2006/relationships/hyperlink" Target="http://www.uio.no/studier/program/mbk/utlandet/" TargetMode="External"/><Relationship Id="rId25" Type="http://schemas.openxmlformats.org/officeDocument/2006/relationships/hyperlink" Target="http://www.uio.no/studier/emner/matnat/ibv/MBV3010/index.html" TargetMode="External"/><Relationship Id="rId2" Type="http://schemas.openxmlformats.org/officeDocument/2006/relationships/hyperlink" Target="http://www.uio.no/studier/emner/matnat/ibv/BIO2120/index.html" TargetMode="External"/><Relationship Id="rId16" Type="http://schemas.openxmlformats.org/officeDocument/2006/relationships/hyperlink" Target="http://www.uio.no/studier/emner/" TargetMode="External"/><Relationship Id="rId20" Type="http://schemas.openxmlformats.org/officeDocument/2006/relationships/hyperlink" Target="http://www.uio.no/studier/emner/matnat/ibv/MBV3090/" TargetMode="External"/><Relationship Id="rId29" Type="http://schemas.openxmlformats.org/officeDocument/2006/relationships/hyperlink" Target="http://www.uio.no/studier/emner/matnat/fys/FYS1000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io.no/studier/emner/matnat/ibv/BIO1200B/index.html" TargetMode="External"/><Relationship Id="rId11" Type="http://schemas.openxmlformats.org/officeDocument/2006/relationships/hyperlink" Target="http://www.uio.no/studier/emner/matnat/ibv/BIO1000/index.html" TargetMode="External"/><Relationship Id="rId24" Type="http://schemas.openxmlformats.org/officeDocument/2006/relationships/hyperlink" Target="http://www.uio.no/studier/emner/matnat/ibv/MBV2010/index.html" TargetMode="External"/><Relationship Id="rId5" Type="http://schemas.openxmlformats.org/officeDocument/2006/relationships/hyperlink" Target="http://www.uio.no/studier/emner/matnat/ibv/BIO2140/index.html" TargetMode="External"/><Relationship Id="rId15" Type="http://schemas.openxmlformats.org/officeDocument/2006/relationships/hyperlink" Target="http://www.uio.no/studier/emner/matnat/math/MAT1100/index.html" TargetMode="External"/><Relationship Id="rId23" Type="http://schemas.openxmlformats.org/officeDocument/2006/relationships/hyperlink" Target="http://www.uio.no/studier/emner/matnat/ibv/MBV2050/index.html" TargetMode="External"/><Relationship Id="rId28" Type="http://schemas.openxmlformats.org/officeDocument/2006/relationships/hyperlink" Target="http://www.uio.no/studier/emner/matnat/kjemi/KJM1110/index.html" TargetMode="External"/><Relationship Id="rId10" Type="http://schemas.openxmlformats.org/officeDocument/2006/relationships/hyperlink" Target="http://www.uio.no/studier/emner/hf/ifikk/EXPHIL03/index.html" TargetMode="External"/><Relationship Id="rId19" Type="http://schemas.openxmlformats.org/officeDocument/2006/relationships/hyperlink" Target="http://www.uio.no/studier/emner/matnat/ibv/MBV3070/" TargetMode="External"/><Relationship Id="rId4" Type="http://schemas.openxmlformats.org/officeDocument/2006/relationships/hyperlink" Target="http://www.uio.no/studier/emner/matnat/ibv/BIO2100/index.html" TargetMode="External"/><Relationship Id="rId9" Type="http://schemas.openxmlformats.org/officeDocument/2006/relationships/hyperlink" Target="http://www.uio.no/studier/emner/matnat/ibv/MBV1010/index.html" TargetMode="External"/><Relationship Id="rId14" Type="http://schemas.openxmlformats.org/officeDocument/2006/relationships/hyperlink" Target="http://www.uio.no/studier/emner/matnat/math/MAT1001/index.html" TargetMode="External"/><Relationship Id="rId22" Type="http://schemas.openxmlformats.org/officeDocument/2006/relationships/hyperlink" Target="http://www.uio.no/studier/emner/matnat/ibv/MBV3050/index.html" TargetMode="External"/><Relationship Id="rId27" Type="http://schemas.openxmlformats.org/officeDocument/2006/relationships/hyperlink" Target="http://www.uio.no/studier/emner/matnat/ibv/MBV1050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Husk overgangsordninger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STUA 18.11.2015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1047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Nye programmer, nye emnematriser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Studieprogram/-retning skifter eier</a:t>
            </a:r>
          </a:p>
          <a:p>
            <a:r>
              <a:rPr lang="nb-NO" dirty="0" smtClean="0"/>
              <a:t>Program/-retning slåes sammen/deles opp</a:t>
            </a:r>
          </a:p>
          <a:p>
            <a:r>
              <a:rPr lang="nb-NO" dirty="0" smtClean="0"/>
              <a:t>Gamle emner erstattes av nye emner</a:t>
            </a:r>
          </a:p>
          <a:p>
            <a:r>
              <a:rPr lang="nb-NO" dirty="0" smtClean="0"/>
              <a:t>Emner endrer semester for undervisning</a:t>
            </a:r>
          </a:p>
          <a:p>
            <a:r>
              <a:rPr lang="nb-NO" dirty="0" smtClean="0"/>
              <a:t>Nye emner inn i programmet</a:t>
            </a:r>
          </a:p>
          <a:p>
            <a:r>
              <a:rPr lang="nb-NO" dirty="0" smtClean="0"/>
              <a:t>Emner bygger på hverandre (kanskje på andre måter)</a:t>
            </a:r>
          </a:p>
          <a:p>
            <a:r>
              <a:rPr lang="nb-NO" dirty="0" smtClean="0"/>
              <a:t>Flere emner stokkes om på ny måte og blir til nye emner (2 emner til 2 nye, eller 2 emner til 1 nytt)</a:t>
            </a:r>
          </a:p>
          <a:p>
            <a:pPr marL="0" indent="0">
              <a:buNone/>
            </a:pPr>
            <a:r>
              <a:rPr lang="nb-NO" dirty="0" smtClean="0"/>
              <a:t>Hvilke </a:t>
            </a:r>
            <a:r>
              <a:rPr lang="nb-NO" b="1" dirty="0" smtClean="0"/>
              <a:t>konsekvenser</a:t>
            </a:r>
            <a:r>
              <a:rPr lang="nb-NO" dirty="0" smtClean="0"/>
              <a:t> får dette for studenter som av ulike årsaker ikke har fulgt/kan følge anbefalt løp?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80048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Overgang for hvem?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Student </a:t>
            </a:r>
            <a:r>
              <a:rPr lang="nb-NO" dirty="0"/>
              <a:t>blir forsinket på et studieprogram</a:t>
            </a:r>
            <a:r>
              <a:rPr lang="nb-NO" dirty="0" smtClean="0"/>
              <a:t>/- retning</a:t>
            </a:r>
            <a:endParaRPr lang="nb-NO" dirty="0"/>
          </a:p>
          <a:p>
            <a:r>
              <a:rPr lang="nb-NO" dirty="0" smtClean="0"/>
              <a:t>Student </a:t>
            </a:r>
            <a:r>
              <a:rPr lang="nb-NO" dirty="0"/>
              <a:t>blir forsinket på et studieprogram/retning som bytter institutt og til dels ganske mye innhold(ELITE, meteorologi eller biokjemi)</a:t>
            </a:r>
          </a:p>
          <a:p>
            <a:r>
              <a:rPr lang="nb-NO" dirty="0" smtClean="0"/>
              <a:t>Student </a:t>
            </a:r>
            <a:r>
              <a:rPr lang="nb-NO" dirty="0"/>
              <a:t>ønsker å bytte program fra gammel til ny (eller motsatt hvis har mange emner fra før)</a:t>
            </a:r>
          </a:p>
          <a:p>
            <a:r>
              <a:rPr lang="nb-NO" dirty="0" smtClean="0"/>
              <a:t>Student </a:t>
            </a:r>
            <a:r>
              <a:rPr lang="nb-NO" dirty="0"/>
              <a:t>blir tatt opp høst 17 og har tatt en del emner (eller f.eks. årsenhet) fra før og ergo blir i utakt med kullet sitt. Kan ikke følge nytt studieløp, </a:t>
            </a:r>
            <a:r>
              <a:rPr lang="nb-NO" dirty="0" smtClean="0"/>
              <a:t>usikkert om alle </a:t>
            </a:r>
            <a:r>
              <a:rPr lang="nb-NO" dirty="0"/>
              <a:t>emner studenten må ta tilbys ennå.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45814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nb-NO" dirty="0" smtClean="0"/>
              <a:t>Emner tilgjengelig fra H17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13907"/>
              </p:ext>
            </p:extLst>
          </p:nvPr>
        </p:nvGraphicFramePr>
        <p:xfrm>
          <a:off x="395536" y="1700809"/>
          <a:ext cx="2745632" cy="3748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7"/>
                <a:gridCol w="801957"/>
                <a:gridCol w="899829"/>
                <a:gridCol w="899829"/>
              </a:tblGrid>
              <a:tr h="5556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6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Utviklingssemester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59652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5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Ex. Phil.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Studieretningsspesifikt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Studieretningsspesifikt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4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Evolusjon og genetikk (+ beregninger)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Studieretningsspesifikt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Studieretningsspesifikt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</a:tr>
              <a:tr h="58457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3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Celle- og molekylærbiologi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Fysiologi (+ lab + beregninger)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Statistikk/matematikk (+ beregninger)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</a:tr>
              <a:tr h="5358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2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Biologisk mangfold (+lab + felt)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Biokjemi (+ lab)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Fysikk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</a:tr>
              <a:tr h="9002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1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000" dirty="0" err="1">
                          <a:effectLst/>
                        </a:rPr>
                        <a:t>Biovitenskap</a:t>
                      </a:r>
                      <a:r>
                        <a:rPr lang="nn-NO" sz="1000" dirty="0">
                          <a:effectLst/>
                        </a:rPr>
                        <a:t> (teori, lab, felt </a:t>
                      </a:r>
                      <a:r>
                        <a:rPr lang="nn-NO" sz="1000" dirty="0" err="1">
                          <a:effectLst/>
                        </a:rPr>
                        <a:t>knyttet</a:t>
                      </a:r>
                      <a:r>
                        <a:rPr lang="nn-NO" sz="1000" dirty="0">
                          <a:effectLst/>
                        </a:rPr>
                        <a:t> mot CSE@IBV)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CSE@IBV (programmering for analyse + modellering)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Generell kjemi (+ lab)</a:t>
                      </a:r>
                      <a:endParaRPr lang="nb-NO" sz="9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4661" marR="54661" marT="0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44736"/>
              </p:ext>
            </p:extLst>
          </p:nvPr>
        </p:nvGraphicFramePr>
        <p:xfrm>
          <a:off x="3275856" y="1700808"/>
          <a:ext cx="2376264" cy="3744416"/>
        </p:xfrm>
        <a:graphic>
          <a:graphicData uri="http://schemas.openxmlformats.org/drawingml/2006/table">
            <a:tbl>
              <a:tblPr/>
              <a:tblGrid>
                <a:gridCol w="581502"/>
                <a:gridCol w="188863"/>
                <a:gridCol w="770365"/>
                <a:gridCol w="835534"/>
              </a:tblGrid>
              <a:tr h="576064"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2"/>
                        </a:rPr>
                        <a:t>BIO2120 - Evolusjonsbiologi</a:t>
                      </a:r>
                      <a:endParaRPr lang="nb-NO" sz="800" dirty="0">
                        <a:effectLst/>
                      </a:endParaRPr>
                    </a:p>
                  </a:txBody>
                  <a:tcPr marL="91991" marR="45996" marT="45996" marB="45996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nb-NO" sz="800" dirty="0">
                          <a:effectLst/>
                        </a:rPr>
                        <a:t>Valgfritt emne</a:t>
                      </a:r>
                    </a:p>
                  </a:txBody>
                  <a:tcPr marL="91991" marR="45996" marT="45996" marB="45996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EB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>
                          <a:effectLst/>
                        </a:rPr>
                        <a:t>Valgfritt emne</a:t>
                      </a:r>
                    </a:p>
                  </a:txBody>
                  <a:tcPr marL="91991" marR="45996" marT="45996" marB="45996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EB1"/>
                    </a:solidFill>
                  </a:tcPr>
                </a:tc>
              </a:tr>
              <a:tr h="576064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3"/>
                        </a:rPr>
                        <a:t>BIO2150 - </a:t>
                      </a:r>
                      <a:r>
                        <a:rPr lang="nb-NO" sz="800" u="sng" dirty="0" err="1">
                          <a:solidFill>
                            <a:srgbClr val="0B5A9D"/>
                          </a:solidFill>
                          <a:effectLst/>
                          <a:hlinkClick r:id="rId3"/>
                        </a:rPr>
                        <a:t>Biostatistikk</a:t>
                      </a:r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3"/>
                        </a:rPr>
                        <a:t> og studiedesign</a:t>
                      </a:r>
                      <a:endParaRPr lang="nb-NO" sz="800" dirty="0">
                        <a:effectLst/>
                      </a:endParaRPr>
                    </a:p>
                  </a:txBody>
                  <a:tcPr marL="91991" marR="45996" marT="45996" marB="45996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 dirty="0">
                          <a:effectLst/>
                        </a:rPr>
                        <a:t>Valgfritt emne</a:t>
                      </a:r>
                    </a:p>
                  </a:txBody>
                  <a:tcPr marL="91991" marR="45996" marT="45996" marB="45996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EB1"/>
                    </a:solidFill>
                  </a:tcPr>
                </a:tc>
              </a:tr>
              <a:tr h="57606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4"/>
                        </a:rPr>
                        <a:t>BIO2100 - Generell økologi</a:t>
                      </a:r>
                      <a:endParaRPr lang="nb-NO" sz="800" dirty="0">
                        <a:effectLst/>
                      </a:endParaRPr>
                    </a:p>
                  </a:txBody>
                  <a:tcPr marL="91991" marR="45996" marT="45996" marB="45996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5"/>
                        </a:rPr>
                        <a:t>BIO2140 - Molekylærbiologi og biologiske metoder</a:t>
                      </a:r>
                      <a:endParaRPr lang="nb-NO" sz="800" dirty="0">
                        <a:effectLst/>
                      </a:endParaRPr>
                    </a:p>
                  </a:txBody>
                  <a:tcPr marL="91991" marR="45996" marT="45996" marB="45996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576537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nb-NO" sz="800" u="sng">
                          <a:solidFill>
                            <a:srgbClr val="0B5A9D"/>
                          </a:solidFill>
                          <a:effectLst/>
                          <a:hlinkClick r:id="rId6"/>
                        </a:rPr>
                        <a:t>BIO1200B - Biologisk mangfold B</a:t>
                      </a:r>
                      <a:endParaRPr lang="nb-NO" sz="800">
                        <a:effectLst/>
                      </a:endParaRPr>
                    </a:p>
                  </a:txBody>
                  <a:tcPr marL="91991" marR="45996" marT="45996" marB="45996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7"/>
                        </a:rPr>
                        <a:t>MBV1020 - Fysiologi</a:t>
                      </a:r>
                      <a:endParaRPr lang="nb-NO" sz="800" dirty="0">
                        <a:effectLst/>
                      </a:endParaRPr>
                    </a:p>
                  </a:txBody>
                  <a:tcPr marL="91991" marR="45996" marT="45996" marB="45996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>
                          <a:effectLst/>
                        </a:rPr>
                        <a:t>Valgfritt emne</a:t>
                      </a:r>
                    </a:p>
                  </a:txBody>
                  <a:tcPr marL="91991" marR="45996" marT="45996" marB="45996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EB1"/>
                    </a:solidFill>
                  </a:tcPr>
                </a:tc>
              </a:tr>
              <a:tr h="57606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nb-NO" sz="800" u="sng">
                          <a:solidFill>
                            <a:srgbClr val="0B5A9D"/>
                          </a:solidFill>
                          <a:effectLst/>
                          <a:hlinkClick r:id="rId8"/>
                        </a:rPr>
                        <a:t>BIO1200A - Biologisk mangfold</a:t>
                      </a:r>
                      <a:endParaRPr lang="nb-NO" sz="800">
                        <a:effectLst/>
                      </a:endParaRPr>
                    </a:p>
                  </a:txBody>
                  <a:tcPr marL="91991" marR="45996" marT="45996" marB="45996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9"/>
                        </a:rPr>
                        <a:t>MBV1010 - Cellebiologi og genetikk</a:t>
                      </a:r>
                      <a:endParaRPr lang="nb-NO" sz="800" dirty="0">
                        <a:effectLst/>
                      </a:endParaRPr>
                    </a:p>
                  </a:txBody>
                  <a:tcPr marL="91991" marR="45996" marT="45996" marB="45996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 u="sng">
                          <a:solidFill>
                            <a:srgbClr val="0B5A9D"/>
                          </a:solidFill>
                          <a:effectLst/>
                          <a:hlinkClick r:id="rId10"/>
                        </a:rPr>
                        <a:t>EXPHIL03 - Examen philosophicum</a:t>
                      </a:r>
                      <a:endParaRPr lang="nb-NO" sz="800">
                        <a:effectLst/>
                      </a:endParaRPr>
                    </a:p>
                  </a:txBody>
                  <a:tcPr marL="91991" marR="45996" marT="45996" marB="45996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63623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nn-NO" sz="800" u="sng" dirty="0">
                          <a:solidFill>
                            <a:srgbClr val="0B5A9D"/>
                          </a:solidFill>
                          <a:effectLst/>
                          <a:hlinkClick r:id="rId11"/>
                        </a:rPr>
                        <a:t>BIO1000 - Grunnkurs i </a:t>
                      </a:r>
                      <a:r>
                        <a:rPr lang="nn-NO" sz="800" u="sng" dirty="0" err="1">
                          <a:solidFill>
                            <a:srgbClr val="0B5A9D"/>
                          </a:solidFill>
                          <a:effectLst/>
                          <a:hlinkClick r:id="rId11"/>
                        </a:rPr>
                        <a:t>biologi</a:t>
                      </a:r>
                      <a:r>
                        <a:rPr lang="nn-NO" sz="800" dirty="0" err="1">
                          <a:effectLst/>
                        </a:rPr>
                        <a:t>og</a:t>
                      </a:r>
                      <a:r>
                        <a:rPr lang="nn-NO" sz="800" dirty="0">
                          <a:effectLst/>
                        </a:rPr>
                        <a:t> </a:t>
                      </a:r>
                      <a:r>
                        <a:rPr lang="nn-NO" sz="800" dirty="0" err="1">
                          <a:effectLst/>
                        </a:rPr>
                        <a:t>emner</a:t>
                      </a:r>
                      <a:r>
                        <a:rPr lang="nn-NO" sz="800" dirty="0">
                          <a:effectLst/>
                        </a:rPr>
                        <a:t> i HMS</a:t>
                      </a:r>
                    </a:p>
                  </a:txBody>
                  <a:tcPr marL="91991" marR="45996" marT="45996" marB="45996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12"/>
                        </a:rPr>
                        <a:t>KJM1001 - Innføring i kjemi</a:t>
                      </a:r>
                      <a:r>
                        <a:rPr lang="nb-NO" sz="800" dirty="0">
                          <a:effectLst/>
                        </a:rPr>
                        <a:t> /</a:t>
                      </a:r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13"/>
                        </a:rPr>
                        <a:t>KJM1100 - Generell kjemi</a:t>
                      </a:r>
                      <a:endParaRPr lang="nb-NO" sz="800" dirty="0">
                        <a:effectLst/>
                      </a:endParaRPr>
                    </a:p>
                  </a:txBody>
                  <a:tcPr marL="91991" marR="45996" marT="45996" marB="45996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800" u="sng" dirty="0">
                          <a:solidFill>
                            <a:srgbClr val="0B5A9D"/>
                          </a:solidFill>
                          <a:effectLst/>
                          <a:hlinkClick r:id="rId14"/>
                        </a:rPr>
                        <a:t>MAT1001 - Matematikk 1</a:t>
                      </a:r>
                      <a:r>
                        <a:rPr lang="fi-FI" sz="800" dirty="0">
                          <a:effectLst/>
                        </a:rPr>
                        <a:t> /</a:t>
                      </a:r>
                      <a:r>
                        <a:rPr lang="fi-FI" sz="800" u="sng" dirty="0">
                          <a:solidFill>
                            <a:srgbClr val="0B5A9D"/>
                          </a:solidFill>
                          <a:effectLst/>
                          <a:hlinkClick r:id="rId15"/>
                        </a:rPr>
                        <a:t>MAT1100 - Kalkulus</a:t>
                      </a:r>
                      <a:r>
                        <a:rPr lang="fi-FI" sz="800" dirty="0">
                          <a:effectLst/>
                        </a:rPr>
                        <a:t> *</a:t>
                      </a:r>
                    </a:p>
                  </a:txBody>
                  <a:tcPr marL="91991" marR="45996" marT="45996" marB="45996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872332"/>
              </p:ext>
            </p:extLst>
          </p:nvPr>
        </p:nvGraphicFramePr>
        <p:xfrm>
          <a:off x="5724129" y="1700808"/>
          <a:ext cx="3240360" cy="3744416"/>
        </p:xfrm>
        <a:graphic>
          <a:graphicData uri="http://schemas.openxmlformats.org/drawingml/2006/table">
            <a:tbl>
              <a:tblPr/>
              <a:tblGrid>
                <a:gridCol w="904287"/>
                <a:gridCol w="1039928"/>
                <a:gridCol w="1296145"/>
              </a:tblGrid>
              <a:tr h="841701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16"/>
                        </a:rPr>
                        <a:t>Valgfrie emner</a:t>
                      </a:r>
                      <a:r>
                        <a:rPr lang="nb-NO" sz="800" dirty="0">
                          <a:effectLst/>
                        </a:rPr>
                        <a:t> / </a:t>
                      </a:r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17"/>
                        </a:rPr>
                        <a:t>Utenlandsopphold</a:t>
                      </a:r>
                      <a:endParaRPr lang="nb-NO" sz="800" dirty="0">
                        <a:effectLst/>
                      </a:endParaRPr>
                    </a:p>
                  </a:txBody>
                  <a:tcPr marL="42378" marR="21189" marT="21189" marB="21189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EB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 dirty="0">
                          <a:effectLst/>
                        </a:rPr>
                        <a:t> </a:t>
                      </a:r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18"/>
                        </a:rPr>
                        <a:t>MBV3060 - Generell mikrobiologi</a:t>
                      </a:r>
                      <a:r>
                        <a:rPr lang="nb-NO" sz="800" dirty="0">
                          <a:effectLst/>
                        </a:rPr>
                        <a:t> /</a:t>
                      </a:r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19"/>
                        </a:rPr>
                        <a:t>MBV3070 - </a:t>
                      </a:r>
                      <a:r>
                        <a:rPr lang="nb-NO" sz="800" u="sng" dirty="0" err="1">
                          <a:solidFill>
                            <a:srgbClr val="0B5A9D"/>
                          </a:solidFill>
                          <a:effectLst/>
                          <a:hlinkClick r:id="rId19"/>
                        </a:rPr>
                        <a:t>Bioinformatikk</a:t>
                      </a:r>
                      <a:r>
                        <a:rPr lang="nb-NO" sz="800" dirty="0">
                          <a:effectLst/>
                        </a:rPr>
                        <a:t> /</a:t>
                      </a:r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20"/>
                        </a:rPr>
                        <a:t>MBV3090 - Forskningslitteratur i kreftbiologi </a:t>
                      </a:r>
                      <a:r>
                        <a:rPr lang="nb-NO" sz="800" dirty="0" smtClean="0">
                          <a:effectLst/>
                        </a:rPr>
                        <a:t>***/</a:t>
                      </a:r>
                      <a:r>
                        <a:rPr lang="nb-NO" sz="800" dirty="0">
                          <a:effectLst/>
                        </a:rPr>
                        <a:t> </a:t>
                      </a:r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16"/>
                        </a:rPr>
                        <a:t>Valgfrie emner</a:t>
                      </a:r>
                      <a:r>
                        <a:rPr lang="nb-NO" sz="800" dirty="0">
                          <a:effectLst/>
                        </a:rPr>
                        <a:t> /</a:t>
                      </a:r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17"/>
                        </a:rPr>
                        <a:t>Utenlandsopphold</a:t>
                      </a:r>
                      <a:endParaRPr lang="nb-NO" sz="800" dirty="0">
                        <a:effectLst/>
                      </a:endParaRPr>
                    </a:p>
                  </a:txBody>
                  <a:tcPr marL="42378" marR="21189" marT="21189" marB="21189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4443"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21"/>
                        </a:rPr>
                        <a:t>MBV3020 - Molekylær genetikk og utviklingsbiologi</a:t>
                      </a:r>
                      <a:endParaRPr lang="nb-NO" sz="800" dirty="0">
                        <a:effectLst/>
                      </a:endParaRPr>
                    </a:p>
                  </a:txBody>
                  <a:tcPr marL="42378" marR="21189" marT="21189" marB="21189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2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22"/>
                        </a:rPr>
                        <a:t>MBV3050 - Humanfysiologi</a:t>
                      </a:r>
                      <a:r>
                        <a:rPr lang="nb-NO" sz="800" dirty="0">
                          <a:effectLst/>
                        </a:rPr>
                        <a:t> *** /</a:t>
                      </a:r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10"/>
                        </a:rPr>
                        <a:t>EXPHIL03 - </a:t>
                      </a:r>
                      <a:r>
                        <a:rPr lang="nb-NO" sz="800" dirty="0" smtClean="0">
                          <a:effectLst/>
                        </a:rPr>
                        <a:t>**/</a:t>
                      </a:r>
                      <a:r>
                        <a:rPr lang="nb-NO" sz="800" dirty="0">
                          <a:effectLst/>
                        </a:rPr>
                        <a:t> </a:t>
                      </a:r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16"/>
                        </a:rPr>
                        <a:t>Valgfritt emne</a:t>
                      </a:r>
                      <a:endParaRPr lang="nb-NO" sz="800" dirty="0">
                        <a:effectLst/>
                      </a:endParaRPr>
                    </a:p>
                  </a:txBody>
                  <a:tcPr marL="42378" marR="21189" marT="21189" marB="21189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23"/>
                        </a:rPr>
                        <a:t>MBV2050 - Biokjemi II - </a:t>
                      </a:r>
                      <a:r>
                        <a:rPr lang="nb-NO" sz="800" u="sng" dirty="0" err="1">
                          <a:solidFill>
                            <a:srgbClr val="0B5A9D"/>
                          </a:solidFill>
                          <a:effectLst/>
                          <a:hlinkClick r:id="rId23"/>
                        </a:rPr>
                        <a:t>Bioenergetikk</a:t>
                      </a:r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23"/>
                        </a:rPr>
                        <a:t> og metabolisme</a:t>
                      </a:r>
                      <a:endParaRPr lang="nb-NO" sz="800" dirty="0">
                        <a:effectLst/>
                      </a:endParaRPr>
                    </a:p>
                  </a:txBody>
                  <a:tcPr marL="42378" marR="21189" marT="21189" marB="21189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2DF"/>
                    </a:solidFill>
                  </a:tcPr>
                </a:tc>
              </a:tr>
              <a:tr h="356433"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24"/>
                        </a:rPr>
                        <a:t>MBV2010 - Molekylærbiologi</a:t>
                      </a:r>
                      <a:endParaRPr lang="nb-NO" sz="800" dirty="0">
                        <a:effectLst/>
                      </a:endParaRPr>
                    </a:p>
                  </a:txBody>
                  <a:tcPr marL="42378" marR="21189" marT="21189" marB="21189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2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 u="sng">
                          <a:solidFill>
                            <a:srgbClr val="0B5A9D"/>
                          </a:solidFill>
                          <a:effectLst/>
                          <a:hlinkClick r:id="rId25"/>
                        </a:rPr>
                        <a:t>MBV3010 - Videregående cellebiologi</a:t>
                      </a:r>
                      <a:endParaRPr lang="nb-NO" sz="800">
                        <a:effectLst/>
                      </a:endParaRPr>
                    </a:p>
                  </a:txBody>
                  <a:tcPr marL="42378" marR="21189" marT="21189" marB="21189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2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 u="sng">
                          <a:solidFill>
                            <a:srgbClr val="0B5A9D"/>
                          </a:solidFill>
                          <a:effectLst/>
                          <a:hlinkClick r:id="rId26"/>
                        </a:rPr>
                        <a:t>MBV2020 - Laboratoriekurs i biokjemi og molekylærbiologi</a:t>
                      </a:r>
                      <a:endParaRPr lang="nb-NO" sz="800">
                        <a:effectLst/>
                      </a:endParaRPr>
                    </a:p>
                  </a:txBody>
                  <a:tcPr marL="42378" marR="21189" marT="21189" marB="21189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2DF"/>
                    </a:solidFill>
                  </a:tcPr>
                </a:tc>
              </a:tr>
              <a:tr h="524359"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7"/>
                        </a:rPr>
                        <a:t>MBV1020 - Fysiologi</a:t>
                      </a:r>
                      <a:endParaRPr lang="nb-NO" sz="800" dirty="0">
                        <a:effectLst/>
                      </a:endParaRPr>
                    </a:p>
                  </a:txBody>
                  <a:tcPr marL="42378" marR="21189" marT="21189" marB="21189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2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 u="sng">
                          <a:solidFill>
                            <a:srgbClr val="0B5A9D"/>
                          </a:solidFill>
                          <a:effectLst/>
                          <a:hlinkClick r:id="rId10"/>
                        </a:rPr>
                        <a:t>EXPHIL03 - Examen philosophicum</a:t>
                      </a:r>
                      <a:r>
                        <a:rPr lang="nb-NO" sz="800">
                          <a:effectLst/>
                        </a:rPr>
                        <a:t> ** / </a:t>
                      </a:r>
                      <a:r>
                        <a:rPr lang="nb-NO" sz="800" u="sng">
                          <a:solidFill>
                            <a:srgbClr val="0B5A9D"/>
                          </a:solidFill>
                          <a:effectLst/>
                          <a:hlinkClick r:id="rId16"/>
                        </a:rPr>
                        <a:t>Valgfritt emne</a:t>
                      </a:r>
                      <a:endParaRPr lang="nb-NO" sz="800">
                        <a:effectLst/>
                      </a:endParaRPr>
                    </a:p>
                  </a:txBody>
                  <a:tcPr marL="42378" marR="21189" marT="21189" marB="21189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27"/>
                        </a:rPr>
                        <a:t>MBV1050 - Biokjemi I - </a:t>
                      </a:r>
                      <a:r>
                        <a:rPr lang="nb-NO" sz="800" u="sng" dirty="0" err="1">
                          <a:solidFill>
                            <a:srgbClr val="0B5A9D"/>
                          </a:solidFill>
                          <a:effectLst/>
                          <a:hlinkClick r:id="rId27"/>
                        </a:rPr>
                        <a:t>Biomolekylers</a:t>
                      </a:r>
                      <a:r>
                        <a:rPr lang="nb-NO" sz="800" u="sng" dirty="0">
                          <a:solidFill>
                            <a:srgbClr val="0B5A9D"/>
                          </a:solidFill>
                          <a:effectLst/>
                          <a:hlinkClick r:id="rId27"/>
                        </a:rPr>
                        <a:t> struktur og funksjon</a:t>
                      </a:r>
                      <a:endParaRPr lang="nb-NO" sz="800" dirty="0">
                        <a:effectLst/>
                      </a:endParaRPr>
                    </a:p>
                  </a:txBody>
                  <a:tcPr marL="42378" marR="21189" marT="21189" marB="21189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2DF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 u="sng">
                          <a:solidFill>
                            <a:srgbClr val="0B5A9D"/>
                          </a:solidFill>
                          <a:effectLst/>
                          <a:hlinkClick r:id="rId9"/>
                        </a:rPr>
                        <a:t>MBV1010 - Cellebiologi og genetikk</a:t>
                      </a:r>
                      <a:endParaRPr lang="nb-NO" sz="800">
                        <a:effectLst/>
                      </a:endParaRPr>
                    </a:p>
                  </a:txBody>
                  <a:tcPr marL="42378" marR="21189" marT="21189" marB="21189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2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 u="sng">
                          <a:solidFill>
                            <a:srgbClr val="0B5A9D"/>
                          </a:solidFill>
                          <a:effectLst/>
                          <a:hlinkClick r:id="rId28"/>
                        </a:rPr>
                        <a:t>KJM1110 - Organisk kjemi I</a:t>
                      </a:r>
                      <a:endParaRPr lang="nb-NO" sz="800">
                        <a:effectLst/>
                      </a:endParaRPr>
                    </a:p>
                  </a:txBody>
                  <a:tcPr marL="42378" marR="21189" marT="21189" marB="21189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2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 u="sng">
                          <a:solidFill>
                            <a:srgbClr val="0B5A9D"/>
                          </a:solidFill>
                          <a:effectLst/>
                          <a:hlinkClick r:id="rId29"/>
                        </a:rPr>
                        <a:t>FYS1000 - Fysikk-basisfag for naturvitenskap og medisin</a:t>
                      </a:r>
                      <a:endParaRPr lang="nb-NO" sz="800">
                        <a:effectLst/>
                      </a:endParaRPr>
                    </a:p>
                  </a:txBody>
                  <a:tcPr marL="42378" marR="21189" marT="21189" marB="21189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2DF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t"/>
                      <a:r>
                        <a:rPr lang="nn-NO" sz="800" u="sng">
                          <a:solidFill>
                            <a:srgbClr val="0B5A9D"/>
                          </a:solidFill>
                          <a:effectLst/>
                          <a:hlinkClick r:id="rId11"/>
                        </a:rPr>
                        <a:t>BIO1000 - Grunnkurs i biologi</a:t>
                      </a:r>
                      <a:r>
                        <a:rPr lang="nn-NO" sz="800">
                          <a:effectLst/>
                        </a:rPr>
                        <a:t>og emner i HMS</a:t>
                      </a:r>
                    </a:p>
                  </a:txBody>
                  <a:tcPr marL="42378" marR="21189" marT="21189" marB="21189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2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800" u="sng">
                          <a:solidFill>
                            <a:srgbClr val="0B5A9D"/>
                          </a:solidFill>
                          <a:effectLst/>
                          <a:hlinkClick r:id="rId12"/>
                        </a:rPr>
                        <a:t>KJM1001 - Innføring i kjemi</a:t>
                      </a:r>
                      <a:r>
                        <a:rPr lang="nb-NO" sz="800">
                          <a:effectLst/>
                        </a:rPr>
                        <a:t> /</a:t>
                      </a:r>
                      <a:r>
                        <a:rPr lang="nb-NO" sz="800" u="sng">
                          <a:solidFill>
                            <a:srgbClr val="0B5A9D"/>
                          </a:solidFill>
                          <a:effectLst/>
                          <a:hlinkClick r:id="rId13"/>
                        </a:rPr>
                        <a:t>KJM1100 - Generell kjemi</a:t>
                      </a:r>
                      <a:endParaRPr lang="nb-NO" sz="800">
                        <a:effectLst/>
                      </a:endParaRPr>
                    </a:p>
                  </a:txBody>
                  <a:tcPr marL="42378" marR="21189" marT="21189" marB="21189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2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800" u="sng" dirty="0">
                          <a:solidFill>
                            <a:srgbClr val="0B5A9D"/>
                          </a:solidFill>
                          <a:effectLst/>
                          <a:hlinkClick r:id="rId14"/>
                        </a:rPr>
                        <a:t>MAT1001 - Matematikk 1</a:t>
                      </a:r>
                      <a:r>
                        <a:rPr lang="fi-FI" sz="800" dirty="0">
                          <a:effectLst/>
                        </a:rPr>
                        <a:t> /</a:t>
                      </a:r>
                      <a:r>
                        <a:rPr lang="fi-FI" sz="800" u="sng" dirty="0">
                          <a:solidFill>
                            <a:srgbClr val="0B5A9D"/>
                          </a:solidFill>
                          <a:effectLst/>
                          <a:hlinkClick r:id="rId15"/>
                        </a:rPr>
                        <a:t>MAT1100 - Kalkulus</a:t>
                      </a:r>
                      <a:r>
                        <a:rPr lang="fi-FI" sz="800" dirty="0">
                          <a:effectLst/>
                        </a:rPr>
                        <a:t> *</a:t>
                      </a:r>
                    </a:p>
                  </a:txBody>
                  <a:tcPr marL="42378" marR="21189" marT="21189" marB="21189">
                    <a:lnL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D0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2D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95536" y="1268760"/>
            <a:ext cx="84969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200" dirty="0" smtClean="0">
                <a:solidFill>
                  <a:schemeClr val="bg1"/>
                </a:solidFill>
              </a:rPr>
              <a:t>                </a:t>
            </a:r>
            <a:r>
              <a:rPr lang="nb-NO" sz="1400" dirty="0" smtClean="0">
                <a:solidFill>
                  <a:schemeClr val="bg1"/>
                </a:solidFill>
              </a:rPr>
              <a:t>Nytt biologiprogram                          Gammelt biologiprogram                Gammelt molekylærbiologiprogram</a:t>
            </a:r>
            <a:endParaRPr lang="nb-NO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14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407</Words>
  <Application>Microsoft Office PowerPoint</Application>
  <PresentationFormat>On-screen Show (4:3)</PresentationFormat>
  <Paragraphs>73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Husk overgangsordninger</vt:lpstr>
      <vt:lpstr>Nye programmer, nye emnematriser</vt:lpstr>
      <vt:lpstr>Overgang for hvem?</vt:lpstr>
      <vt:lpstr>Emner tilgjengelig fra H17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Husk overgangsordninger</dc:title>
  <dc:creator>Yvonne Halle</dc:creator>
  <cp:lastModifiedBy>Hanne Sølna</cp:lastModifiedBy>
  <cp:revision>5</cp:revision>
  <dcterms:created xsi:type="dcterms:W3CDTF">2015-11-18T08:00:43Z</dcterms:created>
  <dcterms:modified xsi:type="dcterms:W3CDTF">2015-11-18T13:59:47Z</dcterms:modified>
</cp:coreProperties>
</file>