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21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82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662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812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970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098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314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937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88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39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815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A08C-B54F-4382-9AC9-62E1A11AF6BA}" type="datetimeFigureOut">
              <a:rPr lang="nb-NO" smtClean="0"/>
              <a:t>18.03.2015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E8D1-516A-4724-9337-FE6BD47E2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922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n.uio.no/studier/opptak/enkeltemne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english/studies/courses/matnat/?filter.level=master&amp;filter.semester=h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Erfaringer fra semesterstart V15 læring til høst 15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Mål: Studenter få samme svar uansett hvor de henvendelser seg </a:t>
            </a:r>
            <a:r>
              <a:rPr lang="nb-NO" dirty="0" err="1" smtClean="0"/>
              <a:t>mht</a:t>
            </a:r>
            <a:r>
              <a:rPr lang="nb-NO" dirty="0" smtClean="0"/>
              <a:t> tilgang til emner</a:t>
            </a:r>
          </a:p>
          <a:p>
            <a:r>
              <a:rPr lang="nb-NO" dirty="0"/>
              <a:t> </a:t>
            </a:r>
            <a:r>
              <a:rPr lang="nb-NO" dirty="0" smtClean="0"/>
              <a:t>i lys av studentenes rettigheter og plikter</a:t>
            </a:r>
          </a:p>
          <a:p>
            <a:r>
              <a:rPr lang="nb-NO" dirty="0"/>
              <a:t>OVERORDNET: STUDENTER IKKE SENDES </a:t>
            </a:r>
            <a:r>
              <a:rPr lang="nb-NO" dirty="0" smtClean="0"/>
              <a:t>RUNDT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173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r>
              <a:rPr lang="nb-NO" dirty="0" smtClean="0"/>
              <a:t>Årsenhet (Anne-Lise ordner Bjørknes); UNG-studenter &amp; bachelorprogramstudenter, minimum 1.-3.-semesters studenter: </a:t>
            </a:r>
            <a:r>
              <a:rPr lang="nb-NO" b="1" dirty="0" smtClean="0"/>
              <a:t>meldes til undervisning i obligatoriske eller sterkt anbefalte emner</a:t>
            </a:r>
            <a:r>
              <a:rPr lang="nb-NO" dirty="0" smtClean="0"/>
              <a:t> (forutsetter avtaler mellom programpunkt og emneeierenhet), 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Programpunktet informere om dette i forkant av de aktuelle semestrene.</a:t>
            </a:r>
            <a:endParaRPr lang="nb-NO" dirty="0"/>
          </a:p>
          <a:p>
            <a:r>
              <a:rPr lang="nb-NO" dirty="0" smtClean="0"/>
              <a:t>Masterprogramstudenter får </a:t>
            </a:r>
            <a:r>
              <a:rPr lang="nb-NO" b="1" dirty="0" smtClean="0"/>
              <a:t>bistand av sitt programpunkt </a:t>
            </a:r>
            <a:r>
              <a:rPr lang="nb-NO" dirty="0" smtClean="0"/>
              <a:t>som tar kontakt med emneeierenhet hvis studenten i sin godkjente plan har emne fra annen enhet</a:t>
            </a:r>
          </a:p>
          <a:p>
            <a:r>
              <a:rPr lang="nb-NO" dirty="0" smtClean="0"/>
              <a:t>Innvekslingsstudenter - emne (disse har et eget felles mottaksmøte): </a:t>
            </a:r>
            <a:br>
              <a:rPr lang="nb-NO" dirty="0" smtClean="0"/>
            </a:br>
            <a:r>
              <a:rPr lang="nb-NO" dirty="0" smtClean="0"/>
              <a:t>hvordan håndterer instituttene i de tilfeller studentene IKKE får plass på ønskede emner – kommunikasjonen med studenten? ; Effektiviserende/ryddende tiltak?</a:t>
            </a:r>
          </a:p>
          <a:p>
            <a:r>
              <a:rPr lang="nb-NO" dirty="0" smtClean="0"/>
              <a:t>Pågående prosjekt som arbeider for at </a:t>
            </a:r>
            <a:r>
              <a:rPr lang="nb-NO" b="1" dirty="0" smtClean="0"/>
              <a:t>HMS-undervisningen gjøres om til e-læringsmoduler</a:t>
            </a:r>
            <a:r>
              <a:rPr lang="nb-NO" dirty="0" smtClean="0"/>
              <a:t>. Mål at dette er ferdig til 01.08.15. Vi snakker mer om dette på første arbeidsstue for undervisningsplanleggingen.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Spørsmål fra (potensielle) enkeltemnestudenter vedrørende studierett, påmelding til emner </a:t>
            </a:r>
            <a:r>
              <a:rPr lang="nb-NO" dirty="0" err="1" smtClean="0">
                <a:solidFill>
                  <a:srgbClr val="FF0000"/>
                </a:solidFill>
              </a:rPr>
              <a:t>etc</a:t>
            </a:r>
            <a:r>
              <a:rPr lang="nb-NO" dirty="0" smtClean="0">
                <a:solidFill>
                  <a:srgbClr val="FF0000"/>
                </a:solidFill>
              </a:rPr>
              <a:t>, </a:t>
            </a:r>
            <a:r>
              <a:rPr lang="nb-NO" b="1" dirty="0" smtClean="0">
                <a:solidFill>
                  <a:srgbClr val="FF0000"/>
                </a:solidFill>
              </a:rPr>
              <a:t>henvises til MN-studieinfo </a:t>
            </a:r>
            <a:r>
              <a:rPr lang="nb-NO" dirty="0" smtClean="0">
                <a:solidFill>
                  <a:srgbClr val="FF0000"/>
                </a:solidFill>
              </a:rPr>
              <a:t/>
            </a:r>
            <a:br>
              <a:rPr lang="nb-NO" dirty="0" smtClean="0">
                <a:solidFill>
                  <a:srgbClr val="FF0000"/>
                </a:solidFill>
              </a:rPr>
            </a:br>
            <a:r>
              <a:rPr lang="nb-NO" dirty="0" smtClean="0">
                <a:solidFill>
                  <a:srgbClr val="FF0000"/>
                </a:solidFill>
              </a:rPr>
              <a:t>(OBS: FS-emnesamlebilde-påmeldingstype – ikke forskjellsbehandling)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ALLE </a:t>
            </a:r>
            <a:r>
              <a:rPr lang="nb-NO" dirty="0">
                <a:solidFill>
                  <a:srgbClr val="FF0000"/>
                </a:solidFill>
              </a:rPr>
              <a:t>studenter</a:t>
            </a:r>
            <a:r>
              <a:rPr lang="nb-NO" dirty="0"/>
              <a:t> som av </a:t>
            </a:r>
            <a:r>
              <a:rPr lang="nb-NO" dirty="0">
                <a:solidFill>
                  <a:srgbClr val="FF0000"/>
                </a:solidFill>
              </a:rPr>
              <a:t>ulike grunner </a:t>
            </a:r>
            <a:r>
              <a:rPr lang="nb-NO" dirty="0"/>
              <a:t>meldes direkte av programpunktet og / eller emneeierenheten (når studierett er i orden) må få beskjed av den som melder dem opp om at </a:t>
            </a:r>
            <a:r>
              <a:rPr lang="nb-NO" b="1" dirty="0"/>
              <a:t>påmeldingen forutsetter at studenten selv ordner semesterregistrering og betaling av semesteravgift innen gjeldende frister</a:t>
            </a:r>
            <a:r>
              <a:rPr lang="nb-NO" dirty="0"/>
              <a:t>. </a:t>
            </a:r>
            <a:r>
              <a:rPr lang="nb-NO" dirty="0" smtClean="0"/>
              <a:t> Informasjon SKAL sendes fra FS.</a:t>
            </a:r>
            <a:br>
              <a:rPr lang="nb-NO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811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Enkeltemnesøkere </a:t>
            </a:r>
            <a:r>
              <a:rPr lang="nb-NO" dirty="0" err="1" smtClean="0"/>
              <a:t>jf</a:t>
            </a:r>
            <a:r>
              <a:rPr lang="nb-NO" dirty="0" smtClean="0"/>
              <a:t> </a:t>
            </a:r>
            <a:r>
              <a:rPr lang="nb-NO" dirty="0" smtClean="0">
                <a:hlinkClick r:id="rId2"/>
              </a:rPr>
              <a:t>http://www.mn.uio.no/studier/opptak/enkeltemner.html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Overordnet: </a:t>
            </a:r>
            <a:r>
              <a:rPr lang="nb-NO" b="1" dirty="0" smtClean="0"/>
              <a:t>Ingen enkeltemnestudent – uansett nivå gis tilgang til emne før studierett er på plass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(Person som på eget ansvar eventuelt følger åpen undervisning har INGEN «fortrinnsrett» når ev. restplasser i undervisningen legges ut)</a:t>
            </a:r>
            <a:endParaRPr lang="nb-NO" dirty="0"/>
          </a:p>
          <a:p>
            <a:r>
              <a:rPr lang="nb-NO" dirty="0" smtClean="0"/>
              <a:t>Bachelor: studierett fra før? (Sjekk FS!)</a:t>
            </a:r>
            <a:br>
              <a:rPr lang="nb-NO" dirty="0" smtClean="0"/>
            </a:br>
            <a:r>
              <a:rPr lang="nb-NO" dirty="0" smtClean="0"/>
              <a:t>-Ellers søke via </a:t>
            </a:r>
            <a:r>
              <a:rPr lang="nb-NO" dirty="0" err="1" smtClean="0"/>
              <a:t>Søknadsweb</a:t>
            </a:r>
            <a:r>
              <a:rPr lang="nb-NO" dirty="0" smtClean="0"/>
              <a:t> innen 01.08.15</a:t>
            </a:r>
            <a:br>
              <a:rPr lang="nb-NO" dirty="0" smtClean="0"/>
            </a:br>
            <a:r>
              <a:rPr lang="nb-NO" dirty="0" smtClean="0"/>
              <a:t>-Tildeles studierett 14.-17. august</a:t>
            </a:r>
            <a:br>
              <a:rPr lang="nb-NO" dirty="0" smtClean="0"/>
            </a:br>
            <a:r>
              <a:rPr lang="nb-NO" dirty="0" smtClean="0"/>
              <a:t>-Skal selv etteranmelde seg til undervisning fra og med 18.08.15</a:t>
            </a:r>
          </a:p>
          <a:p>
            <a:pPr marL="0" indent="0">
              <a:buNone/>
            </a:pPr>
            <a:r>
              <a:rPr lang="nb-NO" dirty="0" smtClean="0"/>
              <a:t>(Husk REALFAG må sjekkes med fagprofil)</a:t>
            </a:r>
          </a:p>
        </p:txBody>
      </p:sp>
    </p:spTree>
    <p:extLst>
      <p:ext uri="{BB962C8B-B14F-4D97-AF65-F5344CB8AC3E}">
        <p14:creationId xmlns:p14="http://schemas.microsoft.com/office/powerpoint/2010/main" val="1546182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48672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Enkeltemne master (OBS: REALMAS m/ INT må søke HVERT semester – betinger «friske» engelsk-kunnskaper)</a:t>
            </a:r>
            <a:br>
              <a:rPr lang="nb-NO" dirty="0" smtClean="0"/>
            </a:br>
            <a:r>
              <a:rPr lang="nb-NO" dirty="0" smtClean="0"/>
              <a:t>-Studierett fra før? </a:t>
            </a:r>
            <a:r>
              <a:rPr lang="nb-NO" dirty="0"/>
              <a:t>(</a:t>
            </a:r>
            <a:r>
              <a:rPr lang="nb-NO" dirty="0" smtClean="0"/>
              <a:t>Sjekk FS!)</a:t>
            </a:r>
            <a:br>
              <a:rPr lang="nb-NO" dirty="0" smtClean="0"/>
            </a:br>
            <a:r>
              <a:rPr lang="nb-NO" dirty="0" smtClean="0"/>
              <a:t>-Ellers søke via </a:t>
            </a:r>
            <a:r>
              <a:rPr lang="nb-NO" dirty="0" err="1" smtClean="0"/>
              <a:t>Søknadsweb</a:t>
            </a:r>
            <a:r>
              <a:rPr lang="nb-NO" dirty="0" smtClean="0"/>
              <a:t> innen 07.08.15</a:t>
            </a:r>
            <a:br>
              <a:rPr lang="nb-NO" dirty="0" smtClean="0"/>
            </a:br>
            <a:r>
              <a:rPr lang="nb-NO" dirty="0" smtClean="0"/>
              <a:t>-Tildeles studierett 14. – 17. august</a:t>
            </a:r>
            <a:br>
              <a:rPr lang="nb-NO" dirty="0" smtClean="0"/>
            </a:br>
            <a:r>
              <a:rPr lang="nb-NO" dirty="0" smtClean="0"/>
              <a:t>OBS-ekstra for REALMAS m/ INT-studenter: må oppgi emneønsker i nettskjema </a:t>
            </a:r>
            <a:r>
              <a:rPr lang="nb-NO" dirty="0"/>
              <a:t>(OBS: </a:t>
            </a:r>
            <a:r>
              <a:rPr lang="nb-NO" dirty="0" smtClean="0"/>
              <a:t>emnene i dette tar utgangspunktet </a:t>
            </a:r>
            <a:r>
              <a:rPr lang="nb-NO" dirty="0"/>
              <a:t>i </a:t>
            </a:r>
            <a:r>
              <a:rPr lang="nb-NO" dirty="0" smtClean="0"/>
              <a:t>oversikten: </a:t>
            </a:r>
            <a:r>
              <a:rPr lang="nb-NO" u="sng" dirty="0" smtClean="0">
                <a:hlinkClick r:id="rId2"/>
              </a:rPr>
              <a:t>http</a:t>
            </a:r>
            <a:r>
              <a:rPr lang="nb-NO" u="sng" dirty="0">
                <a:hlinkClick r:id="rId2"/>
              </a:rPr>
              <a:t>://www.uio.no/english/studies/courses/matnat/?</a:t>
            </a:r>
            <a:r>
              <a:rPr lang="nb-NO" u="sng" dirty="0" smtClean="0">
                <a:hlinkClick r:id="rId2"/>
              </a:rPr>
              <a:t>filter.level=master&amp;filter.semester=h15</a:t>
            </a:r>
            <a:r>
              <a:rPr lang="nb-NO" dirty="0" smtClean="0"/>
              <a:t> (Vi ber derfor om at hvilke emner som fremkommer på denne listen er kvalitetssikret lokalt). REALMAS m/ INT-studenter får (bare) emnebegrenset studierett (emneendringsønsker må først meldes MN-studieinfo)</a:t>
            </a:r>
            <a:br>
              <a:rPr lang="nb-NO" dirty="0" smtClean="0"/>
            </a:br>
            <a:r>
              <a:rPr lang="nb-NO" dirty="0" smtClean="0"/>
              <a:t>-Skal selv etteranmelde seg til undervisning fra og med 18.08.15;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Konkret eksempel</a:t>
            </a:r>
            <a:br>
              <a:rPr lang="nb-NO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414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«Enkeltemne» </a:t>
            </a:r>
            <a:r>
              <a:rPr lang="nb-NO" dirty="0" err="1" smtClean="0"/>
              <a:t>ph.d</a:t>
            </a:r>
            <a:r>
              <a:rPr lang="nb-NO" dirty="0" smtClean="0"/>
              <a:t>./hospitanter</a:t>
            </a:r>
            <a:br>
              <a:rPr lang="nb-NO" dirty="0" smtClean="0"/>
            </a:br>
            <a:r>
              <a:rPr lang="nb-NO" dirty="0" smtClean="0"/>
              <a:t>OBS: Studieprogram i emnesamlebilde</a:t>
            </a:r>
            <a:br>
              <a:rPr lang="nb-NO" dirty="0" smtClean="0"/>
            </a:br>
            <a:r>
              <a:rPr lang="nb-NO" dirty="0" smtClean="0"/>
              <a:t>«Eksterne» </a:t>
            </a:r>
            <a:r>
              <a:rPr lang="nb-NO" smtClean="0"/>
              <a:t>personer selv søke </a:t>
            </a:r>
            <a:r>
              <a:rPr lang="nb-NO" dirty="0" smtClean="0"/>
              <a:t>om hospitantplass,</a:t>
            </a:r>
          </a:p>
          <a:p>
            <a:r>
              <a:rPr lang="nb-NO" dirty="0" smtClean="0"/>
              <a:t>For emner som gis intensivt: </a:t>
            </a:r>
            <a:br>
              <a:rPr lang="nb-NO" dirty="0" smtClean="0"/>
            </a:br>
            <a:r>
              <a:rPr lang="nb-NO" dirty="0" smtClean="0"/>
              <a:t>-enheten kan gjøre avtale (for å sikre at vi har arbeidsressurser); </a:t>
            </a:r>
            <a:br>
              <a:rPr lang="nb-NO" dirty="0" smtClean="0"/>
            </a:br>
            <a:r>
              <a:rPr lang="nb-NO" dirty="0" smtClean="0"/>
              <a:t>-i så fall samle opp dokumenterte søknader på hospitantsstatus lokalt, </a:t>
            </a:r>
            <a:br>
              <a:rPr lang="nb-NO" dirty="0" smtClean="0"/>
            </a:br>
            <a:r>
              <a:rPr lang="nb-NO" dirty="0" smtClean="0"/>
              <a:t>oversende samlet til MN-</a:t>
            </a:r>
            <a:r>
              <a:rPr lang="nb-NO" dirty="0" err="1" smtClean="0"/>
              <a:t>studieadm</a:t>
            </a:r>
            <a:r>
              <a:rPr lang="nb-NO" dirty="0" smtClean="0"/>
              <a:t>. alle opplysninger (fullstendig navn (etter/for), fødselsdato og personnummer + kjønn, statsborgerskap, privat bostedsadresse i hjemland)</a:t>
            </a:r>
          </a:p>
        </p:txBody>
      </p:sp>
    </p:spTree>
    <p:extLst>
      <p:ext uri="{BB962C8B-B14F-4D97-AF65-F5344CB8AC3E}">
        <p14:creationId xmlns:p14="http://schemas.microsoft.com/office/powerpoint/2010/main" val="1299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Erfaringer fra semesterstart V15 læring til høst 15</vt:lpstr>
      <vt:lpstr>PowerPoint Presentation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Erfaringer fra semesterstart V15 læring til høst 15</dc:title>
  <dc:creator>Anne-Lise Siljeholm Hansen</dc:creator>
  <cp:lastModifiedBy>Marianne Jacobsen</cp:lastModifiedBy>
  <cp:revision>16</cp:revision>
  <dcterms:created xsi:type="dcterms:W3CDTF">2015-03-10T08:28:58Z</dcterms:created>
  <dcterms:modified xsi:type="dcterms:W3CDTF">2015-03-18T09:44:27Z</dcterms:modified>
</cp:coreProperties>
</file>