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5" autoAdjust="0"/>
    <p:restoredTop sz="88477" autoAdjust="0"/>
  </p:normalViewPr>
  <p:slideViewPr>
    <p:cSldViewPr snapToGrid="0">
      <p:cViewPr varScale="1">
        <p:scale>
          <a:sx n="117" d="100"/>
          <a:sy n="117" d="100"/>
        </p:scale>
        <p:origin x="8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300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73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54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245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3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82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206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735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049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245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15366-3DA5-4740-9967-6E3FD08FD4EB}" type="datetimeFigureOut">
              <a:rPr lang="nb-NO" smtClean="0"/>
              <a:t>02.06.2022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2538-2F47-48BF-95CB-FB3E9214AF3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348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for-ansatte/arbeidsstotte/sta/enheter/mn/institutter/fysikk/mastereksamen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for-ansatte/arbeidsstotte/sta/enheter/mn/institutter/fysikk/mastereksamen/#toc3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5993" y="285454"/>
            <a:ext cx="9144000" cy="2075454"/>
          </a:xfrm>
        </p:spPr>
        <p:txBody>
          <a:bodyPr>
            <a:normAutofit fontScale="90000"/>
          </a:bodyPr>
          <a:lstStyle/>
          <a:p>
            <a:r>
              <a:rPr lang="nb-NO" dirty="0"/>
              <a:t>Internsensor – Info møte</a:t>
            </a:r>
            <a:br>
              <a:rPr lang="nb-NO" dirty="0"/>
            </a:br>
            <a:r>
              <a:rPr lang="nb-NO" dirty="0"/>
              <a:t>02.06.2022</a:t>
            </a:r>
            <a:br>
              <a:rPr lang="nb-NO" dirty="0"/>
            </a:br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4119215" y="3851583"/>
            <a:ext cx="3768980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>
                <a:solidFill>
                  <a:srgbClr val="0070C0"/>
                </a:solidFill>
                <a:latin typeface="20"/>
              </a:rPr>
              <a:t>Innhold: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70C0"/>
                </a:solidFill>
                <a:latin typeface="20"/>
              </a:rPr>
              <a:t>Internsensors tre oppgaver </a:t>
            </a:r>
            <a:endParaRPr lang="nb-NO" dirty="0">
              <a:solidFill>
                <a:srgbClr val="0070C0"/>
              </a:solidFill>
              <a:effectLst/>
              <a:latin typeface="2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rgbClr val="0070C0"/>
                </a:solidFill>
                <a:effectLst/>
                <a:latin typeface="20"/>
              </a:rPr>
              <a:t>Arbeidsverktøyet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rgbClr val="0070C0"/>
                </a:solidFill>
                <a:latin typeface="20"/>
              </a:rPr>
              <a:t>Før eksamen</a:t>
            </a:r>
            <a:endParaRPr lang="nb-NO" dirty="0">
              <a:solidFill>
                <a:srgbClr val="0070C0"/>
              </a:solidFill>
              <a:effectLst/>
              <a:latin typeface="2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70C0"/>
                </a:solidFill>
                <a:latin typeface="20"/>
              </a:rPr>
              <a:t>Gjennomføring av </a:t>
            </a:r>
            <a:r>
              <a:rPr lang="nb-NO" dirty="0" smtClean="0">
                <a:solidFill>
                  <a:srgbClr val="0070C0"/>
                </a:solidFill>
                <a:latin typeface="20"/>
              </a:rPr>
              <a:t>eksamen</a:t>
            </a:r>
            <a:endParaRPr lang="nb-NO" dirty="0">
              <a:solidFill>
                <a:srgbClr val="0070C0"/>
              </a:solidFill>
              <a:latin typeface="2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70C0"/>
                </a:solidFill>
                <a:effectLst/>
                <a:latin typeface="20"/>
              </a:rPr>
              <a:t>Etter eksaminasjonen</a:t>
            </a:r>
          </a:p>
          <a:p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3187484" y="229774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b-NO" dirty="0">
                <a:solidFill>
                  <a:srgbClr val="00B439"/>
                </a:solidFill>
                <a:effectLst/>
                <a:latin typeface="SansSerif"/>
              </a:rPr>
              <a:t>Produktet ditt er et utfylt e</a:t>
            </a:r>
            <a:r>
              <a:rPr lang="nb-NO" i="1" dirty="0">
                <a:solidFill>
                  <a:srgbClr val="00B439"/>
                </a:solidFill>
                <a:effectLst/>
                <a:latin typeface="SansSerif"/>
              </a:rPr>
              <a:t>nkelt skjema </a:t>
            </a:r>
            <a:r>
              <a:rPr lang="nb-NO" i="1" dirty="0">
                <a:solidFill>
                  <a:srgbClr val="FF0000"/>
                </a:solidFill>
                <a:effectLst/>
                <a:latin typeface="SansSerif"/>
              </a:rPr>
              <a:t>«Sensurprotokollen»</a:t>
            </a:r>
            <a:r>
              <a:rPr lang="nb-NO" dirty="0">
                <a:solidFill>
                  <a:srgbClr val="FF0000"/>
                </a:solidFill>
                <a:effectLst/>
                <a:latin typeface="SansSerif"/>
              </a:rPr>
              <a:t> </a:t>
            </a:r>
          </a:p>
          <a:p>
            <a:pPr algn="ctr"/>
            <a:r>
              <a:rPr lang="nb-NO" dirty="0">
                <a:solidFill>
                  <a:srgbClr val="00B439"/>
                </a:solidFill>
                <a:effectLst/>
                <a:latin typeface="SansSerif"/>
              </a:rPr>
              <a:t>med to karakterer, en for det skriftlige og en for totalen. 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4504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04067" y="1896569"/>
            <a:ext cx="106938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dirty="0"/>
              <a:t>Kandidaten sendes ut. 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Veileder, sensor og du:  kort diskusjon om presentasjonen og eksaminasjonen.   (Ingen diskusjon om karakterer.)</a:t>
            </a:r>
            <a:r>
              <a:rPr lang="nb-NO" dirty="0">
                <a:effectLst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Veileder sendes ut. 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Diskusjon om karakterer.</a:t>
            </a:r>
            <a:r>
              <a:rPr lang="nb-NO" dirty="0">
                <a:effectLst/>
              </a:rPr>
              <a:t> </a:t>
            </a:r>
          </a:p>
          <a:p>
            <a:pPr lvl="1"/>
            <a:r>
              <a:rPr lang="nb-NO" dirty="0"/>
              <a:t>   Sammenlikne vurderingsskjema og inngå eventuelt kompromissløsninger. </a:t>
            </a:r>
          </a:p>
          <a:p>
            <a:pPr marL="1714500" lvl="3" indent="-342900">
              <a:buFont typeface="+mj-lt"/>
              <a:buAutoNum type="alphaLcParenR"/>
            </a:pPr>
            <a:r>
              <a:rPr lang="nb-NO" sz="1600" dirty="0"/>
              <a:t>Var presentasjonen og eksaminasjonen bedre enn oppgaven; </a:t>
            </a:r>
          </a:p>
          <a:p>
            <a:pPr marL="1714500" lvl="3" indent="-342900">
              <a:buFont typeface="+mj-lt"/>
              <a:buAutoNum type="alphaLcParenR"/>
            </a:pPr>
            <a:r>
              <a:rPr lang="nb-NO" sz="1600" dirty="0"/>
              <a:t>var dette svakt eller lå de på samme nivå som oppgaven.  </a:t>
            </a:r>
          </a:p>
          <a:p>
            <a:pPr marL="1714500" lvl="3" indent="-342900">
              <a:buFont typeface="+mj-lt"/>
              <a:buAutoNum type="alphaLcParenR"/>
            </a:pPr>
            <a:r>
              <a:rPr lang="nb-NO" sz="1600" dirty="0"/>
              <a:t>Bar oppgaven preg av å ha hatt for kort tid?  </a:t>
            </a:r>
          </a:p>
          <a:p>
            <a:pPr marL="1714500" lvl="3" indent="-342900">
              <a:buFont typeface="+mj-lt"/>
              <a:buAutoNum type="alphaLcParenR"/>
            </a:pPr>
            <a:r>
              <a:rPr lang="nb-NO" dirty="0"/>
              <a:t>Andre ting som bør tas inn i helhetsvurderingen?</a:t>
            </a:r>
          </a:p>
          <a:p>
            <a:pPr lvl="3"/>
            <a:r>
              <a:rPr lang="nb-NO" dirty="0"/>
              <a:t>       Ordblindhet,   ADHD,   veileder mye fraværende, mye hjelp fra et sterkt fagmiljø osv. </a:t>
            </a:r>
          </a:p>
          <a:p>
            <a:pPr lvl="1"/>
            <a:endParaRPr lang="nb-NO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3514" y="747417"/>
            <a:ext cx="10801028" cy="1360353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0033FF"/>
                </a:solidFill>
                <a:latin typeface="SansSerif"/>
              </a:rPr>
              <a:t>Gjennomføring av eksamen </a:t>
            </a:r>
            <a:r>
              <a:rPr lang="nb-NO" dirty="0"/>
              <a:t>– </a:t>
            </a:r>
            <a:br>
              <a:rPr lang="nb-NO" dirty="0"/>
            </a:br>
            <a:r>
              <a:rPr lang="nb-NO" sz="3100" dirty="0"/>
              <a:t> </a:t>
            </a:r>
            <a:r>
              <a:rPr lang="nb-NO" sz="3100" dirty="0">
                <a:solidFill>
                  <a:srgbClr val="00B439"/>
                </a:solidFill>
                <a:latin typeface="SansSerif"/>
              </a:rPr>
              <a:t>4)</a:t>
            </a:r>
            <a:r>
              <a:rPr lang="nb-NO" sz="3100" dirty="0">
                <a:solidFill>
                  <a:srgbClr val="990000"/>
                </a:solidFill>
                <a:latin typeface="SansSerif"/>
              </a:rPr>
              <a:t> Diskusjon / karakterfastsettelse / tilbakemelding til studenten: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1874342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7641" y="2107770"/>
            <a:ext cx="106938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nb-NO" dirty="0"/>
          </a:p>
          <a:p>
            <a:pPr lvl="1"/>
            <a:r>
              <a:rPr lang="nb-NO" sz="2400" dirty="0">
                <a:solidFill>
                  <a:srgbClr val="FF0000"/>
                </a:solidFill>
              </a:rPr>
              <a:t>To karakterer:</a:t>
            </a:r>
          </a:p>
          <a:p>
            <a:pPr marL="1257300" lvl="2" indent="-342900">
              <a:buAutoNum type="alphaLcParenR"/>
            </a:pPr>
            <a:r>
              <a:rPr lang="nb-NO" sz="2000" dirty="0"/>
              <a:t>For oppgaven alene. </a:t>
            </a:r>
          </a:p>
          <a:p>
            <a:pPr marL="1257300" lvl="2" indent="-342900">
              <a:buFontTx/>
              <a:buAutoNum type="alphaLcParenR"/>
            </a:pPr>
            <a:r>
              <a:rPr lang="nb-NO" sz="2000" dirty="0"/>
              <a:t>For det totale (oppgave, presentasjon og eksaminasjon).  </a:t>
            </a:r>
          </a:p>
          <a:p>
            <a:pPr lvl="4"/>
            <a:r>
              <a:rPr lang="nb-NO" sz="2000" dirty="0"/>
              <a:t>presentasjon/eksaminasjon vil kunne justere denne ett trinn opp eller ned. </a:t>
            </a:r>
          </a:p>
          <a:p>
            <a:pPr lvl="4"/>
            <a:r>
              <a:rPr lang="nb-NO" sz="2000" dirty="0"/>
              <a:t>Det er veldig sjelden at det kan være snakk om mere enn ett trinn.</a:t>
            </a:r>
            <a:r>
              <a:rPr lang="nb-NO" sz="2000" dirty="0">
                <a:effectLst/>
              </a:rPr>
              <a:t> </a:t>
            </a:r>
            <a:endParaRPr lang="nb-NO" dirty="0">
              <a:effectLst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nb-NO" dirty="0"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3514" y="747417"/>
            <a:ext cx="10801028" cy="136035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b-NO" dirty="0">
                <a:solidFill>
                  <a:srgbClr val="0033FF"/>
                </a:solidFill>
                <a:latin typeface="SansSerif"/>
              </a:rPr>
              <a:t>Gjennomføring av eksamen </a:t>
            </a:r>
            <a:r>
              <a:rPr lang="nb-NO" dirty="0"/>
              <a:t>– </a:t>
            </a:r>
            <a:br>
              <a:rPr lang="nb-NO" dirty="0"/>
            </a:br>
            <a:r>
              <a:rPr lang="nb-NO" sz="3100" dirty="0"/>
              <a:t> </a:t>
            </a:r>
            <a:r>
              <a:rPr lang="nb-NO" sz="3100" dirty="0">
                <a:solidFill>
                  <a:srgbClr val="00B439"/>
                </a:solidFill>
                <a:latin typeface="SansSerif"/>
              </a:rPr>
              <a:t>4)</a:t>
            </a:r>
            <a:r>
              <a:rPr lang="nb-NO" sz="3100" dirty="0">
                <a:solidFill>
                  <a:srgbClr val="990000"/>
                </a:solidFill>
                <a:latin typeface="SansSerif"/>
              </a:rPr>
              <a:t> fortsatt - karakterfastsettelse og tilbakemelding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2" name="Rectangle 1"/>
          <p:cNvSpPr/>
          <p:nvPr/>
        </p:nvSpPr>
        <p:spPr>
          <a:xfrm>
            <a:off x="1003514" y="4718839"/>
            <a:ext cx="10239213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nb-NO" sz="2400" dirty="0">
                <a:solidFill>
                  <a:srgbClr val="FF0000"/>
                </a:solidFill>
              </a:rPr>
              <a:t>Tilbakemelding:</a:t>
            </a:r>
          </a:p>
          <a:p>
            <a:pPr lvl="1"/>
            <a:r>
              <a:rPr lang="nb-NO" sz="2400" dirty="0"/>
              <a:t> 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nb-NO" dirty="0"/>
              <a:t>Det er normalt eksternsensor som begrunner karakteren ovenfor student og veileder(e)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nb-NO" dirty="0"/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nb-NO" dirty="0"/>
              <a:t>Avklar dette før noen kalles inn. 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534380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068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0033FF"/>
                </a:solidFill>
                <a:effectLst/>
                <a:latin typeface="SansSerif"/>
              </a:rPr>
              <a:t>Etter eksaminasjonen</a:t>
            </a:r>
            <a:r>
              <a:rPr lang="nb-NO" dirty="0">
                <a:effectLst/>
              </a:rPr>
              <a:t> </a:t>
            </a:r>
            <a:br>
              <a:rPr lang="nb-NO" dirty="0">
                <a:effectLst/>
              </a:rPr>
            </a:br>
            <a:endParaRPr lang="nb-NO" dirty="0"/>
          </a:p>
        </p:txBody>
      </p:sp>
      <p:sp>
        <p:nvSpPr>
          <p:cNvPr id="3" name="Rectangle 2"/>
          <p:cNvSpPr/>
          <p:nvPr/>
        </p:nvSpPr>
        <p:spPr>
          <a:xfrm>
            <a:off x="1684149" y="1226865"/>
            <a:ext cx="1069383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000" dirty="0" smtClean="0">
                <a:solidFill>
                  <a:srgbClr val="00B439"/>
                </a:solidFill>
                <a:effectLst/>
                <a:latin typeface="SansSerif"/>
              </a:rPr>
              <a:t>1. Fyll ut og underskriv protokollen.  </a:t>
            </a:r>
            <a:r>
              <a:rPr lang="nb-NO" sz="2000" dirty="0" smtClean="0">
                <a:effectLst/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2000" dirty="0" smtClean="0">
              <a:effectLst/>
            </a:endParaRPr>
          </a:p>
          <a:p>
            <a:r>
              <a:rPr lang="nb-NO" sz="2000" dirty="0" smtClean="0">
                <a:solidFill>
                  <a:srgbClr val="00B439"/>
                </a:solidFill>
                <a:effectLst/>
                <a:latin typeface="SansSerif"/>
              </a:rPr>
              <a:t>2. Det gis en begrunnelse for vurderingene som avtalt under diskusjonen. </a:t>
            </a:r>
          </a:p>
          <a:p>
            <a:r>
              <a:rPr lang="nb-NO" sz="2000" dirty="0">
                <a:solidFill>
                  <a:srgbClr val="00B439"/>
                </a:solidFill>
                <a:effectLst/>
                <a:latin typeface="SansSerif"/>
              </a:rPr>
              <a:t> </a:t>
            </a:r>
            <a:r>
              <a:rPr lang="nb-NO" sz="2000" dirty="0">
                <a:effectLst/>
              </a:rPr>
              <a:t> </a:t>
            </a:r>
          </a:p>
          <a:p>
            <a:r>
              <a:rPr lang="nb-NO" sz="2000" dirty="0">
                <a:solidFill>
                  <a:srgbClr val="00B439"/>
                </a:solidFill>
                <a:latin typeface="SansSerif"/>
              </a:rPr>
              <a:t>3</a:t>
            </a:r>
            <a:r>
              <a:rPr lang="nb-NO" sz="2000" dirty="0" smtClean="0">
                <a:solidFill>
                  <a:srgbClr val="00B439"/>
                </a:solidFill>
                <a:effectLst/>
                <a:latin typeface="SansSerif"/>
              </a:rPr>
              <a:t>. Ta </a:t>
            </a:r>
            <a:r>
              <a:rPr lang="nb-NO" sz="2000" dirty="0">
                <a:solidFill>
                  <a:srgbClr val="00B439"/>
                </a:solidFill>
                <a:effectLst/>
                <a:latin typeface="SansSerif"/>
              </a:rPr>
              <a:t>med vannkaraffel, papirer, blyanter, oppslaget på døra </a:t>
            </a:r>
          </a:p>
          <a:p>
            <a:r>
              <a:rPr lang="nb-NO" sz="2000" dirty="0">
                <a:solidFill>
                  <a:srgbClr val="00B439"/>
                </a:solidFill>
                <a:latin typeface="SansSerif"/>
              </a:rPr>
              <a:t>     </a:t>
            </a:r>
            <a:r>
              <a:rPr lang="nb-NO" sz="2000" dirty="0">
                <a:solidFill>
                  <a:srgbClr val="00B439"/>
                </a:solidFill>
                <a:effectLst/>
                <a:latin typeface="SansSerif"/>
              </a:rPr>
              <a:t>og evt. ubrukte engangsglass ned til ekspedisjonskontoret.  </a:t>
            </a:r>
          </a:p>
          <a:p>
            <a:pPr>
              <a:buFont typeface="Arial" panose="020B0604020202020204" pitchFamily="34" charset="0"/>
              <a:buChar char="•"/>
            </a:pPr>
            <a:endParaRPr lang="nb-NO" sz="2000" dirty="0">
              <a:solidFill>
                <a:srgbClr val="00B439"/>
              </a:solidFill>
              <a:latin typeface="SansSerif"/>
            </a:endParaRPr>
          </a:p>
          <a:p>
            <a:r>
              <a:rPr lang="nb-NO" sz="2000" dirty="0">
                <a:solidFill>
                  <a:srgbClr val="00B439"/>
                </a:solidFill>
                <a:latin typeface="SansSerif"/>
              </a:rPr>
              <a:t>4</a:t>
            </a:r>
            <a:r>
              <a:rPr lang="nb-NO" sz="2000" dirty="0" smtClean="0">
                <a:solidFill>
                  <a:srgbClr val="00B439"/>
                </a:solidFill>
                <a:effectLst/>
                <a:latin typeface="SansSerif"/>
              </a:rPr>
              <a:t>. </a:t>
            </a:r>
            <a:r>
              <a:rPr lang="nb-NO" sz="2000" dirty="0">
                <a:solidFill>
                  <a:srgbClr val="00B439"/>
                </a:solidFill>
                <a:effectLst/>
                <a:latin typeface="SansSerif"/>
              </a:rPr>
              <a:t>Lever protokollen til administrasjonen. </a:t>
            </a:r>
          </a:p>
          <a:p>
            <a:pPr lvl="1"/>
            <a:r>
              <a:rPr lang="nb-NO" sz="2000" dirty="0">
                <a:solidFill>
                  <a:srgbClr val="00B439"/>
                </a:solidFill>
                <a:effectLst/>
                <a:latin typeface="SansSerif"/>
              </a:rPr>
              <a:t>     Ingen skjema eller annet skriftlig materiale fra sensorgruppen skal leveres inn, </a:t>
            </a:r>
          </a:p>
          <a:p>
            <a:endParaRPr lang="nb-NO" sz="2000" dirty="0">
              <a:solidFill>
                <a:srgbClr val="00B439"/>
              </a:solidFill>
              <a:latin typeface="SansSerif"/>
            </a:endParaRPr>
          </a:p>
          <a:p>
            <a:r>
              <a:rPr lang="nb-NO" sz="2000" dirty="0" smtClean="0">
                <a:solidFill>
                  <a:srgbClr val="00B439"/>
                </a:solidFill>
                <a:latin typeface="SansSerif"/>
              </a:rPr>
              <a:t>5</a:t>
            </a:r>
            <a:r>
              <a:rPr lang="nb-NO" sz="2000" dirty="0" smtClean="0">
                <a:solidFill>
                  <a:srgbClr val="00B439"/>
                </a:solidFill>
                <a:effectLst/>
                <a:latin typeface="SansSerif"/>
              </a:rPr>
              <a:t>.  </a:t>
            </a:r>
            <a:r>
              <a:rPr lang="nb-NO" sz="2000" dirty="0">
                <a:solidFill>
                  <a:srgbClr val="00B439"/>
                </a:solidFill>
                <a:effectLst/>
                <a:latin typeface="SansSerif"/>
              </a:rPr>
              <a:t>Behold skjemaer og annet skriftlig materiale </a:t>
            </a:r>
            <a:r>
              <a:rPr lang="nb-NO" sz="2000" dirty="0" smtClean="0">
                <a:solidFill>
                  <a:srgbClr val="00B439"/>
                </a:solidFill>
                <a:effectLst/>
                <a:latin typeface="SansSerif"/>
              </a:rPr>
              <a:t>selv! </a:t>
            </a:r>
            <a:endParaRPr lang="nb-NO" sz="2000" dirty="0">
              <a:solidFill>
                <a:srgbClr val="00B439"/>
              </a:solidFill>
              <a:effectLst/>
              <a:latin typeface="SansSerif"/>
            </a:endParaRPr>
          </a:p>
          <a:p>
            <a:pPr lvl="1"/>
            <a:r>
              <a:rPr lang="nb-NO" sz="2000" dirty="0">
                <a:solidFill>
                  <a:srgbClr val="00B439"/>
                </a:solidFill>
                <a:effectLst/>
                <a:latin typeface="SansSerif"/>
              </a:rPr>
              <a:t>      Det kan komme klage på karakterene. </a:t>
            </a:r>
          </a:p>
          <a:p>
            <a:pPr lvl="1"/>
            <a:r>
              <a:rPr lang="nb-NO" sz="1600" dirty="0">
                <a:solidFill>
                  <a:schemeClr val="accent1"/>
                </a:solidFill>
                <a:effectLst/>
                <a:latin typeface="SansSerif"/>
              </a:rPr>
              <a:t>       ( Det kan kun klages på den skriftlige delen.</a:t>
            </a:r>
            <a:r>
              <a:rPr lang="nb-NO" sz="1400" dirty="0">
                <a:solidFill>
                  <a:schemeClr val="accent1"/>
                </a:solidFill>
                <a:effectLst/>
                <a:latin typeface="SansSerif"/>
              </a:rPr>
              <a:t>  </a:t>
            </a:r>
            <a:r>
              <a:rPr lang="nb-NO" sz="1400" dirty="0">
                <a:solidFill>
                  <a:schemeClr val="accent1"/>
                </a:solidFill>
                <a:latin typeface="SansSerif"/>
              </a:rPr>
              <a:t>)</a:t>
            </a:r>
            <a:r>
              <a:rPr lang="nb-NO" sz="1400" dirty="0">
                <a:solidFill>
                  <a:schemeClr val="accent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1666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3312" y="1928412"/>
            <a:ext cx="76509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B439"/>
                </a:solidFill>
                <a:effectLst/>
                <a:latin typeface="SansSerif"/>
              </a:rPr>
              <a:t>Masteroppgaver</a:t>
            </a:r>
            <a:endParaRPr lang="nb-NO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990000"/>
                </a:solidFill>
                <a:latin typeface="SansSerif"/>
              </a:rPr>
              <a:t>I</a:t>
            </a: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>kke  fra egen seksjon </a:t>
            </a:r>
            <a:endParaRPr lang="nb-NO" dirty="0">
              <a:latin typeface="SansSerif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111111"/>
                </a:solidFill>
                <a:effectLst/>
              </a:rPr>
              <a:t>Fagfelt utenfor eget område</a:t>
            </a:r>
            <a:r>
              <a:rPr lang="nb-NO" dirty="0">
                <a:effectLst/>
              </a:rPr>
              <a:t>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111111"/>
                </a:solidFill>
                <a:effectLst/>
              </a:rPr>
              <a:t>Ikke dypp-dykk</a:t>
            </a:r>
            <a:r>
              <a:rPr lang="nb-NO" dirty="0">
                <a:effectLst/>
              </a:rPr>
              <a:t>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/>
              <a:t>Eksternsensor er fagekspert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effectLst/>
              </a:rPr>
              <a:t>Internsensor kjenner instituttet </a:t>
            </a: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>
              <a:effectLst/>
            </a:endParaRPr>
          </a:p>
          <a:p>
            <a:r>
              <a:rPr lang="nb-NO" dirty="0">
                <a:solidFill>
                  <a:srgbClr val="00B439"/>
                </a:solidFill>
                <a:effectLst/>
                <a:latin typeface="SansSerif"/>
              </a:rPr>
              <a:t>Husk  (C)</a:t>
            </a:r>
            <a:r>
              <a:rPr lang="nb-NO" dirty="0">
                <a:effectLst/>
              </a:rPr>
              <a:t>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>Husk hele tiden at C er en GOD prestasjon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>
              <a:solidFill>
                <a:srgbClr val="990000"/>
              </a:solidFill>
              <a:latin typeface="SansSerif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nb-NO" dirty="0">
              <a:effectLst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509792" y="261803"/>
            <a:ext cx="9871129" cy="786915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>
                <a:solidFill>
                  <a:srgbClr val="0033FF"/>
                </a:solidFill>
                <a:latin typeface="SansSerif"/>
              </a:rPr>
              <a:t>Generelt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126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00B0F0"/>
                </a:solidFill>
              </a:rPr>
              <a:t>Internsensors tre oppgaver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467" y="1690688"/>
            <a:ext cx="9052733" cy="4648119"/>
          </a:xfrm>
        </p:spPr>
        <p:txBody>
          <a:bodyPr>
            <a:normAutofit fontScale="92500" lnSpcReduction="10000"/>
          </a:bodyPr>
          <a:lstStyle/>
          <a:p>
            <a:r>
              <a:rPr lang="nb-NO" dirty="0">
                <a:solidFill>
                  <a:srgbClr val="C00000"/>
                </a:solidFill>
              </a:rPr>
              <a:t>Inspektør</a:t>
            </a:r>
          </a:p>
          <a:p>
            <a:pPr marL="742950" lvl="1" indent="-285750">
              <a:spcBef>
                <a:spcPts val="0"/>
              </a:spcBef>
            </a:pPr>
            <a:r>
              <a:rPr lang="nb-NO" sz="1900" dirty="0">
                <a:solidFill>
                  <a:schemeClr val="accent1">
                    <a:lumMod val="75000"/>
                  </a:schemeClr>
                </a:solidFill>
                <a:latin typeface="SansSerif"/>
              </a:rPr>
              <a:t>T</a:t>
            </a:r>
            <a:r>
              <a:rPr lang="nb-NO" sz="1900" dirty="0">
                <a:solidFill>
                  <a:schemeClr val="accent1">
                    <a:lumMod val="75000"/>
                  </a:schemeClr>
                </a:solidFill>
                <a:effectLst/>
                <a:latin typeface="SansSerif"/>
              </a:rPr>
              <a:t>ilse at det ikke utvikler seg en karakterukultur på instituttet. </a:t>
            </a:r>
          </a:p>
          <a:p>
            <a:pPr marL="742950" lvl="1" indent="-285750">
              <a:spcBef>
                <a:spcPts val="0"/>
              </a:spcBef>
            </a:pPr>
            <a:r>
              <a:rPr lang="nb-NO" sz="1900" dirty="0">
                <a:solidFill>
                  <a:schemeClr val="accent1">
                    <a:lumMod val="75000"/>
                  </a:schemeClr>
                </a:solidFill>
                <a:latin typeface="SansSerif"/>
              </a:rPr>
              <a:t>Riktig bruk av </a:t>
            </a:r>
            <a:r>
              <a:rPr lang="nb-NO" sz="1900" dirty="0" smtClean="0">
                <a:solidFill>
                  <a:schemeClr val="accent1">
                    <a:lumMod val="75000"/>
                  </a:schemeClr>
                </a:solidFill>
                <a:latin typeface="SansSerif"/>
              </a:rPr>
              <a:t>karakterskalaen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nb-NO" sz="1900" dirty="0" smtClean="0">
                <a:solidFill>
                  <a:schemeClr val="accent1">
                    <a:lumMod val="75000"/>
                  </a:schemeClr>
                </a:solidFill>
                <a:latin typeface="SansSerif"/>
              </a:rPr>
              <a:t> </a:t>
            </a:r>
            <a:r>
              <a:rPr lang="nb-NO" sz="1900" dirty="0" smtClean="0">
                <a:solidFill>
                  <a:schemeClr val="accent1">
                    <a:lumMod val="75000"/>
                  </a:schemeClr>
                </a:solidFill>
                <a:effectLst/>
                <a:latin typeface="SansSerif"/>
              </a:rPr>
              <a:t> </a:t>
            </a:r>
            <a:endParaRPr lang="nb-NO" sz="1900" dirty="0"/>
          </a:p>
          <a:p>
            <a:r>
              <a:rPr lang="nb-NO" dirty="0">
                <a:solidFill>
                  <a:srgbClr val="C00000"/>
                </a:solidFill>
              </a:rPr>
              <a:t>Moderator</a:t>
            </a:r>
          </a:p>
          <a:p>
            <a:pPr lvl="1"/>
            <a:r>
              <a:rPr lang="nb-NO" sz="1900" dirty="0">
                <a:solidFill>
                  <a:schemeClr val="accent1">
                    <a:lumMod val="75000"/>
                  </a:schemeClr>
                </a:solidFill>
              </a:rPr>
              <a:t>Leder det som skal skje. </a:t>
            </a:r>
          </a:p>
          <a:p>
            <a:pPr lvl="1"/>
            <a:r>
              <a:rPr lang="nb-NO" sz="1900" dirty="0">
                <a:solidFill>
                  <a:schemeClr val="accent1">
                    <a:lumMod val="75000"/>
                  </a:schemeClr>
                </a:solidFill>
              </a:rPr>
              <a:t>Sørger for god og verdig gjennomføring. </a:t>
            </a:r>
          </a:p>
          <a:p>
            <a:pPr lvl="1"/>
            <a:r>
              <a:rPr lang="nb-NO" sz="1900" dirty="0">
                <a:solidFill>
                  <a:schemeClr val="accent1">
                    <a:lumMod val="75000"/>
                  </a:schemeClr>
                </a:solidFill>
              </a:rPr>
              <a:t>Kandidaten skal føle at dette er stort.   </a:t>
            </a:r>
          </a:p>
          <a:p>
            <a:pPr marL="457200" lvl="1" indent="0">
              <a:buNone/>
            </a:pPr>
            <a:endParaRPr lang="nb-NO" sz="2000" dirty="0"/>
          </a:p>
          <a:p>
            <a:r>
              <a:rPr lang="nb-NO" dirty="0" smtClean="0">
                <a:solidFill>
                  <a:srgbClr val="C00000"/>
                </a:solidFill>
              </a:rPr>
              <a:t>Som 2/3 opponent i en </a:t>
            </a:r>
            <a:r>
              <a:rPr lang="nb-NO" dirty="0" err="1" smtClean="0">
                <a:solidFill>
                  <a:srgbClr val="C00000"/>
                </a:solidFill>
              </a:rPr>
              <a:t>PhD</a:t>
            </a:r>
            <a:r>
              <a:rPr lang="nb-NO" dirty="0" smtClean="0">
                <a:solidFill>
                  <a:srgbClr val="C00000"/>
                </a:solidFill>
              </a:rPr>
              <a:t> komite</a:t>
            </a:r>
            <a:endParaRPr lang="nb-NO" dirty="0">
              <a:solidFill>
                <a:srgbClr val="C00000"/>
              </a:solidFill>
            </a:endParaRPr>
          </a:p>
          <a:p>
            <a:pPr lvl="1"/>
            <a:r>
              <a:rPr lang="nb-NO" sz="1900" dirty="0" smtClean="0">
                <a:solidFill>
                  <a:schemeClr val="accent1">
                    <a:lumMod val="75000"/>
                  </a:schemeClr>
                </a:solidFill>
              </a:rPr>
              <a:t>Deltar </a:t>
            </a:r>
            <a:r>
              <a:rPr lang="nb-NO" sz="1900" dirty="0">
                <a:solidFill>
                  <a:schemeClr val="accent1">
                    <a:lumMod val="75000"/>
                  </a:schemeClr>
                </a:solidFill>
              </a:rPr>
              <a:t>i vurderingen av oppgaven, men det er eksternsensor som er </a:t>
            </a:r>
            <a:r>
              <a:rPr lang="nb-NO" sz="1900" dirty="0" smtClean="0">
                <a:solidFill>
                  <a:schemeClr val="accent1">
                    <a:lumMod val="75000"/>
                  </a:schemeClr>
                </a:solidFill>
              </a:rPr>
              <a:t>eksperten.  Det </a:t>
            </a:r>
            <a:r>
              <a:rPr lang="nb-NO" sz="1900" dirty="0">
                <a:solidFill>
                  <a:schemeClr val="accent1">
                    <a:lumMod val="75000"/>
                  </a:schemeClr>
                </a:solidFill>
              </a:rPr>
              <a:t>kreves ikke at internsensor skal ha en dyp innsikt i faget.  </a:t>
            </a:r>
          </a:p>
          <a:p>
            <a:pPr lvl="1"/>
            <a:r>
              <a:rPr lang="nb-NO" sz="1900" dirty="0" smtClean="0">
                <a:solidFill>
                  <a:schemeClr val="accent1">
                    <a:lumMod val="75000"/>
                  </a:schemeClr>
                </a:solidFill>
              </a:rPr>
              <a:t>Veileder </a:t>
            </a:r>
            <a:r>
              <a:rPr lang="nb-NO" sz="1900" dirty="0">
                <a:solidFill>
                  <a:schemeClr val="accent1">
                    <a:lumMod val="75000"/>
                  </a:schemeClr>
                </a:solidFill>
              </a:rPr>
              <a:t>eksternsensor i hva som skal gjøres og </a:t>
            </a:r>
            <a:r>
              <a:rPr lang="nb-NO" sz="1900" dirty="0" smtClean="0">
                <a:solidFill>
                  <a:schemeClr val="accent1">
                    <a:lumMod val="75000"/>
                  </a:schemeClr>
                </a:solidFill>
              </a:rPr>
              <a:t>hvordan.</a:t>
            </a:r>
          </a:p>
          <a:p>
            <a:pPr lvl="1"/>
            <a:r>
              <a:rPr lang="nb-NO" sz="1900" dirty="0" smtClean="0">
                <a:solidFill>
                  <a:schemeClr val="accent1">
                    <a:lumMod val="75000"/>
                  </a:schemeClr>
                </a:solidFill>
              </a:rPr>
              <a:t>Kan stille spørsmål under eksamineringen. </a:t>
            </a:r>
          </a:p>
          <a:p>
            <a:pPr lvl="1"/>
            <a:r>
              <a:rPr lang="nb-NO" sz="1900" dirty="0" smtClean="0">
                <a:solidFill>
                  <a:schemeClr val="accent1">
                    <a:lumMod val="75000"/>
                  </a:schemeClr>
                </a:solidFill>
              </a:rPr>
              <a:t>Skal sørger for at protokollen blir utfylt og levert. </a:t>
            </a:r>
            <a:endParaRPr lang="nb-NO" sz="19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b-NO" b="1" dirty="0">
              <a:solidFill>
                <a:srgbClr val="C00000"/>
              </a:solidFill>
            </a:endParaRPr>
          </a:p>
          <a:p>
            <a:endParaRPr lang="nb-NO" dirty="0">
              <a:solidFill>
                <a:srgbClr val="C00000"/>
              </a:solidFill>
            </a:endParaRP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425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2704" y="1131377"/>
            <a:ext cx="1023921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B439"/>
                </a:solidFill>
                <a:effectLst/>
                <a:latin typeface="SansSerif"/>
              </a:rPr>
              <a:t>1) karakterbeskrivelse-for-masteroppgaver.pdf</a:t>
            </a:r>
            <a:r>
              <a:rPr lang="nb-NO" dirty="0">
                <a:effectLst/>
              </a:rPr>
              <a:t> </a:t>
            </a:r>
            <a:endParaRPr lang="nb-NO" dirty="0"/>
          </a:p>
          <a:p>
            <a:endParaRPr lang="nb-NO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>Sier hva vi legger i karakterene A,B C,D E F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nb-NO" dirty="0">
              <a:effectLst/>
            </a:endParaRPr>
          </a:p>
          <a:p>
            <a:r>
              <a:rPr lang="nb-NO" dirty="0">
                <a:solidFill>
                  <a:srgbClr val="00B439"/>
                </a:solidFill>
                <a:latin typeface="SansSerif"/>
              </a:rPr>
              <a:t>2) </a:t>
            </a:r>
            <a:r>
              <a:rPr lang="nb-NO" dirty="0" smtClean="0">
                <a:solidFill>
                  <a:srgbClr val="00B439"/>
                </a:solidFill>
                <a:latin typeface="SansSerif"/>
              </a:rPr>
              <a:t>S</a:t>
            </a:r>
            <a:r>
              <a:rPr lang="nb-NO" dirty="0" smtClean="0">
                <a:solidFill>
                  <a:srgbClr val="00B439"/>
                </a:solidFill>
                <a:effectLst/>
                <a:latin typeface="SansSerif"/>
              </a:rPr>
              <a:t>ensorveiledning-ved-sensur-av-masteroppgaver.pdf</a:t>
            </a:r>
            <a:endParaRPr lang="nb-NO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rgbClr val="990000"/>
                </a:solidFill>
                <a:effectLst/>
                <a:latin typeface="SansSerif"/>
              </a:rPr>
              <a:t>Stiller spørsmål som sensorene bes besvare.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b-NO" sz="1600" dirty="0">
                <a:solidFill>
                  <a:srgbClr val="990000"/>
                </a:solidFill>
                <a:effectLst/>
                <a:latin typeface="SansSerif"/>
              </a:rPr>
              <a:t>Eksempel: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990000"/>
                </a:solidFill>
                <a:effectLst/>
                <a:latin typeface="SansSerif"/>
              </a:rPr>
              <a:t>Viser arbeidet kreativitet og/eller bidrar til nytenkning / nyskapning? </a:t>
            </a:r>
            <a:br>
              <a:rPr lang="nb-NO" sz="1400" dirty="0">
                <a:solidFill>
                  <a:srgbClr val="990000"/>
                </a:solidFill>
                <a:effectLst/>
                <a:latin typeface="SansSerif"/>
              </a:rPr>
            </a:br>
            <a:r>
              <a:rPr lang="nb-NO" sz="1400" dirty="0">
                <a:solidFill>
                  <a:srgbClr val="990000"/>
                </a:solidFill>
                <a:effectLst/>
                <a:latin typeface="SansSerif"/>
              </a:rPr>
              <a:t>4 kategorier med spørsmål som vektes i avtakende orden. </a:t>
            </a: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/>
            </a:r>
            <a:br>
              <a:rPr lang="nb-NO" dirty="0">
                <a:solidFill>
                  <a:srgbClr val="990000"/>
                </a:solidFill>
                <a:effectLst/>
                <a:latin typeface="SansSerif"/>
              </a:rPr>
            </a:br>
            <a:endParaRPr lang="nb-NO" dirty="0">
              <a:effectLst/>
            </a:endParaRPr>
          </a:p>
          <a:p>
            <a:r>
              <a:rPr lang="nb-NO" dirty="0">
                <a:solidFill>
                  <a:srgbClr val="00B439"/>
                </a:solidFill>
                <a:effectLst/>
                <a:latin typeface="SansSerif"/>
              </a:rPr>
              <a:t>3) Sensurskjema sensor (Arbeidsdokument</a:t>
            </a:r>
            <a:r>
              <a:rPr lang="nb-NO" dirty="0" smtClean="0">
                <a:solidFill>
                  <a:srgbClr val="00B439"/>
                </a:solidFill>
                <a:effectLst/>
                <a:latin typeface="SansSerif"/>
              </a:rPr>
              <a:t>)</a:t>
            </a:r>
            <a:endParaRPr lang="nb-NO" dirty="0" smtClean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rgbClr val="990000"/>
                </a:solidFill>
                <a:effectLst/>
                <a:latin typeface="SansSerif"/>
              </a:rPr>
              <a:t>Fyller inn karakter og kommentar for hvert av spørsmålsgruppene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>
              <a:effectLst/>
            </a:endParaRPr>
          </a:p>
          <a:p>
            <a:r>
              <a:rPr lang="nb-NO" dirty="0">
                <a:solidFill>
                  <a:srgbClr val="00B439"/>
                </a:solidFill>
                <a:effectLst/>
                <a:latin typeface="SansSerif"/>
              </a:rPr>
              <a:t>4) Vurderingsskjema </a:t>
            </a:r>
            <a:r>
              <a:rPr lang="nb-NO" dirty="0" smtClean="0">
                <a:solidFill>
                  <a:srgbClr val="00B439"/>
                </a:solidFill>
                <a:effectLst/>
                <a:latin typeface="SansSerif"/>
              </a:rPr>
              <a:t>karakterer</a:t>
            </a:r>
            <a:endParaRPr lang="nb-NO" dirty="0" smtClean="0"/>
          </a:p>
          <a:p>
            <a:endParaRPr lang="nb-NO" dirty="0" smtClean="0">
              <a:effectLst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rgbClr val="990000"/>
                </a:solidFill>
                <a:effectLst/>
                <a:latin typeface="SansSerif"/>
              </a:rPr>
              <a:t>Veiledning </a:t>
            </a: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>for vurdering av karakterene som skal settes i </a:t>
            </a:r>
            <a:r>
              <a:rPr lang="nb-NO" dirty="0" err="1">
                <a:solidFill>
                  <a:srgbClr val="990000"/>
                </a:solidFill>
                <a:effectLst/>
                <a:latin typeface="SansSerif"/>
              </a:rPr>
              <a:t>dok</a:t>
            </a: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> 3. 
</a:t>
            </a:r>
            <a:r>
              <a:rPr lang="nb-NO" dirty="0">
                <a:solidFill>
                  <a:srgbClr val="111111"/>
                </a:solidFill>
                <a:effectLst/>
              </a:rPr>
              <a:t>Eks: Arbeidet: </a:t>
            </a:r>
            <a:br>
              <a:rPr lang="nb-NO" dirty="0">
                <a:solidFill>
                  <a:srgbClr val="111111"/>
                </a:solidFill>
                <a:effectLst/>
              </a:rPr>
            </a:br>
            <a:r>
              <a:rPr lang="nb-NO" dirty="0">
                <a:solidFill>
                  <a:srgbClr val="111111"/>
                </a:solidFill>
                <a:effectLst/>
              </a:rPr>
              <a:t>Fremstår som godt med innslag av kreativitet.   -&gt; C </a:t>
            </a:r>
            <a:br>
              <a:rPr lang="nb-NO" dirty="0">
                <a:solidFill>
                  <a:srgbClr val="111111"/>
                </a:solidFill>
                <a:effectLst/>
              </a:rPr>
            </a:br>
            <a:r>
              <a:rPr lang="nb-NO" dirty="0">
                <a:solidFill>
                  <a:srgbClr val="111111"/>
                </a:solidFill>
                <a:effectLst/>
              </a:rPr>
              <a:t>Fremstår som nokså godt                                       -&gt;  D</a:t>
            </a:r>
            <a:r>
              <a:rPr lang="nb-NO" dirty="0">
                <a:effectLst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9155828" y="1360472"/>
            <a:ext cx="2062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00B439"/>
                </a:solidFill>
                <a:latin typeface="SansSerif"/>
                <a:hlinkClick r:id="rId2"/>
              </a:rPr>
              <a:t>N</a:t>
            </a:r>
            <a:r>
              <a:rPr lang="nb-NO" dirty="0">
                <a:solidFill>
                  <a:srgbClr val="00B439"/>
                </a:solidFill>
                <a:effectLst/>
                <a:latin typeface="SansSerif"/>
                <a:hlinkClick r:id="rId2"/>
              </a:rPr>
              <a:t>ettside:</a:t>
            </a:r>
            <a:endParaRPr lang="nb-NO" dirty="0"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0376" y="297966"/>
            <a:ext cx="9871129" cy="786915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0033FF"/>
                </a:solidFill>
                <a:effectLst/>
                <a:latin typeface="SansSerif"/>
              </a:rPr>
              <a:t>Arbeidsverktøy</a:t>
            </a:r>
            <a:endParaRPr lang="nb-NO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2A0AF2-94D4-49F5-947D-82410AD49CBE}"/>
              </a:ext>
            </a:extLst>
          </p:cNvPr>
          <p:cNvSpPr txBox="1"/>
          <p:nvPr/>
        </p:nvSpPr>
        <p:spPr>
          <a:xfrm>
            <a:off x="8053123" y="1729804"/>
            <a:ext cx="3258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/>
              <a:t>Google: ansatte </a:t>
            </a:r>
            <a:r>
              <a:rPr lang="nb-NO" sz="1400" dirty="0" err="1"/>
              <a:t>uio</a:t>
            </a:r>
            <a:r>
              <a:rPr lang="nb-NO" sz="1400" dirty="0"/>
              <a:t> fysikk mastereksamen</a:t>
            </a:r>
          </a:p>
        </p:txBody>
      </p:sp>
    </p:spTree>
    <p:extLst>
      <p:ext uri="{BB962C8B-B14F-4D97-AF65-F5344CB8AC3E}">
        <p14:creationId xmlns:p14="http://schemas.microsoft.com/office/powerpoint/2010/main" val="402701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4125" y="2186718"/>
            <a:ext cx="1023921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>
                <a:solidFill>
                  <a:srgbClr val="00B439"/>
                </a:solidFill>
                <a:latin typeface="SansSerif"/>
              </a:rPr>
              <a:t>1. </a:t>
            </a:r>
            <a:r>
              <a:rPr lang="nb-NO" sz="2400" dirty="0" smtClean="0">
                <a:solidFill>
                  <a:srgbClr val="00B439"/>
                </a:solidFill>
                <a:latin typeface="SansSerif"/>
              </a:rPr>
              <a:t>Vurdere </a:t>
            </a:r>
            <a:r>
              <a:rPr lang="nb-NO" sz="2400" dirty="0">
                <a:solidFill>
                  <a:srgbClr val="00B439"/>
                </a:solidFill>
                <a:latin typeface="SansSerif"/>
              </a:rPr>
              <a:t>oppgaven </a:t>
            </a:r>
          </a:p>
          <a:p>
            <a:endParaRPr lang="nb-NO" sz="2400" dirty="0">
              <a:solidFill>
                <a:srgbClr val="00B439"/>
              </a:solidFill>
              <a:latin typeface="SansSerif"/>
            </a:endParaRPr>
          </a:p>
          <a:p>
            <a:r>
              <a:rPr lang="nb-NO" sz="2400" dirty="0">
                <a:solidFill>
                  <a:srgbClr val="00B439"/>
                </a:solidFill>
                <a:latin typeface="SansSerif"/>
              </a:rPr>
              <a:t>2. </a:t>
            </a:r>
            <a:r>
              <a:rPr lang="nb-NO" sz="2400" dirty="0" smtClean="0">
                <a:solidFill>
                  <a:srgbClr val="00B439"/>
                </a:solidFill>
                <a:latin typeface="SansSerif"/>
              </a:rPr>
              <a:t>Fylle </a:t>
            </a:r>
            <a:r>
              <a:rPr lang="nb-NO" sz="2400" dirty="0">
                <a:solidFill>
                  <a:srgbClr val="00B439"/>
                </a:solidFill>
                <a:latin typeface="SansSerif"/>
              </a:rPr>
              <a:t>ut dokumentet: </a:t>
            </a:r>
            <a:r>
              <a:rPr lang="nb-NO" sz="24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SENSURSKJEMA SENSOR (ARBEIDSDOKUMENT)</a:t>
            </a:r>
            <a:endParaRPr lang="nb-NO" sz="2400" dirty="0">
              <a:solidFill>
                <a:srgbClr val="FFC00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nb-NO" sz="2400" dirty="0">
                <a:solidFill>
                  <a:srgbClr val="00B439"/>
                </a:solidFill>
                <a:latin typeface="SansSerif"/>
              </a:rPr>
              <a:t> </a:t>
            </a:r>
          </a:p>
          <a:p>
            <a:r>
              <a:rPr lang="nb-NO" sz="2400" dirty="0">
                <a:solidFill>
                  <a:srgbClr val="00B439"/>
                </a:solidFill>
                <a:latin typeface="SansSerif"/>
              </a:rPr>
              <a:t>3. </a:t>
            </a:r>
            <a:r>
              <a:rPr lang="nb-NO" sz="2400" dirty="0" smtClean="0">
                <a:solidFill>
                  <a:srgbClr val="00B439"/>
                </a:solidFill>
                <a:latin typeface="SansSerif"/>
              </a:rPr>
              <a:t>Kontakte </a:t>
            </a:r>
            <a:r>
              <a:rPr lang="nb-NO" sz="2400" dirty="0">
                <a:solidFill>
                  <a:srgbClr val="00B439"/>
                </a:solidFill>
                <a:latin typeface="SansSerif"/>
              </a:rPr>
              <a:t>eksternsensor og diskutert </a:t>
            </a:r>
            <a:r>
              <a:rPr lang="nb-NO" sz="2400" dirty="0" smtClean="0">
                <a:solidFill>
                  <a:srgbClr val="00B439"/>
                </a:solidFill>
                <a:latin typeface="SansSerif"/>
              </a:rPr>
              <a:t>mulig stryk </a:t>
            </a:r>
            <a:r>
              <a:rPr lang="nb-NO" sz="2400" dirty="0">
                <a:solidFill>
                  <a:srgbClr val="00B439"/>
                </a:solidFill>
                <a:latin typeface="SansSerif"/>
              </a:rPr>
              <a:t>(4-5 dager før)</a:t>
            </a:r>
          </a:p>
          <a:p>
            <a:r>
              <a:rPr lang="nb-NO" dirty="0">
                <a:solidFill>
                  <a:srgbClr val="00B439"/>
                </a:solidFill>
                <a:latin typeface="SansSerif"/>
              </a:rPr>
              <a:t>	</a:t>
            </a:r>
          </a:p>
          <a:p>
            <a:r>
              <a:rPr lang="nb-NO" dirty="0">
                <a:effectLst/>
              </a:rPr>
              <a:t>	Hvis oppgaven klart står til </a:t>
            </a:r>
            <a:r>
              <a:rPr lang="nb-NO" u="sng" dirty="0">
                <a:effectLst/>
              </a:rPr>
              <a:t>stryk</a:t>
            </a:r>
            <a:r>
              <a:rPr lang="nb-NO" dirty="0">
                <a:effectLst/>
              </a:rPr>
              <a:t> skal eksamen </a:t>
            </a:r>
            <a:r>
              <a:rPr lang="nb-NO" u="sng" dirty="0">
                <a:effectLst/>
              </a:rPr>
              <a:t>avlyses</a:t>
            </a:r>
            <a:r>
              <a:rPr lang="nb-NO" dirty="0">
                <a:effectLst/>
              </a:rPr>
              <a:t>. Gi beskjed til </a:t>
            </a:r>
            <a:r>
              <a:rPr lang="nb-NO" dirty="0" err="1" smtClean="0">
                <a:effectLst/>
              </a:rPr>
              <a:t>Studieadmin</a:t>
            </a:r>
            <a:r>
              <a:rPr lang="nb-NO" dirty="0" smtClean="0">
                <a:effectLst/>
              </a:rPr>
              <a:t>.</a:t>
            </a:r>
            <a:endParaRPr lang="nb-NO" dirty="0">
              <a:effectLst/>
            </a:endParaRPr>
          </a:p>
          <a:p>
            <a:r>
              <a:rPr lang="nb-NO" dirty="0"/>
              <a:t>	</a:t>
            </a:r>
            <a:endParaRPr lang="nb-NO" dirty="0">
              <a:effectLst/>
            </a:endParaRPr>
          </a:p>
          <a:p>
            <a:r>
              <a:rPr lang="nb-NO" dirty="0">
                <a:effectLst/>
              </a:rPr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0376" y="297966"/>
            <a:ext cx="9871129" cy="786915"/>
          </a:xfrm>
        </p:spPr>
        <p:txBody>
          <a:bodyPr>
            <a:normAutofit/>
          </a:bodyPr>
          <a:lstStyle/>
          <a:p>
            <a:r>
              <a:rPr lang="nb-NO" dirty="0">
                <a:solidFill>
                  <a:srgbClr val="0033FF"/>
                </a:solidFill>
                <a:effectLst/>
                <a:latin typeface="SansSerif"/>
              </a:rPr>
              <a:t>Før eksamen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2382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865571"/>
            <a:ext cx="113705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nb-NO" dirty="0">
              <a:solidFill>
                <a:srgbClr val="990000"/>
              </a:solidFill>
              <a:latin typeface="SansSerif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>minutter  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/>
            </a:r>
            <a:br>
              <a:rPr lang="nb-NO" dirty="0">
                <a:solidFill>
                  <a:srgbClr val="990000"/>
                </a:solidFill>
                <a:effectLst/>
                <a:latin typeface="SansSerif"/>
              </a:rPr>
            </a:br>
            <a:r>
              <a:rPr lang="nb-NO" sz="2400" dirty="0">
                <a:solidFill>
                  <a:srgbClr val="990000"/>
                </a:solidFill>
                <a:effectLst/>
                <a:latin typeface="SansSerif"/>
              </a:rPr>
              <a:t>30 – 45  Formøte 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nb-NO" sz="2400" dirty="0">
                <a:solidFill>
                  <a:srgbClr val="990000"/>
                </a:solidFill>
                <a:effectLst/>
                <a:latin typeface="SansSerif"/>
              </a:rPr>
              <a:t/>
            </a:r>
            <a:br>
              <a:rPr lang="nb-NO" sz="2400" dirty="0">
                <a:solidFill>
                  <a:srgbClr val="990000"/>
                </a:solidFill>
                <a:effectLst/>
                <a:latin typeface="SansSerif"/>
              </a:rPr>
            </a:br>
            <a:r>
              <a:rPr lang="nb-NO" sz="2400" dirty="0">
                <a:solidFill>
                  <a:srgbClr val="990000"/>
                </a:solidFill>
                <a:effectLst/>
                <a:latin typeface="SansSerif"/>
              </a:rPr>
              <a:t>30 </a:t>
            </a:r>
            <a:r>
              <a:rPr lang="nb-NO" sz="2400" dirty="0">
                <a:solidFill>
                  <a:srgbClr val="990000"/>
                </a:solidFill>
                <a:latin typeface="SansSerif"/>
              </a:rPr>
              <a:t> </a:t>
            </a:r>
            <a:r>
              <a:rPr lang="nb-NO" sz="2400" dirty="0" smtClean="0">
                <a:solidFill>
                  <a:srgbClr val="990000"/>
                </a:solidFill>
                <a:latin typeface="SansSerif"/>
              </a:rPr>
              <a:t>      </a:t>
            </a:r>
            <a:r>
              <a:rPr lang="nb-NO" sz="2400" dirty="0" smtClean="0">
                <a:solidFill>
                  <a:srgbClr val="990000"/>
                </a:solidFill>
                <a:effectLst/>
                <a:latin typeface="SansSerif"/>
              </a:rPr>
              <a:t>  </a:t>
            </a:r>
            <a:r>
              <a:rPr lang="nb-NO" sz="2400" dirty="0">
                <a:solidFill>
                  <a:srgbClr val="990000"/>
                </a:solidFill>
                <a:effectLst/>
                <a:latin typeface="SansSerif"/>
              </a:rPr>
              <a:t>Presentasjon 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nb-NO" sz="2400" dirty="0">
                <a:solidFill>
                  <a:srgbClr val="990000"/>
                </a:solidFill>
                <a:effectLst/>
                <a:latin typeface="SansSerif"/>
              </a:rPr>
              <a:t/>
            </a:r>
            <a:br>
              <a:rPr lang="nb-NO" sz="2400" dirty="0">
                <a:solidFill>
                  <a:srgbClr val="990000"/>
                </a:solidFill>
                <a:effectLst/>
                <a:latin typeface="SansSerif"/>
              </a:rPr>
            </a:br>
            <a:r>
              <a:rPr lang="nb-NO" sz="2400" dirty="0">
                <a:solidFill>
                  <a:srgbClr val="990000"/>
                </a:solidFill>
                <a:effectLst/>
                <a:latin typeface="SansSerif"/>
              </a:rPr>
              <a:t>60 - 90  Eksaminasjon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nb-NO" sz="2400" dirty="0">
              <a:solidFill>
                <a:srgbClr val="990000"/>
              </a:solidFill>
              <a:latin typeface="SansSerif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nb-NO" sz="2400" dirty="0">
                <a:solidFill>
                  <a:srgbClr val="990000"/>
                </a:solidFill>
                <a:effectLst/>
                <a:latin typeface="SansSerif"/>
              </a:rPr>
              <a:t>20 - 30 Diskusjon / karakterfastsettelse samt tilbakemelding til studenten: </a:t>
            </a:r>
            <a:br>
              <a:rPr lang="nb-NO" sz="2400" dirty="0">
                <a:solidFill>
                  <a:srgbClr val="990000"/>
                </a:solidFill>
                <a:effectLst/>
                <a:latin typeface="SansSerif"/>
              </a:rPr>
            </a:br>
            <a:endParaRPr lang="nb-NO" sz="2400" dirty="0">
              <a:solidFill>
                <a:srgbClr val="990000"/>
              </a:solidFill>
              <a:effectLst/>
              <a:latin typeface="SansSerif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endParaRPr lang="nb-NO" sz="2400" dirty="0">
              <a:solidFill>
                <a:srgbClr val="990000"/>
              </a:solidFill>
              <a:effectLst/>
              <a:latin typeface="SansSerif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nb-NO" sz="2400" dirty="0">
                <a:solidFill>
                  <a:srgbClr val="990000"/>
                </a:solidFill>
                <a:effectLst/>
                <a:latin typeface="SansSerif"/>
              </a:rPr>
              <a:t>Sum varighet  01:20  - 03:15</a:t>
            </a: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/>
            </a:r>
            <a:br>
              <a:rPr lang="nb-NO" dirty="0">
                <a:solidFill>
                  <a:srgbClr val="990000"/>
                </a:solidFill>
                <a:effectLst/>
                <a:latin typeface="SansSerif"/>
              </a:rPr>
            </a:br>
            <a:endParaRPr lang="nb-NO" dirty="0"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0353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0033FF"/>
                </a:solidFill>
                <a:latin typeface="SansSerif"/>
              </a:rPr>
              <a:t>Gjennomføring av eksamen </a:t>
            </a:r>
            <a:r>
              <a:rPr lang="nb-NO" dirty="0"/>
              <a:t>- </a:t>
            </a:r>
            <a:r>
              <a:rPr lang="nb-NO" dirty="0">
                <a:solidFill>
                  <a:srgbClr val="00B439"/>
                </a:solidFill>
                <a:latin typeface="SansSerif"/>
              </a:rPr>
              <a:t>fire elementer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41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22522" y="2480338"/>
            <a:ext cx="86583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rgbClr val="00B050"/>
                </a:solidFill>
                <a:effectLst/>
                <a:latin typeface="SansSerif"/>
              </a:rPr>
              <a:t>La veilederen få prate løst omkring, men det er du som styrer sesjonen. Ta en klar rolle som leder her helt fra begynnelsen, det vil gjøre prosessen lettere.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2000" dirty="0">
              <a:solidFill>
                <a:srgbClr val="00B050"/>
              </a:solidFill>
              <a:effectLst/>
              <a:latin typeface="SansSerif"/>
            </a:endParaRP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nb-NO" sz="2000" dirty="0">
                <a:solidFill>
                  <a:srgbClr val="00B050"/>
                </a:solidFill>
                <a:effectLst/>
                <a:latin typeface="SansSerif"/>
              </a:rPr>
              <a:t> 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rgbClr val="00B050"/>
                </a:solidFill>
                <a:effectLst/>
                <a:latin typeface="SansSerif"/>
              </a:rPr>
              <a:t>Sensor og du skal ikke snakke særlig om deres meninger her. 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2000" dirty="0">
              <a:solidFill>
                <a:srgbClr val="00B050"/>
              </a:solidFill>
              <a:effectLst/>
              <a:latin typeface="SansSerif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2000" dirty="0">
              <a:solidFill>
                <a:srgbClr val="00B050"/>
              </a:solidFill>
              <a:effectLst/>
              <a:latin typeface="SansSerif"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rgbClr val="00B050"/>
                </a:solidFill>
                <a:effectLst/>
                <a:latin typeface="SansSerif"/>
              </a:rPr>
              <a:t>Merk elementer av betydning for vurderingene senere. </a:t>
            </a:r>
          </a:p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nb-NO" dirty="0">
                <a:solidFill>
                  <a:srgbClr val="990000"/>
                </a:solidFill>
                <a:effectLst/>
                <a:latin typeface="SansSerif"/>
              </a:rPr>
              <a:t/>
            </a:r>
            <a:br>
              <a:rPr lang="nb-NO" dirty="0">
                <a:solidFill>
                  <a:srgbClr val="990000"/>
                </a:solidFill>
                <a:effectLst/>
                <a:latin typeface="SansSerif"/>
              </a:rPr>
            </a:br>
            <a:endParaRPr lang="nb-NO" dirty="0"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6539" y="525883"/>
            <a:ext cx="10515600" cy="136035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b-NO" dirty="0">
                <a:solidFill>
                  <a:srgbClr val="0033FF"/>
                </a:solidFill>
                <a:latin typeface="SansSerif"/>
              </a:rPr>
              <a:t>Gjennomføring av eksamen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         </a:t>
            </a:r>
            <a:r>
              <a:rPr lang="nb-NO" dirty="0">
                <a:solidFill>
                  <a:srgbClr val="00B439"/>
                </a:solidFill>
                <a:latin typeface="SansSerif"/>
              </a:rPr>
              <a:t>1)</a:t>
            </a:r>
            <a:r>
              <a:rPr lang="nb-NO" dirty="0">
                <a:solidFill>
                  <a:srgbClr val="990000"/>
                </a:solidFill>
                <a:latin typeface="SansSerif"/>
              </a:rPr>
              <a:t> Formøte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2" name="Rectangle 1"/>
          <p:cNvSpPr/>
          <p:nvPr/>
        </p:nvSpPr>
        <p:spPr>
          <a:xfrm rot="1510022">
            <a:off x="6938987" y="1861932"/>
            <a:ext cx="5339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dirty="0">
                <a:solidFill>
                  <a:srgbClr val="990000"/>
                </a:solidFill>
                <a:latin typeface="SansSerif"/>
              </a:rPr>
              <a:t>NB: Ingen diskusjon om karakterer på dette møtet.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6484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57952" y="2888460"/>
            <a:ext cx="865838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b-NO" sz="2000" dirty="0">
                <a:solidFill>
                  <a:srgbClr val="00B050"/>
                </a:solidFill>
                <a:effectLst/>
              </a:rPr>
              <a:t>Du introduserer og takker eksternsensor for innsatsen. </a:t>
            </a:r>
          </a:p>
          <a:p>
            <a:pPr lvl="1"/>
            <a:r>
              <a:rPr lang="nb-NO" sz="1600" dirty="0" smtClean="0">
                <a:solidFill>
                  <a:srgbClr val="00B050"/>
                </a:solidFill>
              </a:rPr>
              <a:t>	Forslag til tekst: Se </a:t>
            </a:r>
            <a:r>
              <a:rPr lang="nb-NO" sz="1400" dirty="0">
                <a:hlinkClick r:id="rId2"/>
              </a:rPr>
              <a:t>For deg som er </a:t>
            </a:r>
            <a:r>
              <a:rPr lang="nb-NO" sz="1400" dirty="0" smtClean="0">
                <a:hlinkClick r:id="rId2"/>
              </a:rPr>
              <a:t>internsensor</a:t>
            </a:r>
            <a:r>
              <a:rPr lang="nb-NO" sz="1400" dirty="0" smtClean="0"/>
              <a:t> på nettsiden</a:t>
            </a:r>
          </a:p>
          <a:p>
            <a:pPr lvl="1"/>
            <a:r>
              <a:rPr lang="nb-NO" sz="1200" dirty="0" smtClean="0"/>
              <a:t>	https</a:t>
            </a:r>
            <a:r>
              <a:rPr lang="nb-NO" sz="1200" dirty="0"/>
              <a:t>://www.uio.no/for-ansatte/arbeidsstotte/sta/enheter/mn/institutter/fysikk/mastereksamen/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nb-NO" sz="2000" dirty="0">
              <a:solidFill>
                <a:srgbClr val="00B050"/>
              </a:solidFill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b-NO" sz="2000" dirty="0">
                <a:solidFill>
                  <a:srgbClr val="00B050"/>
                </a:solidFill>
                <a:effectLst/>
              </a:rPr>
              <a:t>Ofte er forelesningen bra og gir bedre innsikt i oppgaven idet mye detaljer er skrellet vekk.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nb-NO" sz="2000" dirty="0">
              <a:solidFill>
                <a:srgbClr val="00B050"/>
              </a:solidFill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b-NO" sz="2000" dirty="0">
                <a:solidFill>
                  <a:srgbClr val="00B050"/>
                </a:solidFill>
                <a:effectLst/>
              </a:rPr>
              <a:t>Åpne for spørsmålsrunde. 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nb-NO" sz="2000" dirty="0">
              <a:solidFill>
                <a:srgbClr val="00B050"/>
              </a:solidFill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nb-NO" sz="2000" dirty="0">
                <a:solidFill>
                  <a:srgbClr val="00B050"/>
                </a:solidFill>
                <a:effectLst/>
              </a:rPr>
              <a:t>Avslutter seansen.   </a:t>
            </a: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>
              <a:effectLst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3514" y="747417"/>
            <a:ext cx="10801028" cy="1360353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0033FF"/>
                </a:solidFill>
                <a:latin typeface="SansSerif"/>
              </a:rPr>
              <a:t>Gjennomføring av eksamen </a:t>
            </a:r>
            <a:r>
              <a:rPr lang="nb-NO" dirty="0"/>
              <a:t>– 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sz="3600" dirty="0"/>
              <a:t>          </a:t>
            </a:r>
            <a:r>
              <a:rPr lang="nb-NO" sz="3600" dirty="0">
                <a:solidFill>
                  <a:srgbClr val="00B439"/>
                </a:solidFill>
                <a:latin typeface="SansSerif"/>
              </a:rPr>
              <a:t>2)</a:t>
            </a:r>
            <a:r>
              <a:rPr lang="nb-NO" sz="3600" dirty="0">
                <a:solidFill>
                  <a:srgbClr val="990000"/>
                </a:solidFill>
                <a:latin typeface="SansSerif"/>
              </a:rPr>
              <a:t> Presentasjonen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8938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2120" y="2235520"/>
            <a:ext cx="106576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/>
              <a:t>Du tar igjen lederrollen og etter noen korte innledende kommentarer om prosedyrer gis ordet til ekstern-sensor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/>
              <a:t>Ekstern-sensor holder på i </a:t>
            </a:r>
            <a:r>
              <a:rPr lang="nb-NO" dirty="0" smtClean="0"/>
              <a:t>30-90 minutter. </a:t>
            </a:r>
            <a:r>
              <a:rPr lang="nb-NO" sz="1200" dirty="0" smtClean="0"/>
              <a:t>(eller mer)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/>
              <a:t>Etterpå kan du evt. komme med dine spørsmål og kommentarer.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nb-NO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/>
              <a:t>Diskusjon: Det er fint med diskusjoner hvor både eksternsensor, veileder og kandidat (og du) deltar –         (</a:t>
            </a:r>
            <a:r>
              <a:rPr lang="nb-NO" sz="1400" dirty="0"/>
              <a:t>men det skal ikke utarte til en diskusjon mellom veileder og eksternsensor alene – da stopper du det.</a:t>
            </a:r>
            <a:r>
              <a:rPr lang="nb-NO" sz="1400" dirty="0">
                <a:effectLst/>
              </a:rPr>
              <a:t> </a:t>
            </a:r>
            <a:r>
              <a:rPr lang="nb-NO" sz="1400" dirty="0"/>
              <a:t>)</a:t>
            </a:r>
            <a:endParaRPr lang="nb-NO" sz="1400" dirty="0">
              <a:effectLst/>
            </a:endParaRPr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dirty="0"/>
          </a:p>
          <a:p>
            <a:pPr marL="800100" marR="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effectLst/>
              </a:rPr>
              <a:t>Følg med!  </a:t>
            </a:r>
            <a:r>
              <a:rPr lang="nb-NO" dirty="0"/>
              <a:t>G</a:t>
            </a:r>
            <a:r>
              <a:rPr lang="nb-NO" dirty="0">
                <a:effectLst/>
              </a:rPr>
              <a:t>jør deg opp en mening om sensors spørsmål og om kandidatens svar.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>
                <a:effectLst/>
              </a:rPr>
              <a:t>Har sensor stilt for enkle spørsmål?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dirty="0">
                <a:effectLst/>
              </a:rPr>
              <a:t>Har sensor med sine spørsmål og kommentarer dekket de fleste av elementene i vurderings-skjemaene?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3514" y="747417"/>
            <a:ext cx="10801028" cy="118470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nb-NO" dirty="0">
                <a:solidFill>
                  <a:srgbClr val="0033FF"/>
                </a:solidFill>
                <a:latin typeface="SansSerif"/>
              </a:rPr>
              <a:t>Gjennomføring av eksamen </a:t>
            </a:r>
            <a:r>
              <a:rPr lang="nb-NO" dirty="0"/>
              <a:t>– </a:t>
            </a:r>
            <a:br>
              <a:rPr lang="nb-NO" dirty="0"/>
            </a:br>
            <a:r>
              <a:rPr lang="nb-NO" sz="3600" dirty="0"/>
              <a:t>          </a:t>
            </a:r>
            <a:r>
              <a:rPr lang="nb-NO" sz="3600" dirty="0">
                <a:solidFill>
                  <a:srgbClr val="00B439"/>
                </a:solidFill>
                <a:latin typeface="SansSerif"/>
              </a:rPr>
              <a:t>3)</a:t>
            </a:r>
            <a:r>
              <a:rPr lang="nb-NO" sz="3600" dirty="0">
                <a:solidFill>
                  <a:srgbClr val="990000"/>
                </a:solidFill>
                <a:latin typeface="SansSerif"/>
              </a:rPr>
              <a:t> Eksaminasjonen 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1836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950</Words>
  <Application>Microsoft Office PowerPoint</Application>
  <PresentationFormat>Widescreen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SimSun</vt:lpstr>
      <vt:lpstr>20</vt:lpstr>
      <vt:lpstr>Arial</vt:lpstr>
      <vt:lpstr>Calibri</vt:lpstr>
      <vt:lpstr>Calibri Light</vt:lpstr>
      <vt:lpstr>SansSerif</vt:lpstr>
      <vt:lpstr>Times New Roman</vt:lpstr>
      <vt:lpstr>Wingdings</vt:lpstr>
      <vt:lpstr>Office Theme</vt:lpstr>
      <vt:lpstr>Internsensor – Info møte 02.06.2022 </vt:lpstr>
      <vt:lpstr>PowerPoint Presentation</vt:lpstr>
      <vt:lpstr>Internsensors tre oppgaver </vt:lpstr>
      <vt:lpstr>Arbeidsverktøy</vt:lpstr>
      <vt:lpstr>Før eksamen</vt:lpstr>
      <vt:lpstr>Gjennomføring av eksamen - fire elementer  </vt:lpstr>
      <vt:lpstr>Gjennomføring av eksamen           1) Formøte </vt:lpstr>
      <vt:lpstr>Gjennomføring av eksamen –             2) Presentasjonen  </vt:lpstr>
      <vt:lpstr>Gjennomføring av eksamen –            3) Eksaminasjonen  </vt:lpstr>
      <vt:lpstr>Gjennomføring av eksamen –   4) Diskusjon / karakterfastsettelse / tilbakemelding til studenten:  </vt:lpstr>
      <vt:lpstr>Gjennomføring av eksamen –   4) fortsatt - karakterfastsettelse og tilbakemelding  </vt:lpstr>
      <vt:lpstr>Etter eksaminasjonen  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Internsensor – Info møte</dc:title>
  <dc:creator>Helge Balk</dc:creator>
  <cp:lastModifiedBy>Helge Balk</cp:lastModifiedBy>
  <cp:revision>25</cp:revision>
  <dcterms:created xsi:type="dcterms:W3CDTF">2022-06-01T14:05:28Z</dcterms:created>
  <dcterms:modified xsi:type="dcterms:W3CDTF">2022-06-02T14:58:06Z</dcterms:modified>
</cp:coreProperties>
</file>