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9" r:id="rId5"/>
    <p:sldId id="260" r:id="rId6"/>
    <p:sldId id="261" r:id="rId7"/>
    <p:sldId id="268" r:id="rId8"/>
    <p:sldId id="280" r:id="rId9"/>
    <p:sldId id="274" r:id="rId10"/>
    <p:sldId id="287" r:id="rId11"/>
    <p:sldId id="281" r:id="rId12"/>
    <p:sldId id="28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FC6060"/>
    <a:srgbClr val="FBFBFB"/>
    <a:srgbClr val="F7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98D3-D073-4DE2-B8A7-A49924DC8A51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A83A3-A919-4A03-B352-5CBB887C82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15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03858-9359-460A-9DAC-C8C78D822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09D946B-8F91-4682-A1C6-4F12530EB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EB1771-3376-4AD3-BEEF-CD7C4D8B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D57AE3-21DE-4975-920F-81A4636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E90D6-E314-439A-B959-973DFEA8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92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BAED4-E3A9-44FF-A367-D051ACB9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A1FE66B-3399-4AD0-9CF7-56A6B4E78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EDC986-1AC8-4EAF-A819-5C42071C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00A2D8-4EB5-4C5D-A6B3-F4A1EDFB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EE2E29-FD01-4762-8440-F7425EC9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387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C774D4C-5164-483F-8D1B-434E7F858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A1E24D-66CC-4EB2-901D-99C2578D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0F3681-A54F-4A1B-8DD8-E813CA60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6866E-3CA8-4461-BF02-30159E9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3572DE-BB94-4C80-B592-6AD50926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11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6AAD6-354C-4692-9369-34302F78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2DE2B-62AA-4AD1-8F3B-94880FAC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D06F33-0A0F-47EA-9BB7-7782B37D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F3CF89-138A-40A9-A346-8BCD5237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F3F0E9-51EA-4B0F-88E6-058FA500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10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4EF62D-1546-4533-9BD9-D8DDD0E0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4F1619-C329-4B9B-B568-8EAA5F24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C89F41-F149-482E-B4DA-B705AC3E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91051-FFBF-40FB-9CE4-F3891FD9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ACD83F-A06E-49E8-B632-CF11068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6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D5123-BA57-4E87-B33C-A8A79268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D02C1C-9478-4742-99B4-EEDE52B5F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141CF2-9F6C-4239-8FA0-5E959EDA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E41A87-B4AE-4E91-884B-46AE2AC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8E8D61-CF5E-40C5-87B3-7DCC51B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69743A-BE19-4E0F-B013-BA9E9253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83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AA8EE-8703-4D73-AA87-8D66B1D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5EC5F1-23C6-44A0-8420-BF7D98E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3D9ABB-9EB7-46BD-ADE8-DFC3B9ADA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DB0AF75-5126-4DD5-B1E5-47C10951B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2CEB77A-B7E1-4CCD-8DE6-AFF61A7E9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7DC2731-D2DB-4552-85E7-E80D11B8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CB25A0-914F-437F-829D-99A06055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0259F57-E463-4108-B0F5-6A6F8862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04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9D2C5A-5C87-4D73-BE1E-A1C21102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8EAF7B1-9770-49F1-B68A-927448F1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A2F06-2215-4DAE-A047-D0DA2482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9198C2-5575-41F7-AF9B-64DC304C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56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5E04E6-B7E2-42F0-8060-88551619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7C05EE-652A-475B-896C-8884A0BD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F6F321-ECE0-4CC0-8BD2-41A77637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39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1D6985-604A-46D7-829E-B6F992E9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6FA4DF-7495-4D1B-86C5-FBB8A52F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B9FD3C-325E-406F-BD98-B14B269FC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DC0C24-9369-4D90-B746-FDB669A4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081F60-04D3-4346-8B76-6CC17202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0E48AA-DE6A-4E79-9512-1508B388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56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0E971-3532-48AD-923C-4977A862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F7B7410-0DEC-4602-85D9-4FA728F38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999106-5FC6-4C9C-A75F-2608A8667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53C395-46B7-46C3-A922-257D14EC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B17773-9470-4071-9DED-38E08956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B0F6FE-AC27-4ECF-B599-2D415EA0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93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F3E8354-5AA3-45D5-991F-CD74902D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CE604E-D445-4886-BC51-A99665AA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B7D767-9F61-4EEA-9F6C-13921CD2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55D9-F0A3-42B7-8C32-3C9DADB22D5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6E7513-0ACA-488F-A1CD-6F98D6078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8BA3EC-18F6-467F-B229-1DD19976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51CE-97DA-4AF7-9919-B131008D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12FE08B-6E89-4876-A4BB-4A43F54E4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581025"/>
            <a:ext cx="9144000" cy="569595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7200" dirty="0" err="1"/>
              <a:t>Betydningen</a:t>
            </a:r>
            <a:r>
              <a:rPr lang="en-US" sz="7200" dirty="0"/>
              <a:t> av </a:t>
            </a:r>
            <a:r>
              <a:rPr lang="en-US" sz="7200" dirty="0" err="1"/>
              <a:t>tilbakemelding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err="1"/>
              <a:t>i</a:t>
            </a:r>
            <a:r>
              <a:rPr lang="en-US" sz="7200" dirty="0"/>
              <a:t> </a:t>
            </a:r>
            <a:r>
              <a:rPr lang="en-US" sz="7200" dirty="0" err="1"/>
              <a:t>en</a:t>
            </a:r>
            <a:r>
              <a:rPr lang="en-US" sz="7200" dirty="0"/>
              <a:t> digital </a:t>
            </a:r>
            <a:r>
              <a:rPr lang="en-US" sz="7200" dirty="0" err="1"/>
              <a:t>hverdag</a:t>
            </a:r>
            <a:endParaRPr lang="en-US" sz="72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E95149F-781C-45EC-AB79-CE10ABD50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b="1" i="1" u="sng" dirty="0"/>
              <a:t>(SE I PRESENTASJONSMODUS FOR Å SE ANIMASJONER)</a:t>
            </a:r>
            <a:br>
              <a:rPr lang="en-US" sz="2800" b="1" i="1" u="sng" dirty="0"/>
            </a:br>
            <a:r>
              <a:rPr lang="en-US" sz="1600" i="1" dirty="0" err="1"/>
              <a:t>Noen</a:t>
            </a:r>
            <a:r>
              <a:rPr lang="en-US" sz="1600" i="1" dirty="0"/>
              <a:t> av </a:t>
            </a:r>
            <a:r>
              <a:rPr lang="en-US" sz="1600" i="1" dirty="0" err="1"/>
              <a:t>lysarkene</a:t>
            </a:r>
            <a:r>
              <a:rPr lang="en-US" sz="1600" i="1" dirty="0"/>
              <a:t> </a:t>
            </a:r>
            <a:r>
              <a:rPr lang="en-US" sz="1600" i="1" dirty="0" err="1"/>
              <a:t>gir</a:t>
            </a:r>
            <a:r>
              <a:rPr lang="en-US" sz="1600" i="1" dirty="0"/>
              <a:t> </a:t>
            </a:r>
            <a:r>
              <a:rPr lang="en-US" sz="1600" i="1" dirty="0" err="1"/>
              <a:t>ikke</a:t>
            </a:r>
            <a:r>
              <a:rPr lang="en-US" sz="1600" i="1" dirty="0"/>
              <a:t> </a:t>
            </a:r>
            <a:r>
              <a:rPr lang="en-US" sz="1600" i="1" dirty="0" err="1"/>
              <a:t>mye</a:t>
            </a:r>
            <a:r>
              <a:rPr lang="en-US" sz="1600" i="1" dirty="0"/>
              <a:t> </a:t>
            </a:r>
            <a:r>
              <a:rPr lang="en-US" sz="1600" i="1" dirty="0" err="1"/>
              <a:t>mening</a:t>
            </a:r>
            <a:r>
              <a:rPr lang="en-US" sz="1600" i="1" dirty="0"/>
              <a:t> </a:t>
            </a:r>
            <a:r>
              <a:rPr lang="en-US" sz="1600" i="1" dirty="0" err="1"/>
              <a:t>uten</a:t>
            </a:r>
            <a:r>
              <a:rPr lang="en-US" sz="1600" i="1" dirty="0"/>
              <a:t> </a:t>
            </a:r>
            <a:r>
              <a:rPr lang="en-US" sz="1600" i="1" dirty="0" err="1"/>
              <a:t>animasjonene</a:t>
            </a:r>
            <a:r>
              <a:rPr lang="en-US" sz="1600" i="1" dirty="0"/>
              <a:t>.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43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87A9493-FB9D-4B09-B580-5A7962518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for meg!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064B3-DF96-4D64-B27D-2A21CA56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snakke</a:t>
            </a:r>
            <a:r>
              <a:rPr lang="en-US" dirty="0"/>
              <a:t>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ACDC58-7315-408B-A226-678A32F9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introduksjon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Meg </a:t>
            </a:r>
            <a:r>
              <a:rPr lang="en-US" dirty="0" err="1"/>
              <a:t>selv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Mitt </a:t>
            </a:r>
            <a:r>
              <a:rPr lang="en-US" dirty="0" err="1"/>
              <a:t>emne</a:t>
            </a:r>
            <a:endParaRPr lang="en-US" dirty="0"/>
          </a:p>
          <a:p>
            <a:r>
              <a:rPr lang="en-US" dirty="0" err="1"/>
              <a:t>Tilbakemelding</a:t>
            </a:r>
            <a:endParaRPr lang="en-US" dirty="0"/>
          </a:p>
          <a:p>
            <a:pPr lvl="1"/>
            <a:r>
              <a:rPr lang="en-US" dirty="0" err="1"/>
              <a:t>Basert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mine </a:t>
            </a:r>
            <a:r>
              <a:rPr lang="en-US" dirty="0" err="1"/>
              <a:t>erfaringer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DA67D3-4707-48B4-B865-5A068C91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B04FBC-9FFA-442E-99A8-7BA09336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Ludvig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Informatikk</a:t>
            </a:r>
            <a:r>
              <a:rPr lang="en-US" dirty="0"/>
              <a:t>: digital </a:t>
            </a:r>
            <a:r>
              <a:rPr lang="en-US" dirty="0" err="1"/>
              <a:t>økonomi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ledelse</a:t>
            </a:r>
            <a:endParaRPr lang="en-US" dirty="0"/>
          </a:p>
          <a:p>
            <a:pPr lvl="1"/>
            <a:r>
              <a:rPr lang="en-US" dirty="0"/>
              <a:t>2. </a:t>
            </a:r>
            <a:r>
              <a:rPr lang="en-US" dirty="0" err="1"/>
              <a:t>året</a:t>
            </a:r>
            <a:r>
              <a:rPr lang="en-US" dirty="0"/>
              <a:t>.</a:t>
            </a:r>
          </a:p>
          <a:p>
            <a:r>
              <a:rPr lang="en-US" dirty="0" err="1"/>
              <a:t>Gruppelærer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INEC1810</a:t>
            </a:r>
          </a:p>
          <a:p>
            <a:pPr lvl="1"/>
            <a:r>
              <a:rPr lang="en-US" dirty="0" err="1"/>
              <a:t>Tidligere</a:t>
            </a:r>
            <a:r>
              <a:rPr lang="en-US" dirty="0"/>
              <a:t> </a:t>
            </a:r>
            <a:r>
              <a:rPr lang="en-US" dirty="0" err="1"/>
              <a:t>gruppelærer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INEC1800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72527CA-D545-4ABD-8BAF-3971C6A19CB2}"/>
              </a:ext>
            </a:extLst>
          </p:cNvPr>
          <p:cNvSpPr txBox="1"/>
          <p:nvPr/>
        </p:nvSpPr>
        <p:spPr>
          <a:xfrm>
            <a:off x="1545672" y="2642190"/>
            <a:ext cx="1459684" cy="830997"/>
          </a:xfrm>
          <a:prstGeom prst="rect">
            <a:avLst/>
          </a:prstGeom>
          <a:solidFill>
            <a:srgbClr val="FBFB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Nydalen</a:t>
            </a:r>
            <a:endParaRPr lang="en-US" sz="2400" i="1" dirty="0"/>
          </a:p>
          <a:p>
            <a:pPr algn="ctr"/>
            <a:r>
              <a:rPr lang="en-US" sz="2400" b="1" dirty="0"/>
              <a:t>VGS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126A31C-062B-4FFE-83A8-906F9A10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98" y="2334487"/>
            <a:ext cx="1446402" cy="1446402"/>
          </a:xfrm>
          <a:prstGeom prst="rect">
            <a:avLst/>
          </a:prstGeom>
        </p:spPr>
      </p:pic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5D0F181-06B2-4009-BDCC-A3192DB50086}"/>
              </a:ext>
            </a:extLst>
          </p:cNvPr>
          <p:cNvCxnSpPr>
            <a:cxnSpLocks/>
          </p:cNvCxnSpPr>
          <p:nvPr/>
        </p:nvCxnSpPr>
        <p:spPr>
          <a:xfrm>
            <a:off x="3156358" y="3057688"/>
            <a:ext cx="1332000" cy="0"/>
          </a:xfrm>
          <a:prstGeom prst="straightConnector1">
            <a:avLst/>
          </a:prstGeom>
          <a:ln w="15875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040FD41-3743-4398-8645-B03D2A4A6B1A}"/>
              </a:ext>
            </a:extLst>
          </p:cNvPr>
          <p:cNvSpPr txBox="1"/>
          <p:nvPr/>
        </p:nvSpPr>
        <p:spPr>
          <a:xfrm>
            <a:off x="3470338" y="265757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2019</a:t>
            </a:r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9BA1C33B-D232-4253-BF9B-7F840C58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Ikon </a:t>
            </a:r>
            <a:r>
              <a:rPr lang="en-US" dirty="0" err="1"/>
              <a:t>hentet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: https://www.uio.no/om/designmanual/grunnelementer/segl/</a:t>
            </a:r>
          </a:p>
        </p:txBody>
      </p:sp>
    </p:spTree>
    <p:extLst>
      <p:ext uri="{BB962C8B-B14F-4D97-AF65-F5344CB8AC3E}">
        <p14:creationId xmlns:p14="http://schemas.microsoft.com/office/powerpoint/2010/main" val="29649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DA67D3-4707-48B4-B865-5A068C91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INEC1810?</a:t>
            </a:r>
          </a:p>
        </p:txBody>
      </p:sp>
      <p:graphicFrame>
        <p:nvGraphicFramePr>
          <p:cNvPr id="13" name="Tabell 13">
            <a:extLst>
              <a:ext uri="{FF2B5EF4-FFF2-40B4-BE49-F238E27FC236}">
                <a16:creationId xmlns:a16="http://schemas.microsoft.com/office/drawing/2014/main" id="{4B23838B-A7CA-4C21-99D5-BF7B47DAF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567424"/>
              </p:ext>
            </p:extLst>
          </p:nvPr>
        </p:nvGraphicFramePr>
        <p:xfrm>
          <a:off x="2520802" y="4505029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IN1010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17" name="Tabell 13">
            <a:extLst>
              <a:ext uri="{FF2B5EF4-FFF2-40B4-BE49-F238E27FC236}">
                <a16:creationId xmlns:a16="http://schemas.microsoft.com/office/drawing/2014/main" id="{D8214BA5-D673-40CE-829B-EFA1A0367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142012"/>
              </p:ext>
            </p:extLst>
          </p:nvPr>
        </p:nvGraphicFramePr>
        <p:xfrm>
          <a:off x="4904267" y="4505029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IN1030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18" name="Tabell 13">
            <a:extLst>
              <a:ext uri="{FF2B5EF4-FFF2-40B4-BE49-F238E27FC236}">
                <a16:creationId xmlns:a16="http://schemas.microsoft.com/office/drawing/2014/main" id="{FA880416-4636-4397-9217-F4A859FFE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51899"/>
              </p:ext>
            </p:extLst>
          </p:nvPr>
        </p:nvGraphicFramePr>
        <p:xfrm>
          <a:off x="7287732" y="4505029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INEC1810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19" name="Tabell 13">
            <a:extLst>
              <a:ext uri="{FF2B5EF4-FFF2-40B4-BE49-F238E27FC236}">
                <a16:creationId xmlns:a16="http://schemas.microsoft.com/office/drawing/2014/main" id="{1733EB29-85F1-46BF-80C2-F9C6ACBDE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00066"/>
              </p:ext>
            </p:extLst>
          </p:nvPr>
        </p:nvGraphicFramePr>
        <p:xfrm>
          <a:off x="2520802" y="3927696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0" name="Tabell 13">
            <a:extLst>
              <a:ext uri="{FF2B5EF4-FFF2-40B4-BE49-F238E27FC236}">
                <a16:creationId xmlns:a16="http://schemas.microsoft.com/office/drawing/2014/main" id="{58EE9C43-B398-47F1-814B-6FFFE102A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53342"/>
              </p:ext>
            </p:extLst>
          </p:nvPr>
        </p:nvGraphicFramePr>
        <p:xfrm>
          <a:off x="4904267" y="3927696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IN2120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1" name="Tabell 13">
            <a:extLst>
              <a:ext uri="{FF2B5EF4-FFF2-40B4-BE49-F238E27FC236}">
                <a16:creationId xmlns:a16="http://schemas.microsoft.com/office/drawing/2014/main" id="{71699ED3-038B-4EFB-8FA2-C52BBE263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87213"/>
              </p:ext>
            </p:extLst>
          </p:nvPr>
        </p:nvGraphicFramePr>
        <p:xfrm>
          <a:off x="7287732" y="3927696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INEC1820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3" name="Tabell 13">
            <a:extLst>
              <a:ext uri="{FF2B5EF4-FFF2-40B4-BE49-F238E27FC236}">
                <a16:creationId xmlns:a16="http://schemas.microsoft.com/office/drawing/2014/main" id="{3D1C6D24-88BA-4E79-BC05-FC2E8218D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79478"/>
              </p:ext>
            </p:extLst>
          </p:nvPr>
        </p:nvGraphicFramePr>
        <p:xfrm>
          <a:off x="2520803" y="3350363"/>
          <a:ext cx="4766930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6930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4" name="Tabell 13">
            <a:extLst>
              <a:ext uri="{FF2B5EF4-FFF2-40B4-BE49-F238E27FC236}">
                <a16:creationId xmlns:a16="http://schemas.microsoft.com/office/drawing/2014/main" id="{720E13CB-B4EB-4BEF-AFBB-9C721B346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67730"/>
              </p:ext>
            </p:extLst>
          </p:nvPr>
        </p:nvGraphicFramePr>
        <p:xfrm>
          <a:off x="7287732" y="3350363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INEC1831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5" name="Tabell 13">
            <a:extLst>
              <a:ext uri="{FF2B5EF4-FFF2-40B4-BE49-F238E27FC236}">
                <a16:creationId xmlns:a16="http://schemas.microsoft.com/office/drawing/2014/main" id="{DBE46A24-6026-404A-9F9E-9DFC66D75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81382"/>
              </p:ext>
            </p:extLst>
          </p:nvPr>
        </p:nvGraphicFramePr>
        <p:xfrm>
          <a:off x="2520802" y="2773030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IN2090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6" name="Tabell 13">
            <a:extLst>
              <a:ext uri="{FF2B5EF4-FFF2-40B4-BE49-F238E27FC236}">
                <a16:creationId xmlns:a16="http://schemas.microsoft.com/office/drawing/2014/main" id="{E7A75A99-FE88-4914-991D-99BC9FC10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69380"/>
              </p:ext>
            </p:extLst>
          </p:nvPr>
        </p:nvGraphicFramePr>
        <p:xfrm>
          <a:off x="4904267" y="2773030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Fritt emne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7" name="Tabell 13">
            <a:extLst>
              <a:ext uri="{FF2B5EF4-FFF2-40B4-BE49-F238E27FC236}">
                <a16:creationId xmlns:a16="http://schemas.microsoft.com/office/drawing/2014/main" id="{32665B70-BF16-4830-8B0B-ACCE013FC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81346"/>
              </p:ext>
            </p:extLst>
          </p:nvPr>
        </p:nvGraphicFramePr>
        <p:xfrm>
          <a:off x="7287732" y="2773030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Fritt emne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8" name="Tabell 13">
            <a:extLst>
              <a:ext uri="{FF2B5EF4-FFF2-40B4-BE49-F238E27FC236}">
                <a16:creationId xmlns:a16="http://schemas.microsoft.com/office/drawing/2014/main" id="{948F0C05-D453-4284-80D0-31A3D6E50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641053"/>
              </p:ext>
            </p:extLst>
          </p:nvPr>
        </p:nvGraphicFramePr>
        <p:xfrm>
          <a:off x="2520802" y="5082362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29" name="Tabell 13">
            <a:extLst>
              <a:ext uri="{FF2B5EF4-FFF2-40B4-BE49-F238E27FC236}">
                <a16:creationId xmlns:a16="http://schemas.microsoft.com/office/drawing/2014/main" id="{A91808A3-7F18-4C99-8A77-187D9C74F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06663"/>
              </p:ext>
            </p:extLst>
          </p:nvPr>
        </p:nvGraphicFramePr>
        <p:xfrm>
          <a:off x="4904267" y="5082362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IN1020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30" name="Tabell 13">
            <a:extLst>
              <a:ext uri="{FF2B5EF4-FFF2-40B4-BE49-F238E27FC236}">
                <a16:creationId xmlns:a16="http://schemas.microsoft.com/office/drawing/2014/main" id="{5D4FC807-7DE3-40E5-A00B-FA0CA4BF4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301145"/>
              </p:ext>
            </p:extLst>
          </p:nvPr>
        </p:nvGraphicFramePr>
        <p:xfrm>
          <a:off x="7287732" y="5082362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INEC1800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31" name="Tabell 13">
            <a:extLst>
              <a:ext uri="{FF2B5EF4-FFF2-40B4-BE49-F238E27FC236}">
                <a16:creationId xmlns:a16="http://schemas.microsoft.com/office/drawing/2014/main" id="{60C263C0-D0A0-4DB3-A785-570358635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87467"/>
              </p:ext>
            </p:extLst>
          </p:nvPr>
        </p:nvGraphicFramePr>
        <p:xfrm>
          <a:off x="2520802" y="2195697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EXPHIL03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32" name="Tabell 13">
            <a:extLst>
              <a:ext uri="{FF2B5EF4-FFF2-40B4-BE49-F238E27FC236}">
                <a16:creationId xmlns:a16="http://schemas.microsoft.com/office/drawing/2014/main" id="{9F0474CA-83F3-4559-BEE9-C63B373C3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49699"/>
              </p:ext>
            </p:extLst>
          </p:nvPr>
        </p:nvGraphicFramePr>
        <p:xfrm>
          <a:off x="4904267" y="2195697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Fritt emne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graphicFrame>
        <p:nvGraphicFramePr>
          <p:cNvPr id="33" name="Tabell 13">
            <a:extLst>
              <a:ext uri="{FF2B5EF4-FFF2-40B4-BE49-F238E27FC236}">
                <a16:creationId xmlns:a16="http://schemas.microsoft.com/office/drawing/2014/main" id="{E12C6978-D1C9-467B-BE36-98CB8FF01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340227"/>
              </p:ext>
            </p:extLst>
          </p:nvPr>
        </p:nvGraphicFramePr>
        <p:xfrm>
          <a:off x="7287732" y="2195697"/>
          <a:ext cx="2383465" cy="57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465">
                  <a:extLst>
                    <a:ext uri="{9D8B030D-6E8A-4147-A177-3AD203B41FA5}">
                      <a16:colId xmlns:a16="http://schemas.microsoft.com/office/drawing/2014/main" val="2909278162"/>
                    </a:ext>
                  </a:extLst>
                </a:gridCol>
              </a:tblGrid>
              <a:tr h="577333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Fritt emne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1807"/>
                  </a:ext>
                </a:extLst>
              </a:tr>
            </a:tbl>
          </a:graphicData>
        </a:graphic>
      </p:graphicFrame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858BF34-BABE-414C-9002-DACBF64C568C}"/>
              </a:ext>
            </a:extLst>
          </p:cNvPr>
          <p:cNvSpPr txBox="1"/>
          <p:nvPr/>
        </p:nvSpPr>
        <p:spPr>
          <a:xfrm>
            <a:off x="1175783" y="5154686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1. semester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E4439197-123D-4953-A8C3-D227122CCDD7}"/>
              </a:ext>
            </a:extLst>
          </p:cNvPr>
          <p:cNvSpPr txBox="1"/>
          <p:nvPr/>
        </p:nvSpPr>
        <p:spPr>
          <a:xfrm>
            <a:off x="1175783" y="4577353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2. semester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8F03FB09-E136-49BC-B222-2355BA3BB9E2}"/>
              </a:ext>
            </a:extLst>
          </p:cNvPr>
          <p:cNvSpPr txBox="1"/>
          <p:nvPr/>
        </p:nvSpPr>
        <p:spPr>
          <a:xfrm>
            <a:off x="1175782" y="4000020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3. semester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0E885CC-A563-471C-9B2A-84208E276909}"/>
              </a:ext>
            </a:extLst>
          </p:cNvPr>
          <p:cNvSpPr txBox="1"/>
          <p:nvPr/>
        </p:nvSpPr>
        <p:spPr>
          <a:xfrm>
            <a:off x="1175782" y="3425182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4. semester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8E3CF164-218C-49BA-B03A-5D9C53CD843E}"/>
              </a:ext>
            </a:extLst>
          </p:cNvPr>
          <p:cNvSpPr txBox="1"/>
          <p:nvPr/>
        </p:nvSpPr>
        <p:spPr>
          <a:xfrm>
            <a:off x="1175782" y="2851206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5. semester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A8D40CE7-943F-4426-9BE6-A333E20E5279}"/>
              </a:ext>
            </a:extLst>
          </p:cNvPr>
          <p:cNvSpPr txBox="1"/>
          <p:nvPr/>
        </p:nvSpPr>
        <p:spPr>
          <a:xfrm>
            <a:off x="1175782" y="2268021"/>
            <a:ext cx="13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6. semester</a:t>
            </a:r>
          </a:p>
        </p:txBody>
      </p:sp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0E2B4665-0D00-4161-8B9C-4DC9989AE0EB}"/>
              </a:ext>
            </a:extLst>
          </p:cNvPr>
          <p:cNvSpPr/>
          <p:nvPr/>
        </p:nvSpPr>
        <p:spPr>
          <a:xfrm>
            <a:off x="5081954" y="3152268"/>
            <a:ext cx="2567353" cy="1284491"/>
          </a:xfrm>
          <a:prstGeom prst="wedgeEllipseCallout">
            <a:avLst>
              <a:gd name="adj1" fmla="val 35365"/>
              <a:gd name="adj2" fmla="val 55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Markeder, markedsføring og produktutvikling</a:t>
            </a:r>
          </a:p>
        </p:txBody>
      </p:sp>
    </p:spTree>
    <p:extLst>
      <p:ext uri="{BB962C8B-B14F-4D97-AF65-F5344CB8AC3E}">
        <p14:creationId xmlns:p14="http://schemas.microsoft.com/office/powerpoint/2010/main" val="775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064B3-DF96-4D64-B27D-2A21CA56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Tilbakemelding</a:t>
            </a:r>
            <a:endParaRPr lang="en-US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5D0DDA2-381A-43FE-8D0F-892CD615E4CB}"/>
              </a:ext>
            </a:extLst>
          </p:cNvPr>
          <p:cNvCxnSpPr/>
          <p:nvPr/>
        </p:nvCxnSpPr>
        <p:spPr>
          <a:xfrm flipV="1">
            <a:off x="2155696" y="2383658"/>
            <a:ext cx="0" cy="26425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C1CFC18B-0DDD-44C3-ACAB-B34EEEADBA6F}"/>
              </a:ext>
            </a:extLst>
          </p:cNvPr>
          <p:cNvCxnSpPr>
            <a:cxnSpLocks/>
          </p:cNvCxnSpPr>
          <p:nvPr/>
        </p:nvCxnSpPr>
        <p:spPr>
          <a:xfrm>
            <a:off x="2155696" y="5026190"/>
            <a:ext cx="3445004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125E37C-BA2D-41B3-BF2C-1BD1E3C27FDC}"/>
              </a:ext>
            </a:extLst>
          </p:cNvPr>
          <p:cNvSpPr txBox="1"/>
          <p:nvPr/>
        </p:nvSpPr>
        <p:spPr>
          <a:xfrm>
            <a:off x="5042561" y="5026190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Tid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54C71FB-3268-4188-8DE0-F347F4D1AAE8}"/>
              </a:ext>
            </a:extLst>
          </p:cNvPr>
          <p:cNvSpPr txBox="1"/>
          <p:nvPr/>
        </p:nvSpPr>
        <p:spPr>
          <a:xfrm>
            <a:off x="838200" y="250528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Læring</a:t>
            </a:r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4EC1FC8E-C59F-43C0-8C57-D6B625D5FF6C}"/>
              </a:ext>
            </a:extLst>
          </p:cNvPr>
          <p:cNvSpPr/>
          <p:nvPr/>
        </p:nvSpPr>
        <p:spPr>
          <a:xfrm>
            <a:off x="2154115" y="4624754"/>
            <a:ext cx="483577" cy="220012"/>
          </a:xfrm>
          <a:custGeom>
            <a:avLst/>
            <a:gdLst>
              <a:gd name="connsiteX0" fmla="*/ 0 w 483577"/>
              <a:gd name="connsiteY0" fmla="*/ 219808 h 220012"/>
              <a:gd name="connsiteX1" fmla="*/ 237393 w 483577"/>
              <a:gd name="connsiteY1" fmla="*/ 184638 h 220012"/>
              <a:gd name="connsiteX2" fmla="*/ 483577 w 483577"/>
              <a:gd name="connsiteY2" fmla="*/ 0 h 2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77" h="220012">
                <a:moveTo>
                  <a:pt x="0" y="219808"/>
                </a:moveTo>
                <a:cubicBezTo>
                  <a:pt x="78398" y="220540"/>
                  <a:pt x="156797" y="221273"/>
                  <a:pt x="237393" y="184638"/>
                </a:cubicBezTo>
                <a:cubicBezTo>
                  <a:pt x="317989" y="148003"/>
                  <a:pt x="400783" y="74001"/>
                  <a:pt x="483577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44ADEFB3-DB4A-4CBA-8EC5-6E07C27EBB14}"/>
              </a:ext>
            </a:extLst>
          </p:cNvPr>
          <p:cNvCxnSpPr>
            <a:cxnSpLocks/>
          </p:cNvCxnSpPr>
          <p:nvPr/>
        </p:nvCxnSpPr>
        <p:spPr>
          <a:xfrm>
            <a:off x="2637692" y="4257675"/>
            <a:ext cx="0" cy="8620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D154FCE-8B41-4647-B6F5-B39454883074}"/>
              </a:ext>
            </a:extLst>
          </p:cNvPr>
          <p:cNvSpPr txBox="1"/>
          <p:nvPr/>
        </p:nvSpPr>
        <p:spPr>
          <a:xfrm>
            <a:off x="2281146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A20000"/>
                </a:solidFill>
              </a:rPr>
              <a:t>Lærings-barriere</a:t>
            </a:r>
          </a:p>
        </p:txBody>
      </p:sp>
      <p:sp>
        <p:nvSpPr>
          <p:cNvPr id="28" name="Frihåndsform: figur 27">
            <a:extLst>
              <a:ext uri="{FF2B5EF4-FFF2-40B4-BE49-F238E27FC236}">
                <a16:creationId xmlns:a16="http://schemas.microsoft.com/office/drawing/2014/main" id="{79D508A5-3763-48DE-B509-5EE1196D4C93}"/>
              </a:ext>
            </a:extLst>
          </p:cNvPr>
          <p:cNvSpPr/>
          <p:nvPr/>
        </p:nvSpPr>
        <p:spPr>
          <a:xfrm>
            <a:off x="2638425" y="4519613"/>
            <a:ext cx="690563" cy="100012"/>
          </a:xfrm>
          <a:custGeom>
            <a:avLst/>
            <a:gdLst>
              <a:gd name="connsiteX0" fmla="*/ 0 w 690563"/>
              <a:gd name="connsiteY0" fmla="*/ 100012 h 100012"/>
              <a:gd name="connsiteX1" fmla="*/ 185738 w 690563"/>
              <a:gd name="connsiteY1" fmla="*/ 52387 h 100012"/>
              <a:gd name="connsiteX2" fmla="*/ 366713 w 690563"/>
              <a:gd name="connsiteY2" fmla="*/ 90487 h 100012"/>
              <a:gd name="connsiteX3" fmla="*/ 690563 w 690563"/>
              <a:gd name="connsiteY3" fmla="*/ 0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3" h="100012">
                <a:moveTo>
                  <a:pt x="0" y="100012"/>
                </a:moveTo>
                <a:cubicBezTo>
                  <a:pt x="62309" y="76993"/>
                  <a:pt x="124619" y="53974"/>
                  <a:pt x="185738" y="52387"/>
                </a:cubicBezTo>
                <a:cubicBezTo>
                  <a:pt x="246857" y="50800"/>
                  <a:pt x="282576" y="99218"/>
                  <a:pt x="366713" y="90487"/>
                </a:cubicBezTo>
                <a:cubicBezTo>
                  <a:pt x="450850" y="81756"/>
                  <a:pt x="570706" y="40878"/>
                  <a:pt x="6905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46FA84E3-951B-4562-A38A-D6F552685DE8}"/>
              </a:ext>
            </a:extLst>
          </p:cNvPr>
          <p:cNvCxnSpPr>
            <a:cxnSpLocks/>
          </p:cNvCxnSpPr>
          <p:nvPr/>
        </p:nvCxnSpPr>
        <p:spPr>
          <a:xfrm>
            <a:off x="3328988" y="4257675"/>
            <a:ext cx="0" cy="8620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B8CC65E-6293-4698-BC69-40381C580FBD}"/>
              </a:ext>
            </a:extLst>
          </p:cNvPr>
          <p:cNvSpPr txBox="1"/>
          <p:nvPr/>
        </p:nvSpPr>
        <p:spPr>
          <a:xfrm>
            <a:off x="2972442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A20000"/>
                </a:solidFill>
              </a:rPr>
              <a:t>Lærings-barriere</a:t>
            </a:r>
          </a:p>
        </p:txBody>
      </p:sp>
      <p:sp>
        <p:nvSpPr>
          <p:cNvPr id="31" name="Frihåndsform: figur 30">
            <a:extLst>
              <a:ext uri="{FF2B5EF4-FFF2-40B4-BE49-F238E27FC236}">
                <a16:creationId xmlns:a16="http://schemas.microsoft.com/office/drawing/2014/main" id="{AA3B1BA8-ED09-456D-AD40-7B3EE4436C0A}"/>
              </a:ext>
            </a:extLst>
          </p:cNvPr>
          <p:cNvSpPr/>
          <p:nvPr/>
        </p:nvSpPr>
        <p:spPr>
          <a:xfrm>
            <a:off x="3328988" y="4433888"/>
            <a:ext cx="1119187" cy="85725"/>
          </a:xfrm>
          <a:custGeom>
            <a:avLst/>
            <a:gdLst>
              <a:gd name="connsiteX0" fmla="*/ 0 w 1119187"/>
              <a:gd name="connsiteY0" fmla="*/ 85725 h 85725"/>
              <a:gd name="connsiteX1" fmla="*/ 319087 w 1119187"/>
              <a:gd name="connsiteY1" fmla="*/ 23812 h 85725"/>
              <a:gd name="connsiteX2" fmla="*/ 1119187 w 1119187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187" h="85725">
                <a:moveTo>
                  <a:pt x="0" y="85725"/>
                </a:moveTo>
                <a:cubicBezTo>
                  <a:pt x="66278" y="61912"/>
                  <a:pt x="132556" y="38099"/>
                  <a:pt x="319087" y="23812"/>
                </a:cubicBezTo>
                <a:cubicBezTo>
                  <a:pt x="505618" y="9525"/>
                  <a:pt x="812402" y="4762"/>
                  <a:pt x="1119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FC4684D1-D061-4526-BE62-D38DF3ED3F03}"/>
              </a:ext>
            </a:extLst>
          </p:cNvPr>
          <p:cNvCxnSpPr>
            <a:cxnSpLocks/>
          </p:cNvCxnSpPr>
          <p:nvPr/>
        </p:nvCxnSpPr>
        <p:spPr>
          <a:xfrm>
            <a:off x="4448175" y="4257675"/>
            <a:ext cx="0" cy="8620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74ACCC-E01E-4571-9445-6F9C5B47477B}"/>
              </a:ext>
            </a:extLst>
          </p:cNvPr>
          <p:cNvSpPr txBox="1"/>
          <p:nvPr/>
        </p:nvSpPr>
        <p:spPr>
          <a:xfrm>
            <a:off x="4091629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A20000"/>
                </a:solidFill>
              </a:rPr>
              <a:t>Lærings-barriere</a:t>
            </a:r>
          </a:p>
        </p:txBody>
      </p:sp>
      <p:sp>
        <p:nvSpPr>
          <p:cNvPr id="36" name="Frihåndsform: figur 35">
            <a:extLst>
              <a:ext uri="{FF2B5EF4-FFF2-40B4-BE49-F238E27FC236}">
                <a16:creationId xmlns:a16="http://schemas.microsoft.com/office/drawing/2014/main" id="{B5EC6882-11AC-47D8-851A-2756F0B6A4B7}"/>
              </a:ext>
            </a:extLst>
          </p:cNvPr>
          <p:cNvSpPr/>
          <p:nvPr/>
        </p:nvSpPr>
        <p:spPr>
          <a:xfrm>
            <a:off x="4443413" y="4428848"/>
            <a:ext cx="814387" cy="90765"/>
          </a:xfrm>
          <a:custGeom>
            <a:avLst/>
            <a:gdLst>
              <a:gd name="connsiteX0" fmla="*/ 0 w 814387"/>
              <a:gd name="connsiteY0" fmla="*/ 5040 h 90765"/>
              <a:gd name="connsiteX1" fmla="*/ 200025 w 814387"/>
              <a:gd name="connsiteY1" fmla="*/ 5040 h 90765"/>
              <a:gd name="connsiteX2" fmla="*/ 352425 w 814387"/>
              <a:gd name="connsiteY2" fmla="*/ 57427 h 90765"/>
              <a:gd name="connsiteX3" fmla="*/ 814387 w 814387"/>
              <a:gd name="connsiteY3" fmla="*/ 90765 h 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87" h="90765">
                <a:moveTo>
                  <a:pt x="0" y="5040"/>
                </a:moveTo>
                <a:cubicBezTo>
                  <a:pt x="70644" y="674"/>
                  <a:pt x="141288" y="-3691"/>
                  <a:pt x="200025" y="5040"/>
                </a:cubicBezTo>
                <a:cubicBezTo>
                  <a:pt x="258763" y="13771"/>
                  <a:pt x="250031" y="43140"/>
                  <a:pt x="352425" y="57427"/>
                </a:cubicBezTo>
                <a:cubicBezTo>
                  <a:pt x="454819" y="71714"/>
                  <a:pt x="634603" y="81239"/>
                  <a:pt x="814387" y="907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51A7D523-093B-4872-AA11-409586A37671}"/>
              </a:ext>
            </a:extLst>
          </p:cNvPr>
          <p:cNvCxnSpPr/>
          <p:nvPr/>
        </p:nvCxnSpPr>
        <p:spPr>
          <a:xfrm flipV="1">
            <a:off x="7307347" y="2383658"/>
            <a:ext cx="0" cy="26425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BB467FCD-06CA-4B39-BBAC-C7C03F9B47A8}"/>
              </a:ext>
            </a:extLst>
          </p:cNvPr>
          <p:cNvCxnSpPr>
            <a:cxnSpLocks/>
          </p:cNvCxnSpPr>
          <p:nvPr/>
        </p:nvCxnSpPr>
        <p:spPr>
          <a:xfrm>
            <a:off x="7307347" y="5026190"/>
            <a:ext cx="3445004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39929E6E-7E67-45EF-8828-FEF744F16830}"/>
              </a:ext>
            </a:extLst>
          </p:cNvPr>
          <p:cNvSpPr txBox="1"/>
          <p:nvPr/>
        </p:nvSpPr>
        <p:spPr>
          <a:xfrm>
            <a:off x="10194212" y="5026190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Tid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72575A6-D6A0-4FAA-AA33-F15B4143FFAE}"/>
              </a:ext>
            </a:extLst>
          </p:cNvPr>
          <p:cNvSpPr txBox="1"/>
          <p:nvPr/>
        </p:nvSpPr>
        <p:spPr>
          <a:xfrm>
            <a:off x="5989851" y="250528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Læring</a:t>
            </a:r>
          </a:p>
        </p:txBody>
      </p:sp>
      <p:sp>
        <p:nvSpPr>
          <p:cNvPr id="41" name="Frihåndsform: figur 40">
            <a:extLst>
              <a:ext uri="{FF2B5EF4-FFF2-40B4-BE49-F238E27FC236}">
                <a16:creationId xmlns:a16="http://schemas.microsoft.com/office/drawing/2014/main" id="{D434C056-4B21-4C77-8F60-A654467DF01A}"/>
              </a:ext>
            </a:extLst>
          </p:cNvPr>
          <p:cNvSpPr/>
          <p:nvPr/>
        </p:nvSpPr>
        <p:spPr>
          <a:xfrm>
            <a:off x="7305766" y="4624754"/>
            <a:ext cx="483577" cy="220012"/>
          </a:xfrm>
          <a:custGeom>
            <a:avLst/>
            <a:gdLst>
              <a:gd name="connsiteX0" fmla="*/ 0 w 483577"/>
              <a:gd name="connsiteY0" fmla="*/ 219808 h 220012"/>
              <a:gd name="connsiteX1" fmla="*/ 237393 w 483577"/>
              <a:gd name="connsiteY1" fmla="*/ 184638 h 220012"/>
              <a:gd name="connsiteX2" fmla="*/ 483577 w 483577"/>
              <a:gd name="connsiteY2" fmla="*/ 0 h 2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77" h="220012">
                <a:moveTo>
                  <a:pt x="0" y="219808"/>
                </a:moveTo>
                <a:cubicBezTo>
                  <a:pt x="78398" y="220540"/>
                  <a:pt x="156797" y="221273"/>
                  <a:pt x="237393" y="184638"/>
                </a:cubicBezTo>
                <a:cubicBezTo>
                  <a:pt x="317989" y="148003"/>
                  <a:pt x="400783" y="74001"/>
                  <a:pt x="483577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CF567523-68A6-4018-91BF-4656CA841C6D}"/>
              </a:ext>
            </a:extLst>
          </p:cNvPr>
          <p:cNvCxnSpPr>
            <a:cxnSpLocks/>
          </p:cNvCxnSpPr>
          <p:nvPr/>
        </p:nvCxnSpPr>
        <p:spPr>
          <a:xfrm>
            <a:off x="7789343" y="4257675"/>
            <a:ext cx="0" cy="8620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9C6E528-8BBC-429F-92F5-ED06C9B4BDCE}"/>
              </a:ext>
            </a:extLst>
          </p:cNvPr>
          <p:cNvSpPr txBox="1"/>
          <p:nvPr/>
        </p:nvSpPr>
        <p:spPr>
          <a:xfrm>
            <a:off x="7432797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6">
                    <a:lumMod val="75000"/>
                  </a:schemeClr>
                </a:solidFill>
              </a:rPr>
              <a:t>Tilbake-melding</a:t>
            </a:r>
          </a:p>
        </p:txBody>
      </p:sp>
      <p:sp>
        <p:nvSpPr>
          <p:cNvPr id="44" name="Frihåndsform: figur 43">
            <a:extLst>
              <a:ext uri="{FF2B5EF4-FFF2-40B4-BE49-F238E27FC236}">
                <a16:creationId xmlns:a16="http://schemas.microsoft.com/office/drawing/2014/main" id="{EE61CFD1-8384-44A9-A5C7-4AD78E4861B1}"/>
              </a:ext>
            </a:extLst>
          </p:cNvPr>
          <p:cNvSpPr/>
          <p:nvPr/>
        </p:nvSpPr>
        <p:spPr>
          <a:xfrm>
            <a:off x="7790076" y="4186236"/>
            <a:ext cx="700088" cy="433387"/>
          </a:xfrm>
          <a:custGeom>
            <a:avLst/>
            <a:gdLst>
              <a:gd name="connsiteX0" fmla="*/ 0 w 690563"/>
              <a:gd name="connsiteY0" fmla="*/ 100012 h 100012"/>
              <a:gd name="connsiteX1" fmla="*/ 185738 w 690563"/>
              <a:gd name="connsiteY1" fmla="*/ 52387 h 100012"/>
              <a:gd name="connsiteX2" fmla="*/ 366713 w 690563"/>
              <a:gd name="connsiteY2" fmla="*/ 90487 h 100012"/>
              <a:gd name="connsiteX3" fmla="*/ 690563 w 690563"/>
              <a:gd name="connsiteY3" fmla="*/ 0 h 100012"/>
              <a:gd name="connsiteX0" fmla="*/ 0 w 690563"/>
              <a:gd name="connsiteY0" fmla="*/ 152933 h 152933"/>
              <a:gd name="connsiteX1" fmla="*/ 185738 w 690563"/>
              <a:gd name="connsiteY1" fmla="*/ 105308 h 152933"/>
              <a:gd name="connsiteX2" fmla="*/ 357188 w 690563"/>
              <a:gd name="connsiteY2" fmla="*/ 533 h 152933"/>
              <a:gd name="connsiteX3" fmla="*/ 690563 w 690563"/>
              <a:gd name="connsiteY3" fmla="*/ 52921 h 152933"/>
              <a:gd name="connsiteX0" fmla="*/ 0 w 681038"/>
              <a:gd name="connsiteY0" fmla="*/ 423862 h 423862"/>
              <a:gd name="connsiteX1" fmla="*/ 185738 w 681038"/>
              <a:gd name="connsiteY1" fmla="*/ 376237 h 423862"/>
              <a:gd name="connsiteX2" fmla="*/ 357188 w 681038"/>
              <a:gd name="connsiteY2" fmla="*/ 271462 h 423862"/>
              <a:gd name="connsiteX3" fmla="*/ 681038 w 681038"/>
              <a:gd name="connsiteY3" fmla="*/ 0 h 423862"/>
              <a:gd name="connsiteX0" fmla="*/ 0 w 700088"/>
              <a:gd name="connsiteY0" fmla="*/ 433387 h 433387"/>
              <a:gd name="connsiteX1" fmla="*/ 185738 w 700088"/>
              <a:gd name="connsiteY1" fmla="*/ 385762 h 433387"/>
              <a:gd name="connsiteX2" fmla="*/ 357188 w 700088"/>
              <a:gd name="connsiteY2" fmla="*/ 280987 h 433387"/>
              <a:gd name="connsiteX3" fmla="*/ 700088 w 700088"/>
              <a:gd name="connsiteY3" fmla="*/ 0 h 433387"/>
              <a:gd name="connsiteX0" fmla="*/ 0 w 700088"/>
              <a:gd name="connsiteY0" fmla="*/ 433387 h 433387"/>
              <a:gd name="connsiteX1" fmla="*/ 166688 w 700088"/>
              <a:gd name="connsiteY1" fmla="*/ 347662 h 433387"/>
              <a:gd name="connsiteX2" fmla="*/ 357188 w 700088"/>
              <a:gd name="connsiteY2" fmla="*/ 280987 h 433387"/>
              <a:gd name="connsiteX3" fmla="*/ 700088 w 700088"/>
              <a:gd name="connsiteY3" fmla="*/ 0 h 433387"/>
              <a:gd name="connsiteX0" fmla="*/ 0 w 700088"/>
              <a:gd name="connsiteY0" fmla="*/ 433387 h 433387"/>
              <a:gd name="connsiteX1" fmla="*/ 166688 w 700088"/>
              <a:gd name="connsiteY1" fmla="*/ 347662 h 433387"/>
              <a:gd name="connsiteX2" fmla="*/ 366713 w 700088"/>
              <a:gd name="connsiteY2" fmla="*/ 304800 h 433387"/>
              <a:gd name="connsiteX3" fmla="*/ 700088 w 700088"/>
              <a:gd name="connsiteY3" fmla="*/ 0 h 433387"/>
              <a:gd name="connsiteX0" fmla="*/ 0 w 700088"/>
              <a:gd name="connsiteY0" fmla="*/ 433387 h 433387"/>
              <a:gd name="connsiteX1" fmla="*/ 166688 w 700088"/>
              <a:gd name="connsiteY1" fmla="*/ 347662 h 433387"/>
              <a:gd name="connsiteX2" fmla="*/ 366713 w 700088"/>
              <a:gd name="connsiteY2" fmla="*/ 304800 h 433387"/>
              <a:gd name="connsiteX3" fmla="*/ 700088 w 700088"/>
              <a:gd name="connsiteY3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88" h="433387">
                <a:moveTo>
                  <a:pt x="0" y="433387"/>
                </a:moveTo>
                <a:cubicBezTo>
                  <a:pt x="62309" y="410368"/>
                  <a:pt x="100806" y="359568"/>
                  <a:pt x="166688" y="347662"/>
                </a:cubicBezTo>
                <a:cubicBezTo>
                  <a:pt x="232570" y="335756"/>
                  <a:pt x="277813" y="362744"/>
                  <a:pt x="366713" y="304800"/>
                </a:cubicBezTo>
                <a:cubicBezTo>
                  <a:pt x="455613" y="246856"/>
                  <a:pt x="580231" y="40878"/>
                  <a:pt x="7000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5CD203A8-20C4-4B63-9BF0-48E3A033BEF9}"/>
              </a:ext>
            </a:extLst>
          </p:cNvPr>
          <p:cNvCxnSpPr>
            <a:cxnSpLocks/>
          </p:cNvCxnSpPr>
          <p:nvPr/>
        </p:nvCxnSpPr>
        <p:spPr>
          <a:xfrm>
            <a:off x="8480639" y="4048125"/>
            <a:ext cx="0" cy="10715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98F9164-257A-40E8-93C7-54C5889B971B}"/>
              </a:ext>
            </a:extLst>
          </p:cNvPr>
          <p:cNvSpPr txBox="1"/>
          <p:nvPr/>
        </p:nvSpPr>
        <p:spPr>
          <a:xfrm>
            <a:off x="8124093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6">
                    <a:lumMod val="75000"/>
                  </a:schemeClr>
                </a:solidFill>
              </a:rPr>
              <a:t>Tilbake-melding</a:t>
            </a:r>
          </a:p>
        </p:txBody>
      </p:sp>
      <p:sp>
        <p:nvSpPr>
          <p:cNvPr id="47" name="Frihåndsform: figur 46">
            <a:extLst>
              <a:ext uri="{FF2B5EF4-FFF2-40B4-BE49-F238E27FC236}">
                <a16:creationId xmlns:a16="http://schemas.microsoft.com/office/drawing/2014/main" id="{8DE59270-3D30-4A97-BB4C-1F4732E0F1D9}"/>
              </a:ext>
            </a:extLst>
          </p:cNvPr>
          <p:cNvSpPr/>
          <p:nvPr/>
        </p:nvSpPr>
        <p:spPr>
          <a:xfrm>
            <a:off x="8485403" y="3521329"/>
            <a:ext cx="1104900" cy="661987"/>
          </a:xfrm>
          <a:custGeom>
            <a:avLst/>
            <a:gdLst>
              <a:gd name="connsiteX0" fmla="*/ 0 w 1119187"/>
              <a:gd name="connsiteY0" fmla="*/ 85725 h 85725"/>
              <a:gd name="connsiteX1" fmla="*/ 319087 w 1119187"/>
              <a:gd name="connsiteY1" fmla="*/ 23812 h 85725"/>
              <a:gd name="connsiteX2" fmla="*/ 1119187 w 1119187"/>
              <a:gd name="connsiteY2" fmla="*/ 0 h 85725"/>
              <a:gd name="connsiteX0" fmla="*/ 0 w 1071562"/>
              <a:gd name="connsiteY0" fmla="*/ 128587 h 128587"/>
              <a:gd name="connsiteX1" fmla="*/ 271462 w 1071562"/>
              <a:gd name="connsiteY1" fmla="*/ 23812 h 128587"/>
              <a:gd name="connsiteX2" fmla="*/ 1071562 w 1071562"/>
              <a:gd name="connsiteY2" fmla="*/ 0 h 128587"/>
              <a:gd name="connsiteX0" fmla="*/ 0 w 1114425"/>
              <a:gd name="connsiteY0" fmla="*/ 85724 h 85724"/>
              <a:gd name="connsiteX1" fmla="*/ 314325 w 1114425"/>
              <a:gd name="connsiteY1" fmla="*/ 23812 h 85724"/>
              <a:gd name="connsiteX2" fmla="*/ 1114425 w 1114425"/>
              <a:gd name="connsiteY2" fmla="*/ 0 h 85724"/>
              <a:gd name="connsiteX0" fmla="*/ 0 w 1114425"/>
              <a:gd name="connsiteY0" fmla="*/ 107999 h 107999"/>
              <a:gd name="connsiteX1" fmla="*/ 338137 w 1114425"/>
              <a:gd name="connsiteY1" fmla="*/ 3224 h 107999"/>
              <a:gd name="connsiteX2" fmla="*/ 1114425 w 1114425"/>
              <a:gd name="connsiteY2" fmla="*/ 22275 h 107999"/>
              <a:gd name="connsiteX0" fmla="*/ 0 w 904875"/>
              <a:gd name="connsiteY0" fmla="*/ 371474 h 371474"/>
              <a:gd name="connsiteX1" fmla="*/ 338137 w 904875"/>
              <a:gd name="connsiteY1" fmla="*/ 266699 h 371474"/>
              <a:gd name="connsiteX2" fmla="*/ 904875 w 904875"/>
              <a:gd name="connsiteY2" fmla="*/ 0 h 371474"/>
              <a:gd name="connsiteX0" fmla="*/ 0 w 904875"/>
              <a:gd name="connsiteY0" fmla="*/ 371474 h 371474"/>
              <a:gd name="connsiteX1" fmla="*/ 347662 w 904875"/>
              <a:gd name="connsiteY1" fmla="*/ 185737 h 371474"/>
              <a:gd name="connsiteX2" fmla="*/ 904875 w 904875"/>
              <a:gd name="connsiteY2" fmla="*/ 0 h 371474"/>
              <a:gd name="connsiteX0" fmla="*/ 0 w 990600"/>
              <a:gd name="connsiteY0" fmla="*/ 504824 h 504824"/>
              <a:gd name="connsiteX1" fmla="*/ 347662 w 990600"/>
              <a:gd name="connsiteY1" fmla="*/ 319087 h 504824"/>
              <a:gd name="connsiteX2" fmla="*/ 990600 w 990600"/>
              <a:gd name="connsiteY2" fmla="*/ 0 h 504824"/>
              <a:gd name="connsiteX0" fmla="*/ 0 w 1076325"/>
              <a:gd name="connsiteY0" fmla="*/ 566737 h 566737"/>
              <a:gd name="connsiteX1" fmla="*/ 347662 w 1076325"/>
              <a:gd name="connsiteY1" fmla="*/ 381000 h 566737"/>
              <a:gd name="connsiteX2" fmla="*/ 1076325 w 1076325"/>
              <a:gd name="connsiteY2" fmla="*/ 0 h 566737"/>
              <a:gd name="connsiteX0" fmla="*/ 0 w 1076325"/>
              <a:gd name="connsiteY0" fmla="*/ 566737 h 566737"/>
              <a:gd name="connsiteX1" fmla="*/ 347662 w 1076325"/>
              <a:gd name="connsiteY1" fmla="*/ 381000 h 566737"/>
              <a:gd name="connsiteX2" fmla="*/ 1076325 w 1076325"/>
              <a:gd name="connsiteY2" fmla="*/ 0 h 566737"/>
              <a:gd name="connsiteX0" fmla="*/ 0 w 1104900"/>
              <a:gd name="connsiteY0" fmla="*/ 661987 h 661987"/>
              <a:gd name="connsiteX1" fmla="*/ 347662 w 1104900"/>
              <a:gd name="connsiteY1" fmla="*/ 476250 h 661987"/>
              <a:gd name="connsiteX2" fmla="*/ 1104900 w 1104900"/>
              <a:gd name="connsiteY2" fmla="*/ 0 h 661987"/>
              <a:gd name="connsiteX0" fmla="*/ 0 w 1104900"/>
              <a:gd name="connsiteY0" fmla="*/ 661987 h 661987"/>
              <a:gd name="connsiteX1" fmla="*/ 547687 w 1104900"/>
              <a:gd name="connsiteY1" fmla="*/ 466725 h 661987"/>
              <a:gd name="connsiteX2" fmla="*/ 1104900 w 1104900"/>
              <a:gd name="connsiteY2" fmla="*/ 0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61987">
                <a:moveTo>
                  <a:pt x="0" y="661987"/>
                </a:moveTo>
                <a:cubicBezTo>
                  <a:pt x="66278" y="638174"/>
                  <a:pt x="363537" y="577056"/>
                  <a:pt x="547687" y="466725"/>
                </a:cubicBezTo>
                <a:cubicBezTo>
                  <a:pt x="731837" y="356394"/>
                  <a:pt x="874315" y="166687"/>
                  <a:pt x="1104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91758099-66C6-4018-889E-051F978AC9D4}"/>
              </a:ext>
            </a:extLst>
          </p:cNvPr>
          <p:cNvCxnSpPr>
            <a:cxnSpLocks/>
          </p:cNvCxnSpPr>
          <p:nvPr/>
        </p:nvCxnSpPr>
        <p:spPr>
          <a:xfrm>
            <a:off x="9599826" y="3318168"/>
            <a:ext cx="0" cy="18015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5D930A37-6DCB-4DB1-9874-CBC9D054BAF3}"/>
              </a:ext>
            </a:extLst>
          </p:cNvPr>
          <p:cNvSpPr txBox="1"/>
          <p:nvPr/>
        </p:nvSpPr>
        <p:spPr>
          <a:xfrm>
            <a:off x="9243280" y="5032025"/>
            <a:ext cx="71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6">
                    <a:lumMod val="75000"/>
                  </a:schemeClr>
                </a:solidFill>
              </a:rPr>
              <a:t>Tilbake-melding</a:t>
            </a:r>
          </a:p>
        </p:txBody>
      </p:sp>
      <p:sp>
        <p:nvSpPr>
          <p:cNvPr id="50" name="Frihåndsform: figur 49">
            <a:extLst>
              <a:ext uri="{FF2B5EF4-FFF2-40B4-BE49-F238E27FC236}">
                <a16:creationId xmlns:a16="http://schemas.microsoft.com/office/drawing/2014/main" id="{49626111-3A9C-434E-BE84-17A59FB7C740}"/>
              </a:ext>
            </a:extLst>
          </p:cNvPr>
          <p:cNvSpPr/>
          <p:nvPr/>
        </p:nvSpPr>
        <p:spPr>
          <a:xfrm>
            <a:off x="9599827" y="3125329"/>
            <a:ext cx="1009651" cy="385679"/>
          </a:xfrm>
          <a:custGeom>
            <a:avLst/>
            <a:gdLst>
              <a:gd name="connsiteX0" fmla="*/ 0 w 814387"/>
              <a:gd name="connsiteY0" fmla="*/ 5040 h 90765"/>
              <a:gd name="connsiteX1" fmla="*/ 200025 w 814387"/>
              <a:gd name="connsiteY1" fmla="*/ 5040 h 90765"/>
              <a:gd name="connsiteX2" fmla="*/ 352425 w 814387"/>
              <a:gd name="connsiteY2" fmla="*/ 57427 h 90765"/>
              <a:gd name="connsiteX3" fmla="*/ 814387 w 814387"/>
              <a:gd name="connsiteY3" fmla="*/ 90765 h 90765"/>
              <a:gd name="connsiteX0" fmla="*/ 0 w 814387"/>
              <a:gd name="connsiteY0" fmla="*/ 186029 h 271754"/>
              <a:gd name="connsiteX1" fmla="*/ 271463 w 814387"/>
              <a:gd name="connsiteY1" fmla="*/ 291 h 271754"/>
              <a:gd name="connsiteX2" fmla="*/ 352425 w 814387"/>
              <a:gd name="connsiteY2" fmla="*/ 238416 h 271754"/>
              <a:gd name="connsiteX3" fmla="*/ 814387 w 814387"/>
              <a:gd name="connsiteY3" fmla="*/ 271754 h 271754"/>
              <a:gd name="connsiteX0" fmla="*/ 0 w 814387"/>
              <a:gd name="connsiteY0" fmla="*/ 293012 h 378737"/>
              <a:gd name="connsiteX1" fmla="*/ 271463 w 814387"/>
              <a:gd name="connsiteY1" fmla="*/ 107274 h 378737"/>
              <a:gd name="connsiteX2" fmla="*/ 604838 w 814387"/>
              <a:gd name="connsiteY2" fmla="*/ 12024 h 378737"/>
              <a:gd name="connsiteX3" fmla="*/ 814387 w 814387"/>
              <a:gd name="connsiteY3" fmla="*/ 378737 h 378737"/>
              <a:gd name="connsiteX0" fmla="*/ 0 w 1019175"/>
              <a:gd name="connsiteY0" fmla="*/ 281684 h 281684"/>
              <a:gd name="connsiteX1" fmla="*/ 271463 w 1019175"/>
              <a:gd name="connsiteY1" fmla="*/ 95946 h 281684"/>
              <a:gd name="connsiteX2" fmla="*/ 604838 w 1019175"/>
              <a:gd name="connsiteY2" fmla="*/ 696 h 281684"/>
              <a:gd name="connsiteX3" fmla="*/ 1019175 w 1019175"/>
              <a:gd name="connsiteY3" fmla="*/ 53084 h 281684"/>
              <a:gd name="connsiteX0" fmla="*/ 0 w 928688"/>
              <a:gd name="connsiteY0" fmla="*/ 210246 h 210246"/>
              <a:gd name="connsiteX1" fmla="*/ 180976 w 928688"/>
              <a:gd name="connsiteY1" fmla="*/ 95946 h 210246"/>
              <a:gd name="connsiteX2" fmla="*/ 514351 w 928688"/>
              <a:gd name="connsiteY2" fmla="*/ 696 h 210246"/>
              <a:gd name="connsiteX3" fmla="*/ 928688 w 928688"/>
              <a:gd name="connsiteY3" fmla="*/ 53084 h 210246"/>
              <a:gd name="connsiteX0" fmla="*/ 0 w 1009651"/>
              <a:gd name="connsiteY0" fmla="*/ 281684 h 281684"/>
              <a:gd name="connsiteX1" fmla="*/ 261939 w 1009651"/>
              <a:gd name="connsiteY1" fmla="*/ 95946 h 281684"/>
              <a:gd name="connsiteX2" fmla="*/ 595314 w 1009651"/>
              <a:gd name="connsiteY2" fmla="*/ 696 h 281684"/>
              <a:gd name="connsiteX3" fmla="*/ 1009651 w 1009651"/>
              <a:gd name="connsiteY3" fmla="*/ 53084 h 281684"/>
              <a:gd name="connsiteX0" fmla="*/ 0 w 1009651"/>
              <a:gd name="connsiteY0" fmla="*/ 281684 h 281684"/>
              <a:gd name="connsiteX1" fmla="*/ 261939 w 1009651"/>
              <a:gd name="connsiteY1" fmla="*/ 95946 h 281684"/>
              <a:gd name="connsiteX2" fmla="*/ 595314 w 1009651"/>
              <a:gd name="connsiteY2" fmla="*/ 696 h 281684"/>
              <a:gd name="connsiteX3" fmla="*/ 1009651 w 1009651"/>
              <a:gd name="connsiteY3" fmla="*/ 53084 h 281684"/>
              <a:gd name="connsiteX0" fmla="*/ 0 w 1009651"/>
              <a:gd name="connsiteY0" fmla="*/ 284194 h 284194"/>
              <a:gd name="connsiteX1" fmla="*/ 309564 w 1009651"/>
              <a:gd name="connsiteY1" fmla="*/ 36544 h 284194"/>
              <a:gd name="connsiteX2" fmla="*/ 595314 w 1009651"/>
              <a:gd name="connsiteY2" fmla="*/ 3206 h 284194"/>
              <a:gd name="connsiteX3" fmla="*/ 1009651 w 1009651"/>
              <a:gd name="connsiteY3" fmla="*/ 55594 h 284194"/>
              <a:gd name="connsiteX0" fmla="*/ 0 w 1009651"/>
              <a:gd name="connsiteY0" fmla="*/ 281350 h 281350"/>
              <a:gd name="connsiteX1" fmla="*/ 309564 w 1009651"/>
              <a:gd name="connsiteY1" fmla="*/ 33700 h 281350"/>
              <a:gd name="connsiteX2" fmla="*/ 595314 w 1009651"/>
              <a:gd name="connsiteY2" fmla="*/ 362 h 281350"/>
              <a:gd name="connsiteX3" fmla="*/ 1009651 w 1009651"/>
              <a:gd name="connsiteY3" fmla="*/ 52750 h 281350"/>
              <a:gd name="connsiteX0" fmla="*/ 0 w 1009651"/>
              <a:gd name="connsiteY0" fmla="*/ 282368 h 282368"/>
              <a:gd name="connsiteX1" fmla="*/ 309564 w 1009651"/>
              <a:gd name="connsiteY1" fmla="*/ 34718 h 282368"/>
              <a:gd name="connsiteX2" fmla="*/ 595314 w 1009651"/>
              <a:gd name="connsiteY2" fmla="*/ 1380 h 282368"/>
              <a:gd name="connsiteX3" fmla="*/ 1009651 w 1009651"/>
              <a:gd name="connsiteY3" fmla="*/ 53768 h 282368"/>
              <a:gd name="connsiteX0" fmla="*/ 0 w 1009651"/>
              <a:gd name="connsiteY0" fmla="*/ 299516 h 299516"/>
              <a:gd name="connsiteX1" fmla="*/ 309564 w 1009651"/>
              <a:gd name="connsiteY1" fmla="*/ 51866 h 299516"/>
              <a:gd name="connsiteX2" fmla="*/ 595314 w 1009651"/>
              <a:gd name="connsiteY2" fmla="*/ 18528 h 299516"/>
              <a:gd name="connsiteX3" fmla="*/ 1009651 w 1009651"/>
              <a:gd name="connsiteY3" fmla="*/ 70916 h 299516"/>
              <a:gd name="connsiteX0" fmla="*/ 0 w 1009651"/>
              <a:gd name="connsiteY0" fmla="*/ 354960 h 354960"/>
              <a:gd name="connsiteX1" fmla="*/ 309564 w 1009651"/>
              <a:gd name="connsiteY1" fmla="*/ 107310 h 354960"/>
              <a:gd name="connsiteX2" fmla="*/ 595314 w 1009651"/>
              <a:gd name="connsiteY2" fmla="*/ 73972 h 354960"/>
              <a:gd name="connsiteX3" fmla="*/ 1009651 w 1009651"/>
              <a:gd name="connsiteY3" fmla="*/ 126360 h 354960"/>
              <a:gd name="connsiteX0" fmla="*/ 0 w 1009651"/>
              <a:gd name="connsiteY0" fmla="*/ 371586 h 371586"/>
              <a:gd name="connsiteX1" fmla="*/ 309564 w 1009651"/>
              <a:gd name="connsiteY1" fmla="*/ 123936 h 371586"/>
              <a:gd name="connsiteX2" fmla="*/ 676277 w 1009651"/>
              <a:gd name="connsiteY2" fmla="*/ 111 h 371586"/>
              <a:gd name="connsiteX3" fmla="*/ 1009651 w 1009651"/>
              <a:gd name="connsiteY3" fmla="*/ 142986 h 371586"/>
              <a:gd name="connsiteX0" fmla="*/ 0 w 1009651"/>
              <a:gd name="connsiteY0" fmla="*/ 371586 h 371586"/>
              <a:gd name="connsiteX1" fmla="*/ 309564 w 1009651"/>
              <a:gd name="connsiteY1" fmla="*/ 123936 h 371586"/>
              <a:gd name="connsiteX2" fmla="*/ 676277 w 1009651"/>
              <a:gd name="connsiteY2" fmla="*/ 111 h 371586"/>
              <a:gd name="connsiteX3" fmla="*/ 1009651 w 1009651"/>
              <a:gd name="connsiteY3" fmla="*/ 142986 h 371586"/>
              <a:gd name="connsiteX0" fmla="*/ 0 w 1009651"/>
              <a:gd name="connsiteY0" fmla="*/ 371536 h 371536"/>
              <a:gd name="connsiteX1" fmla="*/ 309564 w 1009651"/>
              <a:gd name="connsiteY1" fmla="*/ 123886 h 371536"/>
              <a:gd name="connsiteX2" fmla="*/ 676277 w 1009651"/>
              <a:gd name="connsiteY2" fmla="*/ 61 h 371536"/>
              <a:gd name="connsiteX3" fmla="*/ 1009651 w 1009651"/>
              <a:gd name="connsiteY3" fmla="*/ 142936 h 371536"/>
              <a:gd name="connsiteX0" fmla="*/ 0 w 1009651"/>
              <a:gd name="connsiteY0" fmla="*/ 371645 h 371645"/>
              <a:gd name="connsiteX1" fmla="*/ 309564 w 1009651"/>
              <a:gd name="connsiteY1" fmla="*/ 123995 h 371645"/>
              <a:gd name="connsiteX2" fmla="*/ 676277 w 1009651"/>
              <a:gd name="connsiteY2" fmla="*/ 170 h 371645"/>
              <a:gd name="connsiteX3" fmla="*/ 1009651 w 1009651"/>
              <a:gd name="connsiteY3" fmla="*/ 143045 h 371645"/>
              <a:gd name="connsiteX0" fmla="*/ 0 w 1009651"/>
              <a:gd name="connsiteY0" fmla="*/ 371568 h 371568"/>
              <a:gd name="connsiteX1" fmla="*/ 309564 w 1009651"/>
              <a:gd name="connsiteY1" fmla="*/ 123918 h 371568"/>
              <a:gd name="connsiteX2" fmla="*/ 676277 w 1009651"/>
              <a:gd name="connsiteY2" fmla="*/ 93 h 371568"/>
              <a:gd name="connsiteX3" fmla="*/ 1009651 w 1009651"/>
              <a:gd name="connsiteY3" fmla="*/ 142968 h 371568"/>
              <a:gd name="connsiteX0" fmla="*/ 0 w 1009651"/>
              <a:gd name="connsiteY0" fmla="*/ 433451 h 433451"/>
              <a:gd name="connsiteX1" fmla="*/ 309564 w 1009651"/>
              <a:gd name="connsiteY1" fmla="*/ 185801 h 433451"/>
              <a:gd name="connsiteX2" fmla="*/ 671515 w 1009651"/>
              <a:gd name="connsiteY2" fmla="*/ 63 h 433451"/>
              <a:gd name="connsiteX3" fmla="*/ 1009651 w 1009651"/>
              <a:gd name="connsiteY3" fmla="*/ 204851 h 433451"/>
              <a:gd name="connsiteX0" fmla="*/ 0 w 1009651"/>
              <a:gd name="connsiteY0" fmla="*/ 434161 h 434161"/>
              <a:gd name="connsiteX1" fmla="*/ 228602 w 1009651"/>
              <a:gd name="connsiteY1" fmla="*/ 296048 h 434161"/>
              <a:gd name="connsiteX2" fmla="*/ 671515 w 1009651"/>
              <a:gd name="connsiteY2" fmla="*/ 773 h 434161"/>
              <a:gd name="connsiteX3" fmla="*/ 1009651 w 1009651"/>
              <a:gd name="connsiteY3" fmla="*/ 205561 h 434161"/>
              <a:gd name="connsiteX0" fmla="*/ 0 w 1009651"/>
              <a:gd name="connsiteY0" fmla="*/ 391486 h 391486"/>
              <a:gd name="connsiteX1" fmla="*/ 228602 w 1009651"/>
              <a:gd name="connsiteY1" fmla="*/ 253373 h 391486"/>
              <a:gd name="connsiteX2" fmla="*/ 533403 w 1009651"/>
              <a:gd name="connsiteY2" fmla="*/ 960 h 391486"/>
              <a:gd name="connsiteX3" fmla="*/ 1009651 w 1009651"/>
              <a:gd name="connsiteY3" fmla="*/ 162886 h 391486"/>
              <a:gd name="connsiteX0" fmla="*/ 0 w 1009651"/>
              <a:gd name="connsiteY0" fmla="*/ 391486 h 391486"/>
              <a:gd name="connsiteX1" fmla="*/ 228602 w 1009651"/>
              <a:gd name="connsiteY1" fmla="*/ 253373 h 391486"/>
              <a:gd name="connsiteX2" fmla="*/ 533403 w 1009651"/>
              <a:gd name="connsiteY2" fmla="*/ 960 h 391486"/>
              <a:gd name="connsiteX3" fmla="*/ 1009651 w 1009651"/>
              <a:gd name="connsiteY3" fmla="*/ 162886 h 391486"/>
              <a:gd name="connsiteX0" fmla="*/ 0 w 1009651"/>
              <a:gd name="connsiteY0" fmla="*/ 391486 h 391486"/>
              <a:gd name="connsiteX1" fmla="*/ 228602 w 1009651"/>
              <a:gd name="connsiteY1" fmla="*/ 253373 h 391486"/>
              <a:gd name="connsiteX2" fmla="*/ 533403 w 1009651"/>
              <a:gd name="connsiteY2" fmla="*/ 960 h 391486"/>
              <a:gd name="connsiteX3" fmla="*/ 1009651 w 1009651"/>
              <a:gd name="connsiteY3" fmla="*/ 162886 h 391486"/>
              <a:gd name="connsiteX0" fmla="*/ 0 w 1009651"/>
              <a:gd name="connsiteY0" fmla="*/ 391486 h 391486"/>
              <a:gd name="connsiteX1" fmla="*/ 533403 w 1009651"/>
              <a:gd name="connsiteY1" fmla="*/ 960 h 391486"/>
              <a:gd name="connsiteX2" fmla="*/ 1009651 w 1009651"/>
              <a:gd name="connsiteY2" fmla="*/ 162886 h 391486"/>
              <a:gd name="connsiteX0" fmla="*/ 0 w 1009651"/>
              <a:gd name="connsiteY0" fmla="*/ 385679 h 385679"/>
              <a:gd name="connsiteX1" fmla="*/ 533403 w 1009651"/>
              <a:gd name="connsiteY1" fmla="*/ 4678 h 385679"/>
              <a:gd name="connsiteX2" fmla="*/ 1009651 w 1009651"/>
              <a:gd name="connsiteY2" fmla="*/ 166604 h 38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1" h="385679">
                <a:moveTo>
                  <a:pt x="0" y="385679"/>
                </a:moveTo>
                <a:cubicBezTo>
                  <a:pt x="111126" y="304320"/>
                  <a:pt x="365128" y="41191"/>
                  <a:pt x="533403" y="4678"/>
                </a:cubicBezTo>
                <a:cubicBezTo>
                  <a:pt x="701678" y="-31835"/>
                  <a:pt x="829867" y="157078"/>
                  <a:pt x="1009651" y="1666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4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7" grpId="0"/>
      <p:bldP spid="28" grpId="0" animBg="1"/>
      <p:bldP spid="30" grpId="0"/>
      <p:bldP spid="31" grpId="0" animBg="1"/>
      <p:bldP spid="33" grpId="0"/>
      <p:bldP spid="36" grpId="0" animBg="1"/>
      <p:bldP spid="39" grpId="0"/>
      <p:bldP spid="40" grpId="0"/>
      <p:bldP spid="41" grpId="0" animBg="1"/>
      <p:bldP spid="43" grpId="0"/>
      <p:bldP spid="44" grpId="0" animBg="1"/>
      <p:bldP spid="46" grpId="0"/>
      <p:bldP spid="47" grpId="0" animBg="1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DA67D3-4707-48B4-B865-5A068C91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tilbakemelding</a:t>
            </a:r>
            <a:endParaRPr lang="en-US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8691B3-2A39-41C1-BD3E-30D1366CF72E}"/>
              </a:ext>
            </a:extLst>
          </p:cNvPr>
          <p:cNvSpPr/>
          <p:nvPr/>
        </p:nvSpPr>
        <p:spPr>
          <a:xfrm>
            <a:off x="4908369" y="4152583"/>
            <a:ext cx="2375263" cy="173831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Løse oppgaver og sjekke fasit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6C17221-8C03-4DAD-A48C-38E6161F6A44}"/>
              </a:ext>
            </a:extLst>
          </p:cNvPr>
          <p:cNvSpPr/>
          <p:nvPr/>
        </p:nvSpPr>
        <p:spPr>
          <a:xfrm>
            <a:off x="2172561" y="4152583"/>
            <a:ext cx="2375263" cy="173831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Stille spørsmål i gruppetimer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1D3C879-0CC9-4A1E-92BE-065E96ED75CD}"/>
              </a:ext>
            </a:extLst>
          </p:cNvPr>
          <p:cNvSpPr/>
          <p:nvPr/>
        </p:nvSpPr>
        <p:spPr>
          <a:xfrm>
            <a:off x="7644178" y="4152583"/>
            <a:ext cx="2375263" cy="173831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Samarbeide med andre studenter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98B9947-1C91-4E44-8DC1-3B65614C77E8}"/>
              </a:ext>
            </a:extLst>
          </p:cNvPr>
          <p:cNvSpPr/>
          <p:nvPr/>
        </p:nvSpPr>
        <p:spPr>
          <a:xfrm>
            <a:off x="7644178" y="2067629"/>
            <a:ext cx="2375263" cy="173831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Snakke med foreleser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8795249-941D-49CE-B194-E3378C6D06CC}"/>
              </a:ext>
            </a:extLst>
          </p:cNvPr>
          <p:cNvSpPr/>
          <p:nvPr/>
        </p:nvSpPr>
        <p:spPr>
          <a:xfrm>
            <a:off x="4908368" y="2067629"/>
            <a:ext cx="2375263" cy="173831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Stille spørsmål i forelesning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FD747D0D-5D0E-4C9F-AE2E-40A0FADC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61" y="2067629"/>
            <a:ext cx="2375263" cy="173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Multiplikasjonstegn 23">
            <a:extLst>
              <a:ext uri="{FF2B5EF4-FFF2-40B4-BE49-F238E27FC236}">
                <a16:creationId xmlns:a16="http://schemas.microsoft.com/office/drawing/2014/main" id="{A2A7798A-ED86-404F-9DDB-1AF430E3ECE9}"/>
              </a:ext>
            </a:extLst>
          </p:cNvPr>
          <p:cNvSpPr/>
          <p:nvPr/>
        </p:nvSpPr>
        <p:spPr>
          <a:xfrm>
            <a:off x="1636983" y="1465649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Multiplikasjonstegn 24">
            <a:extLst>
              <a:ext uri="{FF2B5EF4-FFF2-40B4-BE49-F238E27FC236}">
                <a16:creationId xmlns:a16="http://schemas.microsoft.com/office/drawing/2014/main" id="{700C064F-EBF6-40DC-B5FF-CBBB52C143D3}"/>
              </a:ext>
            </a:extLst>
          </p:cNvPr>
          <p:cNvSpPr/>
          <p:nvPr/>
        </p:nvSpPr>
        <p:spPr>
          <a:xfrm>
            <a:off x="4372790" y="1465649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C0B1AE8D-8589-4F2D-9DD8-CD75767C90F8}"/>
              </a:ext>
            </a:extLst>
          </p:cNvPr>
          <p:cNvSpPr/>
          <p:nvPr/>
        </p:nvSpPr>
        <p:spPr>
          <a:xfrm>
            <a:off x="7108597" y="1465649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Multiplikasjonstegn 26">
            <a:extLst>
              <a:ext uri="{FF2B5EF4-FFF2-40B4-BE49-F238E27FC236}">
                <a16:creationId xmlns:a16="http://schemas.microsoft.com/office/drawing/2014/main" id="{F69BD84D-2E88-4FD4-B8D5-0806CC4A38D8}"/>
              </a:ext>
            </a:extLst>
          </p:cNvPr>
          <p:cNvSpPr/>
          <p:nvPr/>
        </p:nvSpPr>
        <p:spPr>
          <a:xfrm>
            <a:off x="1636982" y="3550603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Multiplikasjonstegn 27">
            <a:extLst>
              <a:ext uri="{FF2B5EF4-FFF2-40B4-BE49-F238E27FC236}">
                <a16:creationId xmlns:a16="http://schemas.microsoft.com/office/drawing/2014/main" id="{C2D97C86-D319-41A5-8241-5B3E53B1B83B}"/>
              </a:ext>
            </a:extLst>
          </p:cNvPr>
          <p:cNvSpPr/>
          <p:nvPr/>
        </p:nvSpPr>
        <p:spPr>
          <a:xfrm>
            <a:off x="4372789" y="3550603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Multiplikasjonstegn 28">
            <a:extLst>
              <a:ext uri="{FF2B5EF4-FFF2-40B4-BE49-F238E27FC236}">
                <a16:creationId xmlns:a16="http://schemas.microsoft.com/office/drawing/2014/main" id="{BFBB275F-AAAD-498C-BBCB-D336E4512BE2}"/>
              </a:ext>
            </a:extLst>
          </p:cNvPr>
          <p:cNvSpPr/>
          <p:nvPr/>
        </p:nvSpPr>
        <p:spPr>
          <a:xfrm>
            <a:off x="7108596" y="3550603"/>
            <a:ext cx="3446417" cy="2942272"/>
          </a:xfrm>
          <a:prstGeom prst="mathMultiply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86B42C7-AF9D-4676-83BB-D3926548EA48}"/>
              </a:ext>
            </a:extLst>
          </p:cNvPr>
          <p:cNvSpPr/>
          <p:nvPr/>
        </p:nvSpPr>
        <p:spPr>
          <a:xfrm>
            <a:off x="2172559" y="2061982"/>
            <a:ext cx="7846880" cy="38289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0" dirty="0"/>
              <a:t>Obligatoriske oppgaver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8E9A8C95-7BE1-4091-8D2C-BB6A16A2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34" y="3638811"/>
            <a:ext cx="1219200" cy="885825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F0CB97E5-1638-46D8-8C90-3BE33394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61" y="1871413"/>
            <a:ext cx="12096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064B3-DF96-4D64-B27D-2A21CA56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Det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gjorde</a:t>
            </a:r>
            <a:r>
              <a:rPr lang="en-US" dirty="0"/>
              <a:t>…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5D0DDA2-381A-43FE-8D0F-892CD615E4CB}"/>
              </a:ext>
            </a:extLst>
          </p:cNvPr>
          <p:cNvCxnSpPr>
            <a:cxnSpLocks/>
          </p:cNvCxnSpPr>
          <p:nvPr/>
        </p:nvCxnSpPr>
        <p:spPr>
          <a:xfrm flipV="1">
            <a:off x="2399536" y="1027906"/>
            <a:ext cx="0" cy="4473317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54C71FB-3268-4188-8DE0-F347F4D1AAE8}"/>
              </a:ext>
            </a:extLst>
          </p:cNvPr>
          <p:cNvSpPr txBox="1"/>
          <p:nvPr/>
        </p:nvSpPr>
        <p:spPr>
          <a:xfrm>
            <a:off x="599813" y="959585"/>
            <a:ext cx="179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Nivå på</a:t>
            </a:r>
            <a:br>
              <a:rPr lang="nb-NO" b="1" dirty="0"/>
            </a:br>
            <a:r>
              <a:rPr lang="nb-NO" b="1" dirty="0"/>
              <a:t>tilbakemeldinger</a:t>
            </a:r>
            <a:endParaRPr lang="nb-NO" sz="2800" b="1" dirty="0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AF87216A-1C3A-439A-92B6-A20D2E89146D}"/>
              </a:ext>
            </a:extLst>
          </p:cNvPr>
          <p:cNvCxnSpPr>
            <a:cxnSpLocks/>
          </p:cNvCxnSpPr>
          <p:nvPr/>
        </p:nvCxnSpPr>
        <p:spPr>
          <a:xfrm>
            <a:off x="2399536" y="5501223"/>
            <a:ext cx="45324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A85EFC1-9B08-4685-B954-34C9B7F9CD1C}"/>
              </a:ext>
            </a:extLst>
          </p:cNvPr>
          <p:cNvSpPr txBox="1"/>
          <p:nvPr/>
        </p:nvSpPr>
        <p:spPr>
          <a:xfrm>
            <a:off x="2660793" y="5569545"/>
            <a:ext cx="183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Et vanlig IN-emne</a:t>
            </a:r>
            <a:br>
              <a:rPr lang="nb-NO" dirty="0"/>
            </a:br>
            <a:r>
              <a:rPr lang="nb-NO" dirty="0"/>
              <a:t>under vanlige</a:t>
            </a:r>
            <a:br>
              <a:rPr lang="nb-NO" dirty="0"/>
            </a:br>
            <a:r>
              <a:rPr lang="nb-NO" dirty="0"/>
              <a:t>omstendigheter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0B2D36F1-A3B6-417A-ADD0-21D908F52B8C}"/>
              </a:ext>
            </a:extLst>
          </p:cNvPr>
          <p:cNvSpPr txBox="1"/>
          <p:nvPr/>
        </p:nvSpPr>
        <p:spPr>
          <a:xfrm>
            <a:off x="5149105" y="5569545"/>
            <a:ext cx="156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INEC1810 i en</a:t>
            </a:r>
            <a:br>
              <a:rPr lang="nb-NO" dirty="0"/>
            </a:br>
            <a:r>
              <a:rPr lang="nb-NO" dirty="0"/>
              <a:t>digital hverdag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7F133EB-DCBE-493E-B435-9BAC801F3155}"/>
              </a:ext>
            </a:extLst>
          </p:cNvPr>
          <p:cNvSpPr/>
          <p:nvPr/>
        </p:nvSpPr>
        <p:spPr>
          <a:xfrm>
            <a:off x="7288204" y="2624568"/>
            <a:ext cx="92176" cy="11320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E0E7F3A-01A4-48D6-AECF-561404C0C748}"/>
              </a:ext>
            </a:extLst>
          </p:cNvPr>
          <p:cNvSpPr txBox="1"/>
          <p:nvPr/>
        </p:nvSpPr>
        <p:spPr>
          <a:xfrm>
            <a:off x="7400998" y="2496503"/>
            <a:ext cx="26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Tilbakemelding på </a:t>
            </a:r>
            <a:r>
              <a:rPr lang="nb-NO" b="1" dirty="0" err="1"/>
              <a:t>oblig</a:t>
            </a:r>
            <a:endParaRPr lang="nb-NO" b="1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5017B4D-0134-43D0-A7CF-DCFF064AEDD8}"/>
              </a:ext>
            </a:extLst>
          </p:cNvPr>
          <p:cNvSpPr/>
          <p:nvPr/>
        </p:nvSpPr>
        <p:spPr>
          <a:xfrm>
            <a:off x="7288204" y="2961920"/>
            <a:ext cx="92176" cy="113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F586EE01-1F25-40EA-906D-5DF79C8C21E5}"/>
              </a:ext>
            </a:extLst>
          </p:cNvPr>
          <p:cNvSpPr txBox="1"/>
          <p:nvPr/>
        </p:nvSpPr>
        <p:spPr>
          <a:xfrm>
            <a:off x="7400997" y="2833855"/>
            <a:ext cx="328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Samarbeide med andre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0D033BE-4D6B-4F79-AD9E-967331E0D82C}"/>
              </a:ext>
            </a:extLst>
          </p:cNvPr>
          <p:cNvSpPr/>
          <p:nvPr/>
        </p:nvSpPr>
        <p:spPr>
          <a:xfrm>
            <a:off x="7288204" y="3331252"/>
            <a:ext cx="92176" cy="1132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FE1C3ABA-0ED4-40BB-A150-39CA3FAE4C76}"/>
              </a:ext>
            </a:extLst>
          </p:cNvPr>
          <p:cNvSpPr txBox="1"/>
          <p:nvPr/>
        </p:nvSpPr>
        <p:spPr>
          <a:xfrm>
            <a:off x="7400997" y="3203187"/>
            <a:ext cx="294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Løse oppgaver og sjekke fasit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8E47FB7-0EF4-4A51-8243-CCED9BCDF20C}"/>
              </a:ext>
            </a:extLst>
          </p:cNvPr>
          <p:cNvSpPr/>
          <p:nvPr/>
        </p:nvSpPr>
        <p:spPr>
          <a:xfrm>
            <a:off x="7288203" y="3668604"/>
            <a:ext cx="92176" cy="11320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A9B76ED8-2CEF-416B-B091-30E4935183A1}"/>
              </a:ext>
            </a:extLst>
          </p:cNvPr>
          <p:cNvSpPr txBox="1"/>
          <p:nvPr/>
        </p:nvSpPr>
        <p:spPr>
          <a:xfrm>
            <a:off x="7400996" y="3540539"/>
            <a:ext cx="285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Stille spørsmål i gruppetime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83F2E66-6044-427A-8879-39ADE2B5240C}"/>
              </a:ext>
            </a:extLst>
          </p:cNvPr>
          <p:cNvSpPr/>
          <p:nvPr/>
        </p:nvSpPr>
        <p:spPr>
          <a:xfrm>
            <a:off x="7288204" y="4005956"/>
            <a:ext cx="92176" cy="11320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FC5136E2-4C09-469A-904B-805F60D0E65B}"/>
              </a:ext>
            </a:extLst>
          </p:cNvPr>
          <p:cNvSpPr txBox="1"/>
          <p:nvPr/>
        </p:nvSpPr>
        <p:spPr>
          <a:xfrm>
            <a:off x="7400997" y="3877891"/>
            <a:ext cx="294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Snakke med foreleser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54344CE0-4E9C-4976-A8C4-C9E9874FFE14}"/>
              </a:ext>
            </a:extLst>
          </p:cNvPr>
          <p:cNvSpPr/>
          <p:nvPr/>
        </p:nvSpPr>
        <p:spPr>
          <a:xfrm>
            <a:off x="7288204" y="4345172"/>
            <a:ext cx="92176" cy="1132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AC46E100-7312-4B5F-85B5-464D4D0A70F4}"/>
              </a:ext>
            </a:extLst>
          </p:cNvPr>
          <p:cNvSpPr txBox="1"/>
          <p:nvPr/>
        </p:nvSpPr>
        <p:spPr>
          <a:xfrm>
            <a:off x="7400997" y="4217107"/>
            <a:ext cx="32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Stille spørsmål under forelesning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FBED2CD4-1F5A-4618-AFBE-CE7CF420588F}"/>
              </a:ext>
            </a:extLst>
          </p:cNvPr>
          <p:cNvSpPr/>
          <p:nvPr/>
        </p:nvSpPr>
        <p:spPr>
          <a:xfrm>
            <a:off x="7288204" y="4708304"/>
            <a:ext cx="92176" cy="11320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FD098E86-FAFD-46AF-8D87-4A389A50452B}"/>
              </a:ext>
            </a:extLst>
          </p:cNvPr>
          <p:cNvSpPr txBox="1"/>
          <p:nvPr/>
        </p:nvSpPr>
        <p:spPr>
          <a:xfrm>
            <a:off x="7400998" y="4580239"/>
            <a:ext cx="26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«Naturlig» tilbakemelding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55A9A2FA-8699-4C90-8F30-9A027B293376}"/>
              </a:ext>
            </a:extLst>
          </p:cNvPr>
          <p:cNvSpPr/>
          <p:nvPr/>
        </p:nvSpPr>
        <p:spPr>
          <a:xfrm>
            <a:off x="3183828" y="4934707"/>
            <a:ext cx="793216" cy="566515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26CDEBD8-4A30-4D9A-BB89-2EC1808D779D}"/>
              </a:ext>
            </a:extLst>
          </p:cNvPr>
          <p:cNvSpPr/>
          <p:nvPr/>
        </p:nvSpPr>
        <p:spPr>
          <a:xfrm>
            <a:off x="3183828" y="4368191"/>
            <a:ext cx="793216" cy="5665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B7CBBBEA-2CFB-4D6C-8A56-9C2051F31DDD}"/>
              </a:ext>
            </a:extLst>
          </p:cNvPr>
          <p:cNvSpPr/>
          <p:nvPr/>
        </p:nvSpPr>
        <p:spPr>
          <a:xfrm>
            <a:off x="5535307" y="5199020"/>
            <a:ext cx="793216" cy="3022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58411113-811A-407D-80D9-62E9705DD781}"/>
              </a:ext>
            </a:extLst>
          </p:cNvPr>
          <p:cNvSpPr/>
          <p:nvPr/>
        </p:nvSpPr>
        <p:spPr>
          <a:xfrm>
            <a:off x="3183828" y="3801675"/>
            <a:ext cx="793216" cy="56651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984A4B55-A06C-4B1F-A659-8B64EA4AD744}"/>
              </a:ext>
            </a:extLst>
          </p:cNvPr>
          <p:cNvSpPr/>
          <p:nvPr/>
        </p:nvSpPr>
        <p:spPr>
          <a:xfrm>
            <a:off x="5535307" y="4895784"/>
            <a:ext cx="793216" cy="30220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7350F0B6-AD92-4628-8112-C0D2020D5BE8}"/>
              </a:ext>
            </a:extLst>
          </p:cNvPr>
          <p:cNvSpPr/>
          <p:nvPr/>
        </p:nvSpPr>
        <p:spPr>
          <a:xfrm>
            <a:off x="3183827" y="3236840"/>
            <a:ext cx="793217" cy="56651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C6243A06-644D-4A8E-B419-1C639643A998}"/>
              </a:ext>
            </a:extLst>
          </p:cNvPr>
          <p:cNvSpPr/>
          <p:nvPr/>
        </p:nvSpPr>
        <p:spPr>
          <a:xfrm>
            <a:off x="5535307" y="4593581"/>
            <a:ext cx="793217" cy="30220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58AA632F-804D-489C-81A3-2776EFF96276}"/>
              </a:ext>
            </a:extLst>
          </p:cNvPr>
          <p:cNvSpPr/>
          <p:nvPr/>
        </p:nvSpPr>
        <p:spPr>
          <a:xfrm>
            <a:off x="3183827" y="2670323"/>
            <a:ext cx="793217" cy="5665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3FCA84F-2468-4618-B6D3-ADFDA6A483EB}"/>
              </a:ext>
            </a:extLst>
          </p:cNvPr>
          <p:cNvSpPr/>
          <p:nvPr/>
        </p:nvSpPr>
        <p:spPr>
          <a:xfrm>
            <a:off x="5535306" y="4458374"/>
            <a:ext cx="793217" cy="1346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FD401A5-9D4C-427D-A736-323921A8B718}"/>
              </a:ext>
            </a:extLst>
          </p:cNvPr>
          <p:cNvSpPr/>
          <p:nvPr/>
        </p:nvSpPr>
        <p:spPr>
          <a:xfrm>
            <a:off x="3183827" y="2103805"/>
            <a:ext cx="793217" cy="566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FB2FD26D-998F-46EF-A6B9-F753ED9B893D}"/>
              </a:ext>
            </a:extLst>
          </p:cNvPr>
          <p:cNvSpPr/>
          <p:nvPr/>
        </p:nvSpPr>
        <p:spPr>
          <a:xfrm>
            <a:off x="5535305" y="4145021"/>
            <a:ext cx="793217" cy="302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144BAD41-3BDD-4E90-A410-2AF57BAB327C}"/>
              </a:ext>
            </a:extLst>
          </p:cNvPr>
          <p:cNvSpPr/>
          <p:nvPr/>
        </p:nvSpPr>
        <p:spPr>
          <a:xfrm>
            <a:off x="3183826" y="1537286"/>
            <a:ext cx="793218" cy="56651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6C9EEC2B-4501-49E4-8A01-A7960030013F}"/>
              </a:ext>
            </a:extLst>
          </p:cNvPr>
          <p:cNvSpPr/>
          <p:nvPr/>
        </p:nvSpPr>
        <p:spPr>
          <a:xfrm>
            <a:off x="5535305" y="1537286"/>
            <a:ext cx="793218" cy="260773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1" grpId="0"/>
      <p:bldP spid="15" grpId="0" animBg="1"/>
      <p:bldP spid="16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C32390F-5D24-439B-BA65-251C4F5F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609" y="0"/>
            <a:ext cx="2513403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6B89571-0F58-4C44-8324-889604873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8261" y="0"/>
            <a:ext cx="2915478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C1A231E-3DB8-4F1D-9B2D-23A3DDCB7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988" y="0"/>
            <a:ext cx="2521009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1B8C592-27D6-4B25-9A52-E14EEBA2C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9675" y="4672012"/>
            <a:ext cx="33623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064B3-DF96-4D64-B27D-2A21CA56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Mitt </a:t>
            </a:r>
            <a:r>
              <a:rPr lang="en-US" dirty="0" err="1"/>
              <a:t>forslag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ACDC58-7315-408B-A226-678A32F9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betydningen</a:t>
            </a:r>
            <a:r>
              <a:rPr lang="en-US" dirty="0"/>
              <a:t> av </a:t>
            </a:r>
            <a:r>
              <a:rPr lang="en-US" dirty="0" err="1"/>
              <a:t>tilbakemelding</a:t>
            </a:r>
            <a:endParaRPr lang="en-US" dirty="0"/>
          </a:p>
          <a:p>
            <a:r>
              <a:rPr lang="en-US" i="1" dirty="0" err="1"/>
              <a:t>Hvordan</a:t>
            </a:r>
            <a:r>
              <a:rPr lang="en-US" i="1" dirty="0"/>
              <a:t> </a:t>
            </a:r>
            <a:r>
              <a:rPr lang="en-US" i="1" dirty="0" err="1"/>
              <a:t>påvirker</a:t>
            </a:r>
            <a:r>
              <a:rPr lang="en-US" i="1" dirty="0"/>
              <a:t> den </a:t>
            </a:r>
            <a:r>
              <a:rPr lang="en-US" i="1" dirty="0" err="1"/>
              <a:t>digitale</a:t>
            </a:r>
            <a:r>
              <a:rPr lang="en-US" i="1" dirty="0"/>
              <a:t> </a:t>
            </a:r>
            <a:r>
              <a:rPr lang="en-US" i="1" dirty="0" err="1"/>
              <a:t>hverdagen</a:t>
            </a:r>
            <a:r>
              <a:rPr lang="en-US" i="1" dirty="0"/>
              <a:t> mitt </a:t>
            </a:r>
            <a:r>
              <a:rPr lang="en-US" i="1" dirty="0" err="1"/>
              <a:t>emne</a:t>
            </a:r>
            <a:r>
              <a:rPr lang="en-US" i="1" dirty="0"/>
              <a:t>?</a:t>
            </a:r>
          </a:p>
          <a:p>
            <a:r>
              <a:rPr lang="en-US" i="1" dirty="0"/>
              <a:t>Kan vi </a:t>
            </a:r>
            <a:r>
              <a:rPr lang="en-US" i="1" dirty="0" err="1"/>
              <a:t>gjøre</a:t>
            </a:r>
            <a:r>
              <a:rPr lang="en-US" i="1" dirty="0"/>
              <a:t> </a:t>
            </a:r>
            <a:r>
              <a:rPr lang="en-US" i="1" dirty="0" err="1"/>
              <a:t>noe</a:t>
            </a:r>
            <a:r>
              <a:rPr lang="en-US" i="1" dirty="0"/>
              <a:t> for å </a:t>
            </a:r>
            <a:r>
              <a:rPr lang="en-US" i="1" dirty="0" err="1"/>
              <a:t>bedre</a:t>
            </a:r>
            <a:r>
              <a:rPr lang="en-US" i="1" dirty="0"/>
              <a:t> </a:t>
            </a:r>
            <a:r>
              <a:rPr lang="en-US" i="1" dirty="0" err="1"/>
              <a:t>situasjonen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Mer </a:t>
            </a:r>
            <a:r>
              <a:rPr lang="en-US" dirty="0" err="1"/>
              <a:t>detaljert</a:t>
            </a:r>
            <a:r>
              <a:rPr lang="en-US" dirty="0"/>
              <a:t> </a:t>
            </a:r>
            <a:r>
              <a:rPr lang="en-US" dirty="0" err="1"/>
              <a:t>tilbakemelding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oblig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tiltak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4380429505C349A3824CD144CAC2F5" ma:contentTypeVersion="2" ma:contentTypeDescription="Opprett et nytt dokument." ma:contentTypeScope="" ma:versionID="b22eeeee3317980989434f37169e54ef">
  <xsd:schema xmlns:xsd="http://www.w3.org/2001/XMLSchema" xmlns:xs="http://www.w3.org/2001/XMLSchema" xmlns:p="http://schemas.microsoft.com/office/2006/metadata/properties" xmlns:ns3="931e67d8-54f8-4b02-b35f-113bc56ca346" targetNamespace="http://schemas.microsoft.com/office/2006/metadata/properties" ma:root="true" ma:fieldsID="a53cc65242acfa3f8df0ea6412a59c87" ns3:_="">
    <xsd:import namespace="931e67d8-54f8-4b02-b35f-113bc56ca3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e67d8-54f8-4b02-b35f-113bc56ca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C946E-C8FB-486C-BBDB-9DDE55647B7D}">
  <ds:schemaRefs>
    <ds:schemaRef ds:uri="http://schemas.microsoft.com/office/2006/documentManagement/types"/>
    <ds:schemaRef ds:uri="http://schemas.microsoft.com/office/infopath/2007/PartnerControls"/>
    <ds:schemaRef ds:uri="931e67d8-54f8-4b02-b35f-113bc56ca34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09105E-F0F3-484F-B997-7867000A4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e67d8-54f8-4b02-b35f-113bc56ca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8DF67D-F31D-4874-BC36-8A9262C4D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245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Betydningen av tilbakemelding i en digital hverdag</vt:lpstr>
      <vt:lpstr>Det jeg skal snakke om:</vt:lpstr>
      <vt:lpstr>Meg</vt:lpstr>
      <vt:lpstr>Hva er INEC1810?</vt:lpstr>
      <vt:lpstr>Tilbakemelding</vt:lpstr>
      <vt:lpstr>Ulike typer tilbakemelding</vt:lpstr>
      <vt:lpstr>Det jeg gjorde…</vt:lpstr>
      <vt:lpstr>PowerPoint Presentation</vt:lpstr>
      <vt:lpstr>Mitt forslag</vt:lpstr>
      <vt:lpstr>Takk for meg!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presentasjon av en gruppelærer i INEC1800</dc:title>
  <dc:creator>Ludvig Szklarz Anderson</dc:creator>
  <cp:lastModifiedBy>Mari Ulvestad Komnæs</cp:lastModifiedBy>
  <cp:revision>40</cp:revision>
  <dcterms:created xsi:type="dcterms:W3CDTF">2020-10-16T17:39:57Z</dcterms:created>
  <dcterms:modified xsi:type="dcterms:W3CDTF">2021-03-03T08:41:51Z</dcterms:modified>
</cp:coreProperties>
</file>