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9144000" cy="5143500" type="screen16x9"/>
  <p:notesSz cx="6858000" cy="9144000"/>
  <p:embeddedFontLst>
    <p:embeddedFont>
      <p:font typeface="Raleway" panose="020B060402020202020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A6D49C-3F37-4B3B-BB86-A3345C848B14}" v="2" dt="2020-10-22T13:53:13.5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font" Target="fonts/font4.fntdata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3.fntdata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2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 Ulvestad Komnæs" userId="S::mariukom@uio.no::493aeb71-1d3d-4bb9-b76e-6d9e9a5b596b" providerId="AD" clId="Web-{A7A6D49C-3F37-4B3B-BB86-A3345C848B14}"/>
    <pc:docChg chg="modSld">
      <pc:chgData name="Mari Ulvestad Komnæs" userId="S::mariukom@uio.no::493aeb71-1d3d-4bb9-b76e-6d9e9a5b596b" providerId="AD" clId="Web-{A7A6D49C-3F37-4B3B-BB86-A3345C848B14}" dt="2020-10-22T13:53:13.560" v="1" actId="20577"/>
      <pc:docMkLst>
        <pc:docMk/>
      </pc:docMkLst>
      <pc:sldChg chg="modSp">
        <pc:chgData name="Mari Ulvestad Komnæs" userId="S::mariukom@uio.no::493aeb71-1d3d-4bb9-b76e-6d9e9a5b596b" providerId="AD" clId="Web-{A7A6D49C-3F37-4B3B-BB86-A3345C848B14}" dt="2020-10-22T13:53:13.560" v="1" actId="20577"/>
        <pc:sldMkLst>
          <pc:docMk/>
          <pc:sldMk cId="0" sldId="256"/>
        </pc:sldMkLst>
        <pc:spChg chg="mod">
          <ac:chgData name="Mari Ulvestad Komnæs" userId="S::mariukom@uio.no::493aeb71-1d3d-4bb9-b76e-6d9e9a5b596b" providerId="AD" clId="Web-{A7A6D49C-3F37-4B3B-BB86-A3345C848B14}" dt="2020-10-22T13:53:13.560" v="1" actId="20577"/>
          <ac:spMkLst>
            <pc:docMk/>
            <pc:sldMk cId="0" sldId="256"/>
            <ac:spMk id="9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9d245fc95e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7" name="Google Shape;97;g9d245fc95e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o"/>
              <a:t>Vi må sende mail når vi er ferdig med dette.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9d245fc95e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g9d245fc95e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9d245fc95e_0_1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9" name="Google Shape;109;g9d245fc95e_0_1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o"/>
              <a:t>Legge inn ett bilde om vi har det.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9d245fc95e_0_1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g9d245fc95e_0_1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o"/>
              <a:t>Legge inn ett bilde om vi har det.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9d245fc95e_0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2" name="Google Shape;122;g9d245fc95e_0_1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o"/>
              <a:t>Legge inn ett bilde om vi har det.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7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6" name="Google Shape;66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0" name="Google Shape;70;p18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8" name="Google Shape;78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1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81" name="Google Shape;81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2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22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5" name="Google Shape;85;p22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6" name="Google Shape;86;p22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7" name="Google Shape;87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3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90" name="Google Shape;90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4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3" name="Google Shape;93;p24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4" name="Google Shape;94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5D0D0"/>
            </a:gs>
            <a:gs pos="100000">
              <a:srgbClr val="D96868"/>
            </a:gs>
          </a:gsLst>
          <a:lin ang="5400012" scaled="0"/>
        </a:gra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5"/>
          <p:cNvSpPr txBox="1">
            <a:spLocks noGrp="1"/>
          </p:cNvSpPr>
          <p:nvPr>
            <p:ph type="ctrTitle"/>
          </p:nvPr>
        </p:nvSpPr>
        <p:spPr>
          <a:xfrm>
            <a:off x="311708" y="133622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no">
                <a:solidFill>
                  <a:srgbClr val="FFFFFF"/>
                </a:solidFill>
                <a:latin typeface="Raleway"/>
                <a:sym typeface="Raleway"/>
              </a:rPr>
              <a:t>Erfaringer fra digitale gruppetimer/forelesninger</a:t>
            </a:r>
            <a:endParaRPr lang="en-US">
              <a:solidFill>
                <a:srgbClr val="FFFFFF"/>
              </a:solidFill>
              <a:latin typeface="Raleway"/>
            </a:endParaRPr>
          </a:p>
        </p:txBody>
      </p:sp>
      <p:sp>
        <p:nvSpPr>
          <p:cNvPr id="100" name="Google Shape;100;p25"/>
          <p:cNvSpPr txBox="1">
            <a:spLocks noGrp="1"/>
          </p:cNvSpPr>
          <p:nvPr>
            <p:ph type="subTitle" idx="1"/>
          </p:nvPr>
        </p:nvSpPr>
        <p:spPr>
          <a:xfrm>
            <a:off x="311700" y="33888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no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Med Andrea og Johanne</a:t>
            </a:r>
            <a:endParaRPr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no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endParaRPr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no">
                <a:solidFill>
                  <a:srgbClr val="E06666"/>
                </a:solidFill>
                <a:latin typeface="Raleway"/>
                <a:ea typeface="Raleway"/>
                <a:cs typeface="Raleway"/>
                <a:sym typeface="Raleway"/>
              </a:rPr>
              <a:t>Hvem er vi?</a:t>
            </a:r>
            <a:endParaRPr>
              <a:solidFill>
                <a:srgbClr val="E06666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6" name="Google Shape;106;p26"/>
          <p:cNvSpPr txBox="1">
            <a:spLocks noGrp="1"/>
          </p:cNvSpPr>
          <p:nvPr>
            <p:ph type="body" idx="1"/>
          </p:nvPr>
        </p:nvSpPr>
        <p:spPr>
          <a:xfrm>
            <a:off x="534025" y="12636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Raleway"/>
              <a:buChar char="-"/>
            </a:pPr>
            <a:r>
              <a:rPr lang="no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Plenumslærere i faget IN1050 </a:t>
            </a:r>
            <a:endParaRPr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Raleway"/>
              <a:buChar char="-"/>
            </a:pPr>
            <a:r>
              <a:rPr lang="no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Holder digitale repitisjonsforelesning</a:t>
            </a:r>
            <a:endParaRPr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Raleway"/>
              <a:buChar char="-"/>
            </a:pPr>
            <a:r>
              <a:rPr lang="no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Rundt 100 hver gang</a:t>
            </a:r>
            <a:endParaRPr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Raleway"/>
              <a:buChar char="-"/>
            </a:pPr>
            <a:r>
              <a:rPr lang="no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Vi hold begge digitale gruppetimer fra mars i fjor</a:t>
            </a:r>
            <a:endParaRPr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b="1"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600"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600"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6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no">
                <a:solidFill>
                  <a:srgbClr val="E06666"/>
                </a:solidFill>
                <a:latin typeface="Raleway"/>
                <a:ea typeface="Raleway"/>
                <a:cs typeface="Raleway"/>
                <a:sym typeface="Raleway"/>
              </a:rPr>
              <a:t>Erfaringer fra digitale gruppetimer</a:t>
            </a:r>
            <a:endParaRPr>
              <a:solidFill>
                <a:srgbClr val="E06666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12" name="Google Shape;112;p27"/>
          <p:cNvSpPr txBox="1">
            <a:spLocks noGrp="1"/>
          </p:cNvSpPr>
          <p:nvPr>
            <p:ph type="body" idx="1"/>
          </p:nvPr>
        </p:nvSpPr>
        <p:spPr>
          <a:xfrm>
            <a:off x="534025" y="1263650"/>
            <a:ext cx="4986900" cy="387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Raleway"/>
              <a:buChar char="-"/>
            </a:pPr>
            <a:r>
              <a:rPr lang="no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Forberedelse er tidkrevende</a:t>
            </a:r>
            <a:endParaRPr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aleway"/>
              <a:buChar char="-"/>
            </a:pPr>
            <a:r>
              <a:rPr lang="no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Vi beregnet mye tid til å teste mikrofon, kamera, lys og riggoppsett, og det tok enda lenger tid.</a:t>
            </a:r>
            <a:endParaRPr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aleway"/>
              <a:buChar char="-"/>
            </a:pPr>
            <a:r>
              <a:rPr lang="no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Vi bruker en halvtime før hver plenum til å sette opp riggen.</a:t>
            </a:r>
            <a:endParaRPr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Raleway"/>
              <a:buChar char="-"/>
            </a:pPr>
            <a:r>
              <a:rPr lang="no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Det er snodig å snakke til svarte skjermer.</a:t>
            </a:r>
            <a:endParaRPr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aleway"/>
              <a:buChar char="-"/>
            </a:pPr>
            <a:r>
              <a:rPr lang="no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Det er hyggelig å oppfordre dem til å ha på skjerm, men det er også forståelig at de ikke gjør det under en repetisjonsforelesning.</a:t>
            </a:r>
            <a:endParaRPr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Raleway"/>
              <a:buChar char="-"/>
            </a:pPr>
            <a:r>
              <a:rPr lang="no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For å få til opptak:</a:t>
            </a:r>
            <a:endParaRPr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aleway"/>
              <a:buChar char="-"/>
            </a:pPr>
            <a:r>
              <a:rPr lang="no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Krevende, men går ved spotlighting av egen video, deling av ekstern skjerm, mute all</a:t>
            </a:r>
            <a:endParaRPr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aleway"/>
              <a:buChar char="-"/>
            </a:pPr>
            <a:r>
              <a:rPr lang="no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Og redigering 🙃</a:t>
            </a:r>
            <a:endParaRPr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600"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600"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6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113" name="Google Shape;113;p27"/>
          <p:cNvPicPr preferRelativeResize="0"/>
          <p:nvPr/>
        </p:nvPicPr>
        <p:blipFill rotWithShape="1">
          <a:blip r:embed="rId3">
            <a:alphaModFix/>
          </a:blip>
          <a:srcRect t="8653" r="5864" b="9007"/>
          <a:stretch/>
        </p:blipFill>
        <p:spPr>
          <a:xfrm>
            <a:off x="6456925" y="454250"/>
            <a:ext cx="2236126" cy="42350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no">
                <a:solidFill>
                  <a:srgbClr val="E06666"/>
                </a:solidFill>
                <a:latin typeface="Raleway"/>
                <a:ea typeface="Raleway"/>
                <a:cs typeface="Raleway"/>
                <a:sym typeface="Raleway"/>
              </a:rPr>
              <a:t>Erfaringer fra digitale gruppetimer</a:t>
            </a:r>
            <a:endParaRPr>
              <a:solidFill>
                <a:srgbClr val="E06666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19" name="Google Shape;119;p28"/>
          <p:cNvSpPr txBox="1">
            <a:spLocks noGrp="1"/>
          </p:cNvSpPr>
          <p:nvPr>
            <p:ph type="body" idx="1"/>
          </p:nvPr>
        </p:nvSpPr>
        <p:spPr>
          <a:xfrm>
            <a:off x="534025" y="1263650"/>
            <a:ext cx="80907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Raleway"/>
              <a:buChar char="-"/>
            </a:pPr>
            <a:r>
              <a:rPr lang="no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Men da er det er gaver å sitte sammen </a:t>
            </a:r>
            <a:endParaRPr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aleway"/>
              <a:buChar char="-"/>
            </a:pPr>
            <a:r>
              <a:rPr lang="no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Da kan vi snakke med hverandre og en føler ikke at man snakker til seg selv.</a:t>
            </a:r>
            <a:endParaRPr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aleway"/>
              <a:buChar char="-"/>
            </a:pPr>
            <a:r>
              <a:rPr lang="no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Det er dog lett å glemme at kameraet er der, som de sier på reality TV, så pass på småpratingen.</a:t>
            </a:r>
            <a:endParaRPr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Raleway"/>
              <a:buChar char="-"/>
            </a:pPr>
            <a:r>
              <a:rPr lang="no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Man blir litt utmattet</a:t>
            </a:r>
            <a:endParaRPr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aleway"/>
              <a:buChar char="-"/>
            </a:pPr>
            <a:r>
              <a:rPr lang="no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Å holde oversikt over chat, foiler, det makkeren sier, det du skal si, at studentene er mutet, at det tas opptak og at du er spotlightet er </a:t>
            </a:r>
            <a:r>
              <a:rPr lang="no" b="1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mye.</a:t>
            </a:r>
            <a:endParaRPr b="1"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aleway"/>
              <a:buChar char="-"/>
            </a:pPr>
            <a:r>
              <a:rPr lang="no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Det er helt naturlig at man blir sliten og litt ør i hodet.</a:t>
            </a:r>
            <a:endParaRPr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Raleway"/>
              <a:buChar char="-"/>
            </a:pPr>
            <a:r>
              <a:rPr lang="no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Bruk chatten hyppig</a:t>
            </a:r>
            <a:endParaRPr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aleway"/>
              <a:buChar char="-"/>
            </a:pPr>
            <a:r>
              <a:rPr lang="no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Det er vanskelig å lese rommet gjennom svarte skjermer. </a:t>
            </a:r>
            <a:endParaRPr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aleway"/>
              <a:buChar char="-"/>
            </a:pPr>
            <a:r>
              <a:rPr lang="no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Still spørsmål om noe før du skal gå gjennom det, eller i etterkant.</a:t>
            </a:r>
            <a:endParaRPr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aleway"/>
              <a:buChar char="-"/>
            </a:pPr>
            <a:r>
              <a:rPr lang="no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Vent på svar litt etter at du får vondt i magen av den kleine stillheten.</a:t>
            </a:r>
            <a:endParaRPr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aleway"/>
              <a:buChar char="-"/>
            </a:pPr>
            <a:r>
              <a:rPr lang="no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Da får du sjekket stemningen i rommet.</a:t>
            </a:r>
            <a:endParaRPr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600"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600"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6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no">
                <a:solidFill>
                  <a:srgbClr val="E06666"/>
                </a:solidFill>
                <a:latin typeface="Raleway"/>
                <a:ea typeface="Raleway"/>
                <a:cs typeface="Raleway"/>
                <a:sym typeface="Raleway"/>
              </a:rPr>
              <a:t>Erfaringer fra digitale gruppetimer</a:t>
            </a:r>
            <a:endParaRPr>
              <a:solidFill>
                <a:srgbClr val="E06666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5" name="Google Shape;125;p29"/>
          <p:cNvSpPr txBox="1">
            <a:spLocks noGrp="1"/>
          </p:cNvSpPr>
          <p:nvPr>
            <p:ph type="body" idx="1"/>
          </p:nvPr>
        </p:nvSpPr>
        <p:spPr>
          <a:xfrm>
            <a:off x="534025" y="12636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600"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600"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6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6" name="Google Shape;126;p29"/>
          <p:cNvSpPr txBox="1">
            <a:spLocks noGrp="1"/>
          </p:cNvSpPr>
          <p:nvPr>
            <p:ph type="body" idx="1"/>
          </p:nvPr>
        </p:nvSpPr>
        <p:spPr>
          <a:xfrm>
            <a:off x="534025" y="12636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Raleway"/>
              <a:buChar char="-"/>
            </a:pPr>
            <a:r>
              <a:rPr lang="no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Å være to er flott, dere kan dele på oppgaver. </a:t>
            </a:r>
            <a:endParaRPr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aleway"/>
              <a:buChar char="-"/>
            </a:pPr>
            <a:r>
              <a:rPr lang="no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Vanskeligere enn vanlig å “lese rommet”. Er det vi sier fornuftig?</a:t>
            </a:r>
            <a:br>
              <a:rPr lang="no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lang="no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Hører de etter? </a:t>
            </a:r>
            <a:endParaRPr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Raleway"/>
              <a:buChar char="-"/>
            </a:pPr>
            <a:r>
              <a:rPr lang="no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5-10 skriver i chatten. Hvordan går det med resten?</a:t>
            </a:r>
            <a:endParaRPr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Raleway"/>
              <a:buChar char="-"/>
            </a:pPr>
            <a:r>
              <a:rPr lang="no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Lavere terskel for å stille spørsmål “privat” i chat - det gjør at</a:t>
            </a:r>
            <a:br>
              <a:rPr lang="no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lang="no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vi hele tiden må vurdere når/om/hvordan vi skal svare på </a:t>
            </a:r>
            <a:br>
              <a:rPr lang="no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lang="no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spørsmålene</a:t>
            </a:r>
            <a:endParaRPr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Raleway"/>
              <a:buChar char="-"/>
            </a:pPr>
            <a:r>
              <a:rPr lang="no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Det er </a:t>
            </a:r>
            <a:r>
              <a:rPr lang="no" i="1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MYE</a:t>
            </a:r>
            <a:r>
              <a:rPr lang="no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 multitasking</a:t>
            </a:r>
            <a:endParaRPr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5</Slides>
  <Notes>5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Simple Light</vt:lpstr>
      <vt:lpstr>Simple Light</vt:lpstr>
      <vt:lpstr>Erfaringer fra digitale gruppetimer/forelesninger</vt:lpstr>
      <vt:lpstr>Hvem er vi?</vt:lpstr>
      <vt:lpstr>Erfaringer fra digitale gruppetimer</vt:lpstr>
      <vt:lpstr>Erfaringer fra digitale gruppetimer</vt:lpstr>
      <vt:lpstr>Erfaringer fra digitale gruppetimer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&lt;h2 class="accordion"&gt;Gruppelærers ansvar&lt;/h2&gt;</dc:title>
  <cp:revision>3</cp:revision>
  <dcterms:modified xsi:type="dcterms:W3CDTF">2020-10-22T13:54:45Z</dcterms:modified>
</cp:coreProperties>
</file>