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7" r:id="rId2"/>
    <p:sldId id="519" r:id="rId3"/>
    <p:sldId id="520" r:id="rId4"/>
    <p:sldId id="521" r:id="rId5"/>
    <p:sldId id="500" r:id="rId6"/>
    <p:sldId id="475" r:id="rId7"/>
    <p:sldId id="510" r:id="rId8"/>
    <p:sldId id="462" r:id="rId9"/>
    <p:sldId id="511" r:id="rId10"/>
    <p:sldId id="507" r:id="rId11"/>
    <p:sldId id="488" r:id="rId12"/>
    <p:sldId id="514" r:id="rId13"/>
    <p:sldId id="516" r:id="rId14"/>
    <p:sldId id="506" r:id="rId15"/>
    <p:sldId id="512" r:id="rId16"/>
    <p:sldId id="517" r:id="rId17"/>
    <p:sldId id="448" r:id="rId18"/>
    <p:sldId id="518" r:id="rId19"/>
    <p:sldId id="522" r:id="rId20"/>
  </p:sldIdLst>
  <p:sldSz cx="9144000" cy="6858000" type="screen4x3"/>
  <p:notesSz cx="6858000" cy="99472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99"/>
    <a:srgbClr val="0033CC"/>
    <a:srgbClr val="7B6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3248" autoAdjust="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2EB91-408A-4B2D-8080-DD83CA75611C}" type="datetimeFigureOut">
              <a:rPr lang="nb-NO" smtClean="0"/>
              <a:t>13.02.2017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2E157-15B7-4FDB-9D2C-982B516B34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29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33ACF-BA99-480E-9BE5-4AAB36A8E0C6}" type="datetimeFigureOut">
              <a:rPr lang="nb-NO" smtClean="0"/>
              <a:t>13.02.2017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94351-D803-484E-BF47-76A5C5CE4D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1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4DF9A1F5-0BA9-4751-9CCE-EA17AC70111B}" type="slidenum">
              <a:rPr lang="nb-NO" sz="1200">
                <a:solidFill>
                  <a:prstClr val="black"/>
                </a:solidFill>
              </a:rPr>
              <a:pPr/>
              <a:t>1</a:t>
            </a:fld>
            <a:endParaRPr lang="nb-NO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0413" indent="-760413" defTabSz="820738">
              <a:spcBef>
                <a:spcPts val="600"/>
              </a:spcBef>
              <a:defRPr/>
            </a:pP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Ambisjoner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60413" indent="-760413" defTabSz="820738">
              <a:spcBef>
                <a:spcPts val="600"/>
              </a:spcBef>
              <a:defRPr/>
            </a:pPr>
            <a:r>
              <a:rPr lang="en-US" sz="1200" dirty="0" err="1" smtClean="0"/>
              <a:t>Åpne</a:t>
            </a:r>
            <a:r>
              <a:rPr lang="en-US" sz="1200" dirty="0" smtClean="0"/>
              <a:t> </a:t>
            </a:r>
            <a:r>
              <a:rPr lang="en-US" sz="1200" dirty="0" err="1" smtClean="0"/>
              <a:t>og</a:t>
            </a:r>
            <a:r>
              <a:rPr lang="en-US" sz="1200" dirty="0" smtClean="0"/>
              <a:t> </a:t>
            </a:r>
            <a:r>
              <a:rPr lang="en-US" sz="1200" dirty="0" err="1" smtClean="0"/>
              <a:t>inkluderende</a:t>
            </a:r>
            <a:r>
              <a:rPr lang="en-US" sz="1200" dirty="0" smtClean="0"/>
              <a:t> </a:t>
            </a:r>
            <a:r>
              <a:rPr lang="en-US" sz="1200" dirty="0" err="1" smtClean="0"/>
              <a:t>relasjoner</a:t>
            </a:r>
            <a:endParaRPr lang="en-US" sz="1200" dirty="0" smtClean="0"/>
          </a:p>
          <a:p>
            <a:pPr marL="760413" indent="-760413" defTabSz="820738">
              <a:spcBef>
                <a:spcPts val="600"/>
              </a:spcBef>
              <a:defRPr/>
            </a:pPr>
            <a:r>
              <a:rPr lang="en-US" sz="1200" dirty="0" err="1" smtClean="0"/>
              <a:t>Stimulere</a:t>
            </a:r>
            <a:r>
              <a:rPr lang="en-US" sz="1200" dirty="0" smtClean="0"/>
              <a:t> </a:t>
            </a:r>
            <a:r>
              <a:rPr lang="en-US" sz="1200" dirty="0" err="1" smtClean="0"/>
              <a:t>personlig</a:t>
            </a:r>
            <a:r>
              <a:rPr lang="en-US" sz="1200" dirty="0" smtClean="0"/>
              <a:t> </a:t>
            </a:r>
            <a:r>
              <a:rPr lang="en-US" sz="1200" dirty="0" err="1" smtClean="0"/>
              <a:t>utvikling</a:t>
            </a:r>
            <a:endParaRPr lang="en-US" sz="1200" dirty="0" smtClean="0"/>
          </a:p>
          <a:p>
            <a:pPr marL="760413" indent="-760413" defTabSz="820738">
              <a:spcBef>
                <a:spcPts val="600"/>
              </a:spcBef>
              <a:defRPr/>
            </a:pPr>
            <a:r>
              <a:rPr lang="en-US" sz="1200" dirty="0" err="1" smtClean="0"/>
              <a:t>Oppmuntre</a:t>
            </a:r>
            <a:r>
              <a:rPr lang="en-US" sz="1200" dirty="0" smtClean="0"/>
              <a:t> </a:t>
            </a:r>
            <a:r>
              <a:rPr lang="en-US" sz="1200" dirty="0" err="1" smtClean="0"/>
              <a:t>til</a:t>
            </a:r>
            <a:r>
              <a:rPr lang="en-US" sz="1200" dirty="0" smtClean="0"/>
              <a:t> </a:t>
            </a:r>
            <a:r>
              <a:rPr lang="en-US" sz="1200" dirty="0" err="1" smtClean="0"/>
              <a:t>samarbeid</a:t>
            </a:r>
            <a:r>
              <a:rPr lang="en-US" sz="1200" dirty="0" smtClean="0"/>
              <a:t>, </a:t>
            </a:r>
            <a:r>
              <a:rPr lang="en-US" sz="1200" dirty="0" err="1" smtClean="0"/>
              <a:t>deling</a:t>
            </a:r>
            <a:r>
              <a:rPr lang="en-US" sz="1200" dirty="0" smtClean="0"/>
              <a:t> </a:t>
            </a:r>
            <a:r>
              <a:rPr lang="en-US" sz="1200" dirty="0" err="1" smtClean="0"/>
              <a:t>og</a:t>
            </a:r>
            <a:r>
              <a:rPr lang="en-US" sz="1200" dirty="0" smtClean="0"/>
              <a:t> </a:t>
            </a:r>
            <a:r>
              <a:rPr lang="en-US" sz="1200" dirty="0" err="1" smtClean="0"/>
              <a:t>mangfold</a:t>
            </a:r>
            <a:endParaRPr lang="en-US" sz="120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4351-D803-484E-BF47-76A5C5CE4D08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4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Det store blikket på MATNAT.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F087023-A56D-3D43-8B16-5598502BAA65}" type="slidenum">
              <a:rPr lang="nb-NO" sz="1200"/>
              <a:pPr/>
              <a:t>5</a:t>
            </a:fld>
            <a:endParaRPr lang="nb-NO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0413" indent="-760413" defTabSz="820738">
              <a:spcBef>
                <a:spcPts val="600"/>
              </a:spcBef>
              <a:defRPr/>
            </a:pP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Ambisjoner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60413" indent="-760413" defTabSz="820738">
              <a:spcBef>
                <a:spcPts val="600"/>
              </a:spcBef>
              <a:defRPr/>
            </a:pPr>
            <a:r>
              <a:rPr lang="en-US" sz="1200" dirty="0" err="1" smtClean="0"/>
              <a:t>Åpne</a:t>
            </a:r>
            <a:r>
              <a:rPr lang="en-US" sz="1200" dirty="0" smtClean="0"/>
              <a:t> </a:t>
            </a:r>
            <a:r>
              <a:rPr lang="en-US" sz="1200" dirty="0" err="1" smtClean="0"/>
              <a:t>og</a:t>
            </a:r>
            <a:r>
              <a:rPr lang="en-US" sz="1200" dirty="0" smtClean="0"/>
              <a:t> </a:t>
            </a:r>
            <a:r>
              <a:rPr lang="en-US" sz="1200" dirty="0" err="1" smtClean="0"/>
              <a:t>inkluderende</a:t>
            </a:r>
            <a:r>
              <a:rPr lang="en-US" sz="1200" dirty="0" smtClean="0"/>
              <a:t> </a:t>
            </a:r>
            <a:r>
              <a:rPr lang="en-US" sz="1200" dirty="0" err="1" smtClean="0"/>
              <a:t>relasjoner</a:t>
            </a:r>
            <a:endParaRPr lang="en-US" sz="1200" dirty="0" smtClean="0"/>
          </a:p>
          <a:p>
            <a:pPr marL="760413" indent="-760413" defTabSz="820738">
              <a:spcBef>
                <a:spcPts val="600"/>
              </a:spcBef>
              <a:defRPr/>
            </a:pPr>
            <a:r>
              <a:rPr lang="en-US" sz="1200" dirty="0" err="1" smtClean="0"/>
              <a:t>Stimulere</a:t>
            </a:r>
            <a:r>
              <a:rPr lang="en-US" sz="1200" dirty="0" smtClean="0"/>
              <a:t> </a:t>
            </a:r>
            <a:r>
              <a:rPr lang="en-US" sz="1200" dirty="0" err="1" smtClean="0"/>
              <a:t>personlig</a:t>
            </a:r>
            <a:r>
              <a:rPr lang="en-US" sz="1200" dirty="0" smtClean="0"/>
              <a:t> </a:t>
            </a:r>
            <a:r>
              <a:rPr lang="en-US" sz="1200" dirty="0" err="1" smtClean="0"/>
              <a:t>utvikling</a:t>
            </a:r>
            <a:endParaRPr lang="en-US" sz="1200" dirty="0" smtClean="0"/>
          </a:p>
          <a:p>
            <a:pPr marL="760413" indent="-760413" defTabSz="820738">
              <a:spcBef>
                <a:spcPts val="600"/>
              </a:spcBef>
              <a:defRPr/>
            </a:pPr>
            <a:r>
              <a:rPr lang="en-US" sz="1200" dirty="0" err="1" smtClean="0"/>
              <a:t>Oppmuntre</a:t>
            </a:r>
            <a:r>
              <a:rPr lang="en-US" sz="1200" dirty="0" smtClean="0"/>
              <a:t> </a:t>
            </a:r>
            <a:r>
              <a:rPr lang="en-US" sz="1200" dirty="0" err="1" smtClean="0"/>
              <a:t>til</a:t>
            </a:r>
            <a:r>
              <a:rPr lang="en-US" sz="1200" dirty="0" smtClean="0"/>
              <a:t> </a:t>
            </a:r>
            <a:r>
              <a:rPr lang="en-US" sz="1200" dirty="0" err="1" smtClean="0"/>
              <a:t>samarbeid</a:t>
            </a:r>
            <a:r>
              <a:rPr lang="en-US" sz="1200" dirty="0" smtClean="0"/>
              <a:t>, </a:t>
            </a:r>
            <a:r>
              <a:rPr lang="en-US" sz="1200" dirty="0" err="1" smtClean="0"/>
              <a:t>deling</a:t>
            </a:r>
            <a:r>
              <a:rPr lang="en-US" sz="1200" dirty="0" smtClean="0"/>
              <a:t> </a:t>
            </a:r>
            <a:r>
              <a:rPr lang="en-US" sz="1200" dirty="0" err="1" smtClean="0"/>
              <a:t>og</a:t>
            </a:r>
            <a:r>
              <a:rPr lang="en-US" sz="1200" dirty="0" smtClean="0"/>
              <a:t> </a:t>
            </a:r>
            <a:r>
              <a:rPr lang="en-US" sz="1200" dirty="0" err="1" smtClean="0"/>
              <a:t>mangfold</a:t>
            </a:r>
            <a:endParaRPr lang="en-US" sz="120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4351-D803-484E-BF47-76A5C5CE4D08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41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0413" indent="-760413" defTabSz="820738">
              <a:spcBef>
                <a:spcPts val="600"/>
              </a:spcBef>
              <a:defRPr/>
            </a:pP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Ambisjoner</a:t>
            </a: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60413" indent="-760413" defTabSz="820738">
              <a:spcBef>
                <a:spcPts val="600"/>
              </a:spcBef>
              <a:defRPr/>
            </a:pPr>
            <a:r>
              <a:rPr lang="en-US" sz="1200" dirty="0" err="1" smtClean="0"/>
              <a:t>Åpne</a:t>
            </a:r>
            <a:r>
              <a:rPr lang="en-US" sz="1200" dirty="0" smtClean="0"/>
              <a:t> </a:t>
            </a:r>
            <a:r>
              <a:rPr lang="en-US" sz="1200" dirty="0" err="1" smtClean="0"/>
              <a:t>og</a:t>
            </a:r>
            <a:r>
              <a:rPr lang="en-US" sz="1200" dirty="0" smtClean="0"/>
              <a:t> </a:t>
            </a:r>
            <a:r>
              <a:rPr lang="en-US" sz="1200" dirty="0" err="1" smtClean="0"/>
              <a:t>inkluderende</a:t>
            </a:r>
            <a:r>
              <a:rPr lang="en-US" sz="1200" dirty="0" smtClean="0"/>
              <a:t> </a:t>
            </a:r>
            <a:r>
              <a:rPr lang="en-US" sz="1200" dirty="0" err="1" smtClean="0"/>
              <a:t>relasjoner</a:t>
            </a:r>
            <a:endParaRPr lang="en-US" sz="1200" dirty="0" smtClean="0"/>
          </a:p>
          <a:p>
            <a:pPr marL="760413" indent="-760413" defTabSz="820738">
              <a:spcBef>
                <a:spcPts val="600"/>
              </a:spcBef>
              <a:defRPr/>
            </a:pPr>
            <a:r>
              <a:rPr lang="en-US" sz="1200" dirty="0" err="1" smtClean="0"/>
              <a:t>Stimulere</a:t>
            </a:r>
            <a:r>
              <a:rPr lang="en-US" sz="1200" dirty="0" smtClean="0"/>
              <a:t> </a:t>
            </a:r>
            <a:r>
              <a:rPr lang="en-US" sz="1200" dirty="0" err="1" smtClean="0"/>
              <a:t>personlig</a:t>
            </a:r>
            <a:r>
              <a:rPr lang="en-US" sz="1200" dirty="0" smtClean="0"/>
              <a:t> </a:t>
            </a:r>
            <a:r>
              <a:rPr lang="en-US" sz="1200" dirty="0" err="1" smtClean="0"/>
              <a:t>utvikling</a:t>
            </a:r>
            <a:endParaRPr lang="en-US" sz="1200" dirty="0" smtClean="0"/>
          </a:p>
          <a:p>
            <a:pPr marL="760413" indent="-760413" defTabSz="820738">
              <a:spcBef>
                <a:spcPts val="600"/>
              </a:spcBef>
              <a:defRPr/>
            </a:pPr>
            <a:r>
              <a:rPr lang="en-US" sz="1200" dirty="0" err="1" smtClean="0"/>
              <a:t>Oppmuntre</a:t>
            </a:r>
            <a:r>
              <a:rPr lang="en-US" sz="1200" dirty="0" smtClean="0"/>
              <a:t> </a:t>
            </a:r>
            <a:r>
              <a:rPr lang="en-US" sz="1200" dirty="0" err="1" smtClean="0"/>
              <a:t>til</a:t>
            </a:r>
            <a:r>
              <a:rPr lang="en-US" sz="1200" dirty="0" smtClean="0"/>
              <a:t> </a:t>
            </a:r>
            <a:r>
              <a:rPr lang="en-US" sz="1200" dirty="0" err="1" smtClean="0"/>
              <a:t>samarbeid</a:t>
            </a:r>
            <a:r>
              <a:rPr lang="en-US" sz="1200" dirty="0" smtClean="0"/>
              <a:t>, </a:t>
            </a:r>
            <a:r>
              <a:rPr lang="en-US" sz="1200" dirty="0" err="1" smtClean="0"/>
              <a:t>deling</a:t>
            </a:r>
            <a:r>
              <a:rPr lang="en-US" sz="1200" dirty="0" smtClean="0"/>
              <a:t> </a:t>
            </a:r>
            <a:r>
              <a:rPr lang="en-US" sz="1200" dirty="0" err="1" smtClean="0"/>
              <a:t>og</a:t>
            </a:r>
            <a:r>
              <a:rPr lang="en-US" sz="1200" dirty="0" smtClean="0"/>
              <a:t> </a:t>
            </a:r>
            <a:r>
              <a:rPr lang="en-US" sz="1200" dirty="0" err="1" smtClean="0"/>
              <a:t>mangfold</a:t>
            </a:r>
            <a:endParaRPr lang="en-US" sz="120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4351-D803-484E-BF47-76A5C5CE4D08}" type="slidenum">
              <a:rPr lang="nb-NO" smtClean="0">
                <a:solidFill>
                  <a:prstClr val="black"/>
                </a:solidFill>
              </a:rPr>
              <a:pPr/>
              <a:t>16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4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2996952"/>
            <a:ext cx="6934200" cy="762000"/>
          </a:xfrm>
        </p:spPr>
        <p:txBody>
          <a:bodyPr anchor="b"/>
          <a:lstStyle>
            <a:lvl1pPr>
              <a:defRPr sz="3600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3911352"/>
            <a:ext cx="6934200" cy="1752600"/>
          </a:xfrm>
        </p:spPr>
        <p:txBody>
          <a:bodyPr/>
          <a:lstStyle>
            <a:lvl1pPr marL="0" indent="0">
              <a:buFontTx/>
              <a:buNone/>
              <a:defRPr sz="2400" b="1" i="0" baseline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9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761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60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879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91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33800" cy="441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733800" cy="441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171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696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3733800" cy="914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5600"/>
            <a:ext cx="3733800" cy="350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1200"/>
            <a:ext cx="3736975" cy="9143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0"/>
            <a:ext cx="3736975" cy="350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823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289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97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89150"/>
            <a:ext cx="3008313" cy="4311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18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59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69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55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xqFQoTCN3Ev6HEusgCFYaWLAodtgEFdw&amp;url=http://www.unis.no/50_INTERNAL/5040_Conferences/NECC_2010/miljo2010.htm&amp;psig=AFQjCNFg1xGpG1YiHguGdcIi1oDA9iFsXA&amp;ust=144465684324006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no/url?sa=i&amp;rct=j&amp;q=&amp;esrc=s&amp;source=images&amp;cd=&amp;cad=rja&amp;uact=8&amp;ved=0ahUKEwi_g9ys8u3MAhWpQJoKHZzQCwMQjRwIBw&amp;url=https://mangfold.cappelendamm.no/vgsamf/seksjon.html?kap=965756&amp;psig=AFQjCNFGmVePfp-KoZZ1FoeoPncnMy3w7w&amp;ust=1464013701260729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ved=0ahUKEwiP94u43urMAhUGKywKHThmArMQjRwIBw&amp;url=https://www.geocaching.com/seek/cache_details.aspx?guid=818f6e7e-624f-4743-940a-341fdac3da88&amp;bvm=bv.122448493,d.bGg&amp;psig=AFQjCNFZvlE4cmzXWsYkA0r2iOLp5yTi1w&amp;ust=146390531592935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2132856"/>
            <a:ext cx="748883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b-NO" sz="4000" b="1" dirty="0" err="1" smtClean="0">
                <a:solidFill>
                  <a:srgbClr val="7F7F7F"/>
                </a:solidFill>
              </a:rPr>
              <a:t>InterAct</a:t>
            </a:r>
            <a:endParaRPr lang="nb-NO" sz="4000" b="1" dirty="0">
              <a:solidFill>
                <a:srgbClr val="7F7F7F"/>
              </a:solidFill>
            </a:endParaRPr>
          </a:p>
          <a:p>
            <a:pPr algn="ctr"/>
            <a:r>
              <a:rPr lang="nb-NO" sz="4000" b="1" dirty="0" smtClean="0">
                <a:solidFill>
                  <a:srgbClr val="7F7F7F"/>
                </a:solidFill>
              </a:rPr>
              <a:t>nå </a:t>
            </a:r>
            <a:r>
              <a:rPr lang="nb-NO" sz="4000" b="1" dirty="0">
                <a:solidFill>
                  <a:srgbClr val="7F7F7F"/>
                </a:solidFill>
              </a:rPr>
              <a:t>og de neste fire årene </a:t>
            </a:r>
            <a:endParaRPr lang="en-US" sz="4000" b="1" kern="0" dirty="0">
              <a:solidFill>
                <a:srgbClr val="7F7F7F"/>
              </a:solidFill>
            </a:endParaRPr>
          </a:p>
          <a:p>
            <a:pPr algn="ctr"/>
            <a:r>
              <a:rPr lang="en-US" sz="2800" b="1" kern="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800" b="1" kern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b="1" kern="0" dirty="0" smtClean="0">
                <a:solidFill>
                  <a:schemeClr val="bg1">
                    <a:lumMod val="50000"/>
                  </a:schemeClr>
                </a:solidFill>
              </a:rPr>
              <a:t>STUA 13.2.2017</a:t>
            </a:r>
            <a:endParaRPr lang="nb-NO" sz="1800" b="1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5733256"/>
            <a:ext cx="226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Solveig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Kristensen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908720"/>
            <a:ext cx="3816424" cy="646584"/>
          </a:xfrm>
        </p:spPr>
        <p:txBody>
          <a:bodyPr/>
          <a:lstStyle/>
          <a:p>
            <a:r>
              <a:rPr lang="nb-NO" sz="3200" dirty="0" smtClean="0">
                <a:solidFill>
                  <a:schemeClr val="bg1">
                    <a:lumMod val="50000"/>
                  </a:schemeClr>
                </a:solidFill>
              </a:rPr>
              <a:t>Phd-utdanningen</a:t>
            </a:r>
            <a:endParaRPr lang="nb-NO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1700808"/>
            <a:ext cx="225279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2000" dirty="0" smtClean="0"/>
              <a:t>Oppstartssamtale</a:t>
            </a:r>
          </a:p>
          <a:p>
            <a:r>
              <a:rPr lang="nb-NO" sz="2000" dirty="0" smtClean="0"/>
              <a:t>Veilederseminarer</a:t>
            </a:r>
          </a:p>
        </p:txBody>
      </p:sp>
      <p:pic>
        <p:nvPicPr>
          <p:cNvPr id="4098" name="Picture 2" descr="http://www.uio.no/studier/program/fysikk-master/fysikk-master630x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6000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1700808"/>
            <a:ext cx="1838965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b-NO" sz="2000" dirty="0" smtClean="0"/>
              <a:t>Samordnede</a:t>
            </a:r>
          </a:p>
          <a:p>
            <a:pPr algn="ctr"/>
            <a:r>
              <a:rPr lang="nb-NO" sz="2000" dirty="0"/>
              <a:t>k</a:t>
            </a:r>
            <a:r>
              <a:rPr lang="nb-NO" sz="2000" dirty="0" smtClean="0"/>
              <a:t>valitetsrutiner</a:t>
            </a:r>
            <a:endParaRPr lang="nb-NO" sz="2000" dirty="0"/>
          </a:p>
        </p:txBody>
      </p:sp>
      <p:sp>
        <p:nvSpPr>
          <p:cNvPr id="5" name="Rectangle 4"/>
          <p:cNvSpPr/>
          <p:nvPr/>
        </p:nvSpPr>
        <p:spPr>
          <a:xfrm>
            <a:off x="4067944" y="4869160"/>
            <a:ext cx="4248472" cy="40011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nb-NO" sz="2000" dirty="0" smtClean="0"/>
              <a:t>Kobling ph.d.-programråd og STUT</a:t>
            </a:r>
            <a:endParaRPr lang="nb-NO" sz="2000" dirty="0"/>
          </a:p>
        </p:txBody>
      </p:sp>
      <p:sp>
        <p:nvSpPr>
          <p:cNvPr id="6" name="Rectangle 5"/>
          <p:cNvSpPr/>
          <p:nvPr/>
        </p:nvSpPr>
        <p:spPr>
          <a:xfrm>
            <a:off x="1043608" y="4869160"/>
            <a:ext cx="2232248" cy="10156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b-NO" sz="2000" dirty="0" smtClean="0"/>
              <a:t>Nettpresentasjon</a:t>
            </a:r>
          </a:p>
          <a:p>
            <a:pPr algn="ctr"/>
            <a:r>
              <a:rPr lang="nb-NO" sz="2000" dirty="0" err="1" smtClean="0"/>
              <a:t>LUBer</a:t>
            </a:r>
            <a:endParaRPr lang="nb-NO" sz="2000" dirty="0" smtClean="0"/>
          </a:p>
          <a:p>
            <a:pPr algn="ctr"/>
            <a:r>
              <a:rPr lang="nb-NO" sz="2000" dirty="0" smtClean="0"/>
              <a:t>Emner</a:t>
            </a:r>
            <a:endParaRPr lang="nb-NO" sz="2000" dirty="0"/>
          </a:p>
        </p:txBody>
      </p:sp>
      <p:sp>
        <p:nvSpPr>
          <p:cNvPr id="8" name="Rectangle 7"/>
          <p:cNvSpPr/>
          <p:nvPr/>
        </p:nvSpPr>
        <p:spPr>
          <a:xfrm>
            <a:off x="4067944" y="5517232"/>
            <a:ext cx="4248472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b-NO" sz="2000" dirty="0" smtClean="0"/>
              <a:t>Kobling </a:t>
            </a:r>
            <a:r>
              <a:rPr lang="nb-NO" sz="2000" dirty="0" err="1" smtClean="0"/>
              <a:t>phd</a:t>
            </a:r>
            <a:r>
              <a:rPr lang="nb-NO" sz="2000" dirty="0" smtClean="0"/>
              <a:t>- og forskningsadministrasjonen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787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646584"/>
          </a:xfrm>
        </p:spPr>
        <p:txBody>
          <a:bodyPr/>
          <a:lstStyle/>
          <a:p>
            <a:r>
              <a:rPr lang="nb-NO" sz="3200" dirty="0">
                <a:solidFill>
                  <a:schemeClr val="bg1">
                    <a:lumMod val="50000"/>
                  </a:schemeClr>
                </a:solidFill>
              </a:rPr>
              <a:t>Utviklingssemesteret «nye perspektiver»</a:t>
            </a:r>
          </a:p>
        </p:txBody>
      </p:sp>
      <p:pic>
        <p:nvPicPr>
          <p:cNvPr id="7" name="Picture 6" descr="O:\Kommunikasjon\Svalbardbilder Gunhild\IMG_86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7" t="31762"/>
          <a:stretch/>
        </p:blipFill>
        <p:spPr bwMode="auto">
          <a:xfrm>
            <a:off x="683568" y="2508868"/>
            <a:ext cx="4680520" cy="2520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6316" y="5051595"/>
            <a:ext cx="19639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dirty="0"/>
              <a:t>Foto: Gunhild M. </a:t>
            </a:r>
            <a:r>
              <a:rPr lang="nb-NO" sz="1000" dirty="0" smtClean="0"/>
              <a:t>Haugnes, UiO</a:t>
            </a:r>
            <a:endParaRPr lang="nb-NO" sz="1000" dirty="0"/>
          </a:p>
        </p:txBody>
      </p:sp>
      <p:pic>
        <p:nvPicPr>
          <p:cNvPr id="1031" name="Picture 7" descr="http://www.unis.no/50_INTERNAL/5040_Conferences/NECC_2010/images/UNIS_logo_Farger_VEKTO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2" y="2564904"/>
            <a:ext cx="63450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1052736"/>
            <a:ext cx="2198701" cy="56323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b-NO" dirty="0" smtClean="0"/>
              <a:t>Utenlandsopphold</a:t>
            </a:r>
          </a:p>
          <a:p>
            <a:endParaRPr lang="nb-NO" dirty="0" smtClean="0"/>
          </a:p>
          <a:p>
            <a:r>
              <a:rPr lang="nb-NO" dirty="0" smtClean="0"/>
              <a:t>UNIS</a:t>
            </a:r>
          </a:p>
          <a:p>
            <a:endParaRPr lang="nb-NO" dirty="0" smtClean="0"/>
          </a:p>
          <a:p>
            <a:r>
              <a:rPr lang="nb-NO" dirty="0" smtClean="0"/>
              <a:t>Bacheloroppgave</a:t>
            </a:r>
          </a:p>
          <a:p>
            <a:endParaRPr lang="nb-NO" dirty="0" smtClean="0"/>
          </a:p>
          <a:p>
            <a:r>
              <a:rPr lang="nb-NO" dirty="0" smtClean="0"/>
              <a:t>Forskerlinje</a:t>
            </a:r>
          </a:p>
          <a:p>
            <a:endParaRPr lang="nb-NO" dirty="0" smtClean="0"/>
          </a:p>
          <a:p>
            <a:r>
              <a:rPr lang="nb-NO" dirty="0" smtClean="0"/>
              <a:t>«</a:t>
            </a:r>
            <a:r>
              <a:rPr lang="nb-NO" dirty="0" err="1" smtClean="0"/>
              <a:t>Internship</a:t>
            </a:r>
            <a:r>
              <a:rPr lang="nb-NO" dirty="0" smtClean="0"/>
              <a:t>»</a:t>
            </a:r>
          </a:p>
          <a:p>
            <a:r>
              <a:rPr lang="nb-NO" dirty="0"/>
              <a:t>i</a:t>
            </a:r>
            <a:r>
              <a:rPr lang="nb-NO" dirty="0" smtClean="0"/>
              <a:t> næringsliv</a:t>
            </a:r>
          </a:p>
          <a:p>
            <a:endParaRPr lang="nb-NO" dirty="0" smtClean="0"/>
          </a:p>
          <a:p>
            <a:r>
              <a:rPr lang="nb-NO" dirty="0"/>
              <a:t>Innovasjon og</a:t>
            </a:r>
          </a:p>
          <a:p>
            <a:r>
              <a:rPr lang="nb-NO" dirty="0"/>
              <a:t>entreprenørskap</a:t>
            </a:r>
          </a:p>
          <a:p>
            <a:endParaRPr lang="nb-NO" dirty="0" smtClean="0"/>
          </a:p>
          <a:p>
            <a:r>
              <a:rPr lang="nb-NO" dirty="0" smtClean="0"/>
              <a:t>Kvalifisering til PPU</a:t>
            </a:r>
          </a:p>
          <a:p>
            <a:endParaRPr lang="nb-NO" dirty="0" smtClean="0"/>
          </a:p>
          <a:p>
            <a:r>
              <a:rPr lang="nb-NO" dirty="0" smtClean="0"/>
              <a:t>Breddeemner</a:t>
            </a:r>
          </a:p>
          <a:p>
            <a:endParaRPr lang="nb-NO" dirty="0"/>
          </a:p>
          <a:p>
            <a:r>
              <a:rPr lang="nb-NO" dirty="0" smtClean="0"/>
              <a:t>Faglig fordypning</a:t>
            </a:r>
          </a:p>
          <a:p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589240"/>
            <a:ext cx="26025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Komitéarbeid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4788024" y="5733256"/>
            <a:ext cx="97840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7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solidFill>
                  <a:srgbClr val="7F7F7F"/>
                </a:solidFill>
              </a:rPr>
              <a:t>Opptakskrav</a:t>
            </a:r>
            <a:endParaRPr lang="en-US" sz="4000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852936"/>
            <a:ext cx="65710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Matematikk-R2 </a:t>
            </a:r>
            <a:r>
              <a:rPr lang="en-US" sz="3600" dirty="0" err="1" smtClean="0"/>
              <a:t>fra</a:t>
            </a:r>
            <a:r>
              <a:rPr lang="en-US" sz="3600" dirty="0" smtClean="0"/>
              <a:t> 2018 (2019)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/>
              <a:t>Evaluering</a:t>
            </a:r>
            <a:endParaRPr lang="en-US" sz="3600" dirty="0" smtClean="0"/>
          </a:p>
          <a:p>
            <a:pPr marL="571500" indent="-571500">
              <a:buFontTx/>
              <a:buChar char="-"/>
            </a:pPr>
            <a:endParaRPr lang="en-US" sz="3600" dirty="0"/>
          </a:p>
          <a:p>
            <a:r>
              <a:rPr lang="en-US" sz="3600" dirty="0" err="1" smtClean="0"/>
              <a:t>Forkurs</a:t>
            </a:r>
            <a:r>
              <a:rPr lang="en-US" sz="3600" dirty="0" smtClean="0"/>
              <a:t> (2017-2019)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93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96200" cy="574551"/>
          </a:xfrm>
        </p:spPr>
        <p:txBody>
          <a:bodyPr/>
          <a:lstStyle/>
          <a:p>
            <a:pPr algn="ctr"/>
            <a:r>
              <a:rPr lang="en-US" altLang="nb-NO" dirty="0" err="1" smtClean="0">
                <a:solidFill>
                  <a:schemeClr val="bg1">
                    <a:lumMod val="50000"/>
                  </a:schemeClr>
                </a:solidFill>
              </a:rPr>
              <a:t>Lektorutdanning</a:t>
            </a:r>
            <a:r>
              <a:rPr lang="en-US" altLang="nb-NO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b-NO" dirty="0" err="1" smtClean="0">
                <a:solidFill>
                  <a:schemeClr val="bg1">
                    <a:lumMod val="50000"/>
                  </a:schemeClr>
                </a:solidFill>
              </a:rPr>
              <a:t>og</a:t>
            </a:r>
            <a:r>
              <a:rPr lang="en-US" altLang="nb-NO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nb-NO" dirty="0" err="1" smtClean="0">
                <a:solidFill>
                  <a:schemeClr val="bg1">
                    <a:lumMod val="50000"/>
                  </a:schemeClr>
                </a:solidFill>
              </a:rPr>
              <a:t>skole</a:t>
            </a:r>
            <a:endParaRPr lang="en-US" altLang="nb-NO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84" y="1052736"/>
            <a:ext cx="7632700" cy="27363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Lektorprogrammet</a:t>
            </a:r>
            <a:r>
              <a:rPr lang="en-US" b="1" dirty="0" smtClean="0">
                <a:solidFill>
                  <a:srgbClr val="000000"/>
                </a:solidFill>
              </a:rPr>
              <a:t> – </a:t>
            </a:r>
            <a:r>
              <a:rPr lang="en-US" b="1" dirty="0" err="1" smtClean="0">
                <a:solidFill>
                  <a:srgbClr val="000000"/>
                </a:solidFill>
              </a:rPr>
              <a:t>studieretning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realfag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285750" indent="-28575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Ferdigutvikling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gjennomføring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Evaluering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Beslutning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			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	</a:t>
            </a:r>
            <a:r>
              <a:rPr lang="en-US" sz="1600" dirty="0" smtClean="0">
                <a:solidFill>
                  <a:srgbClr val="000000"/>
                </a:solidFill>
              </a:rPr>
              <a:t>		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3861048"/>
            <a:ext cx="7632700" cy="12241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Evaluering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av</a:t>
            </a:r>
            <a:r>
              <a:rPr lang="en-US" b="1" dirty="0" smtClean="0">
                <a:solidFill>
                  <a:srgbClr val="000000"/>
                </a:solidFill>
              </a:rPr>
              <a:t> KFK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 smtClean="0">
                <a:solidFill>
                  <a:srgbClr val="000000"/>
                </a:solidFill>
              </a:rPr>
              <a:t>Utvidet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forkurs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</a:t>
            </a:r>
            <a:r>
              <a:rPr lang="en-US" b="1" dirty="0" smtClean="0">
                <a:solidFill>
                  <a:srgbClr val="000000"/>
                </a:solidFill>
              </a:rPr>
              <a:t> R2</a:t>
            </a:r>
            <a:endParaRPr lang="en-US" b="1" dirty="0">
              <a:solidFill>
                <a:srgbClr val="000000"/>
              </a:solidFill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584" y="5229200"/>
            <a:ext cx="7632700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“</a:t>
            </a:r>
            <a:r>
              <a:rPr lang="en-US" sz="1800" b="1" dirty="0" err="1" smtClean="0">
                <a:solidFill>
                  <a:srgbClr val="000000"/>
                </a:solidFill>
              </a:rPr>
              <a:t>Kompetansesenter</a:t>
            </a:r>
            <a:r>
              <a:rPr lang="en-US" sz="1800" b="1" dirty="0" smtClean="0">
                <a:solidFill>
                  <a:srgbClr val="000000"/>
                </a:solidFill>
              </a:rPr>
              <a:t> for </a:t>
            </a:r>
            <a:r>
              <a:rPr lang="en-US" sz="1800" b="1" dirty="0" err="1" smtClean="0">
                <a:solidFill>
                  <a:srgbClr val="000000"/>
                </a:solidFill>
              </a:rPr>
              <a:t>realfagsundervisning</a:t>
            </a:r>
            <a:r>
              <a:rPr lang="en-US" sz="1800" b="1" dirty="0" smtClean="0">
                <a:solidFill>
                  <a:srgbClr val="000000"/>
                </a:solidFill>
              </a:rPr>
              <a:t>”</a:t>
            </a:r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65" y="2009240"/>
            <a:ext cx="2242869" cy="2016797"/>
          </a:xfrm>
        </p:spPr>
      </p:pic>
      <p:sp>
        <p:nvSpPr>
          <p:cNvPr id="5" name="TextBox 4"/>
          <p:cNvSpPr txBox="1"/>
          <p:nvPr/>
        </p:nvSpPr>
        <p:spPr>
          <a:xfrm>
            <a:off x="1161111" y="2092861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Oppskalering til drift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174549"/>
            <a:ext cx="233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Lokale</a:t>
            </a:r>
          </a:p>
          <a:p>
            <a:pPr algn="ctr"/>
            <a:r>
              <a:rPr lang="nb-NO" dirty="0" smtClean="0"/>
              <a:t>forvaltningsstrukturer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1553937" y="2470517"/>
            <a:ext cx="1694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Videreutvikling</a:t>
            </a:r>
          </a:p>
          <a:p>
            <a:pPr algn="ctr"/>
            <a:r>
              <a:rPr lang="nb-NO" dirty="0" smtClean="0"/>
              <a:t>av Inspera</a:t>
            </a:r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3" y="2101185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Nett-veiledninger</a:t>
            </a:r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5789337" y="2747516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Workshops/seminarer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3451548"/>
            <a:ext cx="182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Lokal opplæring</a:t>
            </a:r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2401197" y="799837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 smtClean="0">
                <a:solidFill>
                  <a:schemeClr val="bg2">
                    <a:lumMod val="50000"/>
                  </a:schemeClr>
                </a:solidFill>
              </a:rPr>
              <a:t>Digitalt læringsmiljø</a:t>
            </a:r>
            <a:endParaRPr lang="nb-NO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3479" y="4221088"/>
            <a:ext cx="3578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rgbClr val="002060"/>
                </a:solidFill>
              </a:rPr>
              <a:t>Læringsplattform</a:t>
            </a:r>
            <a:endParaRPr lang="nb-NO"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941168"/>
            <a:ext cx="3895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rgbClr val="002060"/>
                </a:solidFill>
              </a:rPr>
              <a:t>Plagieringskontroll</a:t>
            </a:r>
            <a:endParaRPr lang="nb-NO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275" y="5390638"/>
            <a:ext cx="1976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rgbClr val="002060"/>
                </a:solidFill>
              </a:rPr>
              <a:t>AV-utstyr</a:t>
            </a:r>
            <a:endParaRPr lang="nb-NO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892" y="1196752"/>
            <a:ext cx="7696200" cy="3670920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Kommunikasjon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Markedsføring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Rekruttering</a:t>
            </a:r>
            <a:endParaRPr lang="nb-NO" dirty="0"/>
          </a:p>
        </p:txBody>
      </p:sp>
      <p:pic>
        <p:nvPicPr>
          <p:cNvPr id="1026" name="Picture 2" descr="https://mangfold.cappelendamm.no/aim/cappelenprod/files/files/4/f/d/edf4f42d5e/4fdedf4f43533.jpg/Scale?geometry=610%3E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4248472" cy="25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4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756592" y="1988840"/>
            <a:ext cx="5626960" cy="862583"/>
          </a:xfrm>
        </p:spPr>
        <p:txBody>
          <a:bodyPr/>
          <a:lstStyle/>
          <a:p>
            <a:pPr algn="ctr"/>
            <a:r>
              <a:rPr lang="en-US" altLang="nb-NO" sz="3200" dirty="0" err="1" smtClean="0">
                <a:solidFill>
                  <a:schemeClr val="bg1">
                    <a:lumMod val="50000"/>
                  </a:schemeClr>
                </a:solidFill>
              </a:rPr>
              <a:t>Læringskultur</a:t>
            </a:r>
            <a:r>
              <a:rPr lang="en-US" altLang="nb-NO" sz="3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nb-NO" sz="3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nb-NO" sz="3200" dirty="0" err="1" smtClean="0">
                <a:solidFill>
                  <a:schemeClr val="bg1">
                    <a:lumMod val="50000"/>
                  </a:schemeClr>
                </a:solidFill>
              </a:rPr>
              <a:t>Incentiver</a:t>
            </a:r>
            <a:r>
              <a:rPr lang="en-US" altLang="nb-NO" sz="3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nb-NO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nb-NO" sz="3200" dirty="0" err="1" smtClean="0">
                <a:solidFill>
                  <a:schemeClr val="bg1">
                    <a:lumMod val="50000"/>
                  </a:schemeClr>
                </a:solidFill>
              </a:rPr>
              <a:t>Merittering</a:t>
            </a:r>
            <a:endParaRPr lang="en-US" altLang="nb-NO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23928" y="620688"/>
            <a:ext cx="4713137" cy="5976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b="1" dirty="0" err="1" smtClean="0">
                <a:solidFill>
                  <a:srgbClr val="000000"/>
                </a:solidFill>
              </a:rPr>
              <a:t>Individ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v</a:t>
            </a:r>
            <a:r>
              <a:rPr lang="en-US" sz="3200" b="1" dirty="0" smtClean="0">
                <a:solidFill>
                  <a:srgbClr val="000000"/>
                </a:solidFill>
              </a:rPr>
              <a:t>s.</a:t>
            </a:r>
          </a:p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b="1" dirty="0" err="1">
                <a:solidFill>
                  <a:srgbClr val="000000"/>
                </a:solidFill>
              </a:rPr>
              <a:t>k</a:t>
            </a:r>
            <a:r>
              <a:rPr lang="en-US" sz="3200" b="1" dirty="0" err="1" smtClean="0">
                <a:solidFill>
                  <a:srgbClr val="000000"/>
                </a:solidFill>
              </a:rPr>
              <a:t>ollegialt</a:t>
            </a: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</a:rPr>
              <a:t>fellesskap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♦</a:t>
            </a:r>
            <a:endParaRPr lang="en-US" sz="32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b="1" dirty="0" err="1" smtClean="0">
                <a:solidFill>
                  <a:srgbClr val="000000"/>
                </a:solidFill>
              </a:rPr>
              <a:t>Konkurranse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v</a:t>
            </a:r>
            <a:r>
              <a:rPr lang="en-US" sz="3200" b="1" dirty="0" smtClean="0">
                <a:solidFill>
                  <a:srgbClr val="000000"/>
                </a:solidFill>
              </a:rPr>
              <a:t>s.</a:t>
            </a:r>
          </a:p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 b="1" dirty="0" err="1" smtClean="0">
                <a:solidFill>
                  <a:srgbClr val="000000"/>
                </a:solidFill>
              </a:rPr>
              <a:t>samarbeidskultur</a:t>
            </a:r>
            <a:endParaRPr lang="en-US" sz="32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696200" cy="792088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CCSE – etablering og oppfølging av SFU</a:t>
            </a:r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2866793" cy="375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6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6" y="1124744"/>
            <a:ext cx="806757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6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betyr dette for oss i STUA?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200" b="1" dirty="0" smtClean="0"/>
              <a:t>Gruppediskusjon</a:t>
            </a:r>
          </a:p>
          <a:p>
            <a:endParaRPr lang="nb-NO" sz="2400" b="1" dirty="0"/>
          </a:p>
          <a:p>
            <a:r>
              <a:rPr lang="nb-NO" sz="2400" b="1" dirty="0"/>
              <a:t>Hvordan vil  disse prosessene påvirke måten vi jobber?</a:t>
            </a:r>
          </a:p>
          <a:p>
            <a:r>
              <a:rPr lang="nb-NO" sz="2400" b="1" dirty="0" smtClean="0"/>
              <a:t>Hva kan vi </a:t>
            </a:r>
            <a:r>
              <a:rPr lang="nb-NO" sz="2400" b="1" smtClean="0"/>
              <a:t>studieadministrative </a:t>
            </a:r>
            <a:r>
              <a:rPr lang="nb-NO" sz="2400" b="1" smtClean="0"/>
              <a:t>bidra med i </a:t>
            </a:r>
            <a:r>
              <a:rPr lang="nb-NO" sz="2400" b="1" dirty="0" smtClean="0"/>
              <a:t>dette arbeidet?</a:t>
            </a:r>
            <a:endParaRPr lang="nb-NO" sz="2400" b="1" dirty="0" smtClean="0"/>
          </a:p>
          <a:p>
            <a:r>
              <a:rPr lang="nb-NO" sz="2400" b="1" dirty="0" smtClean="0"/>
              <a:t>Hvordan kan vi bruke STUA-nettverket </a:t>
            </a:r>
            <a:r>
              <a:rPr lang="nb-NO" sz="2400" b="1" dirty="0" smtClean="0"/>
              <a:t>ì denne prosessen?</a:t>
            </a:r>
            <a:endParaRPr lang="nb-NO" sz="2400" b="1" dirty="0" smtClean="0"/>
          </a:p>
          <a:p>
            <a:endParaRPr lang="nb-NO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922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jtbc.dk/Cache/GC559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59352"/>
            <a:ext cx="3816424" cy="509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885" y="5896698"/>
            <a:ext cx="1723549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Kvalitetssikring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014" y="1393692"/>
            <a:ext cx="125329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Tidsplaner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2132856"/>
            <a:ext cx="147989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Arbeidsstuer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972" y="4187532"/>
            <a:ext cx="147989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Fakultet-UiO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492" y="5157192"/>
            <a:ext cx="110799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Nettsider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757" y="4437112"/>
            <a:ext cx="228780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Overgangsordninger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8264" y="3212976"/>
            <a:ext cx="12490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Seminarer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713" y="2996952"/>
            <a:ext cx="147989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Opptakskrav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559418" y="2145278"/>
            <a:ext cx="158248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Studieplasser</a:t>
            </a:r>
            <a:endParaRPr lang="nb-NO" dirty="0"/>
          </a:p>
        </p:txBody>
      </p:sp>
      <p:sp>
        <p:nvSpPr>
          <p:cNvPr id="15" name="TextBox 14"/>
          <p:cNvSpPr txBox="1"/>
          <p:nvPr/>
        </p:nvSpPr>
        <p:spPr>
          <a:xfrm>
            <a:off x="576277" y="3720358"/>
            <a:ext cx="1402948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Navnsetting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1680" y="733346"/>
            <a:ext cx="265970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Studieprogramportefølje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3072" y="733426"/>
            <a:ext cx="249299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Læringsmiljøsatsingen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0408" y="5175076"/>
            <a:ext cx="174919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Institutt-fakultet</a:t>
            </a:r>
          </a:p>
        </p:txBody>
      </p:sp>
    </p:spTree>
    <p:extLst>
      <p:ext uri="{BB962C8B-B14F-4D97-AF65-F5344CB8AC3E}">
        <p14:creationId xmlns:p14="http://schemas.microsoft.com/office/powerpoint/2010/main" val="41957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5626960" cy="790575"/>
          </a:xfrm>
        </p:spPr>
        <p:txBody>
          <a:bodyPr/>
          <a:lstStyle/>
          <a:p>
            <a:pPr algn="ctr"/>
            <a:r>
              <a:rPr lang="en-US" altLang="nb-NO" sz="3200" dirty="0" err="1" smtClean="0">
                <a:solidFill>
                  <a:schemeClr val="bg1">
                    <a:lumMod val="50000"/>
                  </a:schemeClr>
                </a:solidFill>
              </a:rPr>
              <a:t>Læringsmiljø</a:t>
            </a:r>
            <a:r>
              <a:rPr lang="en-US" altLang="nb-NO" sz="3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nb-NO" sz="3200" dirty="0">
                <a:solidFill>
                  <a:schemeClr val="bg1">
                    <a:lumMod val="50000"/>
                  </a:schemeClr>
                </a:solidFill>
              </a:rPr>
            </a:br>
            <a:endParaRPr lang="en-US" altLang="nb-NO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96136" y="188640"/>
            <a:ext cx="3096344" cy="6408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Studiestart</a:t>
            </a: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Forkurs</a:t>
            </a:r>
            <a:endParaRPr lang="en-US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Programseminar</a:t>
            </a: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b-NO" dirty="0" err="1" smtClean="0">
                <a:solidFill>
                  <a:srgbClr val="000000"/>
                </a:solidFill>
              </a:rPr>
              <a:t>ForVei</a:t>
            </a:r>
            <a:endParaRPr lang="en-US" altLang="nb-NO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b-NO" dirty="0" smtClean="0">
                <a:solidFill>
                  <a:srgbClr val="000000"/>
                </a:solidFill>
              </a:rPr>
              <a:t>HMS-</a:t>
            </a:r>
            <a:r>
              <a:rPr lang="en-US" altLang="nb-NO" dirty="0" err="1" smtClean="0">
                <a:solidFill>
                  <a:srgbClr val="000000"/>
                </a:solidFill>
              </a:rPr>
              <a:t>kurs</a:t>
            </a:r>
            <a:r>
              <a:rPr lang="en-US" altLang="nb-NO" dirty="0" smtClean="0">
                <a:solidFill>
                  <a:srgbClr val="000000"/>
                </a:solidFill>
              </a:rPr>
              <a:t> (e-</a:t>
            </a:r>
            <a:r>
              <a:rPr lang="en-US" altLang="nb-NO" dirty="0" err="1" smtClean="0">
                <a:solidFill>
                  <a:srgbClr val="000000"/>
                </a:solidFill>
              </a:rPr>
              <a:t>læring</a:t>
            </a:r>
            <a:r>
              <a:rPr lang="en-US" altLang="nb-NO" dirty="0" smtClean="0">
                <a:solidFill>
                  <a:srgbClr val="000000"/>
                </a:solidFill>
              </a:rPr>
              <a:t>)</a:t>
            </a:r>
            <a:endParaRPr lang="en-US" altLang="nb-NO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b-NO" dirty="0" smtClean="0">
                <a:solidFill>
                  <a:srgbClr val="000000"/>
                </a:solidFill>
              </a:rPr>
              <a:t>MN-</a:t>
            </a:r>
            <a:r>
              <a:rPr lang="en-US" altLang="nb-NO" dirty="0" err="1" smtClean="0">
                <a:solidFill>
                  <a:srgbClr val="000000"/>
                </a:solidFill>
              </a:rPr>
              <a:t>studieinfo</a:t>
            </a:r>
            <a:endParaRPr lang="en-US" altLang="nb-NO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b-NO" dirty="0" err="1" smtClean="0">
                <a:solidFill>
                  <a:srgbClr val="000000"/>
                </a:solidFill>
              </a:rPr>
              <a:t>Tenketorsdager</a:t>
            </a:r>
            <a:endParaRPr lang="en-US" altLang="nb-NO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b-NO" dirty="0" err="1" smtClean="0">
                <a:solidFill>
                  <a:srgbClr val="000000"/>
                </a:solidFill>
              </a:rPr>
              <a:t>Studentlokaler</a:t>
            </a:r>
            <a:endParaRPr lang="en-US" altLang="nb-NO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b-NO" dirty="0" err="1" smtClean="0">
                <a:solidFill>
                  <a:schemeClr val="tx1"/>
                </a:solidFill>
              </a:rPr>
              <a:t>Gruppelærerseminar</a:t>
            </a:r>
            <a:endParaRPr lang="en-US" altLang="nb-NO" dirty="0" smtClean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b-NO" dirty="0" err="1" smtClean="0">
                <a:solidFill>
                  <a:schemeClr val="tx1"/>
                </a:solidFill>
              </a:rPr>
              <a:t>Undervisnings</a:t>
            </a:r>
            <a:r>
              <a:rPr lang="en-US" altLang="nb-NO" dirty="0" smtClean="0">
                <a:solidFill>
                  <a:schemeClr val="tx1"/>
                </a:solidFill>
              </a:rPr>
              <a:t>- </a:t>
            </a:r>
            <a:r>
              <a:rPr lang="en-US" altLang="nb-NO" dirty="0" err="1" smtClean="0">
                <a:solidFill>
                  <a:schemeClr val="tx1"/>
                </a:solidFill>
              </a:rPr>
              <a:t>og</a:t>
            </a:r>
            <a:r>
              <a:rPr lang="en-US" altLang="nb-NO" dirty="0" smtClean="0">
                <a:solidFill>
                  <a:schemeClr val="tx1"/>
                </a:solidFill>
              </a:rPr>
              <a:t> </a:t>
            </a:r>
            <a:r>
              <a:rPr lang="en-US" altLang="nb-NO" dirty="0" err="1" smtClean="0">
                <a:solidFill>
                  <a:schemeClr val="tx1"/>
                </a:solidFill>
              </a:rPr>
              <a:t>evalueringsformer</a:t>
            </a:r>
            <a:endParaRPr lang="en-US" altLang="nb-NO" dirty="0" smtClean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b-NO" dirty="0" err="1" smtClean="0">
                <a:solidFill>
                  <a:schemeClr val="tx1"/>
                </a:solidFill>
              </a:rPr>
              <a:t>Studiekvalitetsmidler</a:t>
            </a:r>
            <a:endParaRPr lang="en-US" altLang="nb-NO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www.mn.uio.no/for-ansatte/aktuelt/ledere/programsemin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8" r="23995"/>
          <a:stretch/>
        </p:blipFill>
        <p:spPr bwMode="auto">
          <a:xfrm>
            <a:off x="775420" y="1988840"/>
            <a:ext cx="3960117" cy="320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cloud-illustrasjon: Thomas Ander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6" y="1990516"/>
            <a:ext cx="7945388" cy="44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605521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/>
              <a:t>Meld. St. </a:t>
            </a:r>
            <a:r>
              <a:rPr lang="nb-NO" sz="2800" b="1" dirty="0" smtClean="0"/>
              <a:t>16</a:t>
            </a:r>
          </a:p>
          <a:p>
            <a:pPr algn="ctr"/>
            <a:r>
              <a:rPr lang="nb-NO" sz="1600" dirty="0" smtClean="0"/>
              <a:t>(2016 </a:t>
            </a:r>
            <a:r>
              <a:rPr lang="nb-NO" sz="1600" dirty="0"/>
              <a:t>– </a:t>
            </a:r>
            <a:r>
              <a:rPr lang="nb-NO" sz="1600" dirty="0" smtClean="0"/>
              <a:t>2017)</a:t>
            </a:r>
          </a:p>
          <a:p>
            <a:pPr algn="ctr"/>
            <a:r>
              <a:rPr lang="nb-NO" sz="1600" dirty="0" smtClean="0"/>
              <a:t>Melding </a:t>
            </a:r>
            <a:r>
              <a:rPr lang="nb-NO" sz="1600" dirty="0"/>
              <a:t>til Stortinget</a:t>
            </a:r>
          </a:p>
          <a:p>
            <a:pPr algn="ctr"/>
            <a:r>
              <a:rPr lang="nb-NO" sz="2400" dirty="0"/>
              <a:t>Kultur for kvalitet i høyere utdanning</a:t>
            </a:r>
          </a:p>
        </p:txBody>
      </p:sp>
    </p:spTree>
    <p:extLst>
      <p:ext uri="{BB962C8B-B14F-4D97-AF65-F5344CB8AC3E}">
        <p14:creationId xmlns:p14="http://schemas.microsoft.com/office/powerpoint/2010/main" val="42821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217615" y="1484784"/>
            <a:ext cx="8926385" cy="4464495"/>
            <a:chOff x="107950" y="1594087"/>
            <a:chExt cx="10069778" cy="4930537"/>
          </a:xfrm>
        </p:grpSpPr>
        <p:grpSp>
          <p:nvGrpSpPr>
            <p:cNvPr id="10248" name="Group 9"/>
            <p:cNvGrpSpPr>
              <a:grpSpLocks/>
            </p:cNvGrpSpPr>
            <p:nvPr/>
          </p:nvGrpSpPr>
          <p:grpSpPr bwMode="auto">
            <a:xfrm>
              <a:off x="107950" y="1594087"/>
              <a:ext cx="10055630" cy="4930537"/>
              <a:chOff x="395536" y="1351074"/>
              <a:chExt cx="10299945" cy="4598206"/>
            </a:xfrm>
          </p:grpSpPr>
          <p:sp>
            <p:nvSpPr>
              <p:cNvPr id="10270" name="Rectangle 1"/>
              <p:cNvSpPr>
                <a:spLocks noChangeArrowheads="1"/>
              </p:cNvSpPr>
              <p:nvPr/>
            </p:nvSpPr>
            <p:spPr bwMode="auto">
              <a:xfrm>
                <a:off x="395536" y="1351303"/>
                <a:ext cx="1080120" cy="459797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1" name="Rectangle 2"/>
              <p:cNvSpPr>
                <a:spLocks noChangeArrowheads="1"/>
              </p:cNvSpPr>
              <p:nvPr/>
            </p:nvSpPr>
            <p:spPr bwMode="auto">
              <a:xfrm>
                <a:off x="1547664" y="1351303"/>
                <a:ext cx="1080120" cy="459797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2" name="Rectangle 3"/>
              <p:cNvSpPr>
                <a:spLocks noChangeArrowheads="1"/>
              </p:cNvSpPr>
              <p:nvPr/>
            </p:nvSpPr>
            <p:spPr bwMode="auto">
              <a:xfrm>
                <a:off x="2699792" y="1351303"/>
                <a:ext cx="1080120" cy="459797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3" name="Rectangle 4"/>
              <p:cNvSpPr>
                <a:spLocks noChangeArrowheads="1"/>
              </p:cNvSpPr>
              <p:nvPr/>
            </p:nvSpPr>
            <p:spPr bwMode="auto">
              <a:xfrm>
                <a:off x="3851920" y="1351303"/>
                <a:ext cx="1080120" cy="459797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4" name="Rectangle 5"/>
              <p:cNvSpPr>
                <a:spLocks noChangeArrowheads="1"/>
              </p:cNvSpPr>
              <p:nvPr/>
            </p:nvSpPr>
            <p:spPr bwMode="auto">
              <a:xfrm>
                <a:off x="5004048" y="1351303"/>
                <a:ext cx="1080120" cy="459797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5" name="Rectangle 6"/>
              <p:cNvSpPr>
                <a:spLocks noChangeArrowheads="1"/>
              </p:cNvSpPr>
              <p:nvPr/>
            </p:nvSpPr>
            <p:spPr bwMode="auto">
              <a:xfrm>
                <a:off x="6156176" y="1351303"/>
                <a:ext cx="1080120" cy="459797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6" name="Rectangle 7"/>
              <p:cNvSpPr>
                <a:spLocks noChangeArrowheads="1"/>
              </p:cNvSpPr>
              <p:nvPr/>
            </p:nvSpPr>
            <p:spPr bwMode="auto">
              <a:xfrm>
                <a:off x="7308304" y="1351303"/>
                <a:ext cx="1080120" cy="459797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0277" name="Rectangle 8"/>
              <p:cNvSpPr>
                <a:spLocks noChangeArrowheads="1"/>
              </p:cNvSpPr>
              <p:nvPr/>
            </p:nvSpPr>
            <p:spPr bwMode="auto">
              <a:xfrm>
                <a:off x="8460432" y="1351303"/>
                <a:ext cx="1080120" cy="459797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9615360" y="1351074"/>
                <a:ext cx="1080121" cy="459797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0249" name="TextBox 10"/>
            <p:cNvSpPr txBox="1">
              <a:spLocks noChangeArrowheads="1"/>
            </p:cNvSpPr>
            <p:nvPr/>
          </p:nvSpPr>
          <p:spPr bwMode="auto">
            <a:xfrm>
              <a:off x="107950" y="6021389"/>
              <a:ext cx="1061853" cy="3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 dirty="0"/>
                <a:t>Informatics</a:t>
              </a:r>
            </a:p>
          </p:txBody>
        </p:sp>
        <p:sp>
          <p:nvSpPr>
            <p:cNvPr id="10250" name="TextBox 11"/>
            <p:cNvSpPr txBox="1">
              <a:spLocks noChangeArrowheads="1"/>
            </p:cNvSpPr>
            <p:nvPr/>
          </p:nvSpPr>
          <p:spPr bwMode="auto">
            <a:xfrm>
              <a:off x="1162050" y="6021389"/>
              <a:ext cx="1192364" cy="3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 dirty="0" smtClean="0"/>
                <a:t>Mathematics</a:t>
              </a:r>
              <a:endParaRPr lang="en-US" sz="1200" dirty="0"/>
            </a:p>
          </p:txBody>
        </p:sp>
        <p:sp>
          <p:nvSpPr>
            <p:cNvPr id="10251" name="TextBox 12"/>
            <p:cNvSpPr txBox="1">
              <a:spLocks noChangeArrowheads="1"/>
            </p:cNvSpPr>
            <p:nvPr/>
          </p:nvSpPr>
          <p:spPr bwMode="auto">
            <a:xfrm>
              <a:off x="2482164" y="5913438"/>
              <a:ext cx="787184" cy="50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/>
              <a:r>
                <a:rPr lang="en-US" sz="1200"/>
                <a:t>Astro-</a:t>
              </a:r>
            </a:p>
            <a:p>
              <a:pPr algn="ctr" eaLnBrk="1" hangingPunct="1"/>
              <a:r>
                <a:rPr lang="en-US" sz="1200"/>
                <a:t>physics</a:t>
              </a:r>
            </a:p>
          </p:txBody>
        </p:sp>
        <p:sp>
          <p:nvSpPr>
            <p:cNvPr id="10252" name="TextBox 13"/>
            <p:cNvSpPr txBox="1">
              <a:spLocks noChangeArrowheads="1"/>
            </p:cNvSpPr>
            <p:nvPr/>
          </p:nvSpPr>
          <p:spPr bwMode="auto">
            <a:xfrm>
              <a:off x="3563938" y="6021389"/>
              <a:ext cx="806426" cy="3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/>
                <a:t>Physics</a:t>
              </a:r>
            </a:p>
          </p:txBody>
        </p:sp>
        <p:sp>
          <p:nvSpPr>
            <p:cNvPr id="10253" name="TextBox 14"/>
            <p:cNvSpPr txBox="1">
              <a:spLocks noChangeArrowheads="1"/>
            </p:cNvSpPr>
            <p:nvPr/>
          </p:nvSpPr>
          <p:spPr bwMode="auto">
            <a:xfrm>
              <a:off x="8098211" y="5913438"/>
              <a:ext cx="888254" cy="50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/>
              <a:r>
                <a:rPr lang="en-US" sz="1200" dirty="0"/>
                <a:t>Bio-</a:t>
              </a:r>
            </a:p>
            <a:p>
              <a:pPr algn="ctr" eaLnBrk="1" hangingPunct="1"/>
              <a:r>
                <a:rPr lang="en-US" sz="1200" dirty="0"/>
                <a:t>sciences</a:t>
              </a:r>
            </a:p>
          </p:txBody>
        </p:sp>
        <p:sp>
          <p:nvSpPr>
            <p:cNvPr id="10254" name="TextBox 15"/>
            <p:cNvSpPr txBox="1">
              <a:spLocks noChangeArrowheads="1"/>
            </p:cNvSpPr>
            <p:nvPr/>
          </p:nvSpPr>
          <p:spPr bwMode="auto">
            <a:xfrm>
              <a:off x="4713662" y="5913438"/>
              <a:ext cx="888254" cy="50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/>
              <a:r>
                <a:rPr lang="en-US" sz="1200"/>
                <a:t>Geo-</a:t>
              </a:r>
            </a:p>
            <a:p>
              <a:pPr algn="ctr" eaLnBrk="1" hangingPunct="1"/>
              <a:r>
                <a:rPr lang="en-US" sz="1200"/>
                <a:t>sciences</a:t>
              </a:r>
            </a:p>
          </p:txBody>
        </p:sp>
        <p:sp>
          <p:nvSpPr>
            <p:cNvPr id="10255" name="TextBox 16"/>
            <p:cNvSpPr txBox="1">
              <a:spLocks noChangeArrowheads="1"/>
            </p:cNvSpPr>
            <p:nvPr/>
          </p:nvSpPr>
          <p:spPr bwMode="auto">
            <a:xfrm>
              <a:off x="5795963" y="6021389"/>
              <a:ext cx="989605" cy="3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/>
                <a:t>Chemistry</a:t>
              </a:r>
            </a:p>
          </p:txBody>
        </p:sp>
        <p:sp>
          <p:nvSpPr>
            <p:cNvPr id="10256" name="TextBox 17"/>
            <p:cNvSpPr txBox="1">
              <a:spLocks noChangeArrowheads="1"/>
            </p:cNvSpPr>
            <p:nvPr/>
          </p:nvSpPr>
          <p:spPr bwMode="auto">
            <a:xfrm>
              <a:off x="6948488" y="6021389"/>
              <a:ext cx="989775" cy="30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200"/>
                <a:t>Pharmacy</a:t>
              </a:r>
            </a:p>
          </p:txBody>
        </p:sp>
        <p:pic>
          <p:nvPicPr>
            <p:cNvPr id="10258" name="Picture 24" descr="Screen shot 2012-12-03 at 9.04.35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350" y="5013325"/>
              <a:ext cx="936625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25" descr="dna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988" y="5013325"/>
              <a:ext cx="93662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8" descr="Picture 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5013325"/>
              <a:ext cx="92392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28" descr="Screen shot 2012-12-03 at 9.13.14 A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3" y="5013325"/>
              <a:ext cx="936625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29" descr="Screen shot 2012-12-03 at 9.14.47 AM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288" y="5013325"/>
              <a:ext cx="93662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30" descr="Screen shot 2012-12-03 at 9.19.33 AM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888" y="5013325"/>
              <a:ext cx="884237" cy="93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31" descr="Screen shot 2012-12-03 at 9.21.26 AM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950" y="5013325"/>
              <a:ext cx="933450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14"/>
            <p:cNvSpPr txBox="1">
              <a:spLocks noChangeArrowheads="1"/>
            </p:cNvSpPr>
            <p:nvPr/>
          </p:nvSpPr>
          <p:spPr bwMode="auto">
            <a:xfrm>
              <a:off x="9091151" y="5935244"/>
              <a:ext cx="1086577" cy="50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eaLnBrk="1" hangingPunct="1"/>
              <a:r>
                <a:rPr lang="en-US" sz="1200" dirty="0" smtClean="0"/>
                <a:t>Technology</a:t>
              </a:r>
              <a:endParaRPr lang="en-US" sz="1200" dirty="0"/>
            </a:p>
            <a:p>
              <a:pPr algn="ctr" eaLnBrk="1" hangingPunct="1"/>
              <a:r>
                <a:rPr lang="en-US" sz="1200" dirty="0" smtClean="0"/>
                <a:t>systems</a:t>
              </a:r>
              <a:endParaRPr lang="en-US" sz="1200" dirty="0"/>
            </a:p>
          </p:txBody>
        </p:sp>
      </p:grpSp>
      <p:pic>
        <p:nvPicPr>
          <p:cNvPr id="8" name="Picture 7" descr="Skjermbilde 2016-08-22 kl. 07.12.1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81128"/>
            <a:ext cx="809821" cy="792088"/>
          </a:xfrm>
          <a:prstGeom prst="rect">
            <a:avLst/>
          </a:prstGeom>
        </p:spPr>
      </p:pic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179512" y="1700808"/>
            <a:ext cx="8964488" cy="19236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30B12F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nb-NO" sz="2400" b="1" noProof="1" smtClean="0">
                <a:solidFill>
                  <a:srgbClr val="007D57"/>
                </a:solidFill>
              </a:rPr>
              <a:t>Innfasing av nytt institutt ITS</a:t>
            </a:r>
          </a:p>
        </p:txBody>
      </p:sp>
      <p:pic>
        <p:nvPicPr>
          <p:cNvPr id="44" name="Picture 2" descr="C:\Users\Administrator\Dropbox\MN_2016\Foredrag\pille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14" y="4625971"/>
            <a:ext cx="83954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624" y="548680"/>
            <a:ext cx="6863605" cy="6465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r>
              <a:rPr lang="nb-NO" sz="3200" kern="0" dirty="0" smtClean="0">
                <a:solidFill>
                  <a:srgbClr val="FFFFFF">
                    <a:lumMod val="50000"/>
                  </a:srgbClr>
                </a:solidFill>
              </a:rPr>
              <a:t>Ledelsesutvikling</a:t>
            </a:r>
            <a:endParaRPr lang="nb-NO" sz="3200" kern="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3" name="Picture 12" descr="O:\Kommunikasjon\Svalbardbilder Gunhild\IMG_84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446381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15616" y="5949280"/>
            <a:ext cx="7600947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Utdanningsledelse v/instituttene – del av samlet ledelsesutvikling ved MN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484784"/>
            <a:ext cx="3736985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Teamledelse utdanning v/fakultetet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8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30778"/>
            <a:ext cx="4176464" cy="4554506"/>
          </a:xfrm>
        </p:spPr>
        <p:txBody>
          <a:bodyPr/>
          <a:lstStyle/>
          <a:p>
            <a:r>
              <a:rPr lang="en-US" altLang="en-US" dirty="0" err="1" smtClean="0"/>
              <a:t>Kvalitetsrutiner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revisjon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inkl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Ph.d.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err="1" smtClean="0"/>
              <a:t>Gjennomgå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forvaltningsstruktur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err="1" smtClean="0"/>
              <a:t>Etablering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av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programrådgiver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err="1" smtClean="0"/>
              <a:t>Rutiner</a:t>
            </a:r>
            <a:r>
              <a:rPr lang="en-US" altLang="en-US" dirty="0" smtClean="0"/>
              <a:t> for </a:t>
            </a:r>
            <a:r>
              <a:rPr lang="en-US" altLang="en-US" dirty="0" err="1" smtClean="0"/>
              <a:t>lokal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oppfølging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err="1" smtClean="0"/>
              <a:t>Studieadm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nettverk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err="1" smtClean="0"/>
              <a:t>Kobling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fak.styret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err="1" smtClean="0"/>
              <a:t>Evaluering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karaktersetting</a:t>
            </a:r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err="1" smtClean="0"/>
              <a:t>Statistikker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kvalitetsparametere</a:t>
            </a:r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1026" name="Picture 2" descr="http://www.mn.uio.no/fysikk/om/tall-og-fakta/fysikkbygningen/pendelogmalerier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24036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659" y="654543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 smtClean="0">
                <a:solidFill>
                  <a:schemeClr val="bg1">
                    <a:lumMod val="50000"/>
                  </a:schemeClr>
                </a:solidFill>
              </a:rPr>
              <a:t>Kvalitetssikring</a:t>
            </a:r>
            <a:endParaRPr lang="nb-NO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612576" y="764704"/>
            <a:ext cx="5626960" cy="790575"/>
          </a:xfrm>
        </p:spPr>
        <p:txBody>
          <a:bodyPr/>
          <a:lstStyle/>
          <a:p>
            <a:pPr algn="ctr"/>
            <a:r>
              <a:rPr lang="en-US" altLang="nb-NO" sz="3200" dirty="0" err="1" smtClean="0">
                <a:solidFill>
                  <a:schemeClr val="bg1">
                    <a:lumMod val="50000"/>
                  </a:schemeClr>
                </a:solidFill>
              </a:rPr>
              <a:t>Læringsmiljø</a:t>
            </a:r>
            <a:r>
              <a:rPr lang="en-US" altLang="nb-NO" sz="32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br>
              <a:rPr lang="en-US" altLang="nb-NO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nb-NO" sz="3200" dirty="0" err="1" smtClean="0">
                <a:solidFill>
                  <a:schemeClr val="bg1">
                    <a:lumMod val="50000"/>
                  </a:schemeClr>
                </a:solidFill>
              </a:rPr>
              <a:t>satsingen</a:t>
            </a:r>
            <a:r>
              <a:rPr lang="en-US" altLang="nb-NO" sz="3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nb-NO" sz="3200" dirty="0">
                <a:solidFill>
                  <a:schemeClr val="bg1">
                    <a:lumMod val="50000"/>
                  </a:schemeClr>
                </a:solidFill>
              </a:rPr>
            </a:br>
            <a:endParaRPr lang="en-US" altLang="nb-NO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44008" y="620688"/>
            <a:ext cx="4032448" cy="55446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28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b-NO" sz="2800" dirty="0" err="1" smtClean="0">
                <a:solidFill>
                  <a:srgbClr val="000000"/>
                </a:solidFill>
              </a:rPr>
              <a:t>Videreføre</a:t>
            </a:r>
            <a:endParaRPr lang="en-US" altLang="nb-NO" sz="28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b-NO" sz="2800" dirty="0" err="1">
                <a:solidFill>
                  <a:srgbClr val="000000"/>
                </a:solidFill>
              </a:rPr>
              <a:t>o</a:t>
            </a:r>
            <a:r>
              <a:rPr lang="en-US" altLang="nb-NO" sz="2800" dirty="0" err="1" smtClean="0">
                <a:solidFill>
                  <a:srgbClr val="000000"/>
                </a:solidFill>
              </a:rPr>
              <a:t>g</a:t>
            </a:r>
            <a:endParaRPr lang="en-US" altLang="nb-NO" sz="28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b-NO" sz="2800" dirty="0" err="1" smtClean="0">
                <a:solidFill>
                  <a:srgbClr val="000000"/>
                </a:solidFill>
              </a:rPr>
              <a:t>videreutvikle</a:t>
            </a:r>
            <a:endParaRPr lang="en-US" altLang="nb-NO" sz="28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28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28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28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b-NO" sz="2800" dirty="0" err="1" smtClean="0">
                <a:solidFill>
                  <a:srgbClr val="000000"/>
                </a:solidFill>
              </a:rPr>
              <a:t>Evalueringsparametere</a:t>
            </a:r>
            <a:endParaRPr lang="en-US" altLang="nb-NO" sz="28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28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28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b-NO" sz="2800" dirty="0" smtClean="0">
                <a:solidFill>
                  <a:srgbClr val="000000"/>
                </a:solidFill>
              </a:rPr>
              <a:t>IT </a:t>
            </a:r>
            <a:r>
              <a:rPr lang="en-US" altLang="nb-NO" sz="2800" dirty="0" err="1" smtClean="0">
                <a:solidFill>
                  <a:srgbClr val="000000"/>
                </a:solidFill>
              </a:rPr>
              <a:t>i</a:t>
            </a:r>
            <a:r>
              <a:rPr lang="en-US" altLang="nb-NO" sz="2800" dirty="0" smtClean="0">
                <a:solidFill>
                  <a:srgbClr val="000000"/>
                </a:solidFill>
              </a:rPr>
              <a:t> </a:t>
            </a:r>
            <a:r>
              <a:rPr lang="en-US" altLang="nb-NO" sz="2800" dirty="0" err="1" smtClean="0">
                <a:solidFill>
                  <a:srgbClr val="000000"/>
                </a:solidFill>
              </a:rPr>
              <a:t>utdanningen</a:t>
            </a:r>
            <a:endParaRPr lang="en-US" altLang="nb-NO" sz="28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28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nb-NO" sz="28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www.mn.uio.no/for-ansatte/aktuelt/ledere/programsemin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8" r="23995"/>
          <a:stretch/>
        </p:blipFill>
        <p:spPr bwMode="auto">
          <a:xfrm>
            <a:off x="899592" y="2348880"/>
            <a:ext cx="319829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820" y="1597608"/>
            <a:ext cx="16216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Emneutvikling</a:t>
            </a:r>
          </a:p>
          <a:p>
            <a:pPr algn="ctr"/>
            <a:r>
              <a:rPr lang="nb-NO" dirty="0" smtClean="0"/>
              <a:t>bachelor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5807370" y="1585078"/>
            <a:ext cx="2044149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Nye</a:t>
            </a:r>
          </a:p>
          <a:p>
            <a:pPr algn="ctr"/>
            <a:r>
              <a:rPr lang="nb-NO" dirty="0"/>
              <a:t>u</a:t>
            </a:r>
            <a:r>
              <a:rPr lang="nb-NO" dirty="0" smtClean="0"/>
              <a:t>ndervisnings- og</a:t>
            </a:r>
          </a:p>
          <a:p>
            <a:pPr algn="ctr"/>
            <a:r>
              <a:rPr lang="nb-NO" dirty="0" smtClean="0"/>
              <a:t>evalueringsformer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1411467" y="4869160"/>
            <a:ext cx="198071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Etablere</a:t>
            </a:r>
          </a:p>
          <a:p>
            <a:pPr algn="ctr"/>
            <a:r>
              <a:rPr lang="nb-NO" dirty="0" smtClean="0"/>
              <a:t>masterporteføljen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6498394" y="4869160"/>
            <a:ext cx="95470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Kobling</a:t>
            </a:r>
          </a:p>
          <a:p>
            <a:pPr algn="ctr"/>
            <a:r>
              <a:rPr lang="nb-NO" dirty="0"/>
              <a:t>m</a:t>
            </a:r>
            <a:r>
              <a:rPr lang="nb-NO" dirty="0" smtClean="0"/>
              <a:t>ot</a:t>
            </a:r>
          </a:p>
          <a:p>
            <a:pPr algn="ctr"/>
            <a:r>
              <a:rPr lang="nb-NO" dirty="0" err="1"/>
              <a:t>p</a:t>
            </a:r>
            <a:r>
              <a:rPr lang="nb-NO" dirty="0" err="1" smtClean="0"/>
              <a:t>h.d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31321" y="620688"/>
            <a:ext cx="3795162" cy="646584"/>
          </a:xfrm>
        </p:spPr>
        <p:txBody>
          <a:bodyPr/>
          <a:lstStyle/>
          <a:p>
            <a:r>
              <a:rPr lang="nb-NO" sz="3200" dirty="0" smtClean="0">
                <a:solidFill>
                  <a:schemeClr val="bg1">
                    <a:lumMod val="50000"/>
                  </a:schemeClr>
                </a:solidFill>
              </a:rPr>
              <a:t>Programutvikling</a:t>
            </a:r>
            <a:endParaRPr lang="nb-NO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http://www.uio.no/studier/program/inf-design/inf-design-630x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000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_UiO_1">
  <a:themeElements>
    <a:clrScheme name="UiO">
      <a:dk1>
        <a:srgbClr val="000000"/>
      </a:dk1>
      <a:lt1>
        <a:srgbClr val="FFFFFF"/>
      </a:lt1>
      <a:dk2>
        <a:srgbClr val="000000"/>
      </a:dk2>
      <a:lt2>
        <a:srgbClr val="AEA79F"/>
      </a:lt2>
      <a:accent1>
        <a:srgbClr val="007D57"/>
      </a:accent1>
      <a:accent2>
        <a:srgbClr val="E98300"/>
      </a:accent2>
      <a:accent3>
        <a:srgbClr val="FDC82F"/>
      </a:accent3>
      <a:accent4>
        <a:srgbClr val="D52B1E"/>
      </a:accent4>
      <a:accent5>
        <a:srgbClr val="195919"/>
      </a:accent5>
      <a:accent6>
        <a:srgbClr val="34B233"/>
      </a:accent6>
      <a:hlink>
        <a:srgbClr val="9EC3DE"/>
      </a:hlink>
      <a:folHlink>
        <a:srgbClr val="2F75FF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7059</TotalTime>
  <Words>346</Words>
  <Application>Microsoft Office PowerPoint</Application>
  <PresentationFormat>On-screen Show (4:3)</PresentationFormat>
  <Paragraphs>212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MN_UiO_1</vt:lpstr>
      <vt:lpstr>PowerPoint Presentation</vt:lpstr>
      <vt:lpstr>PowerPoint Presentation</vt:lpstr>
      <vt:lpstr>Læringsmiljø </vt:lpstr>
      <vt:lpstr>PowerPoint Presentation</vt:lpstr>
      <vt:lpstr>PowerPoint Presentation</vt:lpstr>
      <vt:lpstr>PowerPoint Presentation</vt:lpstr>
      <vt:lpstr>PowerPoint Presentation</vt:lpstr>
      <vt:lpstr>Læringsmiljø- satsingen </vt:lpstr>
      <vt:lpstr>Programutvikling</vt:lpstr>
      <vt:lpstr>Phd-utdanningen</vt:lpstr>
      <vt:lpstr>Utviklingssemesteret «nye perspektiver»</vt:lpstr>
      <vt:lpstr>Opptakskrav</vt:lpstr>
      <vt:lpstr>Lektorutdanning og skole</vt:lpstr>
      <vt:lpstr>PowerPoint Presentation</vt:lpstr>
      <vt:lpstr> Kommunikasjon   Markedsføring   Rekruttering</vt:lpstr>
      <vt:lpstr>Læringskultur Incentiver Merittering</vt:lpstr>
      <vt:lpstr>CCSE – etablering og oppfølging av SFU</vt:lpstr>
      <vt:lpstr>PowerPoint Presentation</vt:lpstr>
      <vt:lpstr>Hva betyr dette for oss i STUA?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Bachelor programmer ved MN</dc:title>
  <dc:creator>Solveig Kristensen</dc:creator>
  <cp:lastModifiedBy>Helge Engeseth Kleivane</cp:lastModifiedBy>
  <cp:revision>716</cp:revision>
  <cp:lastPrinted>2014-05-19T09:45:24Z</cp:lastPrinted>
  <dcterms:created xsi:type="dcterms:W3CDTF">2013-01-15T16:45:22Z</dcterms:created>
  <dcterms:modified xsi:type="dcterms:W3CDTF">2017-02-13T10:02:57Z</dcterms:modified>
</cp:coreProperties>
</file>