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20"/>
  </p:notesMasterIdLst>
  <p:handoutMasterIdLst>
    <p:handoutMasterId r:id="rId21"/>
  </p:handoutMasterIdLst>
  <p:sldIdLst>
    <p:sldId id="275" r:id="rId5"/>
    <p:sldId id="282" r:id="rId6"/>
    <p:sldId id="274" r:id="rId7"/>
    <p:sldId id="283" r:id="rId8"/>
    <p:sldId id="297" r:id="rId9"/>
    <p:sldId id="261" r:id="rId10"/>
    <p:sldId id="278" r:id="rId11"/>
    <p:sldId id="296" r:id="rId12"/>
    <p:sldId id="281" r:id="rId13"/>
    <p:sldId id="292" r:id="rId14"/>
    <p:sldId id="289" r:id="rId15"/>
    <p:sldId id="291" r:id="rId16"/>
    <p:sldId id="294" r:id="rId17"/>
    <p:sldId id="295" r:id="rId18"/>
    <p:sldId id="286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BEE"/>
    <a:srgbClr val="0000FF"/>
    <a:srgbClr val="DD0000"/>
    <a:srgbClr val="0A0000"/>
    <a:srgbClr val="020000"/>
    <a:srgbClr val="010000"/>
    <a:srgbClr val="CEFFDF"/>
    <a:srgbClr val="FFFF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F2F7D-1B1D-4FA0-A1B9-B6DB5FF3A3C6}" v="5" dt="2023-02-28T11:10:59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77" autoAdjust="0"/>
    <p:restoredTop sz="92714" autoAdjust="0"/>
  </p:normalViewPr>
  <p:slideViewPr>
    <p:cSldViewPr snapToGrid="0">
      <p:cViewPr varScale="1">
        <p:scale>
          <a:sx n="79" d="100"/>
          <a:sy n="79" d="100"/>
        </p:scale>
        <p:origin x="773" y="8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5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21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200" dirty="0"/>
              <a:t>Research cooperation across all continents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200" dirty="0"/>
              <a:t>Program cooperation with the Nordic countries, Europe, India, Brazil, South Africa, China, Japan and the United States.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200" dirty="0"/>
              <a:t>Erasmus+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200" dirty="0"/>
              <a:t>European University Alliance Circle U.</a:t>
            </a:r>
          </a:p>
          <a:p>
            <a:pPr algn="l"/>
            <a:endParaRPr lang="nb-NO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5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74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71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8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Må sjekke ut bilder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6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4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4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6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www.flickr.com</a:t>
            </a:r>
            <a:r>
              <a:rPr lang="nb-NO" dirty="0"/>
              <a:t>/</a:t>
            </a:r>
            <a:r>
              <a:rPr lang="nb-NO" dirty="0" err="1"/>
              <a:t>photos</a:t>
            </a:r>
            <a:r>
              <a:rPr lang="nb-NO" dirty="0"/>
              <a:t>/</a:t>
            </a:r>
            <a:r>
              <a:rPr lang="nb-NO" dirty="0" err="1"/>
              <a:t>noraddir</a:t>
            </a:r>
            <a:r>
              <a:rPr lang="nb-NO" dirty="0"/>
              <a:t>/30577111838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88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85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20.10.2023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B5D1BD7-89DB-E8D0-6855-3E56889305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7" y="380396"/>
            <a:ext cx="4249741" cy="11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20.10.2023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38393C-BA6C-80D8-B510-8C2D8ED2E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30110" r="18174" b="31880"/>
          <a:stretch/>
        </p:blipFill>
        <p:spPr>
          <a:xfrm>
            <a:off x="337012" y="5894326"/>
            <a:ext cx="1782434" cy="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20.10.2023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663D613-5274-EC08-E2EF-F21DDF40E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30110" r="18174" b="31880"/>
          <a:stretch/>
        </p:blipFill>
        <p:spPr>
          <a:xfrm>
            <a:off x="337012" y="5894326"/>
            <a:ext cx="1782434" cy="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20.10.2023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8A3FD6C-EA9A-16A0-FA64-3E46E056B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30110" r="18174" b="31880"/>
          <a:stretch/>
        </p:blipFill>
        <p:spPr>
          <a:xfrm>
            <a:off x="337012" y="5894326"/>
            <a:ext cx="1782434" cy="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20.10.2023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20.10.2023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nb-NO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339" imgH="343" progId="TCLayout.ActiveDocument.1">
                  <p:embed/>
                </p:oleObj>
              </mc:Choice>
              <mc:Fallback>
                <p:oleObj name="think-cell Slide" r:id="rId25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C3512FF-8DBC-AEF8-6716-9A3918834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30110" r="18174" b="31880"/>
          <a:stretch/>
        </p:blipFill>
        <p:spPr>
          <a:xfrm>
            <a:off x="326164" y="6166471"/>
            <a:ext cx="1149939" cy="3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  <p:sldLayoutId id="2147483728" r:id="rId3"/>
    <p:sldLayoutId id="2147483721" r:id="rId4"/>
    <p:sldLayoutId id="2147483720" r:id="rId5"/>
    <p:sldLayoutId id="2147483719" r:id="rId6"/>
    <p:sldLayoutId id="2147483701" r:id="rId7"/>
    <p:sldLayoutId id="2147483702" r:id="rId8"/>
    <p:sldLayoutId id="2147483704" r:id="rId9"/>
    <p:sldLayoutId id="2147483706" r:id="rId10"/>
    <p:sldLayoutId id="2147483716" r:id="rId11"/>
    <p:sldLayoutId id="2147483717" r:id="rId12"/>
    <p:sldLayoutId id="2147483713" r:id="rId13"/>
    <p:sldLayoutId id="2147483714" r:id="rId14"/>
    <p:sldLayoutId id="2147483709" r:id="rId15"/>
    <p:sldLayoutId id="2147483710" r:id="rId16"/>
    <p:sldLayoutId id="2147483711" r:id="rId17"/>
    <p:sldLayoutId id="2147483712" r:id="rId18"/>
    <p:sldLayoutId id="2147483707" r:id="rId19"/>
    <p:sldLayoutId id="2147483708" r:id="rId20"/>
    <p:sldLayoutId id="2147483715" r:id="rId21"/>
    <p:sldLayoutId id="2147483718" r:id="rId22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710C362-6A79-8ADB-5BB9-BD9BC06CE267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7F8FAF-D64C-757C-FECF-707087C056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50792A5C-3A05-6677-97EC-DC96CDA5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leading European university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3C5200F-97C3-1480-475B-1B8F90A777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Subtitle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EB83BD0A-4C33-9DE4-5D98-4A866CB212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Name Last Name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E37463D-6A2A-9163-DF32-ACDF4C9092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AE7FBD1-73F6-87D8-380D-8F49938ADB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University</a:t>
            </a:r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B241229A-AAE2-ABD0-6805-7D97053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Date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B85AB31-A8AB-3235-C6EC-0AED8C6CE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7" y="380396"/>
            <a:ext cx="4249741" cy="1116919"/>
          </a:xfrm>
          <a:prstGeom prst="rect">
            <a:avLst/>
          </a:prstGeom>
        </p:spPr>
      </p:pic>
      <p:pic>
        <p:nvPicPr>
          <p:cNvPr id="19" name="Plassholder for bilde 18" descr="Et bilde som inneholder klær, innendørs, person, sko&#10;&#10;Automatisk generert beskrivelse">
            <a:extLst>
              <a:ext uri="{FF2B5EF4-FFF2-40B4-BE49-F238E27FC236}">
                <a16:creationId xmlns:a16="http://schemas.microsoft.com/office/drawing/2014/main" id="{CFF2E94D-209A-DA13-4AD4-4BA13AD8D2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909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:a16="http://schemas.microsoft.com/office/drawing/2014/main" id="{2277F02A-A77A-97BB-EC16-0A7712F3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en-US" dirty="0"/>
              <a:t>UiO in Oslo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C7649AE-A180-55A4-FC74-D6D6CF0F6F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/>
          <a:lstStyle/>
          <a:p>
            <a:r>
              <a:rPr lang="en-US" dirty="0"/>
              <a:t>Natural History Museum</a:t>
            </a:r>
            <a:br>
              <a:rPr lang="en-US" dirty="0"/>
            </a:br>
            <a:r>
              <a:rPr lang="en-US" sz="1200" dirty="0"/>
              <a:t>Explore 4,5 billion years of natural history</a:t>
            </a:r>
          </a:p>
        </p:txBody>
      </p:sp>
      <p:pic>
        <p:nvPicPr>
          <p:cNvPr id="37" name="Plassholder for bilde 36" descr="Et bilde som inneholder klær, kvinne, person, pattedyr&#10;&#10;Automatisk generert beskrivelse">
            <a:extLst>
              <a:ext uri="{FF2B5EF4-FFF2-40B4-BE49-F238E27FC236}">
                <a16:creationId xmlns:a16="http://schemas.microsoft.com/office/drawing/2014/main" id="{FCCA2023-E155-6F2A-1070-7D86DB5B315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r="32439" b="-2"/>
          <a:stretch/>
        </p:blipFill>
        <p:spPr>
          <a:xfrm>
            <a:off x="360043" y="1754970"/>
            <a:ext cx="3541314" cy="3913988"/>
          </a:xfrm>
          <a:noFill/>
        </p:spPr>
      </p:pic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DD77C24B-4B6F-3392-F1DC-88A992ABD9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/>
          <a:lstStyle/>
          <a:p>
            <a:r>
              <a:rPr lang="en-US" dirty="0"/>
              <a:t>Museum of the Viking Age</a:t>
            </a:r>
            <a:br>
              <a:rPr lang="en-US" dirty="0"/>
            </a:br>
            <a:r>
              <a:rPr lang="en-US" sz="1200" dirty="0"/>
              <a:t>A research museum of the Viking Era</a:t>
            </a:r>
          </a:p>
        </p:txBody>
      </p:sp>
      <p:pic>
        <p:nvPicPr>
          <p:cNvPr id="35" name="Plassholder for bilde 34" descr="Et bilde som inneholder svømming, kunst&#10;&#10;Automatisk generert beskrivelse">
            <a:extLst>
              <a:ext uri="{FF2B5EF4-FFF2-40B4-BE49-F238E27FC236}">
                <a16:creationId xmlns:a16="http://schemas.microsoft.com/office/drawing/2014/main" id="{FCFC6D92-A439-4232-262F-265DD79F4E4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r="24555" b="3"/>
          <a:stretch/>
        </p:blipFill>
        <p:spPr>
          <a:xfrm>
            <a:off x="4333839" y="1754970"/>
            <a:ext cx="3541314" cy="3913988"/>
          </a:xfrm>
          <a:noFill/>
        </p:spPr>
      </p:pic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86786458-42CE-620E-4A89-207E96FA15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/>
          <a:lstStyle/>
          <a:p>
            <a:r>
              <a:rPr lang="en-US" dirty="0"/>
              <a:t>Botanical Garden</a:t>
            </a:r>
            <a:br>
              <a:rPr lang="en-US" dirty="0"/>
            </a:br>
            <a:r>
              <a:rPr lang="en-US" sz="1200" dirty="0"/>
              <a:t>A living museum</a:t>
            </a:r>
          </a:p>
        </p:txBody>
      </p:sp>
      <p:pic>
        <p:nvPicPr>
          <p:cNvPr id="39" name="Plassholder for bilde 38" descr="Et bilde som inneholder tre, utendørs, gress, magnolia&#10;&#10;Automatisk generert beskrivelse">
            <a:extLst>
              <a:ext uri="{FF2B5EF4-FFF2-40B4-BE49-F238E27FC236}">
                <a16:creationId xmlns:a16="http://schemas.microsoft.com/office/drawing/2014/main" id="{D86E6FE9-3F25-42E5-D8CA-A9F1F8C94FC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19828"/>
          <a:stretch>
            <a:fillRect/>
          </a:stretch>
        </p:blipFill>
        <p:spPr>
          <a:xfrm>
            <a:off x="8287113" y="1754183"/>
            <a:ext cx="3541713" cy="3914775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209CF0-CE0E-339D-D72B-FADA3CB3E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1D9C995-3813-DD4F-BD93-A084B2B802BC}" type="datetime1">
              <a:rPr lang="nb-NO" smtClean="0"/>
              <a:pPr>
                <a:spcAft>
                  <a:spcPts val="600"/>
                </a:spcAft>
              </a:pPr>
              <a:t>20.10.2023</a:t>
            </a:fld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97B1AC-B1E6-5207-38E5-E13E37879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8D27556-9962-766A-DE33-90BF69D40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3280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Global UiO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257906" y="1618194"/>
            <a:ext cx="55272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Strategic collaboration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University network and alliances (Circle U., The Guild)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Student and staff mobility programs (Erasmus+, Nordlys/plus)</a:t>
            </a:r>
          </a:p>
          <a:p>
            <a:endParaRPr lang="en-GB" sz="1800" dirty="0"/>
          </a:p>
          <a:p>
            <a:r>
              <a:rPr lang="en-GB" sz="1800" dirty="0"/>
              <a:t>Project funding: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ERASMUS+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INTPART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UTFORSK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NORPART, NORHED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5B932-DC27-D8DA-1EB2-C015D9FE1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58" y="0"/>
            <a:ext cx="610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1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424680"/>
            <a:ext cx="11471910" cy="542658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Circle U.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Page </a:t>
            </a:r>
            <a:fld id="{5251F420-7306-4E7C-A79E-F31A38F7D392}" type="slidenum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26164" y="1637676"/>
            <a:ext cx="55272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en-GB" sz="180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GB" sz="1800" dirty="0">
              <a:latin typeface="+mj-lt"/>
            </a:endParaRP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Aarhus Universitet, Danmark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Humboldt-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Universität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zu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Berlin, Tyskland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King’s College London, Storbritannia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Univerzitet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u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Beogradu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, Serbia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Université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catholique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de Louvain, Belgia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Université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Paris </a:t>
            </a: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Cité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, Frankrike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Università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di Pisa, Italia</a:t>
            </a:r>
          </a:p>
          <a:p>
            <a:pPr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800" b="0" i="0" dirty="0" err="1">
                <a:solidFill>
                  <a:srgbClr val="000000"/>
                </a:solidFill>
                <a:effectLst/>
                <a:latin typeface="+mj-lt"/>
              </a:rPr>
              <a:t>Universität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+mj-lt"/>
              </a:rPr>
              <a:t> Wien, Østerrike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800" dirty="0">
              <a:latin typeface="+mj-lt"/>
            </a:endParaRPr>
          </a:p>
          <a:p>
            <a:endParaRPr lang="en-GB" sz="1800" dirty="0">
              <a:latin typeface="+mj-lt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pic>
        <p:nvPicPr>
          <p:cNvPr id="7" name="Bilde 6" descr="Et bilde som inneholder tekst, kart, diagram, atlas&#10;&#10;Automatisk generert beskrivelse">
            <a:extLst>
              <a:ext uri="{FF2B5EF4-FFF2-40B4-BE49-F238E27FC236}">
                <a16:creationId xmlns:a16="http://schemas.microsoft.com/office/drawing/2014/main" id="{8C0CA764-2EBA-15D3-5ACC-5E6822B5F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-1587" b="-1"/>
          <a:stretch/>
        </p:blipFill>
        <p:spPr>
          <a:xfrm>
            <a:off x="6247516" y="-107437"/>
            <a:ext cx="6830809" cy="696685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1FF0B5E-CEA8-BF18-930C-1895A7FDB874}"/>
              </a:ext>
            </a:extLst>
          </p:cNvPr>
          <p:cNvSpPr txBox="1">
            <a:spLocks/>
          </p:cNvSpPr>
          <p:nvPr/>
        </p:nvSpPr>
        <p:spPr>
          <a:xfrm>
            <a:off x="360042" y="1081462"/>
            <a:ext cx="5735957" cy="1215424"/>
          </a:xfrm>
          <a:prstGeom prst="rect">
            <a:avLst/>
          </a:prstGeom>
        </p:spPr>
        <p:txBody>
          <a:bodyPr/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0" i="0" dirty="0">
                <a:effectLst/>
                <a:latin typeface="+mj-lt"/>
              </a:rPr>
              <a:t>Mission</a:t>
            </a:r>
          </a:p>
          <a:p>
            <a:pPr marL="0" indent="0" algn="ctr">
              <a:buNone/>
            </a:pPr>
            <a:r>
              <a:rPr lang="en-US" sz="1600" b="0" i="0" dirty="0">
                <a:effectLst/>
                <a:latin typeface="+mj-lt"/>
              </a:rPr>
              <a:t>Empowering our students and staff to mobilize knowledge for impact in order to make the world a better place.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276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7CE2F343-36F8-B89F-880F-4FCDF410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735956" cy="542658"/>
          </a:xfrm>
        </p:spPr>
        <p:txBody>
          <a:bodyPr/>
          <a:lstStyle/>
          <a:p>
            <a:r>
              <a:rPr lang="nb-NO" dirty="0" err="1"/>
              <a:t>Incoming</a:t>
            </a:r>
            <a:r>
              <a:rPr lang="nb-NO" dirty="0"/>
              <a:t> Student Exchange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CA8CA55E-9BE5-9CE8-85F3-040CB33D163B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r>
              <a:rPr lang="nb-NO" dirty="0"/>
              <a:t>1400 students per </a:t>
            </a:r>
            <a:r>
              <a:rPr lang="nb-NO" dirty="0" err="1"/>
              <a:t>year</a:t>
            </a:r>
            <a:endParaRPr lang="nb-NO" dirty="0"/>
          </a:p>
          <a:p>
            <a:r>
              <a:rPr lang="nb-NO" dirty="0"/>
              <a:t>Top 5 </a:t>
            </a:r>
            <a:r>
              <a:rPr lang="nb-NO" dirty="0" err="1"/>
              <a:t>countries</a:t>
            </a:r>
            <a:endParaRPr lang="nb-NO" dirty="0"/>
          </a:p>
          <a:p>
            <a:pPr marL="914423" lvl="1" indent="-457200">
              <a:buFont typeface="+mj-lt"/>
              <a:buAutoNum type="arabicPeriod"/>
            </a:pPr>
            <a:r>
              <a:rPr lang="nb-NO" dirty="0"/>
              <a:t>Germany</a:t>
            </a:r>
          </a:p>
          <a:p>
            <a:pPr marL="914423" lvl="1" indent="-457200">
              <a:buFont typeface="+mj-lt"/>
              <a:buAutoNum type="arabicPeriod"/>
            </a:pPr>
            <a:r>
              <a:rPr lang="nb-NO" dirty="0"/>
              <a:t>The </a:t>
            </a:r>
            <a:r>
              <a:rPr lang="nb-NO" dirty="0" err="1"/>
              <a:t>Netherlands</a:t>
            </a:r>
            <a:endParaRPr lang="nb-NO" dirty="0"/>
          </a:p>
          <a:p>
            <a:pPr marL="914423" lvl="1" indent="-457200">
              <a:buFont typeface="+mj-lt"/>
              <a:buAutoNum type="arabicPeriod"/>
            </a:pPr>
            <a:r>
              <a:rPr lang="nb-NO" dirty="0" err="1"/>
              <a:t>Italy</a:t>
            </a:r>
            <a:endParaRPr lang="nb-NO" dirty="0"/>
          </a:p>
          <a:p>
            <a:pPr marL="914423" lvl="1" indent="-457200">
              <a:buFont typeface="+mj-lt"/>
              <a:buAutoNum type="arabicPeriod"/>
            </a:pPr>
            <a:r>
              <a:rPr lang="nb-NO" dirty="0"/>
              <a:t>France</a:t>
            </a:r>
          </a:p>
          <a:p>
            <a:pPr marL="914423" lvl="1" indent="-457200">
              <a:buFont typeface="+mj-lt"/>
              <a:buAutoNum type="arabicPeriod"/>
            </a:pPr>
            <a:r>
              <a:rPr lang="nb-NO" dirty="0"/>
              <a:t>Spain</a:t>
            </a:r>
          </a:p>
          <a:p>
            <a:endParaRPr lang="nb-NO" dirty="0"/>
          </a:p>
        </p:txBody>
      </p:sp>
      <p:pic>
        <p:nvPicPr>
          <p:cNvPr id="14" name="Plassholder for bilde 13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CEB56E93-AFF4-4F18-F9C6-54FEF702E47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r="24009"/>
          <a:stretch>
            <a:fillRect/>
          </a:stretch>
        </p:blipFill>
        <p:spPr/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3BE791D-CCD1-4D33-1C4A-979D7A4ECB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Foto: </a:t>
            </a:r>
            <a:r>
              <a:rPr lang="nb-NO" dirty="0" err="1"/>
              <a:t>Jarli&amp;Jordan</a:t>
            </a:r>
            <a:r>
              <a:rPr lang="nb-NO" dirty="0"/>
              <a:t>/UiO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3E10DF3-4A78-FF4C-5ADE-2CE1690D13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3D8BB6D-309E-084D-8796-54C9B24BA182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83E9AC3-498F-DD52-AF78-B906F09C5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69DD387-3A53-EE0C-A5A7-BEE1C38C4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37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7CE2F343-36F8-B89F-880F-4FCDF410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735956" cy="542658"/>
          </a:xfrm>
        </p:spPr>
        <p:txBody>
          <a:bodyPr/>
          <a:lstStyle/>
          <a:p>
            <a:r>
              <a:rPr lang="nb-NO" dirty="0" err="1"/>
              <a:t>Outbound</a:t>
            </a:r>
            <a:r>
              <a:rPr lang="nb-NO" dirty="0"/>
              <a:t> Student Exchange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CA8CA55E-9BE5-9CE8-85F3-040CB33D163B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1000 student per year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400" dirty="0"/>
              <a:t>Top 5 countries</a:t>
            </a:r>
          </a:p>
          <a:p>
            <a:pPr marL="855034" lvl="1" indent="-457200">
              <a:buFont typeface="+mj-lt"/>
              <a:buAutoNum type="arabicPeriod"/>
            </a:pPr>
            <a:r>
              <a:rPr lang="en-GB" dirty="0"/>
              <a:t>Australia</a:t>
            </a:r>
          </a:p>
          <a:p>
            <a:pPr marL="855034" lvl="1" indent="-457200">
              <a:buFont typeface="+mj-lt"/>
              <a:buAutoNum type="arabicPeriod"/>
            </a:pPr>
            <a:r>
              <a:rPr lang="en-GB" dirty="0"/>
              <a:t>USA</a:t>
            </a:r>
          </a:p>
          <a:p>
            <a:pPr marL="855034" lvl="1" indent="-457200">
              <a:buFont typeface="+mj-lt"/>
              <a:buAutoNum type="arabicPeriod"/>
            </a:pPr>
            <a:r>
              <a:rPr lang="en-GB" dirty="0"/>
              <a:t>France </a:t>
            </a:r>
          </a:p>
          <a:p>
            <a:pPr marL="855034" lvl="1" indent="-457200">
              <a:buFont typeface="+mj-lt"/>
              <a:buAutoNum type="arabicPeriod"/>
            </a:pPr>
            <a:r>
              <a:rPr lang="en-GB" dirty="0"/>
              <a:t>Italy</a:t>
            </a:r>
          </a:p>
          <a:p>
            <a:pPr marL="855034" lvl="1" indent="-457200">
              <a:buFont typeface="+mj-lt"/>
              <a:buAutoNum type="arabicPeriod"/>
            </a:pPr>
            <a:r>
              <a:rPr lang="en-GB" dirty="0"/>
              <a:t>UK</a:t>
            </a:r>
          </a:p>
          <a:p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3BE791D-CCD1-4D33-1C4A-979D7A4ECB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Foto: Augusta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3E10DF3-4A78-FF4C-5ADE-2CE1690D13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3D8BB6D-309E-084D-8796-54C9B24BA182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83E9AC3-498F-DD52-AF78-B906F09C5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69DD387-3A53-EE0C-A5A7-BEE1C38C4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Universitetet i Oslo</a:t>
            </a:r>
            <a:endParaRPr lang="nb-NO" dirty="0"/>
          </a:p>
        </p:txBody>
      </p:sp>
      <p:pic>
        <p:nvPicPr>
          <p:cNvPr id="17" name="Plassholder for bilde 16" descr="Et bilde som inneholder klær, utendørs, person, konstruksjon&#10;&#10;Automatisk generert beskrivelse">
            <a:extLst>
              <a:ext uri="{FF2B5EF4-FFF2-40B4-BE49-F238E27FC236}">
                <a16:creationId xmlns:a16="http://schemas.microsoft.com/office/drawing/2014/main" id="{8669D171-2B99-25F0-5481-5E378FCD48B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11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7021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2380779-6FA2-82F7-0C0C-586144DA38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AB48D74-B4D9-A80B-B68F-BAD454B0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30382"/>
            <a:ext cx="6889680" cy="39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0" y="-10886"/>
            <a:ext cx="620988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4190075"/>
            <a:ext cx="4996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Education, research, dissemination and innovation since 1811</a:t>
            </a:r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oldest institution for research and higher education in Norway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6450BA-FF08-E4FB-9189-33FCBC95DF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260" r="-1" b="608"/>
          <a:stretch/>
        </p:blipFill>
        <p:spPr bwMode="auto">
          <a:xfrm>
            <a:off x="6205104" y="0"/>
            <a:ext cx="5973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BA0A03F-AFF7-525B-505A-6D6770AE66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30110" r="18174" b="31880"/>
          <a:stretch/>
        </p:blipFill>
        <p:spPr>
          <a:xfrm>
            <a:off x="326164" y="6166471"/>
            <a:ext cx="1149939" cy="3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5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E7929762-6715-9807-DCC6-DF94D02D9BC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r="1327" b="2856"/>
          <a:stretch/>
        </p:blipFill>
        <p:spPr>
          <a:xfrm>
            <a:off x="374110" y="1180946"/>
            <a:ext cx="2862000" cy="2378808"/>
          </a:xfrm>
          <a:prstGeom prst="rect">
            <a:avLst/>
          </a:prstGeom>
          <a:ln>
            <a:noFill/>
          </a:ln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5BD73227-87A6-38B7-B7B0-C2F75CC4815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850" y="1180946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969712B-967F-42CC-4494-F2D39FE8BE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457" y="3543848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2F60CFF-7FC9-EB23-91F3-72164E3D0626}"/>
              </a:ext>
            </a:extLst>
          </p:cNvPr>
          <p:cNvSpPr/>
          <p:nvPr/>
        </p:nvSpPr>
        <p:spPr>
          <a:xfrm>
            <a:off x="6089850" y="3543848"/>
            <a:ext cx="2862000" cy="237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8362F-98CA-532B-7A23-8FEEB22E193C}"/>
              </a:ext>
            </a:extLst>
          </p:cNvPr>
          <p:cNvSpPr/>
          <p:nvPr/>
        </p:nvSpPr>
        <p:spPr>
          <a:xfrm>
            <a:off x="375284" y="3543848"/>
            <a:ext cx="2862000" cy="237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of Oslo today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1A1C9E-28F8-7A6B-FDEF-B8926A082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4E104F-A083-F6D9-468E-DB1459E1F578}"/>
              </a:ext>
            </a:extLst>
          </p:cNvPr>
          <p:cNvSpPr/>
          <p:nvPr/>
        </p:nvSpPr>
        <p:spPr>
          <a:xfrm>
            <a:off x="3231012" y="1180946"/>
            <a:ext cx="2861251" cy="237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A628F62-DA64-9532-C44D-EC0EE9D591F2}"/>
              </a:ext>
            </a:extLst>
          </p:cNvPr>
          <p:cNvSpPr/>
          <p:nvPr/>
        </p:nvSpPr>
        <p:spPr>
          <a:xfrm>
            <a:off x="8947457" y="1180946"/>
            <a:ext cx="2862000" cy="237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6A22CA1-19ED-08F1-2EBE-429D2EC8966A}"/>
              </a:ext>
            </a:extLst>
          </p:cNvPr>
          <p:cNvSpPr txBox="1"/>
          <p:nvPr/>
        </p:nvSpPr>
        <p:spPr>
          <a:xfrm>
            <a:off x="3399501" y="2650637"/>
            <a:ext cx="2422630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faculties</a:t>
            </a:r>
          </a:p>
          <a:p>
            <a:pPr lvl="0">
              <a:lnSpc>
                <a:spcPct val="107000"/>
              </a:lnSpc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museums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589155" y="4433707"/>
            <a:ext cx="2422630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7 000 employees</a:t>
            </a:r>
          </a:p>
          <a:p>
            <a:pPr lvl="0">
              <a:lnSpc>
                <a:spcPct val="107000"/>
              </a:lnSpc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25 000 students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152497" y="1445834"/>
            <a:ext cx="2653093" cy="1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Ranked as the world´s 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73rd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best research university </a:t>
            </a:r>
            <a:r>
              <a:rPr lang="en-GB" sz="8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*Shanghai Ranking</a:t>
            </a:r>
          </a:p>
          <a:p>
            <a:pPr lvl="0">
              <a:lnSpc>
                <a:spcPct val="107000"/>
              </a:lnSpc>
            </a:pPr>
            <a:endParaRPr lang="en-GB" sz="180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Nobel Prize Winners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099739" y="4410207"/>
            <a:ext cx="2739461" cy="66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200+ study programs</a:t>
            </a:r>
          </a:p>
          <a:p>
            <a:pPr lvl="0">
              <a:lnSpc>
                <a:spcPct val="107000"/>
              </a:lnSpc>
            </a:pP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Centres of Excellence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BE400B73-5252-3426-3F23-A659ACD2CB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2792"/>
          <a:stretch/>
        </p:blipFill>
        <p:spPr>
          <a:xfrm>
            <a:off x="3230263" y="3543848"/>
            <a:ext cx="2862000" cy="23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gulv, innendørs, person, bord&#10;&#10;Automatisk generert beskrivelse">
            <a:extLst>
              <a:ext uri="{FF2B5EF4-FFF2-40B4-BE49-F238E27FC236}">
                <a16:creationId xmlns:a16="http://schemas.microsoft.com/office/drawing/2014/main" id="{FD8F8564-B760-6482-F5B6-C1457DB37178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170" y="1206801"/>
            <a:ext cx="2978840" cy="2379600"/>
          </a:xfrm>
          <a:prstGeom prst="rect">
            <a:avLst/>
          </a:prstGeom>
        </p:spPr>
      </p:pic>
      <p:pic>
        <p:nvPicPr>
          <p:cNvPr id="2052" name="Picture 4" descr="UiO forsvarer stengte lesesaler tross lave smittetall på campus - VG">
            <a:extLst>
              <a:ext uri="{FF2B5EF4-FFF2-40B4-BE49-F238E27FC236}">
                <a16:creationId xmlns:a16="http://schemas.microsoft.com/office/drawing/2014/main" id="{EDF6038A-F3CB-F098-7505-ABF146E718C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043"/>
          <a:stretch/>
        </p:blipFill>
        <p:spPr bwMode="auto">
          <a:xfrm>
            <a:off x="6084480" y="3578854"/>
            <a:ext cx="2885538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udiestart - Universitetet i Oslo">
            <a:extLst>
              <a:ext uri="{FF2B5EF4-FFF2-40B4-BE49-F238E27FC236}">
                <a16:creationId xmlns:a16="http://schemas.microsoft.com/office/drawing/2014/main" id="{2A1662FA-2DEB-CA5C-6336-99DF6C635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3606" y="1206803"/>
            <a:ext cx="2865103" cy="24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de 19" descr="Et bilde som inneholder person, innendørs, gulv, benkerad&#10;&#10;Automatisk generert beskrivelse">
            <a:extLst>
              <a:ext uri="{FF2B5EF4-FFF2-40B4-BE49-F238E27FC236}">
                <a16:creationId xmlns:a16="http://schemas.microsoft.com/office/drawing/2014/main" id="{4C6FDD3A-F69B-CD50-9683-D48B6F213CBF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07" y="3578854"/>
            <a:ext cx="2862000" cy="23796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89850" y="1206801"/>
            <a:ext cx="2861251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230264" y="3578854"/>
            <a:ext cx="2861251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664345" y="1727089"/>
            <a:ext cx="2508684" cy="13390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25 000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</a:t>
            </a:r>
            <a:b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5 000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graduated</a:t>
            </a:r>
          </a:p>
          <a:p>
            <a:pPr lvl="0">
              <a:lnSpc>
                <a:spcPct val="107000"/>
              </a:lnSpc>
            </a:pPr>
            <a:endParaRPr lang="en-GB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21A10EF-3E0D-AE54-646C-AA9A993E64E7}"/>
              </a:ext>
            </a:extLst>
          </p:cNvPr>
          <p:cNvSpPr txBox="1"/>
          <p:nvPr/>
        </p:nvSpPr>
        <p:spPr>
          <a:xfrm>
            <a:off x="9164842" y="4201691"/>
            <a:ext cx="2422630" cy="86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Goal of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percent </a:t>
            </a: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exchange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198010" y="1966440"/>
            <a:ext cx="2508684" cy="92737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that are the most pleased with the academic content of their studies</a:t>
            </a:r>
          </a:p>
          <a:p>
            <a:pPr lvl="0">
              <a:lnSpc>
                <a:spcPct val="107000"/>
              </a:lnSpc>
            </a:pPr>
            <a:r>
              <a:rPr lang="en-GB" sz="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*Study Barometer 2022</a:t>
            </a:r>
            <a:b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1399DE7-5456-44E2-A4F6-79BD07339438}"/>
              </a:ext>
            </a:extLst>
          </p:cNvPr>
          <p:cNvSpPr txBox="1"/>
          <p:nvPr/>
        </p:nvSpPr>
        <p:spPr>
          <a:xfrm>
            <a:off x="3454248" y="4297589"/>
            <a:ext cx="2508684" cy="10097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16 000</a:t>
            </a:r>
          </a:p>
          <a:p>
            <a:pPr lvl="0">
              <a:lnSpc>
                <a:spcPct val="107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qualified students with UiO as first choice</a:t>
            </a:r>
            <a:b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en-GB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5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Campuses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89850" y="1206801"/>
            <a:ext cx="2861251" cy="237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230264" y="3578854"/>
            <a:ext cx="2861251" cy="237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640709" y="2496072"/>
            <a:ext cx="2508684" cy="3977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Blindern</a:t>
            </a:r>
            <a:endParaRPr lang="en-GB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21A10EF-3E0D-AE54-646C-AA9A993E64E7}"/>
              </a:ext>
            </a:extLst>
          </p:cNvPr>
          <p:cNvSpPr txBox="1"/>
          <p:nvPr/>
        </p:nvSpPr>
        <p:spPr>
          <a:xfrm>
            <a:off x="9164842" y="4201691"/>
            <a:ext cx="2422630" cy="30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198010" y="2496072"/>
            <a:ext cx="2508684" cy="3977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 Centre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1399DE7-5456-44E2-A4F6-79BD07339438}"/>
              </a:ext>
            </a:extLst>
          </p:cNvPr>
          <p:cNvSpPr txBox="1"/>
          <p:nvPr/>
        </p:nvSpPr>
        <p:spPr>
          <a:xfrm>
            <a:off x="3451386" y="4792527"/>
            <a:ext cx="2508684" cy="3977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 City</a:t>
            </a:r>
            <a:endParaRPr lang="en-GB" sz="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e 7" descr="Et bilde som inneholder utendørs, plante, konstruksjon, himmel&#10;&#10;Automatisk generert beskrivelse">
            <a:extLst>
              <a:ext uri="{FF2B5EF4-FFF2-40B4-BE49-F238E27FC236}">
                <a16:creationId xmlns:a16="http://schemas.microsoft.com/office/drawing/2014/main" id="{89400982-CDBD-F60A-2E97-379123132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11054"/>
          <a:stretch/>
        </p:blipFill>
        <p:spPr>
          <a:xfrm>
            <a:off x="369098" y="3572389"/>
            <a:ext cx="2893082" cy="2386064"/>
          </a:xfrm>
          <a:prstGeom prst="rect">
            <a:avLst/>
          </a:prstGeom>
        </p:spPr>
      </p:pic>
      <p:pic>
        <p:nvPicPr>
          <p:cNvPr id="11" name="Bilde 10" descr="Et bilde som inneholder utendørs, himmel, tre, sky&#10;&#10;Automatisk generert beskrivelse">
            <a:extLst>
              <a:ext uri="{FF2B5EF4-FFF2-40B4-BE49-F238E27FC236}">
                <a16:creationId xmlns:a16="http://schemas.microsoft.com/office/drawing/2014/main" id="{F7536453-9762-CB82-B596-518F708A48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408" r="10897" b="-408"/>
          <a:stretch/>
        </p:blipFill>
        <p:spPr>
          <a:xfrm>
            <a:off x="3241150" y="1204111"/>
            <a:ext cx="2865103" cy="2394790"/>
          </a:xfrm>
          <a:prstGeom prst="rect">
            <a:avLst/>
          </a:prstGeom>
        </p:spPr>
      </p:pic>
      <p:pic>
        <p:nvPicPr>
          <p:cNvPr id="21" name="Bilde 20" descr="Et bilde som inneholder gress, utendørs, plante, hus&#10;&#10;Automatisk generert beskrivelse">
            <a:extLst>
              <a:ext uri="{FF2B5EF4-FFF2-40B4-BE49-F238E27FC236}">
                <a16:creationId xmlns:a16="http://schemas.microsoft.com/office/drawing/2014/main" id="{4F540816-53BC-CF0F-F04F-23332FDE1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r="6913"/>
          <a:stretch/>
        </p:blipFill>
        <p:spPr>
          <a:xfrm>
            <a:off x="8952029" y="1204110"/>
            <a:ext cx="2844848" cy="2369709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C24F6A10-5DAE-2DB8-989C-D1EF63075664}"/>
              </a:ext>
            </a:extLst>
          </p:cNvPr>
          <p:cNvSpPr txBox="1"/>
          <p:nvPr/>
        </p:nvSpPr>
        <p:spPr>
          <a:xfrm>
            <a:off x="9164842" y="4792527"/>
            <a:ext cx="2508684" cy="3977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Tøyen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3E7652A-26F9-F5C3-05AD-C255B7F3F29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458" y="3566272"/>
            <a:ext cx="2862000" cy="23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4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Strategy 2030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62AD94B-8F70-E15C-B2CC-09B10F62C6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9EEF55-2818-FFA7-2314-DE837A9EC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fld id="{0ED04C1F-6A31-C642-89E7-B59407722618}" type="datetime1">
              <a:rPr lang="nb-NO" smtClean="0"/>
              <a:t>20.10.2023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764B6EAF-73D4-02C8-53E0-B98170DD9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</p:spPr>
        <p:txBody>
          <a:bodyPr/>
          <a:lstStyle/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0713ABA-1D1E-DF23-7FAF-79A3321D1F17}"/>
              </a:ext>
            </a:extLst>
          </p:cNvPr>
          <p:cNvSpPr txBox="1"/>
          <p:nvPr/>
        </p:nvSpPr>
        <p:spPr>
          <a:xfrm>
            <a:off x="326165" y="1082726"/>
            <a:ext cx="520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Our ambitions</a:t>
            </a:r>
          </a:p>
          <a:p>
            <a:endParaRPr lang="en-GB" sz="2400" dirty="0">
              <a:solidFill>
                <a:schemeClr val="accent6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26164" y="2053623"/>
            <a:ext cx="53021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Promote independent, ground-breaking, long-term research</a:t>
            </a:r>
            <a:br>
              <a:rPr lang="en-GB" sz="1800" dirty="0"/>
            </a:br>
            <a:endParaRPr lang="en-GB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Educate students with the knowledge, ability and willingness to create a better world</a:t>
            </a:r>
            <a:br>
              <a:rPr lang="en-GB" sz="1800" dirty="0"/>
            </a:br>
            <a:endParaRPr lang="en-GB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Strengthen the dialogue with the outside world and work to ensure that knowledge is put to use</a:t>
            </a:r>
            <a:br>
              <a:rPr lang="en-GB" sz="1800" dirty="0"/>
            </a:br>
            <a:endParaRPr lang="en-GB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Be an innovative organisation and an attractive place of work and study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367EE8D-6038-89BE-8240-3175C284B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197" y="0"/>
            <a:ext cx="5879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6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0B5233A9-E37F-DCD7-9D31-49B6359D1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b="1664"/>
          <a:stretch/>
        </p:blipFill>
        <p:spPr>
          <a:xfrm>
            <a:off x="6315102" y="2"/>
            <a:ext cx="5877192" cy="68579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5" y="783635"/>
            <a:ext cx="6858564" cy="542658"/>
          </a:xfrm>
        </p:spPr>
        <p:txBody>
          <a:bodyPr/>
          <a:lstStyle/>
          <a:p>
            <a:r>
              <a:rPr lang="en-GB" dirty="0"/>
              <a:t>Comprehensive climate and environmental strategy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0713ABA-1D1E-DF23-7FAF-79A3321D1F17}"/>
              </a:ext>
            </a:extLst>
          </p:cNvPr>
          <p:cNvSpPr txBox="1"/>
          <p:nvPr/>
        </p:nvSpPr>
        <p:spPr>
          <a:xfrm>
            <a:off x="326165" y="1711669"/>
            <a:ext cx="520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Our ambitions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274650" y="2620294"/>
            <a:ext cx="4955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Offer education related to climate, environment and sustainability for all students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Strengthen interdisciplinary research within the fields of climate, environment and sustainability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1800" dirty="0"/>
              <a:t>Reduce our climate footprint and further develop a green campus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125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vann, utendørs, vindmølle&#10;&#10;Automatisk generert beskrivelse">
            <a:extLst>
              <a:ext uri="{FF2B5EF4-FFF2-40B4-BE49-F238E27FC236}">
                <a16:creationId xmlns:a16="http://schemas.microsoft.com/office/drawing/2014/main" id="{A9FB46CB-0557-E161-943D-F0B1D26ED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430" y="1180948"/>
            <a:ext cx="3710914" cy="236742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60045" y="1193474"/>
            <a:ext cx="3710914" cy="22637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4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research-intensive university 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79052" y="3747955"/>
            <a:ext cx="323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</a:t>
            </a:r>
            <a:r>
              <a:rPr lang="en-GB" sz="1600" dirty="0"/>
              <a:t> centre for environment-friendly energy research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360044" y="3747955"/>
            <a:ext cx="383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9 </a:t>
            </a:r>
            <a:r>
              <a:rPr lang="en-GB" sz="1600" dirty="0"/>
              <a:t>centres for excellent research</a:t>
            </a:r>
          </a:p>
          <a:p>
            <a:r>
              <a:rPr lang="en-GB" sz="1600" dirty="0">
                <a:solidFill>
                  <a:schemeClr val="accent6"/>
                </a:solidFill>
              </a:rPr>
              <a:t>4</a:t>
            </a:r>
            <a:r>
              <a:rPr lang="en-GB" sz="1600" dirty="0"/>
              <a:t> centres for excellent education</a:t>
            </a:r>
          </a:p>
          <a:p>
            <a:r>
              <a:rPr lang="en-GB" sz="1600" dirty="0">
                <a:solidFill>
                  <a:schemeClr val="accent6"/>
                </a:solidFill>
              </a:rPr>
              <a:t>2</a:t>
            </a:r>
            <a:r>
              <a:rPr lang="en-GB" sz="1600" dirty="0"/>
              <a:t> centres for research-based innovation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B6293B-6AC3-1006-0817-44132B0AF93A}"/>
              </a:ext>
            </a:extLst>
          </p:cNvPr>
          <p:cNvSpPr txBox="1"/>
          <p:nvPr/>
        </p:nvSpPr>
        <p:spPr>
          <a:xfrm>
            <a:off x="8136861" y="3747955"/>
            <a:ext cx="3468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424 </a:t>
            </a:r>
            <a:r>
              <a:rPr lang="en-GB" sz="1600" dirty="0"/>
              <a:t>doctorates awarded (2022)</a:t>
            </a:r>
          </a:p>
        </p:txBody>
      </p:sp>
      <p:pic>
        <p:nvPicPr>
          <p:cNvPr id="6" name="Bilde 5" descr="Et bilde som inneholder Menneskeansikt, klær, person, innendørs&#10;&#10;Automatisk generert beskrivelse">
            <a:extLst>
              <a:ext uri="{FF2B5EF4-FFF2-40B4-BE49-F238E27FC236}">
                <a16:creationId xmlns:a16="http://schemas.microsoft.com/office/drawing/2014/main" id="{AF83CF3E-65CC-1406-5AD2-16DA4DAAC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4" y="1193474"/>
            <a:ext cx="3710914" cy="2354894"/>
          </a:xfrm>
          <a:prstGeom prst="rect">
            <a:avLst/>
          </a:prstGeom>
        </p:spPr>
      </p:pic>
      <p:pic>
        <p:nvPicPr>
          <p:cNvPr id="9" name="Bilde 8" descr="Et bilde som inneholder klær, person, konstruksjon, trapper&#10;&#10;Automatisk generert beskrivelse">
            <a:extLst>
              <a:ext uri="{FF2B5EF4-FFF2-40B4-BE49-F238E27FC236}">
                <a16:creationId xmlns:a16="http://schemas.microsoft.com/office/drawing/2014/main" id="{F355E264-331D-E022-50D6-09431D27A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16" y="1180949"/>
            <a:ext cx="3710914" cy="23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0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t kan inneholde: Kontinentalsokkel, Archipelago, Verden, Jord, Kart.">
            <a:extLst>
              <a:ext uri="{FF2B5EF4-FFF2-40B4-BE49-F238E27FC236}">
                <a16:creationId xmlns:a16="http://schemas.microsoft.com/office/drawing/2014/main" id="{9E965C2D-98F4-1282-BBED-27B4F8231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045" y="1175293"/>
            <a:ext cx="3710914" cy="23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Interdisciplinary priority areas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86877" y="3747955"/>
            <a:ext cx="3070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UiO:Energy and Environment</a:t>
            </a:r>
            <a:br>
              <a:rPr lang="en-GB" sz="1600" dirty="0">
                <a:solidFill>
                  <a:schemeClr val="accent6"/>
                </a:solidFill>
              </a:rPr>
            </a:br>
            <a:endParaRPr lang="en-GB" sz="1600" dirty="0">
              <a:solidFill>
                <a:schemeClr val="accent6"/>
              </a:solidFill>
            </a:endParaRPr>
          </a:p>
          <a:p>
            <a:r>
              <a:rPr lang="en-GB" sz="1600" dirty="0"/>
              <a:t>Strengthening interdisciplinary research within the fields of sustainable energy, climate and environment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712B1C8-5067-1B15-B26B-BB1E3AC31BF7}"/>
              </a:ext>
            </a:extLst>
          </p:cNvPr>
          <p:cNvSpPr txBox="1"/>
          <p:nvPr/>
        </p:nvSpPr>
        <p:spPr>
          <a:xfrm>
            <a:off x="4344685" y="3747955"/>
            <a:ext cx="3070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/>
                </a:solidFill>
              </a:rPr>
              <a:t>UiO:Democracy</a:t>
            </a:r>
            <a:br>
              <a:rPr lang="en-GB" sz="1800" dirty="0">
                <a:solidFill>
                  <a:schemeClr val="accent6"/>
                </a:solidFill>
              </a:rPr>
            </a:br>
            <a:endParaRPr lang="en-GB" sz="600" dirty="0">
              <a:solidFill>
                <a:schemeClr val="accent6"/>
              </a:solidFill>
            </a:endParaRPr>
          </a:p>
          <a:p>
            <a:r>
              <a:rPr lang="en-GB" sz="1600" dirty="0"/>
              <a:t>Strengthening interdisciplinary research within the field of democracy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05CDDF4-6246-EF5B-1EC9-CD2F889638AA}"/>
              </a:ext>
            </a:extLst>
          </p:cNvPr>
          <p:cNvSpPr txBox="1"/>
          <p:nvPr/>
        </p:nvSpPr>
        <p:spPr>
          <a:xfrm>
            <a:off x="8165123" y="3747955"/>
            <a:ext cx="3070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UiO:Life Science</a:t>
            </a:r>
            <a:br>
              <a:rPr lang="en-GB" sz="1600" dirty="0">
                <a:solidFill>
                  <a:schemeClr val="accent6"/>
                </a:solidFill>
              </a:rPr>
            </a:br>
            <a:endParaRPr lang="en-GB" sz="1600" dirty="0">
              <a:solidFill>
                <a:schemeClr val="accent6"/>
              </a:solidFill>
            </a:endParaRPr>
          </a:p>
          <a:p>
            <a:r>
              <a:rPr lang="en-GB" sz="1600" dirty="0"/>
              <a:t>Strengthening interdisciplinary research within the fields of health and environment</a:t>
            </a:r>
          </a:p>
        </p:txBody>
      </p:sp>
      <p:pic>
        <p:nvPicPr>
          <p:cNvPr id="8" name="Picture 4" descr="Blå himmel. Bygg med søyler. ">
            <a:extLst>
              <a:ext uri="{FF2B5EF4-FFF2-40B4-BE49-F238E27FC236}">
                <a16:creationId xmlns:a16="http://schemas.microsoft.com/office/drawing/2014/main" id="{E945BC6F-9AD5-AF08-AB6E-655591205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5430" y="1182224"/>
            <a:ext cx="3710914" cy="23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rosjektleder i innovasjonsprogrammet SPARK Norway ">
            <a:extLst>
              <a:ext uri="{FF2B5EF4-FFF2-40B4-BE49-F238E27FC236}">
                <a16:creationId xmlns:a16="http://schemas.microsoft.com/office/drawing/2014/main" id="{FA365B84-FEF8-AD4A-232F-54E13527F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0815" y="1182224"/>
            <a:ext cx="3710916" cy="236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482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00a67f-9791-437e-b702-303a706ea042">
      <Terms xmlns="http://schemas.microsoft.com/office/infopath/2007/PartnerControls"/>
    </lcf76f155ced4ddcb4097134ff3c332f>
    <TaxCatchAll xmlns="7dc3d6ed-56f1-49b6-b310-0ff680cfe62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2FC97A4EB864EBF6B6ADD443A67CC" ma:contentTypeVersion="14" ma:contentTypeDescription="Opprett et nytt dokument." ma:contentTypeScope="" ma:versionID="a59811bd92298090e6a76c55d4651efa">
  <xsd:schema xmlns:xsd="http://www.w3.org/2001/XMLSchema" xmlns:xs="http://www.w3.org/2001/XMLSchema" xmlns:p="http://schemas.microsoft.com/office/2006/metadata/properties" xmlns:ns2="3b00a67f-9791-437e-b702-303a706ea042" xmlns:ns3="7dc3d6ed-56f1-49b6-b310-0ff680cfe62a" targetNamespace="http://schemas.microsoft.com/office/2006/metadata/properties" ma:root="true" ma:fieldsID="4c3e1f195df9422cebd772257e8ef87d" ns2:_="" ns3:_="">
    <xsd:import namespace="3b00a67f-9791-437e-b702-303a706ea042"/>
    <xsd:import namespace="7dc3d6ed-56f1-49b6-b310-0ff680cfe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378a55df-a9cd-4882-8adc-9ae50d8055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3d6ed-56f1-49b6-b310-0ff680cfe62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9d73458-8fb0-4777-9551-357d96ad6676}" ma:internalName="TaxCatchAll" ma:showField="CatchAllData" ma:web="7dc3d6ed-56f1-49b6-b310-0ff680cfe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</ds:schemaRefs>
</ds:datastoreItem>
</file>

<file path=customXml/itemProps2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EFA9B6-6876-44E5-81EA-00B653AE60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7dc3d6ed-56f1-49b6-b310-0ff680cfe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3329</TotalTime>
  <Words>588</Words>
  <Application>Microsoft Office PowerPoint</Application>
  <PresentationFormat>Widescreen</PresentationFormat>
  <Paragraphs>149</Paragraphs>
  <Slides>15</Slides>
  <Notes>14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2" baseType="lpstr">
      <vt:lpstr>Arial</vt:lpstr>
      <vt:lpstr>Arial</vt:lpstr>
      <vt:lpstr>Arial, sans-serif</vt:lpstr>
      <vt:lpstr>Calibri</vt:lpstr>
      <vt:lpstr>Wingdings</vt:lpstr>
      <vt:lpstr>Office Theme</vt:lpstr>
      <vt:lpstr>think-cell Slide</vt:lpstr>
      <vt:lpstr>A leading European university</vt:lpstr>
      <vt:lpstr>PowerPoint-presentasjon</vt:lpstr>
      <vt:lpstr>University of Oslo today</vt:lpstr>
      <vt:lpstr>Education</vt:lpstr>
      <vt:lpstr>Campuses</vt:lpstr>
      <vt:lpstr>Strategy 2030</vt:lpstr>
      <vt:lpstr>Comprehensive climate and environmental strategy</vt:lpstr>
      <vt:lpstr>A research-intensive university </vt:lpstr>
      <vt:lpstr>Interdisciplinary priority areas</vt:lpstr>
      <vt:lpstr>UiO in Oslo</vt:lpstr>
      <vt:lpstr>Global UiO</vt:lpstr>
      <vt:lpstr>Circle U.</vt:lpstr>
      <vt:lpstr>Incoming Student Exchange</vt:lpstr>
      <vt:lpstr>Outbound Student Exchange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Almvik</dc:creator>
  <cp:lastModifiedBy>Kjersti Bogen</cp:lastModifiedBy>
  <cp:revision>242</cp:revision>
  <dcterms:created xsi:type="dcterms:W3CDTF">2021-01-26T13:53:08Z</dcterms:created>
  <dcterms:modified xsi:type="dcterms:W3CDTF">2023-10-20T08:57:03Z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  <property fmtid="{D5CDD505-2E9C-101B-9397-08002B2CF9AE}" pid="3" name="MediaServiceImageTags">
    <vt:lpwstr/>
  </property>
</Properties>
</file>