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7" r:id="rId7"/>
    <p:sldId id="258" r:id="rId8"/>
    <p:sldId id="260" r:id="rId9"/>
    <p:sldId id="259" r:id="rId10"/>
    <p:sldId id="261" r:id="rId11"/>
  </p:sldIdLst>
  <p:sldSz cx="12192000" cy="6858000"/>
  <p:notesSz cx="6794500" cy="99314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DD3"/>
    <a:srgbClr val="0000F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3361" autoAdjust="0"/>
  </p:normalViewPr>
  <p:slideViewPr>
    <p:cSldViewPr snapToGrid="0">
      <p:cViewPr varScale="1">
        <p:scale>
          <a:sx n="136" d="100"/>
          <a:sy n="136" d="100"/>
        </p:scale>
        <p:origin x="11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4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7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om/regelverk/studier/kvalitetssystem/systembeskrivelse.html#toc8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uio.no/for-ansatte/arbeidsstotte/sta/kvalitetssystem/uv/iped/egenevaluering-master-i-pedagogikk-2021/bestilling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adm.uio.no/for-ansatte/arbeidsstotte/sta/kvalitetssystem/uv/iped/egenevaluering-master-i-pedagogikk-2021/egenevaluering-master-i-pedagogikk-2021.html?vrtx=adm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-adm.uio.no/for-ansatte/arbeidsstotte/sta/kvalitetssystem/uv/iped/egenevaluering-master-i-pedagogikk-2021/ppr/?vrtx=admin&amp;action=previe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DE6F34-3506-45AE-989E-6FD663DF3A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BEB34-BF47-47BB-8B35-A21F868F7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9AC09-2576-4FCC-A8E6-2B5767CC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Velkommen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møte</a:t>
            </a:r>
            <a:r>
              <a:rPr lang="en-US" dirty="0" smtClean="0"/>
              <a:t> om </a:t>
            </a:r>
            <a:r>
              <a:rPr lang="en-US" dirty="0" err="1" smtClean="0"/>
              <a:t>programevaluering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B37F67-443C-40E9-9FE7-4E65332FA1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Institutt for pedagogikk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71C1F9-245E-498A-BEED-03139097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21.09.2021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7711FA-5A22-4872-A804-70D0D3424D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solidFill>
            <a:srgbClr val="86A4D5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 dirty="0" smtClean="0"/>
          </a:p>
          <a:p>
            <a:pPr marL="457223" lvl="1" indent="0">
              <a:buClr>
                <a:srgbClr val="000000"/>
              </a:buClr>
              <a:buNone/>
            </a:pPr>
            <a:r>
              <a:rPr lang="nb-NO" dirty="0" smtClean="0"/>
              <a:t>Formålet </a:t>
            </a:r>
            <a:r>
              <a:rPr lang="nb-NO" dirty="0"/>
              <a:t>med evalueringen er å vurdere kvaliteten på programmet </a:t>
            </a:r>
            <a:r>
              <a:rPr lang="nb-NO" dirty="0" smtClean="0"/>
              <a:t>og gi </a:t>
            </a:r>
            <a:r>
              <a:rPr lang="nb-NO" dirty="0"/>
              <a:t>et best mulig grunnlag for </a:t>
            </a:r>
            <a:r>
              <a:rPr lang="nb-NO" dirty="0" smtClean="0"/>
              <a:t>videreutvikling.</a:t>
            </a:r>
          </a:p>
          <a:p>
            <a:pPr marL="457223" lvl="1" indent="0">
              <a:buClr>
                <a:srgbClr val="000000"/>
              </a:buClr>
              <a:buNone/>
            </a:pPr>
            <a:endParaRPr lang="nb-NO" dirty="0"/>
          </a:p>
          <a:p>
            <a:pPr marL="731846" lvl="1" indent="-171450"/>
            <a:r>
              <a:rPr lang="nb-NO" sz="1200" dirty="0"/>
              <a:t>Helhet og sammenheng i studieprogrammet </a:t>
            </a:r>
            <a:endParaRPr lang="nb-NO" sz="1200" dirty="0" smtClean="0"/>
          </a:p>
          <a:p>
            <a:pPr marL="1189069" lvl="2" indent="-171450">
              <a:buFont typeface="Courier New" panose="02070309020205020404" pitchFamily="49" charset="0"/>
              <a:buChar char="o"/>
            </a:pPr>
            <a:r>
              <a:rPr lang="nb-NO" sz="1200" dirty="0" smtClean="0"/>
              <a:t>Sammensetning </a:t>
            </a:r>
            <a:r>
              <a:rPr lang="nb-NO" sz="1200" dirty="0"/>
              <a:t>av emner, dekker emnene programmets læringsmål? Er det sammenheng mellom emnene i </a:t>
            </a:r>
            <a:r>
              <a:rPr lang="nb-NO" sz="1200" dirty="0" smtClean="0"/>
              <a:t>studieretningen?</a:t>
            </a:r>
          </a:p>
          <a:p>
            <a:pPr marL="1189069" lvl="2" indent="-171450">
              <a:buFont typeface="Courier New" panose="02070309020205020404" pitchFamily="49" charset="0"/>
              <a:buChar char="o"/>
            </a:pPr>
            <a:r>
              <a:rPr lang="nb-NO" sz="1200" dirty="0" smtClean="0"/>
              <a:t>I </a:t>
            </a:r>
            <a:r>
              <a:rPr lang="nb-NO" sz="1200" dirty="0"/>
              <a:t>hvilken grad undervisnings- og vurderingsformene for emner i programmet supplerer hverandre og støtter opp under programmets </a:t>
            </a:r>
            <a:r>
              <a:rPr lang="nb-NO" sz="1200" dirty="0" smtClean="0"/>
              <a:t>læringsmål?</a:t>
            </a:r>
          </a:p>
          <a:p>
            <a:pPr marL="731846" lvl="1" indent="-171450"/>
            <a:r>
              <a:rPr lang="nb-NO" sz="1200" dirty="0" smtClean="0"/>
              <a:t>Hvorvidt </a:t>
            </a:r>
            <a:r>
              <a:rPr lang="nb-NO" sz="1200" dirty="0"/>
              <a:t>fagmiljøet tilknyttet studietilbudet har en størrelse som står i forhold til antall studenter og studiets egenart, er </a:t>
            </a:r>
            <a:r>
              <a:rPr lang="nb-NO" sz="1200" dirty="0" err="1"/>
              <a:t>kompetansemessig</a:t>
            </a:r>
            <a:r>
              <a:rPr lang="nb-NO" sz="1200" dirty="0"/>
              <a:t> stabilt over tid og har en sammensetning som dekker de fag og emner som inngår i </a:t>
            </a:r>
            <a:r>
              <a:rPr lang="nb-NO" sz="1200" dirty="0" smtClean="0"/>
              <a:t>studietilbudet.</a:t>
            </a:r>
          </a:p>
          <a:p>
            <a:pPr marL="731846" lvl="1" indent="-171450"/>
            <a:r>
              <a:rPr lang="nb-NO" sz="1200" dirty="0" smtClean="0"/>
              <a:t>Arbeidslivsrelevans </a:t>
            </a:r>
            <a:r>
              <a:rPr lang="nb-NO" sz="1200" dirty="0"/>
              <a:t>(relevans for videre studier og/eller </a:t>
            </a:r>
            <a:r>
              <a:rPr lang="nb-NO" sz="1200" dirty="0" smtClean="0"/>
              <a:t>arbeidsliv)</a:t>
            </a:r>
          </a:p>
          <a:p>
            <a:pPr marL="731846" lvl="1" indent="-171450"/>
            <a:r>
              <a:rPr lang="nb-NO" sz="1200" dirty="0" smtClean="0"/>
              <a:t>Internasjonalisering </a:t>
            </a:r>
            <a:r>
              <a:rPr lang="nb-NO" sz="1200" dirty="0"/>
              <a:t>(ivaretar utvekslingstilbudet faglig relevans for studieretningen og er nivå-, </a:t>
            </a:r>
            <a:r>
              <a:rPr lang="nb-NO" sz="1200" dirty="0" err="1"/>
              <a:t>omfangsmessig</a:t>
            </a:r>
            <a:r>
              <a:rPr lang="nb-NO" sz="1200" dirty="0"/>
              <a:t> tilpasset? Eller er det behov for å jobbe videre med tilbudet</a:t>
            </a:r>
            <a:r>
              <a:rPr lang="nb-NO" sz="1200" dirty="0" smtClean="0"/>
              <a:t>?)</a:t>
            </a:r>
          </a:p>
          <a:p>
            <a:pPr marL="731846" lvl="1" indent="-171450"/>
            <a:r>
              <a:rPr lang="nb-NO" sz="1200" dirty="0" smtClean="0"/>
              <a:t>PED4011 </a:t>
            </a:r>
            <a:r>
              <a:rPr lang="nb-NO" sz="1200" dirty="0"/>
              <a:t>- Metodeemnet </a:t>
            </a:r>
            <a:endParaRPr lang="nb-NO" sz="1200" dirty="0" smtClean="0"/>
          </a:p>
          <a:p>
            <a:pPr marL="1189069" lvl="2" indent="-171450">
              <a:buFont typeface="Courier New" panose="02070309020205020404" pitchFamily="49" charset="0"/>
              <a:buChar char="o"/>
            </a:pPr>
            <a:r>
              <a:rPr lang="nb-NO" sz="1200" dirty="0" smtClean="0"/>
              <a:t>Hvordan </a:t>
            </a:r>
            <a:r>
              <a:rPr lang="nb-NO" sz="1200" dirty="0"/>
              <a:t>passer emnet inn i programstrukturen (strukturelt og innholdsmessig</a:t>
            </a:r>
            <a:r>
              <a:rPr lang="nb-NO" sz="1200" dirty="0" smtClean="0"/>
              <a:t>)?</a:t>
            </a:r>
          </a:p>
          <a:p>
            <a:pPr marL="731846" lvl="1" indent="-171450"/>
            <a:r>
              <a:rPr lang="nb-NO" sz="1200" dirty="0" smtClean="0"/>
              <a:t>Gjennomføring </a:t>
            </a:r>
            <a:r>
              <a:rPr lang="nb-NO" sz="1200" dirty="0"/>
              <a:t>av masteroppgaven (forberede studenter, veiledning, oppfølging, </a:t>
            </a:r>
            <a:r>
              <a:rPr lang="nb-NO" sz="1200" dirty="0" smtClean="0"/>
              <a:t>sensur)</a:t>
            </a:r>
          </a:p>
          <a:p>
            <a:pPr marL="1189069" lvl="2" indent="-171450">
              <a:buFont typeface="Courier New" panose="02070309020205020404" pitchFamily="49" charset="0"/>
              <a:buChar char="o"/>
            </a:pPr>
            <a:r>
              <a:rPr lang="nb-NO" sz="1200" dirty="0" smtClean="0"/>
              <a:t>Sett </a:t>
            </a:r>
            <a:r>
              <a:rPr lang="nb-NO" sz="1200" dirty="0"/>
              <a:t>opp mot studieretningens </a:t>
            </a:r>
            <a:r>
              <a:rPr lang="nb-NO" sz="1200" dirty="0" smtClean="0"/>
              <a:t>læringsmål</a:t>
            </a:r>
          </a:p>
          <a:p>
            <a:pPr marL="1189069" lvl="2" indent="-171450">
              <a:buFont typeface="Courier New" panose="02070309020205020404" pitchFamily="49" charset="0"/>
              <a:buChar char="o"/>
            </a:pPr>
            <a:r>
              <a:rPr lang="nb-NO" sz="1200" dirty="0" smtClean="0"/>
              <a:t>Studentenes </a:t>
            </a:r>
            <a:r>
              <a:rPr lang="nb-NO" sz="1200" dirty="0"/>
              <a:t>valg av tema for masteroppgaven 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sett </a:t>
            </a:r>
            <a:r>
              <a:rPr lang="nb-NO" sz="1200" dirty="0"/>
              <a:t>opp mot studieretningens emner (faglig </a:t>
            </a:r>
            <a:r>
              <a:rPr lang="nb-NO" sz="1200" dirty="0" smtClean="0"/>
              <a:t>innhold)</a:t>
            </a:r>
          </a:p>
          <a:p>
            <a:pPr marL="1189069" lvl="2" indent="-171450">
              <a:buFont typeface="Courier New" panose="02070309020205020404" pitchFamily="49" charset="0"/>
              <a:buChar char="o"/>
            </a:pPr>
            <a:r>
              <a:rPr lang="nb-NO" sz="1200" dirty="0" smtClean="0"/>
              <a:t>Emneevaluering </a:t>
            </a:r>
            <a:r>
              <a:rPr lang="nb-NO" sz="1200" dirty="0"/>
              <a:t>(hvordan evalueringen kan 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gjennomføres </a:t>
            </a:r>
            <a:r>
              <a:rPr lang="nb-NO" sz="1200" dirty="0"/>
              <a:t>løpende, som beskrevet 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>i </a:t>
            </a:r>
            <a:r>
              <a:rPr lang="nb-NO" sz="1200" u="sng" dirty="0">
                <a:hlinkClick r:id="rId3"/>
              </a:rPr>
              <a:t>Systembeskrivelsen</a:t>
            </a:r>
            <a:r>
              <a:rPr lang="nb-NO" sz="1200" dirty="0"/>
              <a:t>)</a:t>
            </a:r>
          </a:p>
          <a:p>
            <a:pPr marL="457223" lvl="1" indent="0">
              <a:buClr>
                <a:srgbClr val="000000"/>
              </a:buClr>
              <a:buNone/>
            </a:pPr>
            <a:r>
              <a:rPr lang="nb-NO" sz="1100" dirty="0">
                <a:hlinkClick r:id="rId4"/>
              </a:rPr>
              <a:t>https</a:t>
            </a:r>
            <a:r>
              <a:rPr lang="nb-NO" sz="1100">
                <a:hlinkClick r:id="rId4"/>
              </a:rPr>
              <a:t>://</a:t>
            </a:r>
            <a:r>
              <a:rPr lang="nb-NO" sz="1100" smtClean="0">
                <a:hlinkClick r:id="rId4"/>
              </a:rPr>
              <a:t>www.uio.no/for-ansatte/arbeidsstotte/sta/kvalitetssystem/uv/iped/egenevaluering-master-i-pedagogikk-2021/bestilling.html</a:t>
            </a:r>
            <a:r>
              <a:rPr lang="nb-NO" sz="1100" smtClean="0"/>
              <a:t> </a:t>
            </a:r>
            <a:endParaRPr lang="nb-NO" sz="1100" dirty="0"/>
          </a:p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0000"/>
                </a:solidFill>
              </a:rPr>
              <a:t>Innhold i programevalueringen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logo_" descr="UiO Segl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40001" y="5463030"/>
            <a:ext cx="1025436" cy="1025436"/>
          </a:xfrm>
          <a:prstGeom prst="rect">
            <a:avLst/>
          </a:prstGeom>
        </p:spPr>
      </p:pic>
      <p:sp>
        <p:nvSpPr>
          <p:cNvPr id="11" name="Folded Corner 10"/>
          <p:cNvSpPr/>
          <p:nvPr/>
        </p:nvSpPr>
        <p:spPr>
          <a:xfrm rot="675793">
            <a:off x="6226036" y="5104485"/>
            <a:ext cx="828616" cy="1315730"/>
          </a:xfrm>
          <a:prstGeom prst="foldedCorner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OBS! oppdatert etter møtet 21.0.21. </a:t>
            </a:r>
          </a:p>
          <a:p>
            <a:pPr algn="ctr"/>
            <a:r>
              <a:rPr lang="nb-NO" dirty="0" smtClean="0">
                <a:solidFill>
                  <a:schemeClr val="tx1"/>
                </a:solidFill>
                <a:hlinkClick r:id="rId4"/>
              </a:rPr>
              <a:t>Oppdatert versjon er tilgjengelig på nett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9038" y="239168"/>
            <a:ext cx="5075367" cy="793985"/>
          </a:xfrm>
        </p:spPr>
        <p:txBody>
          <a:bodyPr/>
          <a:lstStyle/>
          <a:p>
            <a:r>
              <a:rPr lang="nb-NO" dirty="0"/>
              <a:t>Grunnlagsmateriale</a:t>
            </a:r>
            <a:br>
              <a:rPr lang="nb-NO" dirty="0"/>
            </a:b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469075" y="1240971"/>
            <a:ext cx="5070764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Program-, emne- og </a:t>
            </a:r>
            <a:r>
              <a:rPr lang="nb-NO" sz="1200" dirty="0" smtClean="0"/>
              <a:t>læringsutbyttebeskrivelser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 smtClean="0"/>
              <a:t>Emneevalueringer </a:t>
            </a:r>
            <a:r>
              <a:rPr lang="nb-NO" sz="1200" dirty="0"/>
              <a:t>fra og med høst 2019 i den gjeldende </a:t>
            </a:r>
            <a:r>
              <a:rPr lang="nb-NO" sz="1200" dirty="0" smtClean="0"/>
              <a:t>studieordningen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 smtClean="0"/>
              <a:t>Statistikk</a:t>
            </a:r>
            <a:endParaRPr lang="nb-NO" sz="1200" dirty="0"/>
          </a:p>
          <a:p>
            <a:pPr marL="400050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200" dirty="0" smtClean="0"/>
              <a:t>Søkertall</a:t>
            </a:r>
            <a:endParaRPr lang="nb-NO" sz="1200" dirty="0"/>
          </a:p>
          <a:p>
            <a:pPr marL="400050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200" dirty="0" smtClean="0"/>
              <a:t>Gjennomføringsgrad</a:t>
            </a:r>
            <a:endParaRPr lang="nb-NO" sz="1200" dirty="0"/>
          </a:p>
          <a:p>
            <a:pPr marL="400050" lvl="1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b-NO" sz="1200" dirty="0" smtClean="0"/>
              <a:t>Karakterstatistikk</a:t>
            </a:r>
            <a:endParaRPr lang="nb-NO" sz="12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 smtClean="0"/>
              <a:t>Praksisundersøkelsen </a:t>
            </a:r>
            <a:r>
              <a:rPr lang="nb-NO" sz="1200" dirty="0"/>
              <a:t>(annen relevant informasjon, som for eksempel informasjon om ekskursjoner eller samarbeid med andre eksterne </a:t>
            </a:r>
            <a:r>
              <a:rPr lang="nb-NO" sz="1200" dirty="0" smtClean="0"/>
              <a:t>samarbeidspartnere)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1200" dirty="0" smtClean="0"/>
              <a:t>Karriereintervju og praksisintervju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200" dirty="0"/>
          </a:p>
          <a:p>
            <a:pPr>
              <a:lnSpc>
                <a:spcPct val="150000"/>
              </a:lnSpc>
            </a:pPr>
            <a:r>
              <a:rPr lang="nb-NO" sz="1200" dirty="0" smtClean="0"/>
              <a:t>Internside for </a:t>
            </a:r>
            <a:r>
              <a:rPr lang="nb-NO" sz="1200" dirty="0" smtClean="0">
                <a:hlinkClick r:id="rId3"/>
              </a:rPr>
              <a:t>evalueringen</a:t>
            </a:r>
            <a:r>
              <a:rPr lang="nb-NO" sz="1200" dirty="0" smtClean="0"/>
              <a:t> og deling av </a:t>
            </a:r>
            <a:r>
              <a:rPr lang="nb-NO" sz="1200" dirty="0" smtClean="0">
                <a:hlinkClick r:id="rId4"/>
              </a:rPr>
              <a:t>grunnlagsmateriale</a:t>
            </a:r>
            <a:endParaRPr lang="nb-NO" sz="1200" dirty="0"/>
          </a:p>
          <a:p>
            <a:pPr>
              <a:lnSpc>
                <a:spcPct val="150000"/>
              </a:lnSpc>
            </a:pPr>
            <a:endParaRPr lang="nb-NO" dirty="0"/>
          </a:p>
        </p:txBody>
      </p:sp>
      <p:sp>
        <p:nvSpPr>
          <p:cNvPr id="4" name="Folded Corner 3"/>
          <p:cNvSpPr/>
          <p:nvPr/>
        </p:nvSpPr>
        <p:spPr>
          <a:xfrm rot="675793">
            <a:off x="4598063" y="4445595"/>
            <a:ext cx="666394" cy="731122"/>
          </a:xfrm>
          <a:prstGeom prst="foldedCorner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Under utvikling!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Tilbakemeldinger og kommentarer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9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solidFill>
            <a:srgbClr val="CEFFDF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79037" y="433449"/>
            <a:ext cx="5075367" cy="1973624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 smtClean="0">
                <a:solidFill>
                  <a:srgbClr val="000000"/>
                </a:solidFill>
              </a:rPr>
              <a:t>Tidsplan</a:t>
            </a:r>
            <a:endParaRPr lang="nb-NO" dirty="0">
              <a:solidFill>
                <a:srgbClr val="00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90663"/>
              </p:ext>
            </p:extLst>
          </p:nvPr>
        </p:nvGraphicFramePr>
        <p:xfrm>
          <a:off x="379037" y="1420261"/>
          <a:ext cx="5230104" cy="520065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615052">
                  <a:extLst>
                    <a:ext uri="{9D8B030D-6E8A-4147-A177-3AD203B41FA5}">
                      <a16:colId xmlns:a16="http://schemas.microsoft.com/office/drawing/2014/main" val="300046400"/>
                    </a:ext>
                  </a:extLst>
                </a:gridCol>
                <a:gridCol w="2615052">
                  <a:extLst>
                    <a:ext uri="{9D8B030D-6E8A-4147-A177-3AD203B41FA5}">
                      <a16:colId xmlns:a16="http://schemas.microsoft.com/office/drawing/2014/main" val="1297496221"/>
                    </a:ext>
                  </a:extLst>
                </a:gridCol>
              </a:tblGrid>
              <a:tr h="386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1050" dirty="0" smtClean="0"/>
                        <a:t>September</a:t>
                      </a:r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4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50" dirty="0" smtClean="0"/>
                        <a:t>Bestilling og samtale om innholdet i egenevalueringen med nivåkoordinatorene</a:t>
                      </a:r>
                    </a:p>
                    <a:p>
                      <a:pPr marL="171450" marR="0" lvl="0" indent="-171450" algn="l" defTabSz="91444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50" dirty="0" smtClean="0"/>
                        <a:t>Orientere</a:t>
                      </a:r>
                      <a:r>
                        <a:rPr lang="nb-NO" sz="1050" baseline="0" dirty="0" smtClean="0"/>
                        <a:t> om evalueringen i Styremøte og Programråd</a:t>
                      </a:r>
                      <a:endParaRPr lang="nb-NO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33136"/>
                  </a:ext>
                </a:extLst>
              </a:tr>
              <a:tr h="386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1050" dirty="0" smtClean="0"/>
                        <a:t>Oktober</a:t>
                      </a:r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46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50" dirty="0" smtClean="0"/>
                        <a:t>Intervju / samtale med studiekonsulenter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050" dirty="0" smtClean="0"/>
                        <a:t>Intervju / samtale med studenter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nb-NO" sz="1050" dirty="0" smtClean="0"/>
                        <a:t>Intervju / samtale med fokusgruppe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64912"/>
                  </a:ext>
                </a:extLst>
              </a:tr>
              <a:tr h="386493">
                <a:tc>
                  <a:txBody>
                    <a:bodyPr/>
                    <a:lstStyle/>
                    <a:p>
                      <a:r>
                        <a:rPr lang="nb-NO" sz="1050" dirty="0" smtClean="0"/>
                        <a:t>November / desember</a:t>
                      </a:r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50" dirty="0" smtClean="0"/>
                        <a:t>Forberedelser til ekstern evaluering – kontakte foreslåtte</a:t>
                      </a:r>
                      <a:endParaRPr lang="nb-NO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703619"/>
                  </a:ext>
                </a:extLst>
              </a:tr>
              <a:tr h="325728">
                <a:tc>
                  <a:txBody>
                    <a:bodyPr/>
                    <a:lstStyle/>
                    <a:p>
                      <a:r>
                        <a:rPr lang="nb-NO" sz="1050" dirty="0" smtClean="0"/>
                        <a:t>Januar / februar</a:t>
                      </a:r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50" dirty="0" smtClean="0"/>
                        <a:t>Utarbeide</a:t>
                      </a:r>
                      <a:r>
                        <a:rPr lang="nb-NO" sz="1050" baseline="0" dirty="0" smtClean="0"/>
                        <a:t> bestilling til eksternt panel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50" baseline="0" dirty="0" smtClean="0"/>
                        <a:t>Egenevaluering v/nivåkoordinator fullført</a:t>
                      </a:r>
                      <a:endParaRPr lang="nb-NO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42924"/>
                  </a:ext>
                </a:extLst>
              </a:tr>
              <a:tr h="386493">
                <a:tc>
                  <a:txBody>
                    <a:bodyPr/>
                    <a:lstStyle/>
                    <a:p>
                      <a:r>
                        <a:rPr lang="nb-NO" sz="1050" dirty="0" smtClean="0"/>
                        <a:t>Februar / mars</a:t>
                      </a:r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50" dirty="0" smtClean="0"/>
                        <a:t>Møte for å utdype</a:t>
                      </a:r>
                      <a:r>
                        <a:rPr lang="nb-NO" sz="1050" baseline="0" dirty="0" smtClean="0"/>
                        <a:t> egenevaluering m/nivåkoordinator, og arbeidsgruppe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50" baseline="0" dirty="0" smtClean="0"/>
                        <a:t>Egenevaluering: endelig rapport (oppsummering for hele programmet) av Line, Yngvild og Esra</a:t>
                      </a:r>
                      <a:endParaRPr lang="nb-NO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42783"/>
                  </a:ext>
                </a:extLst>
              </a:tr>
              <a:tr h="386493">
                <a:tc>
                  <a:txBody>
                    <a:bodyPr/>
                    <a:lstStyle/>
                    <a:p>
                      <a:r>
                        <a:rPr lang="nb-NO" sz="1050" dirty="0" smtClean="0"/>
                        <a:t>Mars</a:t>
                      </a:r>
                      <a:r>
                        <a:rPr lang="nb-NO" sz="1050" baseline="0" dirty="0" smtClean="0"/>
                        <a:t> / april</a:t>
                      </a:r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50" dirty="0" smtClean="0"/>
                        <a:t>Klargjøre materiale til</a:t>
                      </a:r>
                      <a:r>
                        <a:rPr lang="nb-NO" sz="1050" baseline="0" dirty="0" smtClean="0"/>
                        <a:t> ekstern vurdering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50" baseline="0" dirty="0" smtClean="0"/>
                        <a:t>Oppstart: eksternt panel</a:t>
                      </a:r>
                      <a:endParaRPr lang="nb-NO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900148"/>
                  </a:ext>
                </a:extLst>
              </a:tr>
              <a:tr h="386493">
                <a:tc>
                  <a:txBody>
                    <a:bodyPr/>
                    <a:lstStyle/>
                    <a:p>
                      <a:r>
                        <a:rPr lang="nb-NO" sz="1050" dirty="0" smtClean="0"/>
                        <a:t>Juni / september</a:t>
                      </a:r>
                      <a:endParaRPr lang="nb-NO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050" dirty="0" smtClean="0"/>
                        <a:t>Eksternpanel: frist for ferdigstilling av rapport. Legges</a:t>
                      </a:r>
                      <a:r>
                        <a:rPr lang="nb-NO" sz="1050" baseline="0" dirty="0" smtClean="0"/>
                        <a:t> frem i seminar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151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3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66" y="589495"/>
            <a:ext cx="11431664" cy="754068"/>
          </a:xfrm>
        </p:spPr>
        <p:txBody>
          <a:bodyPr/>
          <a:lstStyle/>
          <a:p>
            <a:r>
              <a:rPr lang="nb-NO" dirty="0" smtClean="0"/>
              <a:t>Innspill fra dere</a:t>
            </a:r>
            <a:endParaRPr lang="nb-NO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3"/>
          </p:nvPr>
        </p:nvSpPr>
        <p:spPr>
          <a:xfrm>
            <a:off x="380166" y="1548946"/>
            <a:ext cx="5469089" cy="494749"/>
          </a:xfrm>
        </p:spPr>
        <p:txBody>
          <a:bodyPr/>
          <a:lstStyle/>
          <a:p>
            <a:r>
              <a:rPr lang="nb-NO" dirty="0" smtClean="0"/>
              <a:t>Eksternt panel</a:t>
            </a:r>
            <a:endParaRPr lang="nb-NO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9"/>
          </p:nvPr>
        </p:nvSpPr>
        <p:spPr>
          <a:xfrm>
            <a:off x="380167" y="2446622"/>
            <a:ext cx="5469088" cy="3606512"/>
          </a:xfrm>
        </p:spPr>
        <p:txBody>
          <a:bodyPr/>
          <a:lstStyle/>
          <a:p>
            <a:pPr marL="0" indent="0" fontAlgn="base">
              <a:buNone/>
            </a:pPr>
            <a:r>
              <a:rPr lang="nb-NO" sz="1400" dirty="0"/>
              <a:t>Etter egenevalueringen skal programmet evalueres av et eksternt </a:t>
            </a:r>
            <a:r>
              <a:rPr lang="nb-NO" sz="1400" dirty="0" smtClean="0"/>
              <a:t>panel.</a:t>
            </a:r>
            <a:endParaRPr lang="nb-NO" sz="1400" dirty="0"/>
          </a:p>
          <a:p>
            <a:pPr marL="0" indent="0" fontAlgn="base">
              <a:buNone/>
            </a:pPr>
            <a:r>
              <a:rPr lang="nb-NO" sz="1400" dirty="0"/>
              <a:t>Evalueringspanelet oppnevnes av programeier og skal ha følgende kompetanse:</a:t>
            </a:r>
          </a:p>
          <a:p>
            <a:pPr marL="846146" lvl="1" indent="-285750" fontAlgn="base"/>
            <a:r>
              <a:rPr lang="nb-NO" sz="1400" dirty="0"/>
              <a:t>Panelet skal ha spesialistkompetanse i programmets faglige kjerneområde(r).</a:t>
            </a:r>
          </a:p>
          <a:p>
            <a:pPr marL="846146" lvl="1" indent="-285750" fontAlgn="base"/>
            <a:r>
              <a:rPr lang="nb-NO" sz="1400" dirty="0"/>
              <a:t>Panelet skal ha kompetanse fra undervisning og/eller forskningsveiledning.</a:t>
            </a:r>
          </a:p>
          <a:p>
            <a:pPr marL="846146" lvl="1" indent="-285750" fontAlgn="base"/>
            <a:r>
              <a:rPr lang="nb-NO" sz="1400" dirty="0"/>
              <a:t>Panelet skal ha minst én deltaker som er student/</a:t>
            </a:r>
            <a:r>
              <a:rPr lang="nb-NO" sz="1400" dirty="0" err="1"/>
              <a:t>ph.d</a:t>
            </a:r>
            <a:r>
              <a:rPr lang="nb-NO" sz="1400" dirty="0"/>
              <a:t>.-kandidat.</a:t>
            </a:r>
          </a:p>
          <a:p>
            <a:pPr marL="846146" lvl="1" indent="-285750" fontAlgn="base"/>
            <a:r>
              <a:rPr lang="nb-NO" sz="1400" dirty="0"/>
              <a:t>Panelet skal ha minst én deltaker fra arbeids- eller samfunnsliv.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6342740" y="1548945"/>
            <a:ext cx="5469089" cy="494749"/>
          </a:xfrm>
        </p:spPr>
        <p:txBody>
          <a:bodyPr/>
          <a:lstStyle/>
          <a:p>
            <a:r>
              <a:rPr lang="nb-NO" dirty="0" smtClean="0"/>
              <a:t>Studentintervju</a:t>
            </a:r>
            <a:endParaRPr lang="nb-NO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31"/>
          </p:nvPr>
        </p:nvSpPr>
        <p:spPr>
          <a:xfrm>
            <a:off x="6342741" y="2446622"/>
            <a:ext cx="5469089" cy="361227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nb-NO" sz="1400" dirty="0" smtClean="0"/>
              <a:t>2 </a:t>
            </a:r>
            <a:r>
              <a:rPr lang="nb-NO" sz="1400" dirty="0"/>
              <a:t>studenter pr. studieretning til ett felles møte. Vi vil snakke med 3</a:t>
            </a:r>
            <a:r>
              <a:rPr lang="nb-NO" sz="1400" dirty="0" smtClean="0"/>
              <a:t>. semesterstudenter </a:t>
            </a:r>
            <a:r>
              <a:rPr lang="nb-NO" sz="1400" dirty="0"/>
              <a:t>som er </a:t>
            </a:r>
            <a:r>
              <a:rPr lang="nb-NO" sz="1400" dirty="0" smtClean="0"/>
              <a:t>engasjerte</a:t>
            </a:r>
            <a:r>
              <a:rPr lang="nb-NO" sz="1400" dirty="0"/>
              <a:t>, </a:t>
            </a:r>
            <a:r>
              <a:rPr lang="nb-NO" sz="1400" dirty="0" smtClean="0"/>
              <a:t>reflekterte (ikke </a:t>
            </a:r>
            <a:r>
              <a:rPr lang="nb-NO" sz="1400" dirty="0"/>
              <a:t>nødvendigvis akademisk </a:t>
            </a:r>
            <a:r>
              <a:rPr lang="nb-NO" sz="1400" dirty="0" smtClean="0"/>
              <a:t>sterkeste)!</a:t>
            </a:r>
          </a:p>
          <a:p>
            <a:pPr lvl="1">
              <a:lnSpc>
                <a:spcPct val="150000"/>
              </a:lnSpc>
            </a:pPr>
            <a:r>
              <a:rPr lang="nb-NO" sz="1400" dirty="0" smtClean="0"/>
              <a:t>Anniken skal gjennomføre et fokusgruppeintervju og ønsker å komme i </a:t>
            </a:r>
            <a:r>
              <a:rPr lang="nb-NO" sz="1400" dirty="0"/>
              <a:t>kontakt med 2 studenter pr. studieretning som har fullført masterstudiet.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uiExpand="1" build="allAtOnce"/>
      <p:bldP spid="18" grpId="0" build="p"/>
      <p:bldP spid="1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JAJEJYK5CVUX-448798232-24</_dlc_DocId>
    <_dlc_DocIdUrl xmlns="e5e35b8c-bb2a-40e7-acd7-beed1d1f14b8">
      <Url>https://uio.sharepoint.com/sites/GrafiskUttrykk/_layouts/15/DocIdRedir.aspx?ID=JAJEJYK5CVUX-448798232-24</Url>
      <Description>JAJEJYK5CVUX-448798232-24</Description>
    </_dlc_DocIdUrl>
  </documentManagement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D8A915-AA81-4F8E-B37E-5EA87AF7FE4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4E5BA8C-06B1-4CFA-9518-EB6DB849D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purl.org/dc/elements/1.1/"/>
    <ds:schemaRef ds:uri="http://schemas.microsoft.com/office/2006/metadata/properties"/>
    <ds:schemaRef ds:uri="45a9c032-1c21-4297-bc4a-1b0e359a6c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5e35b8c-bb2a-40e7-acd7-beed1d1f14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Norsk</Template>
  <TotalTime>113</TotalTime>
  <Words>514</Words>
  <Application>Microsoft Office PowerPoint</Application>
  <PresentationFormat>Widescreen</PresentationFormat>
  <Paragraphs>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Arial, sans-serif</vt:lpstr>
      <vt:lpstr>Calibri</vt:lpstr>
      <vt:lpstr>Courier New</vt:lpstr>
      <vt:lpstr>Office Theme</vt:lpstr>
      <vt:lpstr>Velkommen til møte om programevaluering</vt:lpstr>
      <vt:lpstr>Innhold i programevalueringen</vt:lpstr>
      <vt:lpstr>Grunnlagsmateriale </vt:lpstr>
      <vt:lpstr>Tilbakemeldinger og kommentarer</vt:lpstr>
      <vt:lpstr>PowerPoint Presentation</vt:lpstr>
      <vt:lpstr>Innspill fra dere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møte om programevaluering</dc:title>
  <dc:creator>Esra Boncuk</dc:creator>
  <cp:lastModifiedBy>Esra Boncuk</cp:lastModifiedBy>
  <cp:revision>13</cp:revision>
  <cp:lastPrinted>2021-09-20T14:48:24Z</cp:lastPrinted>
  <dcterms:created xsi:type="dcterms:W3CDTF">2021-09-20T13:28:08Z</dcterms:created>
  <dcterms:modified xsi:type="dcterms:W3CDTF">2021-09-21T09:40:46Z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60f82c51-e997-4246-8d27-ec3536cdfe10</vt:lpwstr>
  </property>
</Properties>
</file>