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8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8DA8-A6DA-4826-9E16-A6416CAAB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91DFF-252B-4DA6-8436-4498CB077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35B24-34F6-4323-9EDD-07A52C56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E451D-FC98-4578-A37E-2285E3CE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2AE30-06DC-4184-9AA4-C68C783A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407B-D72F-4B07-B14E-A0B4BEB3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639B9-A599-4D56-B6C1-0E85BB856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44D9-7405-4D04-9B73-6BE19BAB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3BD43-BEBD-4341-8079-609FE9AD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2FF01-6CDA-4A75-8DE0-DC205139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F6E92-7955-4736-AC69-2DFCB3EC0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BD2D5-01F7-4D50-98B6-E21FDB668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54DFD-54CB-4B54-B1FA-30503A9A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378C5-DA87-4AD1-90E5-BB421055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5D486-86DC-4584-9875-7E3ED6A0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3592-F26C-4863-A689-D4D30E56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7CBED-A3FA-4B31-8617-EC183E41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EBC73-218D-4238-8105-BA3AF619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B75CA-F73C-4404-832F-AADB83CF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20DA0-683C-433C-BA2A-5C5AF362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2CA1-8353-438B-8613-445ED90D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9296E-D61D-42F1-AA0C-164982215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D294-9C21-4F8B-B7D3-5D3D7158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2189-E1FF-4487-ADFF-C4AE4799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1FAE2-4133-4D54-8260-345F5D6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4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1CE5-FEF7-49D2-AAA0-1EFF4295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95447-C44F-4C10-AE44-20FDBED57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7709F-46DF-4F53-8643-4AB7D9D92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1F9AB-A80C-4494-8CFA-5E4C8BD1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EEB7B-34BA-415D-BD77-2B8D52D2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9A61C-6A4D-46F1-AF20-D664A02A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DD22-319A-4649-AC47-DF0D88D3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07A1D-0685-4C0C-AD30-3BCD46F68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6C973-3165-475F-89EB-8A40BDBC0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379D7-D886-41F2-AB2A-508BF9CEE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934D5-E833-4A74-AC4F-84B0A21BE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C73CE-0E7E-4224-9755-83FEEBF7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31A07-0DEE-4D40-B9C2-CBA33FFB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DFA7F-5898-44D9-960F-A80981D8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F574-4256-424B-96D1-409FE9D3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E365B-F132-443F-843C-AC6C7851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3EE69-E807-475A-A825-6E07E042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E06D7-7197-4999-B510-8FA13C61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6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6233E-F5E1-4E25-A64B-2B51E06D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83B02-FED6-470A-A260-25D9D2E8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22B6A-4DF5-42A3-9FA4-40CFE03A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B5CB-F5A6-431B-8299-14D55604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29A3-8DBE-4065-9349-1BF7E1B18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86D8E-CD39-4605-9F0F-D7C548BD4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26E38-A939-4F7A-85DA-490F0BA8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39A76-15D7-4063-8C1C-AC019316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35538-71A3-4B8F-AF71-7D4901D4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6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D910-27D3-4C60-9427-6E1C6572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B210C-24CA-4C59-B17B-19C7136C9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190A-FD3B-4F81-9477-0EFD87227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056CF-DB87-465C-92E1-3346E262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AA7C4-752F-4E70-8D20-E03A35AF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590B0-2F01-405B-8D93-E26CBA2A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4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7ED43-276F-4027-BEDE-0CE5D490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6A907-5AE7-4D04-9513-AEA9036C2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F3919-55C8-4BB4-A467-5AC6114D1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CC0F-4088-42CA-BC80-E1CC4E9B0898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0126C-61A5-4CF5-815E-2F6CDD361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9DE45-54CD-4A1D-8A22-46DB2FC22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DC70-3286-406E-99D4-7D16EC2DE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8DC7-7500-40E7-A95C-D942EC93B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52" y="1122363"/>
            <a:ext cx="11427050" cy="1272775"/>
          </a:xfrm>
        </p:spPr>
        <p:txBody>
          <a:bodyPr/>
          <a:lstStyle/>
          <a:p>
            <a:r>
              <a:rPr lang="nb-NO" dirty="0"/>
              <a:t>Evaluation </a:t>
            </a:r>
            <a:r>
              <a:rPr lang="nb-NO" dirty="0" err="1"/>
              <a:t>of</a:t>
            </a:r>
            <a:r>
              <a:rPr lang="nb-NO" dirty="0"/>
              <a:t> IPED Master Program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46AA5-7856-45F1-BBF6-034228CE3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5B161-5080-41E9-9974-815C9D7FD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7" y="3151959"/>
            <a:ext cx="12192000" cy="30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3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EE7670-2061-4B70-ABC6-9BAEC4A6A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364767"/>
              </p:ext>
            </p:extLst>
          </p:nvPr>
        </p:nvGraphicFramePr>
        <p:xfrm>
          <a:off x="899532" y="467498"/>
          <a:ext cx="10378068" cy="6127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805">
                  <a:extLst>
                    <a:ext uri="{9D8B030D-6E8A-4147-A177-3AD203B41FA5}">
                      <a16:colId xmlns:a16="http://schemas.microsoft.com/office/drawing/2014/main" val="3244854301"/>
                    </a:ext>
                  </a:extLst>
                </a:gridCol>
                <a:gridCol w="2886081">
                  <a:extLst>
                    <a:ext uri="{9D8B030D-6E8A-4147-A177-3AD203B41FA5}">
                      <a16:colId xmlns:a16="http://schemas.microsoft.com/office/drawing/2014/main" val="2889850327"/>
                    </a:ext>
                  </a:extLst>
                </a:gridCol>
                <a:gridCol w="1990025">
                  <a:extLst>
                    <a:ext uri="{9D8B030D-6E8A-4147-A177-3AD203B41FA5}">
                      <a16:colId xmlns:a16="http://schemas.microsoft.com/office/drawing/2014/main" val="3970404258"/>
                    </a:ext>
                  </a:extLst>
                </a:gridCol>
                <a:gridCol w="2162096">
                  <a:extLst>
                    <a:ext uri="{9D8B030D-6E8A-4147-A177-3AD203B41FA5}">
                      <a16:colId xmlns:a16="http://schemas.microsoft.com/office/drawing/2014/main" val="3693965720"/>
                    </a:ext>
                  </a:extLst>
                </a:gridCol>
                <a:gridCol w="2076061">
                  <a:extLst>
                    <a:ext uri="{9D8B030D-6E8A-4147-A177-3AD203B41FA5}">
                      <a16:colId xmlns:a16="http://schemas.microsoft.com/office/drawing/2014/main" val="3949993753"/>
                    </a:ext>
                  </a:extLst>
                </a:gridCol>
              </a:tblGrid>
              <a:tr h="39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UDO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PPR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KULA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KDL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4260883718"/>
                  </a:ext>
                </a:extLst>
              </a:tr>
              <a:tr h="348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en-US" sz="1600" baseline="30000" dirty="0">
                          <a:effectLst/>
                        </a:rPr>
                        <a:t>st</a:t>
                      </a:r>
                      <a:r>
                        <a:rPr lang="en-US" sz="1600" dirty="0">
                          <a:effectLst/>
                        </a:rPr>
                        <a:t> Semester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 ECTS General Introduction to Pedagogy as field of Research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32994"/>
                  </a:ext>
                </a:extLst>
              </a:tr>
              <a:tr h="72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20 ECTS Stream specific introductory 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20 ECTS Stream specific introductory 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 ECTS Stream specific introductory 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20 ECTS Stream specific introductory 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3703647340"/>
                  </a:ext>
                </a:extLst>
              </a:tr>
              <a:tr h="348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en-US" sz="1600" baseline="30000">
                          <a:effectLst/>
                        </a:rPr>
                        <a:t>nd</a:t>
                      </a:r>
                      <a:r>
                        <a:rPr lang="en-US" sz="1600">
                          <a:effectLst/>
                        </a:rPr>
                        <a:t> semester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 ECTS Methodology, Theory of Science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268599"/>
                  </a:ext>
                </a:extLst>
              </a:tr>
              <a:tr h="72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 ECTS Stream specific specialization 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15 ECTS Stream specific specialization 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 ECTS Stream specific specialization 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15 ECTS Stream specific specialization 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56232000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internship in research groups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Internship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 ECTS Internship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Internship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3660551902"/>
                  </a:ext>
                </a:extLst>
              </a:tr>
              <a:tr h="550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en-US" sz="1600" baseline="30000">
                          <a:effectLst/>
                        </a:rPr>
                        <a:t>rd</a:t>
                      </a:r>
                      <a:r>
                        <a:rPr lang="en-US" sz="1600">
                          <a:effectLst/>
                        </a:rPr>
                        <a:t> semester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 ECTS Methods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Organized as “Methods Buffet” (selected topics)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00374"/>
                  </a:ext>
                </a:extLst>
              </a:tr>
              <a:tr h="219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Thesis Preparation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791028"/>
                  </a:ext>
                </a:extLst>
              </a:tr>
              <a:tr h="682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 ECTS Stream specific specialization 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 ECTS Stream specific specialization 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 ECTS Stream specific specialization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 ECTS Stream specific specialization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606828063"/>
                  </a:ext>
                </a:extLst>
              </a:tr>
              <a:tr h="187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 ECTS Internship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817442"/>
                  </a:ext>
                </a:extLst>
              </a:tr>
              <a:tr h="448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5 ETCS practical experience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Internship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Internship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2569964732"/>
                  </a:ext>
                </a:extLst>
              </a:tr>
              <a:tr h="1052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semester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30 ECTS Master Thesis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15217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4E3F952-BE27-428C-8D56-4409D3121D38}"/>
              </a:ext>
            </a:extLst>
          </p:cNvPr>
          <p:cNvSpPr/>
          <p:nvPr/>
        </p:nvSpPr>
        <p:spPr>
          <a:xfrm>
            <a:off x="673768" y="1955132"/>
            <a:ext cx="10852485" cy="1305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F1BEAD-3B50-4F94-A6A4-56A8A1CCAE31}"/>
              </a:ext>
            </a:extLst>
          </p:cNvPr>
          <p:cNvSpPr/>
          <p:nvPr/>
        </p:nvSpPr>
        <p:spPr>
          <a:xfrm>
            <a:off x="415089" y="3260558"/>
            <a:ext cx="11538285" cy="2292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C65E32-39BC-4273-92EF-BE83FEE582D4}"/>
              </a:ext>
            </a:extLst>
          </p:cNvPr>
          <p:cNvSpPr/>
          <p:nvPr/>
        </p:nvSpPr>
        <p:spPr>
          <a:xfrm>
            <a:off x="415089" y="5552574"/>
            <a:ext cx="11327732" cy="11069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EE7670-2061-4B70-ABC6-9BAEC4A6AAF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99532" y="467498"/>
          <a:ext cx="10378068" cy="6188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805">
                  <a:extLst>
                    <a:ext uri="{9D8B030D-6E8A-4147-A177-3AD203B41FA5}">
                      <a16:colId xmlns:a16="http://schemas.microsoft.com/office/drawing/2014/main" val="3244854301"/>
                    </a:ext>
                  </a:extLst>
                </a:gridCol>
                <a:gridCol w="2886081">
                  <a:extLst>
                    <a:ext uri="{9D8B030D-6E8A-4147-A177-3AD203B41FA5}">
                      <a16:colId xmlns:a16="http://schemas.microsoft.com/office/drawing/2014/main" val="2889850327"/>
                    </a:ext>
                  </a:extLst>
                </a:gridCol>
                <a:gridCol w="1990025">
                  <a:extLst>
                    <a:ext uri="{9D8B030D-6E8A-4147-A177-3AD203B41FA5}">
                      <a16:colId xmlns:a16="http://schemas.microsoft.com/office/drawing/2014/main" val="3970404258"/>
                    </a:ext>
                  </a:extLst>
                </a:gridCol>
                <a:gridCol w="2162096">
                  <a:extLst>
                    <a:ext uri="{9D8B030D-6E8A-4147-A177-3AD203B41FA5}">
                      <a16:colId xmlns:a16="http://schemas.microsoft.com/office/drawing/2014/main" val="3693965720"/>
                    </a:ext>
                  </a:extLst>
                </a:gridCol>
                <a:gridCol w="2076061">
                  <a:extLst>
                    <a:ext uri="{9D8B030D-6E8A-4147-A177-3AD203B41FA5}">
                      <a16:colId xmlns:a16="http://schemas.microsoft.com/office/drawing/2014/main" val="3949993753"/>
                    </a:ext>
                  </a:extLst>
                </a:gridCol>
              </a:tblGrid>
              <a:tr h="39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UDO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PPR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KULA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KDL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4260883718"/>
                  </a:ext>
                </a:extLst>
              </a:tr>
              <a:tr h="348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en-US" sz="1600" baseline="30000" dirty="0">
                          <a:effectLst/>
                        </a:rPr>
                        <a:t>st</a:t>
                      </a:r>
                      <a:r>
                        <a:rPr lang="en-US" sz="1600" dirty="0">
                          <a:effectLst/>
                        </a:rPr>
                        <a:t> Semester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 ECTS General Introduction to Pedagogy as field of Research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32994"/>
                  </a:ext>
                </a:extLst>
              </a:tr>
              <a:tr h="72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20 ECTS Stream specific introductory 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20 ECTS Stream specific introductory 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 ECTS Stream specific introductory 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20 ECTS Stream specific introductory 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3703647340"/>
                  </a:ext>
                </a:extLst>
              </a:tr>
              <a:tr h="348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en-US" sz="1600" baseline="30000">
                          <a:effectLst/>
                        </a:rPr>
                        <a:t>nd</a:t>
                      </a:r>
                      <a:r>
                        <a:rPr lang="en-US" sz="1600">
                          <a:effectLst/>
                        </a:rPr>
                        <a:t> semester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 ECTS Methodology, Theory of Science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268599"/>
                  </a:ext>
                </a:extLst>
              </a:tr>
              <a:tr h="72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 ECTS Stream specific specialization 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15 ECTS Stream specific specialization 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 ECTS Stream specific specialization 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15 ECTS Stream specific specialization 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56232000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internship in research groups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Internship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 ECTS Internship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Internship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3660551902"/>
                  </a:ext>
                </a:extLst>
              </a:tr>
              <a:tr h="550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en-US" sz="1600" baseline="30000">
                          <a:effectLst/>
                        </a:rPr>
                        <a:t>rd</a:t>
                      </a:r>
                      <a:r>
                        <a:rPr lang="en-US" sz="1600">
                          <a:effectLst/>
                        </a:rPr>
                        <a:t> semester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 ECTS Methods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Organized as “Methods Buffet” (selected topics)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00374"/>
                  </a:ext>
                </a:extLst>
              </a:tr>
              <a:tr h="219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Thesis Preparation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791028"/>
                  </a:ext>
                </a:extLst>
              </a:tr>
              <a:tr h="682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 ECTS Stream specific specialization 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 ECTS Stream specific specialization 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 ECTS Stream specific specialization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topics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 ECTS Stream specific specialization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topics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606828063"/>
                  </a:ext>
                </a:extLst>
              </a:tr>
              <a:tr h="187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 ECTS Internship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817442"/>
                  </a:ext>
                </a:extLst>
              </a:tr>
              <a:tr h="448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5 ETCS practical experience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Internship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 ECTS Internship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extLst>
                  <a:ext uri="{0D108BD9-81ED-4DB2-BD59-A6C34878D82A}">
                    <a16:rowId xmlns:a16="http://schemas.microsoft.com/office/drawing/2014/main" val="2569964732"/>
                  </a:ext>
                </a:extLst>
              </a:tr>
              <a:tr h="1052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semester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30 ECTS Master Thesis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410" marR="32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152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41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Task Management? Definitions &amp; Examples | Airtable Blog">
            <a:extLst>
              <a:ext uri="{FF2B5EF4-FFF2-40B4-BE49-F238E27FC236}">
                <a16:creationId xmlns:a16="http://schemas.microsoft.com/office/drawing/2014/main" id="{BA1092E0-D4AE-4DFF-9D87-52722B4F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0F30A1-6FE1-431C-B25B-AADB4A7E2CC2}"/>
              </a:ext>
            </a:extLst>
          </p:cNvPr>
          <p:cNvSpPr/>
          <p:nvPr/>
        </p:nvSpPr>
        <p:spPr>
          <a:xfrm>
            <a:off x="6503631" y="527767"/>
            <a:ext cx="3669999" cy="4710600"/>
          </a:xfrm>
          <a:prstGeom prst="rect">
            <a:avLst/>
          </a:prstGeom>
          <a:solidFill>
            <a:srgbClr val="FFFFFF">
              <a:alpha val="6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4960">
              <a:defRPr/>
            </a:pPr>
            <a:endParaRPr lang="en-US" sz="179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C690B1-E026-498E-9480-97846AB3EB22}"/>
              </a:ext>
            </a:extLst>
          </p:cNvPr>
          <p:cNvSpPr/>
          <p:nvPr/>
        </p:nvSpPr>
        <p:spPr>
          <a:xfrm>
            <a:off x="1749493" y="527767"/>
            <a:ext cx="3980747" cy="4710599"/>
          </a:xfrm>
          <a:prstGeom prst="rect">
            <a:avLst/>
          </a:prstGeom>
          <a:solidFill>
            <a:srgbClr val="FFFFFF">
              <a:alpha val="6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4960">
              <a:defRPr/>
            </a:pPr>
            <a:endParaRPr lang="en-US" sz="179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9873D-345D-492E-A182-BD95EFD3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461" y="750735"/>
            <a:ext cx="3584015" cy="442337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The Task: </a:t>
            </a:r>
            <a:r>
              <a:rPr lang="nb-NO" sz="2400" dirty="0"/>
              <a:t>Evaluation </a:t>
            </a:r>
            <a:r>
              <a:rPr lang="nb-NO" sz="2400" dirty="0" err="1"/>
              <a:t>of</a:t>
            </a:r>
            <a:endParaRPr lang="nb-NO" sz="2400" dirty="0"/>
          </a:p>
          <a:p>
            <a:pPr marL="0" indent="0" fontAlgn="base">
              <a:buNone/>
            </a:pPr>
            <a:endParaRPr lang="en-US" sz="2400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2400" dirty="0"/>
              <a:t>The “wholeness and connectedness” of the Program</a:t>
            </a:r>
            <a:endParaRPr lang="en-US" sz="2400" dirty="0">
              <a:effectLst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2400" dirty="0"/>
              <a:t>The Master Thesis and The Method Subject</a:t>
            </a:r>
            <a:endParaRPr lang="en-US" sz="2400" dirty="0">
              <a:effectLst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2400" dirty="0" err="1"/>
              <a:t>Worklife</a:t>
            </a:r>
            <a:r>
              <a:rPr lang="en-US" sz="2400" dirty="0"/>
              <a:t> Relevance</a:t>
            </a:r>
            <a:endParaRPr lang="en-US" sz="2400" dirty="0">
              <a:effectLst/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2400" dirty="0"/>
              <a:t>Internationalization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CCFED8-BAA9-4C0D-B2E1-8B7FD1EF510F}"/>
              </a:ext>
            </a:extLst>
          </p:cNvPr>
          <p:cNvSpPr txBox="1">
            <a:spLocks/>
          </p:cNvSpPr>
          <p:nvPr/>
        </p:nvSpPr>
        <p:spPr>
          <a:xfrm>
            <a:off x="6701127" y="666402"/>
            <a:ext cx="3584015" cy="471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dirty="0"/>
              <a:t>The Panel</a:t>
            </a:r>
          </a:p>
          <a:p>
            <a:pPr marL="0" indent="0">
              <a:buNone/>
            </a:pPr>
            <a:r>
              <a:rPr lang="nb-NO" b="1" dirty="0"/>
              <a:t>Bente Elkjær, </a:t>
            </a:r>
            <a:r>
              <a:rPr lang="nb-NO" dirty="0"/>
              <a:t>professor at Aarhus Universitet</a:t>
            </a:r>
          </a:p>
          <a:p>
            <a:pPr marL="0" indent="0">
              <a:buNone/>
            </a:pPr>
            <a:r>
              <a:rPr lang="en-US" b="1" dirty="0"/>
              <a:t>Birgit Schaffar-Kronqvist</a:t>
            </a:r>
            <a:r>
              <a:rPr lang="en-US" dirty="0"/>
              <a:t>, </a:t>
            </a:r>
            <a:r>
              <a:rPr lang="en-US" dirty="0" err="1"/>
              <a:t>Universitetslektor</a:t>
            </a:r>
            <a:r>
              <a:rPr lang="en-US" dirty="0"/>
              <a:t> at University of Helsinki</a:t>
            </a:r>
          </a:p>
          <a:p>
            <a:pPr marL="0" indent="0">
              <a:buNone/>
            </a:pPr>
            <a:r>
              <a:rPr lang="en-US" b="1" dirty="0"/>
              <a:t>Thomas Hillman</a:t>
            </a:r>
            <a:r>
              <a:rPr lang="en-US" dirty="0"/>
              <a:t>, professor at </a:t>
            </a:r>
            <a:r>
              <a:rPr lang="en-US" dirty="0" err="1"/>
              <a:t>Gøteborgs</a:t>
            </a:r>
            <a:r>
              <a:rPr lang="en-US" dirty="0"/>
              <a:t> </a:t>
            </a:r>
            <a:r>
              <a:rPr lang="en-US" dirty="0" err="1"/>
              <a:t>Universitet</a:t>
            </a:r>
            <a:endParaRPr lang="en-US" dirty="0"/>
          </a:p>
          <a:p>
            <a:pPr marL="0" indent="0">
              <a:buNone/>
            </a:pPr>
            <a:r>
              <a:rPr lang="nb-NO" b="1" dirty="0"/>
              <a:t>Ulrika Wolff</a:t>
            </a:r>
            <a:r>
              <a:rPr lang="nb-NO" dirty="0"/>
              <a:t>, professor at Gøteborgs Universitet</a:t>
            </a:r>
          </a:p>
          <a:p>
            <a:pPr marL="0" indent="0">
              <a:buNone/>
            </a:pPr>
            <a:r>
              <a:rPr lang="en-US" b="1" dirty="0"/>
              <a:t>Hanne Mette Lund Dromnes</a:t>
            </a:r>
            <a:r>
              <a:rPr lang="en-US" dirty="0"/>
              <a:t>, student representative</a:t>
            </a:r>
          </a:p>
          <a:p>
            <a:pPr marL="0" indent="0">
              <a:buNone/>
            </a:pPr>
            <a:r>
              <a:rPr lang="en-US" b="1" dirty="0"/>
              <a:t>Gunnar Schei</a:t>
            </a:r>
            <a:r>
              <a:rPr lang="en-US" dirty="0"/>
              <a:t>, Director Global Learning at TechnipFMC</a:t>
            </a:r>
          </a:p>
        </p:txBody>
      </p:sp>
    </p:spTree>
    <p:extLst>
      <p:ext uri="{BB962C8B-B14F-4D97-AF65-F5344CB8AC3E}">
        <p14:creationId xmlns:p14="http://schemas.microsoft.com/office/powerpoint/2010/main" val="23284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50+ Not-Boring Questions To Connect And Get To Know Someone">
            <a:extLst>
              <a:ext uri="{FF2B5EF4-FFF2-40B4-BE49-F238E27FC236}">
                <a16:creationId xmlns:a16="http://schemas.microsoft.com/office/drawing/2014/main" id="{AA8AF90E-2C0E-40F1-A3DA-70392FD5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7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20A6F9-E674-4155-8C8B-A73864A0AED9}"/>
              </a:ext>
            </a:extLst>
          </p:cNvPr>
          <p:cNvSpPr/>
          <p:nvPr/>
        </p:nvSpPr>
        <p:spPr>
          <a:xfrm>
            <a:off x="641806" y="612250"/>
            <a:ext cx="5914938" cy="3697480"/>
          </a:xfrm>
          <a:prstGeom prst="rect">
            <a:avLst/>
          </a:prstGeom>
          <a:solidFill>
            <a:srgbClr val="FFFFFF">
              <a:alpha val="6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4960">
              <a:defRPr/>
            </a:pPr>
            <a:endParaRPr lang="en-US" sz="179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2F8EA-4CD8-43E4-98B4-62EDBC15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5614" cy="1325563"/>
          </a:xfrm>
        </p:spPr>
        <p:txBody>
          <a:bodyPr/>
          <a:lstStyle/>
          <a:p>
            <a:r>
              <a:rPr lang="nb-NO" dirty="0"/>
              <a:t>One program?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49AB-A61F-48FD-AA45-9F1B859D3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7158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4 separate </a:t>
            </a:r>
            <a:r>
              <a:rPr lang="nb-NO" dirty="0" err="1"/>
              <a:t>streams</a:t>
            </a:r>
            <a:endParaRPr lang="nb-NO" dirty="0"/>
          </a:p>
          <a:p>
            <a:pPr marL="0" indent="0">
              <a:buNone/>
            </a:pP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academic</a:t>
            </a:r>
            <a:r>
              <a:rPr lang="nb-NO" dirty="0"/>
              <a:t> </a:t>
            </a:r>
            <a:r>
              <a:rPr lang="nb-NO" dirty="0" err="1"/>
              <a:t>commonalities</a:t>
            </a:r>
            <a:endParaRPr lang="nb-NO" dirty="0"/>
          </a:p>
          <a:p>
            <a:pPr marL="0" indent="0">
              <a:buNone/>
            </a:pPr>
            <a:r>
              <a:rPr lang="nb-NO" dirty="0" err="1"/>
              <a:t>Vision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reality</a:t>
            </a:r>
            <a:r>
              <a:rPr lang="nb-NO" dirty="0"/>
              <a:t>?</a:t>
            </a:r>
          </a:p>
          <a:p>
            <a:pPr marL="0" indent="0">
              <a:buNone/>
            </a:pP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integration</a:t>
            </a:r>
            <a:r>
              <a:rPr lang="nb-NO" dirty="0"/>
              <a:t> </a:t>
            </a:r>
            <a:r>
              <a:rPr lang="nb-NO" dirty="0" err="1"/>
              <a:t>could</a:t>
            </a:r>
            <a:r>
              <a:rPr lang="nb-NO" dirty="0"/>
              <a:t>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nking About Difficult Tasks in This Simple Way Will Forever Change How  You and Your Team Tackle Them | Inc.com">
            <a:extLst>
              <a:ext uri="{FF2B5EF4-FFF2-40B4-BE49-F238E27FC236}">
                <a16:creationId xmlns:a16="http://schemas.microsoft.com/office/drawing/2014/main" id="{9DF920E0-A5D2-496B-9292-66322CE2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67E70C-C61C-4C40-A761-73C3EDE34136}"/>
              </a:ext>
            </a:extLst>
          </p:cNvPr>
          <p:cNvSpPr/>
          <p:nvPr/>
        </p:nvSpPr>
        <p:spPr>
          <a:xfrm>
            <a:off x="6271492" y="630723"/>
            <a:ext cx="5698836" cy="5788550"/>
          </a:xfrm>
          <a:prstGeom prst="rect">
            <a:avLst/>
          </a:prstGeom>
          <a:solidFill>
            <a:srgbClr val="FFFFFF">
              <a:alpha val="6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4960">
              <a:defRPr/>
            </a:pPr>
            <a:endParaRPr lang="en-US" sz="179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0C9E1-44F8-4C92-8037-98B6C736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346" y="365125"/>
            <a:ext cx="4814454" cy="1325563"/>
          </a:xfrm>
        </p:spPr>
        <p:txBody>
          <a:bodyPr/>
          <a:lstStyle/>
          <a:p>
            <a:r>
              <a:rPr lang="nb-NO" dirty="0"/>
              <a:t>Method </a:t>
            </a:r>
            <a:r>
              <a:rPr lang="nb-NO" dirty="0" err="1"/>
              <a:t>subject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AB420-7F7D-457F-BE88-1E7CD2117EFE}"/>
              </a:ext>
            </a:extLst>
          </p:cNvPr>
          <p:cNvSpPr txBox="1"/>
          <p:nvPr/>
        </p:nvSpPr>
        <p:spPr>
          <a:xfrm>
            <a:off x="6539346" y="1586954"/>
            <a:ext cx="52739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/>
              <a:t>Extensive</a:t>
            </a:r>
            <a:r>
              <a:rPr lang="nb-NO" sz="2800" dirty="0"/>
              <a:t> </a:t>
            </a:r>
            <a:r>
              <a:rPr lang="nb-NO" sz="2800" dirty="0" err="1"/>
              <a:t>discussions</a:t>
            </a:r>
            <a:endParaRPr lang="nb-NO" sz="2800" dirty="0"/>
          </a:p>
          <a:p>
            <a:endParaRPr lang="nb-NO" sz="2800" dirty="0"/>
          </a:p>
          <a:p>
            <a:r>
              <a:rPr lang="nb-NO" sz="2800" dirty="0" err="1"/>
              <a:t>Scale</a:t>
            </a:r>
            <a:r>
              <a:rPr lang="nb-NO" sz="2800" dirty="0"/>
              <a:t> </a:t>
            </a:r>
            <a:r>
              <a:rPr lang="nb-NO" sz="2800" dirty="0" err="1"/>
              <a:t>down</a:t>
            </a:r>
            <a:r>
              <a:rPr lang="nb-NO" sz="2800" dirty="0"/>
              <a:t> PED4011 to 10 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2nd semester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err="1"/>
              <a:t>Theory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science</a:t>
            </a:r>
          </a:p>
          <a:p>
            <a:pPr lvl="1"/>
            <a:endParaRPr lang="nb-NO" sz="2800" dirty="0"/>
          </a:p>
          <a:p>
            <a:r>
              <a:rPr lang="nb-NO" sz="2800" dirty="0"/>
              <a:t>«Methods buffet» 10-15 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800" dirty="0"/>
              <a:t>3rd semester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800" dirty="0"/>
              <a:t>50/50 </a:t>
            </a:r>
            <a:r>
              <a:rPr lang="nb-NO" sz="2800" dirty="0" err="1"/>
              <a:t>qual</a:t>
            </a:r>
            <a:r>
              <a:rPr lang="nb-NO" sz="2800" dirty="0"/>
              <a:t>./</a:t>
            </a:r>
            <a:r>
              <a:rPr lang="nb-NO" sz="2800" dirty="0" err="1"/>
              <a:t>quant</a:t>
            </a:r>
            <a:r>
              <a:rPr lang="nb-NO" sz="2800" dirty="0"/>
              <a:t>. Methods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2800" dirty="0" err="1"/>
              <a:t>Elective</a:t>
            </a:r>
            <a:r>
              <a:rPr lang="nb-NO" sz="2800" dirty="0"/>
              <a:t> </a:t>
            </a:r>
            <a:r>
              <a:rPr lang="nb-NO" sz="2800" dirty="0" err="1"/>
              <a:t>subjects</a:t>
            </a: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35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of a printed MBA thesis">
            <a:extLst>
              <a:ext uri="{FF2B5EF4-FFF2-40B4-BE49-F238E27FC236}">
                <a16:creationId xmlns:a16="http://schemas.microsoft.com/office/drawing/2014/main" id="{89B88A24-5D90-4EC5-8B64-7BA6CA3C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"/>
                    </a14:imgEffect>
                    <a14:imgEffect>
                      <a14:saturation sa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873306" cy="67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332743-90EC-4DCD-B390-05CC89B51A67}"/>
              </a:ext>
            </a:extLst>
          </p:cNvPr>
          <p:cNvSpPr/>
          <p:nvPr/>
        </p:nvSpPr>
        <p:spPr>
          <a:xfrm>
            <a:off x="641806" y="612250"/>
            <a:ext cx="6442485" cy="3470223"/>
          </a:xfrm>
          <a:prstGeom prst="rect">
            <a:avLst/>
          </a:prstGeom>
          <a:solidFill>
            <a:srgbClr val="FFFFFF">
              <a:alpha val="6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4960">
              <a:defRPr/>
            </a:pPr>
            <a:endParaRPr lang="en-US" sz="179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13242-CD12-4E96-9202-24A14D28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Master </a:t>
            </a:r>
            <a:r>
              <a:rPr lang="nb-NO" dirty="0" err="1"/>
              <a:t>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92290-7AA4-4348-A662-E2B91FE6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6091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Currently</a:t>
            </a:r>
            <a:r>
              <a:rPr lang="nb-NO" dirty="0"/>
              <a:t>: Large </a:t>
            </a:r>
            <a:r>
              <a:rPr lang="nb-NO" dirty="0" err="1"/>
              <a:t>thesis</a:t>
            </a:r>
            <a:endParaRPr lang="nb-NO" dirty="0"/>
          </a:p>
          <a:p>
            <a:pPr marL="0" indent="0">
              <a:buNone/>
            </a:pPr>
            <a:r>
              <a:rPr lang="nb-NO" dirty="0" err="1"/>
              <a:t>Systematic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thesis</a:t>
            </a:r>
            <a:r>
              <a:rPr lang="nb-NO" dirty="0"/>
              <a:t> in all </a:t>
            </a:r>
            <a:r>
              <a:rPr lang="nb-NO" dirty="0" err="1"/>
              <a:t>subjects</a:t>
            </a:r>
            <a:endParaRPr lang="nb-NO" dirty="0"/>
          </a:p>
          <a:p>
            <a:pPr marL="0" indent="0">
              <a:buNone/>
            </a:pPr>
            <a:r>
              <a:rPr lang="nb-NO" dirty="0" err="1"/>
              <a:t>Scale</a:t>
            </a:r>
            <a:r>
              <a:rPr lang="nb-NO" dirty="0"/>
              <a:t> </a:t>
            </a:r>
            <a:r>
              <a:rPr lang="nb-NO" dirty="0" err="1"/>
              <a:t>down</a:t>
            </a:r>
            <a:r>
              <a:rPr lang="nb-NO" dirty="0"/>
              <a:t> </a:t>
            </a:r>
            <a:r>
              <a:rPr lang="nb-NO" dirty="0" err="1"/>
              <a:t>thesis</a:t>
            </a:r>
            <a:r>
              <a:rPr lang="nb-NO" dirty="0"/>
              <a:t> (30 + 5 ECTS)</a:t>
            </a:r>
          </a:p>
          <a:p>
            <a:pPr marL="0" indent="0">
              <a:buNone/>
            </a:pPr>
            <a:r>
              <a:rPr lang="nb-NO" dirty="0"/>
              <a:t>Collaboration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streams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5 Professional Development Opportunities Your Employees Want">
            <a:extLst>
              <a:ext uri="{FF2B5EF4-FFF2-40B4-BE49-F238E27FC236}">
                <a16:creationId xmlns:a16="http://schemas.microsoft.com/office/drawing/2014/main" id="{6A9E8E0D-9F6F-4B59-BA76-FC71B7E3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1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FBA64D-197C-4609-8A09-0DE96D55100F}"/>
              </a:ext>
            </a:extLst>
          </p:cNvPr>
          <p:cNvSpPr/>
          <p:nvPr/>
        </p:nvSpPr>
        <p:spPr>
          <a:xfrm>
            <a:off x="641805" y="612250"/>
            <a:ext cx="6895067" cy="5788550"/>
          </a:xfrm>
          <a:prstGeom prst="rect">
            <a:avLst/>
          </a:prstGeom>
          <a:solidFill>
            <a:srgbClr val="FFFFFF">
              <a:alpha val="6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4960">
              <a:defRPr/>
            </a:pPr>
            <a:endParaRPr lang="en-US" sz="179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AFF82-9D3B-4145-B65E-D4215CF0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21218" cy="1325563"/>
          </a:xfrm>
        </p:spPr>
        <p:txBody>
          <a:bodyPr/>
          <a:lstStyle/>
          <a:p>
            <a:r>
              <a:rPr lang="nb-NO" dirty="0" err="1"/>
              <a:t>Worklife</a:t>
            </a:r>
            <a:r>
              <a:rPr lang="nb-NO" dirty="0"/>
              <a:t> </a:t>
            </a:r>
            <a:r>
              <a:rPr lang="nb-NO" dirty="0" err="1"/>
              <a:t>relevance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91B6-8176-46F2-A9EA-C23DB822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852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Inherent dilemma</a:t>
            </a:r>
          </a:p>
          <a:p>
            <a:pPr lvl="1"/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education</a:t>
            </a:r>
            <a:r>
              <a:rPr lang="nb-NO" dirty="0"/>
              <a:t>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worklife</a:t>
            </a:r>
            <a:r>
              <a:rPr lang="nb-NO" dirty="0"/>
              <a:t> </a:t>
            </a:r>
            <a:r>
              <a:rPr lang="nb-NO" dirty="0" err="1"/>
              <a:t>requirements</a:t>
            </a:r>
            <a:endParaRPr lang="nb-NO" dirty="0"/>
          </a:p>
          <a:p>
            <a:pPr lvl="1"/>
            <a:r>
              <a:rPr lang="nb-NO" dirty="0"/>
              <a:t>Panel is </a:t>
            </a:r>
            <a:r>
              <a:rPr lang="nb-NO" dirty="0" err="1"/>
              <a:t>somewhat</a:t>
            </a:r>
            <a:r>
              <a:rPr lang="nb-NO" dirty="0"/>
              <a:t> </a:t>
            </a:r>
            <a:r>
              <a:rPr lang="nb-NO" dirty="0" err="1"/>
              <a:t>divided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PPR </a:t>
            </a:r>
          </a:p>
          <a:p>
            <a:pPr lvl="1"/>
            <a:r>
              <a:rPr lang="nb-NO" dirty="0" err="1"/>
              <a:t>Well</a:t>
            </a:r>
            <a:r>
              <a:rPr lang="nb-NO" dirty="0"/>
              <a:t> </a:t>
            </a:r>
            <a:r>
              <a:rPr lang="nb-NO" dirty="0" err="1"/>
              <a:t>connected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KULA</a:t>
            </a:r>
          </a:p>
          <a:p>
            <a:pPr lvl="1"/>
            <a:r>
              <a:rPr lang="nb-NO" dirty="0" err="1"/>
              <a:t>Well</a:t>
            </a:r>
            <a:r>
              <a:rPr lang="nb-NO" dirty="0"/>
              <a:t> </a:t>
            </a:r>
            <a:r>
              <a:rPr lang="nb-NO" dirty="0" err="1"/>
              <a:t>connected</a:t>
            </a:r>
            <a:endParaRPr lang="nb-NO" dirty="0"/>
          </a:p>
          <a:p>
            <a:pPr lvl="1"/>
            <a:r>
              <a:rPr lang="nb-NO" dirty="0" err="1"/>
              <a:t>Worklife</a:t>
            </a:r>
            <a:r>
              <a:rPr lang="nb-NO" dirty="0"/>
              <a:t> </a:t>
            </a:r>
            <a:r>
              <a:rPr lang="nb-NO" dirty="0" err="1"/>
              <a:t>pedagogy</a:t>
            </a:r>
            <a:r>
              <a:rPr lang="nb-NO" dirty="0"/>
              <a:t>?</a:t>
            </a:r>
          </a:p>
          <a:p>
            <a:pPr marL="0" indent="0">
              <a:buNone/>
            </a:pPr>
            <a:r>
              <a:rPr lang="nb-NO" dirty="0"/>
              <a:t>KDL</a:t>
            </a:r>
          </a:p>
          <a:p>
            <a:pPr lvl="1"/>
            <a:r>
              <a:rPr lang="nb-NO" dirty="0" err="1"/>
              <a:t>Instructional</a:t>
            </a:r>
            <a:r>
              <a:rPr lang="nb-NO" dirty="0"/>
              <a:t> design </a:t>
            </a:r>
            <a:r>
              <a:rPr lang="nb-NO" dirty="0" err="1"/>
              <a:t>approaches</a:t>
            </a:r>
            <a:endParaRPr lang="nb-NO" dirty="0"/>
          </a:p>
          <a:p>
            <a:pPr lvl="1"/>
            <a:r>
              <a:rPr lang="nb-NO" dirty="0" err="1"/>
              <a:t>Expand</a:t>
            </a:r>
            <a:r>
              <a:rPr lang="nb-NO" dirty="0"/>
              <a:t> range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theory</a:t>
            </a:r>
            <a:r>
              <a:rPr lang="nb-NO" dirty="0"/>
              <a:t>?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66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5 Professional Development Opportunities Your Employees Want">
            <a:extLst>
              <a:ext uri="{FF2B5EF4-FFF2-40B4-BE49-F238E27FC236}">
                <a16:creationId xmlns:a16="http://schemas.microsoft.com/office/drawing/2014/main" id="{6A9E8E0D-9F6F-4B59-BA76-FC71B7E3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1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FBA64D-197C-4609-8A09-0DE96D55100F}"/>
              </a:ext>
            </a:extLst>
          </p:cNvPr>
          <p:cNvSpPr/>
          <p:nvPr/>
        </p:nvSpPr>
        <p:spPr>
          <a:xfrm>
            <a:off x="641805" y="612250"/>
            <a:ext cx="6895067" cy="3590295"/>
          </a:xfrm>
          <a:prstGeom prst="rect">
            <a:avLst/>
          </a:prstGeom>
          <a:solidFill>
            <a:srgbClr val="FFFFFF">
              <a:alpha val="6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4960">
              <a:defRPr/>
            </a:pPr>
            <a:endParaRPr lang="en-US" sz="179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AFF82-9D3B-4145-B65E-D4215CF0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21218" cy="1325563"/>
          </a:xfrm>
        </p:spPr>
        <p:txBody>
          <a:bodyPr/>
          <a:lstStyle/>
          <a:p>
            <a:r>
              <a:rPr lang="nb-NO" dirty="0" err="1"/>
              <a:t>Worklife</a:t>
            </a:r>
            <a:r>
              <a:rPr lang="nb-NO" dirty="0"/>
              <a:t> </a:t>
            </a:r>
            <a:r>
              <a:rPr lang="nb-NO" dirty="0" err="1"/>
              <a:t>relevance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91B6-8176-46F2-A9EA-C23DB822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8527" cy="237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UDO</a:t>
            </a:r>
          </a:p>
          <a:p>
            <a:pPr lvl="1"/>
            <a:r>
              <a:rPr lang="nb-NO" dirty="0" err="1"/>
              <a:t>Does</a:t>
            </a:r>
            <a:r>
              <a:rPr lang="nb-NO" dirty="0"/>
              <a:t> not have </a:t>
            </a:r>
            <a:r>
              <a:rPr lang="nb-NO" dirty="0" err="1"/>
              <a:t>internship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Internship</a:t>
            </a:r>
            <a:r>
              <a:rPr lang="nb-NO" dirty="0"/>
              <a:t> in </a:t>
            </a:r>
            <a:r>
              <a:rPr lang="nb-NO" dirty="0" err="1"/>
              <a:t>IPED’s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 2nd semester?</a:t>
            </a:r>
          </a:p>
          <a:p>
            <a:pPr lvl="1"/>
            <a:r>
              <a:rPr lang="nb-NO" dirty="0"/>
              <a:t>3rd semester students support 1st semester students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streams</a:t>
            </a: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672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lta Business services for internationalization - Malta Business">
            <a:extLst>
              <a:ext uri="{FF2B5EF4-FFF2-40B4-BE49-F238E27FC236}">
                <a16:creationId xmlns:a16="http://schemas.microsoft.com/office/drawing/2014/main" id="{A76E59EC-EFF6-4E46-B5E7-517B0929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45D2FD-794A-4F3F-B395-964E1A95A359}"/>
              </a:ext>
            </a:extLst>
          </p:cNvPr>
          <p:cNvSpPr/>
          <p:nvPr/>
        </p:nvSpPr>
        <p:spPr>
          <a:xfrm>
            <a:off x="641806" y="612250"/>
            <a:ext cx="6079034" cy="3654950"/>
          </a:xfrm>
          <a:prstGeom prst="rect">
            <a:avLst/>
          </a:prstGeom>
          <a:solidFill>
            <a:srgbClr val="FFFFFF">
              <a:alpha val="6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4960">
              <a:defRPr/>
            </a:pPr>
            <a:endParaRPr lang="en-US" sz="179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89F4C-5A1A-43B8-8026-ECCF09E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9280" cy="1325563"/>
          </a:xfrm>
        </p:spPr>
        <p:txBody>
          <a:bodyPr/>
          <a:lstStyle/>
          <a:p>
            <a:r>
              <a:rPr lang="nb-NO" dirty="0" err="1"/>
              <a:t>Internationalization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294B-68D2-44BD-99CE-DB5AB86F1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 - is it a problem?</a:t>
            </a:r>
          </a:p>
          <a:p>
            <a:pPr marL="0" indent="0">
              <a:buNone/>
            </a:pPr>
            <a:r>
              <a:rPr lang="nb-NO" dirty="0"/>
              <a:t>No </a:t>
            </a:r>
            <a:r>
              <a:rPr lang="nb-NO" dirty="0" err="1"/>
              <a:t>elective</a:t>
            </a:r>
            <a:r>
              <a:rPr lang="nb-NO" dirty="0"/>
              <a:t> </a:t>
            </a:r>
            <a:r>
              <a:rPr lang="nb-NO" dirty="0" err="1"/>
              <a:t>subjects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program</a:t>
            </a:r>
          </a:p>
          <a:p>
            <a:pPr marL="0" indent="0">
              <a:buNone/>
            </a:pPr>
            <a:r>
              <a:rPr lang="nb-NO" dirty="0" err="1"/>
              <a:t>Socio-cultural</a:t>
            </a:r>
            <a:r>
              <a:rPr lang="nb-NO" dirty="0"/>
              <a:t> </a:t>
            </a:r>
            <a:r>
              <a:rPr lang="nb-NO" dirty="0" err="1"/>
              <a:t>appraoch</a:t>
            </a:r>
            <a:r>
              <a:rPr lang="nb-NO" dirty="0"/>
              <a:t> </a:t>
            </a:r>
            <a:r>
              <a:rPr lang="nb-NO" dirty="0" err="1"/>
              <a:t>dominates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Digital </a:t>
            </a:r>
            <a:r>
              <a:rPr lang="nb-NO" dirty="0" err="1"/>
              <a:t>appraoches</a:t>
            </a:r>
            <a:r>
              <a:rPr lang="nb-NO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lta Business services for internationalization - Malta Business">
            <a:extLst>
              <a:ext uri="{FF2B5EF4-FFF2-40B4-BE49-F238E27FC236}">
                <a16:creationId xmlns:a16="http://schemas.microsoft.com/office/drawing/2014/main" id="{A76E59EC-EFF6-4E46-B5E7-517B0929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45D2FD-794A-4F3F-B395-964E1A95A359}"/>
              </a:ext>
            </a:extLst>
          </p:cNvPr>
          <p:cNvSpPr/>
          <p:nvPr/>
        </p:nvSpPr>
        <p:spPr>
          <a:xfrm>
            <a:off x="641806" y="612249"/>
            <a:ext cx="8917830" cy="5465277"/>
          </a:xfrm>
          <a:prstGeom prst="rect">
            <a:avLst/>
          </a:prstGeom>
          <a:solidFill>
            <a:srgbClr val="FFFFFF">
              <a:alpha val="6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4960">
              <a:defRPr/>
            </a:pPr>
            <a:endParaRPr lang="en-US" sz="179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89F4C-5A1A-43B8-8026-ECCF09E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91764" cy="1325563"/>
          </a:xfrm>
        </p:spPr>
        <p:txBody>
          <a:bodyPr/>
          <a:lstStyle/>
          <a:p>
            <a:r>
              <a:rPr lang="nb-NO" dirty="0" err="1"/>
              <a:t>Internationalization</a:t>
            </a:r>
            <a:r>
              <a:rPr lang="nb-NO" dirty="0"/>
              <a:t> - </a:t>
            </a:r>
            <a:r>
              <a:rPr lang="nb-NO" dirty="0" err="1"/>
              <a:t>suggestions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294B-68D2-44BD-99CE-DB5AB86F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3227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Enabling students to go abroad </a:t>
            </a:r>
          </a:p>
          <a:p>
            <a:pPr lvl="1"/>
            <a:r>
              <a:rPr lang="en-US" dirty="0"/>
              <a:t>international coordinator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Enabling and actively inviting students to come to Oslo </a:t>
            </a:r>
          </a:p>
          <a:p>
            <a:pPr lvl="1"/>
            <a:r>
              <a:rPr lang="en-US" dirty="0"/>
              <a:t>3rd semester could be taught in English by default</a:t>
            </a:r>
          </a:p>
          <a:p>
            <a:pPr marL="0" indent="0">
              <a:buNone/>
            </a:pPr>
            <a:r>
              <a:rPr lang="en-US" dirty="0"/>
              <a:t>3. Increasing international scholars to visit and teach</a:t>
            </a:r>
          </a:p>
          <a:p>
            <a:pPr marL="0" indent="0">
              <a:buNone/>
            </a:pPr>
            <a:r>
              <a:rPr lang="en-US" dirty="0"/>
              <a:t>4. Joined digital student projects with befriended international institutions</a:t>
            </a:r>
          </a:p>
          <a:p>
            <a:pPr marL="0" indent="0">
              <a:buNone/>
            </a:pPr>
            <a:r>
              <a:rPr lang="en-US" dirty="0"/>
              <a:t>5. Reorganize the program structure </a:t>
            </a:r>
          </a:p>
          <a:p>
            <a:pPr lvl="1"/>
            <a:r>
              <a:rPr lang="en-US" dirty="0"/>
              <a:t>obtaining a semester that is suitable for international exchange </a:t>
            </a:r>
          </a:p>
          <a:p>
            <a:pPr lvl="1"/>
            <a:r>
              <a:rPr lang="en-US" dirty="0"/>
              <a:t>3rd semester stands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Widescreen</PresentationFormat>
  <Paragraphs>159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DengXian</vt:lpstr>
      <vt:lpstr>Arial</vt:lpstr>
      <vt:lpstr>Calibri</vt:lpstr>
      <vt:lpstr>Calibri Light</vt:lpstr>
      <vt:lpstr>Times New Roman</vt:lpstr>
      <vt:lpstr>Office Theme</vt:lpstr>
      <vt:lpstr>Evaluation of IPED Master Program</vt:lpstr>
      <vt:lpstr>PowerPoint Presentation</vt:lpstr>
      <vt:lpstr>One program?</vt:lpstr>
      <vt:lpstr>Method subject</vt:lpstr>
      <vt:lpstr>Master thesis</vt:lpstr>
      <vt:lpstr>Worklife relevance</vt:lpstr>
      <vt:lpstr>Worklife relevance</vt:lpstr>
      <vt:lpstr>Internationalization</vt:lpstr>
      <vt:lpstr>Internationalization - suggestions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IPED Master Program</dc:title>
  <dc:creator>Gunnar Schei</dc:creator>
  <cp:lastModifiedBy>Gunnar Schei</cp:lastModifiedBy>
  <cp:revision>18</cp:revision>
  <dcterms:created xsi:type="dcterms:W3CDTF">2022-10-10T17:10:35Z</dcterms:created>
  <dcterms:modified xsi:type="dcterms:W3CDTF">2022-10-11T09:09:32Z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abacf-b917-4a45-9a5f-ed3a53d2eeb7_Enabled">
    <vt:lpwstr>true</vt:lpwstr>
  </property>
  <property fmtid="{D5CDD505-2E9C-101B-9397-08002B2CF9AE}" pid="3" name="MSIP_Label_8caabacf-b917-4a45-9a5f-ed3a53d2eeb7_SetDate">
    <vt:lpwstr>2022-10-10T17:10:35Z</vt:lpwstr>
  </property>
  <property fmtid="{D5CDD505-2E9C-101B-9397-08002B2CF9AE}" pid="4" name="MSIP_Label_8caabacf-b917-4a45-9a5f-ed3a53d2eeb7_Method">
    <vt:lpwstr>Standard</vt:lpwstr>
  </property>
  <property fmtid="{D5CDD505-2E9C-101B-9397-08002B2CF9AE}" pid="5" name="MSIP_Label_8caabacf-b917-4a45-9a5f-ed3a53d2eeb7_Name">
    <vt:lpwstr>Anyone - No Protection</vt:lpwstr>
  </property>
  <property fmtid="{D5CDD505-2E9C-101B-9397-08002B2CF9AE}" pid="6" name="MSIP_Label_8caabacf-b917-4a45-9a5f-ed3a53d2eeb7_SiteId">
    <vt:lpwstr>0804c951-93a0-405d-80e4-fa87c7551d6a</vt:lpwstr>
  </property>
  <property fmtid="{D5CDD505-2E9C-101B-9397-08002B2CF9AE}" pid="7" name="MSIP_Label_8caabacf-b917-4a45-9a5f-ed3a53d2eeb7_ActionId">
    <vt:lpwstr>b68978ec-a436-4064-99f9-3b472e15e12d</vt:lpwstr>
  </property>
  <property fmtid="{D5CDD505-2E9C-101B-9397-08002B2CF9AE}" pid="8" name="MSIP_Label_8caabacf-b917-4a45-9a5f-ed3a53d2eeb7_ContentBits">
    <vt:lpwstr>0</vt:lpwstr>
  </property>
</Properties>
</file>