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30" r:id="rId5"/>
    <p:sldMasterId id="2147483758" r:id="rId6"/>
    <p:sldMasterId id="2147483786" r:id="rId7"/>
  </p:sldMasterIdLst>
  <p:notesMasterIdLst>
    <p:notesMasterId r:id="rId15"/>
  </p:notesMasterIdLst>
  <p:handoutMasterIdLst>
    <p:handoutMasterId r:id="rId16"/>
  </p:handoutMasterIdLst>
  <p:sldIdLst>
    <p:sldId id="256" r:id="rId8"/>
    <p:sldId id="984" r:id="rId9"/>
    <p:sldId id="3499" r:id="rId10"/>
    <p:sldId id="3497" r:id="rId11"/>
    <p:sldId id="3498" r:id="rId12"/>
    <p:sldId id="3500" r:id="rId13"/>
    <p:sldId id="874" r:id="rId14"/>
  </p:sldIdLst>
  <p:sldSz cx="12192000" cy="6858000"/>
  <p:notesSz cx="6794500" cy="9906000"/>
  <p:custDataLst>
    <p:tags r:id="rId17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e Frøisland" initials="GF" lastIdx="5" clrIdx="0">
    <p:extLst>
      <p:ext uri="{19B8F6BF-5375-455C-9EA6-DF929625EA0E}">
        <p15:presenceInfo xmlns:p15="http://schemas.microsoft.com/office/powerpoint/2012/main" userId="S-1-5-21-1927809936-1189766144-1318725885-623328" providerId="AD"/>
      </p:ext>
    </p:extLst>
  </p:cmAuthor>
  <p:cmAuthor id="2" name="Marit Kristine Olli Helgesen" initials="MKOH" lastIdx="1" clrIdx="1">
    <p:extLst>
      <p:ext uri="{19B8F6BF-5375-455C-9EA6-DF929625EA0E}">
        <p15:presenceInfo xmlns:p15="http://schemas.microsoft.com/office/powerpoint/2012/main" userId="S-1-5-21-1927809936-1189766144-1318725885-7927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93"/>
    <a:srgbClr val="BBE0E3"/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839F3-E915-4800-81F4-974968EC69A6}" v="49" dt="2022-10-31T16:15:19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 Kristine Olli Helgesen" userId="S::mkhelge@uio.no::9d3b7e0e-fd4b-436d-b9eb-392ad34776eb" providerId="AD" clId="Web-{495839F3-E915-4800-81F4-974968EC69A6}"/>
    <pc:docChg chg="modSld">
      <pc:chgData name="Marit Kristine Olli Helgesen" userId="S::mkhelge@uio.no::9d3b7e0e-fd4b-436d-b9eb-392ad34776eb" providerId="AD" clId="Web-{495839F3-E915-4800-81F4-974968EC69A6}" dt="2022-10-31T16:15:18.172" v="45" actId="20577"/>
      <pc:docMkLst>
        <pc:docMk/>
      </pc:docMkLst>
      <pc:sldChg chg="modSp">
        <pc:chgData name="Marit Kristine Olli Helgesen" userId="S::mkhelge@uio.no::9d3b7e0e-fd4b-436d-b9eb-392ad34776eb" providerId="AD" clId="Web-{495839F3-E915-4800-81F4-974968EC69A6}" dt="2022-10-31T16:15:18.172" v="45" actId="20577"/>
        <pc:sldMkLst>
          <pc:docMk/>
          <pc:sldMk cId="1548007822" sldId="256"/>
        </pc:sldMkLst>
        <pc:spChg chg="mod">
          <ac:chgData name="Marit Kristine Olli Helgesen" userId="S::mkhelge@uio.no::9d3b7e0e-fd4b-436d-b9eb-392ad34776eb" providerId="AD" clId="Web-{495839F3-E915-4800-81F4-974968EC69A6}" dt="2022-10-31T16:15:18.172" v="45" actId="20577"/>
          <ac:spMkLst>
            <pc:docMk/>
            <pc:sldMk cId="1548007822" sldId="256"/>
            <ac:spMk id="4" creationId="{D2679736-DC89-4B1F-8650-FF9FFF390E02}"/>
          </ac:spMkLst>
        </pc:spChg>
        <pc:spChg chg="mod">
          <ac:chgData name="Marit Kristine Olli Helgesen" userId="S::mkhelge@uio.no::9d3b7e0e-fd4b-436d-b9eb-392ad34776eb" providerId="AD" clId="Web-{495839F3-E915-4800-81F4-974968EC69A6}" dt="2022-10-31T16:14:31.484" v="3" actId="20577"/>
          <ac:spMkLst>
            <pc:docMk/>
            <pc:sldMk cId="1548007822" sldId="256"/>
            <ac:spMk id="10" creationId="{4AFE9AF5-7631-4B23-B1BD-7C05287A0EB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4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4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20"/>
            </a:lvl1pPr>
            <a:lvl2pPr marL="435510" indent="0">
              <a:buNone/>
              <a:defRPr sz="1680"/>
            </a:lvl2pPr>
            <a:lvl3pPr marL="871021" indent="0">
              <a:buNone/>
              <a:defRPr sz="1560"/>
            </a:lvl3pPr>
            <a:lvl4pPr marL="1306531" indent="0">
              <a:buNone/>
              <a:defRPr sz="1320"/>
            </a:lvl4pPr>
            <a:lvl5pPr marL="1742041" indent="0">
              <a:buNone/>
              <a:defRPr sz="1320"/>
            </a:lvl5pPr>
            <a:lvl6pPr marL="2177552" indent="0">
              <a:buNone/>
              <a:defRPr sz="1320"/>
            </a:lvl6pPr>
            <a:lvl7pPr marL="2613062" indent="0">
              <a:buNone/>
              <a:defRPr sz="1320"/>
            </a:lvl7pPr>
            <a:lvl8pPr marL="3048574" indent="0">
              <a:buNone/>
              <a:defRPr sz="1320"/>
            </a:lvl8pPr>
            <a:lvl9pPr marL="3484084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0365-4E4D-4100-BCA3-55140E883697}" type="datetime1">
              <a:rPr lang="nb-NO" altLang="nb-NO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16B1-5B0A-4BA8-8794-3D037D7341E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85627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329686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32820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05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807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648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343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857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255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7554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9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8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832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415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13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27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22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85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59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64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6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30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25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59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73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26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3C17-0871-4013-A8A3-17462C36903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90F-2EF8-4F32-9163-C362233C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277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77540" y="2300554"/>
            <a:ext cx="10058400" cy="11430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7540" y="3429000"/>
            <a:ext cx="10058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6776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CF92-FCC2-4FBB-9F8C-8ED429043180}" type="datetime1">
              <a:rPr lang="nb-NO" altLang="nb-NO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ACD5-0D42-42F7-B111-2AEA8F2C363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89114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20"/>
            </a:lvl1pPr>
            <a:lvl2pPr marL="435510" indent="0">
              <a:buNone/>
              <a:defRPr sz="1680"/>
            </a:lvl2pPr>
            <a:lvl3pPr marL="871021" indent="0">
              <a:buNone/>
              <a:defRPr sz="1560"/>
            </a:lvl3pPr>
            <a:lvl4pPr marL="1306531" indent="0">
              <a:buNone/>
              <a:defRPr sz="1320"/>
            </a:lvl4pPr>
            <a:lvl5pPr marL="1742041" indent="0">
              <a:buNone/>
              <a:defRPr sz="1320"/>
            </a:lvl5pPr>
            <a:lvl6pPr marL="2177552" indent="0">
              <a:buNone/>
              <a:defRPr sz="1320"/>
            </a:lvl6pPr>
            <a:lvl7pPr marL="2613062" indent="0">
              <a:buNone/>
              <a:defRPr sz="1320"/>
            </a:lvl7pPr>
            <a:lvl8pPr marL="3048574" indent="0">
              <a:buNone/>
              <a:defRPr sz="1320"/>
            </a:lvl8pPr>
            <a:lvl9pPr marL="3484084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0365-4E4D-4100-BCA3-55140E883697}" type="datetime1">
              <a:rPr lang="nb-NO" altLang="nb-NO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16B1-5B0A-4BA8-8794-3D037D7341E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06609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1EAC-7996-42D5-9087-B971990E891A}" type="datetime1">
              <a:rPr lang="nb-NO" altLang="nb-NO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0C7C-F512-42E6-8D6D-37AF1A34489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791459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DFD3-5BD6-4FCE-9ED6-13FEA292E7AC}" type="datetime1">
              <a:rPr lang="nb-NO" altLang="nb-NO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D392-29E3-4CFE-AAF3-CCFF333B8D9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311982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94B8-B9C8-4F1B-89ED-7C5D1D7619BF}" type="datetime1">
              <a:rPr lang="nb-NO" altLang="nb-NO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946C-0E64-4CCE-ACA9-014E45EFACA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3229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646F-E7A5-4583-9973-DF4B29E28F19}" type="datetime1">
              <a:rPr lang="nb-NO" altLang="nb-NO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EC78-B924-4ED5-87EC-7C85B98860F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187549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4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1C27-5D1A-4AB4-B3F3-86F92E529483}" type="datetime1">
              <a:rPr lang="nb-NO" altLang="nb-NO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B3B4-F556-4108-A2D4-15BB0371DD5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2259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7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5510" indent="0">
              <a:buNone/>
              <a:defRPr sz="2640"/>
            </a:lvl2pPr>
            <a:lvl3pPr marL="871021" indent="0">
              <a:buNone/>
              <a:defRPr sz="2280"/>
            </a:lvl3pPr>
            <a:lvl4pPr marL="1306531" indent="0">
              <a:buNone/>
              <a:defRPr sz="1920"/>
            </a:lvl4pPr>
            <a:lvl5pPr marL="1742041" indent="0">
              <a:buNone/>
              <a:defRPr sz="1920"/>
            </a:lvl5pPr>
            <a:lvl6pPr marL="2177552" indent="0">
              <a:buNone/>
              <a:defRPr sz="1920"/>
            </a:lvl6pPr>
            <a:lvl7pPr marL="2613062" indent="0">
              <a:buNone/>
              <a:defRPr sz="1920"/>
            </a:lvl7pPr>
            <a:lvl8pPr marL="3048574" indent="0">
              <a:buNone/>
              <a:defRPr sz="1920"/>
            </a:lvl8pPr>
            <a:lvl9pPr marL="3484084" indent="0">
              <a:buNone/>
              <a:defRPr sz="192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A82-8320-4BDC-8540-FB67DCED79BA}" type="datetime1">
              <a:rPr lang="nb-NO" altLang="nb-NO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AC4C-845E-4338-8CA4-94A3E81CFC1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6443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22.sv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32" imgW="339" imgH="343" progId="TCLayout.ActiveDocument.1">
                  <p:embed/>
                </p:oleObj>
              </mc:Choice>
              <mc:Fallback>
                <p:oleObj name="think-cell Slide" r:id="rId32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85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97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5357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29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16001" y="849630"/>
            <a:ext cx="10562167" cy="11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81200"/>
            <a:ext cx="1056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4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E606A28-8D8C-4530-A8FA-718CEBE1EB13}" type="datetime1">
              <a:rPr lang="nb-NO" altLang="nb-NO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91284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4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6C22D38-D347-4E0B-8AE2-2CF1C622780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6" descr="UiO_A_png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1" y="161926"/>
            <a:ext cx="294851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9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3551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87102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0653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74204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25756" indent="-325756" algn="l" rtl="0" eaLnBrk="1" fontAlgn="base" hangingPunct="1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  <a:ea typeface="+mn-ea"/>
          <a:cs typeface="+mn-cs"/>
        </a:defRPr>
      </a:lvl1pPr>
      <a:lvl2pPr marL="706756" indent="-270510" algn="l" rtl="0" eaLnBrk="1" fontAlgn="base" hangingPunct="1">
        <a:spcBef>
          <a:spcPct val="20000"/>
        </a:spcBef>
        <a:spcAft>
          <a:spcPct val="0"/>
        </a:spcAft>
        <a:buChar char="–"/>
        <a:defRPr sz="2280">
          <a:solidFill>
            <a:schemeClr val="tx1"/>
          </a:solidFill>
          <a:latin typeface="+mn-lt"/>
          <a:ea typeface="+mn-ea"/>
          <a:cs typeface="+mn-cs"/>
        </a:defRPr>
      </a:lvl2pPr>
      <a:lvl3pPr marL="1087756" indent="-217170" algn="l" rtl="0" eaLnBrk="1" fontAlgn="base" hangingPunct="1">
        <a:spcBef>
          <a:spcPct val="20000"/>
        </a:spcBef>
        <a:spcAft>
          <a:spcPct val="0"/>
        </a:spcAft>
        <a:buChar char="•"/>
        <a:defRPr sz="192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21717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58340" indent="-217170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5pPr>
      <a:lvl6pPr marL="2395307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6pPr>
      <a:lvl7pPr marL="283081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7pPr>
      <a:lvl8pPr marL="326632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8pPr>
      <a:lvl9pPr marL="3701839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3551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7102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0653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4204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7755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61306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04857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8408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77D2CD7A-C840-40F7-A393-111D41DF69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791184-9217-400C-91DE-8FEBD3D074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2679736-DC89-4B1F-8650-FF9FFF39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Arbeidsstue </a:t>
            </a:r>
            <a:br>
              <a:rPr lang="nb-NO">
                <a:cs typeface="Arial"/>
              </a:rPr>
            </a:br>
            <a:r>
              <a:rPr lang="nb-NO">
                <a:cs typeface="Arial"/>
              </a:rPr>
              <a:t>Erfaringsutveksling langtidsprognose</a:t>
            </a:r>
            <a:br>
              <a:rPr lang="nb-NO">
                <a:cs typeface="Arial"/>
              </a:rPr>
            </a:br>
            <a:br>
              <a:rPr lang="nb-NO">
                <a:cs typeface="Arial"/>
              </a:rPr>
            </a:br>
            <a:endParaRPr lang="nb-NO">
              <a:cs typeface="Arial"/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4BA9C2-BF4A-4349-B82C-9534A1E287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AFE9AF5-7631-4B23-B1BD-7C05287A0E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422" y="4553459"/>
            <a:ext cx="5716962" cy="75723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Arbeidsstue for </a:t>
            </a:r>
            <a:r>
              <a:rPr lang="nb-NO" err="1"/>
              <a:t>økonomicontrollere</a:t>
            </a:r>
            <a:r>
              <a:rPr lang="nb-NO"/>
              <a:t> og økonomiledere 1.11.22</a:t>
            </a:r>
          </a:p>
        </p:txBody>
      </p:sp>
    </p:spTree>
    <p:extLst>
      <p:ext uri="{BB962C8B-B14F-4D97-AF65-F5344CB8AC3E}">
        <p14:creationId xmlns:p14="http://schemas.microsoft.com/office/powerpoint/2010/main" val="154800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B138-502D-4AD4-973F-9CF7A265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10C51-E40F-444B-AC16-A3D5EC552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7111E-BCD5-4713-BF29-55C3643B1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97280">
              <a:defRPr/>
            </a:pPr>
            <a:fld id="{AA8916B1-5B0A-4BA8-8794-3D037D7341E7}" type="slidenum">
              <a:rPr lang="en-US" altLang="nb-NO">
                <a:solidFill>
                  <a:srgbClr val="808080"/>
                </a:solidFill>
                <a:latin typeface="Arial"/>
                <a:ea typeface="ヒラギノ角ゴ Pro W3"/>
              </a:rPr>
              <a:pPr defTabSz="1097280">
                <a:defRPr/>
              </a:pPr>
              <a:t>2</a:t>
            </a:fld>
            <a:endParaRPr lang="en-US" altLang="nb-NO">
              <a:solidFill>
                <a:srgbClr val="808080"/>
              </a:solidFill>
              <a:latin typeface="Arial"/>
              <a:ea typeface="ヒラギノ角ゴ Pro W3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6D199-D730-4F9D-8B44-6B60D0ACE054}"/>
              </a:ext>
            </a:extLst>
          </p:cNvPr>
          <p:cNvSpPr/>
          <p:nvPr/>
        </p:nvSpPr>
        <p:spPr bwMode="auto">
          <a:xfrm>
            <a:off x="967740" y="1089023"/>
            <a:ext cx="10256520" cy="507492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5280" b="1">
                <a:solidFill>
                  <a:srgbClr val="000000"/>
                </a:solidFill>
                <a:latin typeface="Arial"/>
                <a:ea typeface="ヒラギノ角ゴ Pro W3"/>
              </a:rPr>
              <a:t>Velkommen!</a:t>
            </a:r>
            <a:endParaRPr lang="nb-NO" sz="5280" b="1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11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74DB34-651C-444D-9BA6-81418480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5BC935-1D76-47CA-BF38-9C582566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Kort info om </a:t>
            </a:r>
            <a:r>
              <a:rPr lang="nb-NO" err="1"/>
              <a:t>Tableau</a:t>
            </a:r>
            <a:endParaRPr lang="nb-NO"/>
          </a:p>
          <a:p>
            <a:r>
              <a:rPr lang="nb-NO"/>
              <a:t>Gjennomgang av spørsmål til gruppearbeid</a:t>
            </a:r>
          </a:p>
          <a:p>
            <a:r>
              <a:rPr lang="nb-NO"/>
              <a:t>Gruppearbeid</a:t>
            </a:r>
          </a:p>
          <a:p>
            <a:r>
              <a:rPr lang="nb-NO"/>
              <a:t>Oppsummering i plenum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1D9CBB-96E0-476C-A714-9D87F741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83792C9-CCA6-4839-82EF-83B961F45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1373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4A2543-75CC-4A3F-89D5-1378E38E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Gruppeoppgave: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9B298A-51D6-4985-82EC-85A95D953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Blir delt opp i grupperom</a:t>
            </a:r>
          </a:p>
          <a:p>
            <a:r>
              <a:rPr lang="nb-NO"/>
              <a:t>Fokus på erfaringsutveksling</a:t>
            </a:r>
          </a:p>
          <a:p>
            <a:r>
              <a:rPr lang="nb-NO"/>
              <a:t>Diskutere de forhåndsutsendte spørsmålene</a:t>
            </a:r>
          </a:p>
          <a:p>
            <a:r>
              <a:rPr lang="nb-NO"/>
              <a:t>Velge en på gruppen som kan komme med tilbakemeldinger i plenum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5ADC78-DAC9-45B9-9099-30669726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A8D899-BCE3-4B52-8AB5-7632C78E58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3203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7CA4E1-446F-4A98-B150-9B387808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Gruppeoppgave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B3F01A-2818-4E7F-9258-38907BF3A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Hvordan jobber dere med langtidsprognosen?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/>
              <a:t>Prosess: Jobber dere samlet med budsjett og prognose?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/>
              <a:t>Analyse: Ser dere mye på historiske regnskapstall?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/>
              <a:t>Teknisk: Bruker dere </a:t>
            </a:r>
            <a:r>
              <a:rPr lang="nb-NO" err="1"/>
              <a:t>Excelerator</a:t>
            </a:r>
            <a:r>
              <a:rPr lang="nb-NO"/>
              <a:t>? Hvilke rapporter bruker dere?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Hvordan er kommunikasjonen med kontorsjefer og instituttledere?</a:t>
            </a:r>
          </a:p>
          <a:p>
            <a:r>
              <a:rPr lang="nb-NO"/>
              <a:t>Hva er de største utfordringene, og hvordan har dere løst dem? Hva fungerer godt?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4606B4-6C80-4FED-B08A-5A0E3C7E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BDB9E8-0BEE-4E52-B905-EB0CAB3303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9655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576316-88D2-49E8-8C0B-CAE0965F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Plenumsdiskusjon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0A9181-6785-45D5-88F3-B9FF4E67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E090FE-37D6-422D-B17E-E27E4F28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31.10.2022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84D4CFA-0BA3-4FF6-A91D-CFB995A2B8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1024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21639-0E1C-45BF-A6A1-0DC4529CA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6376" y="2906715"/>
            <a:ext cx="9326880" cy="1500186"/>
          </a:xfrm>
        </p:spPr>
        <p:txBody>
          <a:bodyPr anchor="ctr"/>
          <a:lstStyle/>
          <a:p>
            <a:pPr algn="ctr"/>
            <a:r>
              <a:rPr lang="nb-NO" sz="4320" b="1"/>
              <a:t>TAKK FOR  NÅ!</a:t>
            </a:r>
            <a:endParaRPr lang="nb-NO" sz="4320"/>
          </a:p>
        </p:txBody>
      </p:sp>
      <p:pic>
        <p:nvPicPr>
          <p:cNvPr id="4" name="Graphic 3" descr="Balloons">
            <a:extLst>
              <a:ext uri="{FF2B5EF4-FFF2-40B4-BE49-F238E27FC236}">
                <a16:creationId xmlns:a16="http://schemas.microsoft.com/office/drawing/2014/main" id="{08072DD3-1DB7-4A7B-83C0-7B0ED6818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16030">
            <a:off x="8547144" y="2585921"/>
            <a:ext cx="1703203" cy="1703203"/>
          </a:xfrm>
          <a:prstGeom prst="rect">
            <a:avLst/>
          </a:prstGeom>
        </p:spPr>
      </p:pic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8E642852-3574-449D-B524-B6996839F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94692">
            <a:off x="1943889" y="2588155"/>
            <a:ext cx="1703203" cy="17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32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1_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3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4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A39113E23CFF4C932AF8A2377B78CA" ma:contentTypeVersion="4" ma:contentTypeDescription="Opprett et nytt dokument." ma:contentTypeScope="" ma:versionID="5abfaebd28740ea14c28d02699bde135">
  <xsd:schema xmlns:xsd="http://www.w3.org/2001/XMLSchema" xmlns:xs="http://www.w3.org/2001/XMLSchema" xmlns:p="http://schemas.microsoft.com/office/2006/metadata/properties" xmlns:ns2="a3a7f95b-3ac4-485e-8a5a-c0989fae4cb1" xmlns:ns3="b3c01482-6e5d-4180-ba92-bee730fe520b" targetNamespace="http://schemas.microsoft.com/office/2006/metadata/properties" ma:root="true" ma:fieldsID="2c0496d8ce7394e6e62de381aa8071e2" ns2:_="" ns3:_="">
    <xsd:import namespace="a3a7f95b-3ac4-485e-8a5a-c0989fae4cb1"/>
    <xsd:import namespace="b3c01482-6e5d-4180-ba92-bee730fe52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7f95b-3ac4-485e-8a5a-c0989fae4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01482-6e5d-4180-ba92-bee730fe52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3FAE17-F904-41A2-85BE-D5F94B7D4759}">
  <ds:schemaRefs>
    <ds:schemaRef ds:uri="a3a7f95b-3ac4-485e-8a5a-c0989fae4cb1"/>
    <ds:schemaRef ds:uri="b3c01482-6e5d-4180-ba92-bee730fe52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a3a7f95b-3ac4-485e-8a5a-c0989fae4cb1"/>
    <ds:schemaRef ds:uri="b3c01482-6e5d-4180-ba92-bee730fe52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Office-tema</vt:lpstr>
      <vt:lpstr>1_Office-tema</vt:lpstr>
      <vt:lpstr>Office-tema</vt:lpstr>
      <vt:lpstr>UIONorsk16-10</vt:lpstr>
      <vt:lpstr>Arbeidsstue  Erfaringsutveksling langtidsprognose  </vt:lpstr>
      <vt:lpstr>PowerPoint Presentation</vt:lpstr>
      <vt:lpstr>Agenda</vt:lpstr>
      <vt:lpstr>Gruppeoppgave:</vt:lpstr>
      <vt:lpstr>Gruppeoppgave</vt:lpstr>
      <vt:lpstr>Plenumsdiskusjon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Informasjonsmøte om arbeidet fram mot leveranse 15.12.</dc:title>
  <dc:creator>Jon Christian Ottersen</dc:creator>
  <cp:revision>1</cp:revision>
  <cp:lastPrinted>2022-10-26T09:10:07Z</cp:lastPrinted>
  <dcterms:created xsi:type="dcterms:W3CDTF">2022-09-22T10:45:48Z</dcterms:created>
  <dcterms:modified xsi:type="dcterms:W3CDTF">2022-10-31T16:16:02Z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_dlc_DocIdItemGuid">
    <vt:lpwstr>e1ba8df5-1c55-4d83-8486-5b6b738896d5</vt:lpwstr>
  </property>
  <property fmtid="{D5CDD505-2E9C-101B-9397-08002B2CF9AE}" pid="4" name="ContentTypeId">
    <vt:lpwstr>0x01010055A39113E23CFF4C932AF8A2377B78CA</vt:lpwstr>
  </property>
</Properties>
</file>