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5E061-B952-47EC-9EA6-37C396C8A641}" v="4" dt="2024-01-26T14:49:40.233"/>
    <p1510:client id="{9D45615A-711C-BCE8-3FAC-057B2C085181}" v="5" dt="2024-01-26T08:33:49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hine Hveem" userId="bd15b4ff-3af1-42b3-ab35-55fc5267a916" providerId="ADAL" clId="{4593709A-D41B-456D-B19D-BFE01FF7FAE8}"/>
    <pc:docChg chg="delSld">
      <pc:chgData name="Marthine Hveem" userId="bd15b4ff-3af1-42b3-ab35-55fc5267a916" providerId="ADAL" clId="{4593709A-D41B-456D-B19D-BFE01FF7FAE8}" dt="2024-01-26T14:50:10.506" v="0" actId="47"/>
      <pc:docMkLst>
        <pc:docMk/>
      </pc:docMkLst>
      <pc:sldChg chg="del">
        <pc:chgData name="Marthine Hveem" userId="bd15b4ff-3af1-42b3-ab35-55fc5267a916" providerId="ADAL" clId="{4593709A-D41B-456D-B19D-BFE01FF7FAE8}" dt="2024-01-26T14:50:10.506" v="0" actId="47"/>
        <pc:sldMkLst>
          <pc:docMk/>
          <pc:sldMk cId="3822877179" sldId="3919"/>
        </pc:sldMkLst>
      </pc:sldChg>
      <pc:sldMasterChg chg="delSldLayout">
        <pc:chgData name="Marthine Hveem" userId="bd15b4ff-3af1-42b3-ab35-55fc5267a916" providerId="ADAL" clId="{4593709A-D41B-456D-B19D-BFE01FF7FAE8}" dt="2024-01-26T14:50:10.506" v="0" actId="47"/>
        <pc:sldMasterMkLst>
          <pc:docMk/>
          <pc:sldMasterMk cId="2460954070" sldId="2147483660"/>
        </pc:sldMasterMkLst>
        <pc:sldLayoutChg chg="del">
          <pc:chgData name="Marthine Hveem" userId="bd15b4ff-3af1-42b3-ab35-55fc5267a916" providerId="ADAL" clId="{4593709A-D41B-456D-B19D-BFE01FF7FAE8}" dt="2024-01-26T14:50:10.506" v="0" actId="47"/>
          <pc:sldLayoutMkLst>
            <pc:docMk/>
            <pc:sldMasterMk cId="2460954070" sldId="2147483660"/>
            <pc:sldLayoutMk cId="3914145220" sldId="21474836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770C2-4B18-488A-AE82-39BD2B751122}" type="datetimeFigureOut">
              <a:t>26.01.2024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E22B0-4AA6-407B-844F-9CB81067889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33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 b="1" dirty="0"/>
              <a:t>Lønnsimport BEVAAR 24</a:t>
            </a:r>
            <a:endParaRPr lang="en-US" dirty="0"/>
          </a:p>
          <a:p>
            <a:pPr algn="ctr"/>
            <a:endParaRPr lang="nb-NO" dirty="0"/>
          </a:p>
          <a:p>
            <a:pPr algn="ctr"/>
            <a:r>
              <a:rPr lang="nb-NO" dirty="0"/>
              <a:t>Import i februar når databanken er oppdatert med korrekt lønnsvekst og alle endringer er lagt inn. </a:t>
            </a:r>
            <a:endParaRPr lang="en-US" dirty="0"/>
          </a:p>
          <a:p>
            <a:pPr algn="ctr"/>
            <a:endParaRPr lang="nb-NO" dirty="0"/>
          </a:p>
          <a:p>
            <a:pPr algn="ctr"/>
            <a:r>
              <a:rPr lang="nb-NO" dirty="0"/>
              <a:t>Enhetene skal da kun fjerne det de har lagt inn som forventet lønnsvekst år 0. </a:t>
            </a:r>
            <a:endParaRPr lang="en-US" dirty="0"/>
          </a:p>
          <a:p>
            <a:pPr algn="ctr"/>
            <a:endParaRPr lang="nb-NO" dirty="0">
              <a:cs typeface="Calibri"/>
            </a:endParaRPr>
          </a:p>
          <a:p>
            <a:pPr algn="ctr"/>
            <a:endParaRPr lang="nb-NO" dirty="0">
              <a:cs typeface="Calibri"/>
            </a:endParaRPr>
          </a:p>
          <a:p>
            <a:pPr algn="ctr"/>
            <a:r>
              <a:rPr lang="nb-NO" b="1" dirty="0"/>
              <a:t>Lønnsimport BEVAAR 25 og BEVLTB</a:t>
            </a:r>
            <a:endParaRPr lang="en-US" dirty="0"/>
          </a:p>
          <a:p>
            <a:pPr algn="ctr"/>
            <a:endParaRPr lang="nb-NO" dirty="0"/>
          </a:p>
          <a:p>
            <a:pPr algn="ctr"/>
            <a:r>
              <a:rPr lang="nb-NO" dirty="0"/>
              <a:t>Beholde tidspunkt. Satt her </a:t>
            </a:r>
            <a:r>
              <a:rPr lang="nb-NO" dirty="0" err="1"/>
              <a:t>pga</a:t>
            </a:r>
            <a:r>
              <a:rPr lang="nb-NO" dirty="0"/>
              <a:t> SPK-satser klare.</a:t>
            </a:r>
            <a:endParaRPr lang="en-US" dirty="0"/>
          </a:p>
          <a:p>
            <a:pPr algn="ctr"/>
            <a:endParaRPr lang="nb-NO" dirty="0"/>
          </a:p>
          <a:p>
            <a:pPr algn="ctr"/>
            <a:r>
              <a:rPr lang="nb-NO" dirty="0"/>
              <a:t>Enheter med høy turnover og særskilte behov for hyppigere importer, kan få opplæring og veiledning i å importere selv.</a:t>
            </a:r>
          </a:p>
          <a:p>
            <a:pPr algn="ctr"/>
            <a:endParaRPr lang="nb-NO" dirty="0">
              <a:cs typeface="Calibri"/>
            </a:endParaRPr>
          </a:p>
          <a:p>
            <a:pPr algn="ctr"/>
            <a:r>
              <a:rPr lang="nb-NO" b="1" dirty="0"/>
              <a:t>BOA-import</a:t>
            </a:r>
            <a:endParaRPr lang="en-US" dirty="0"/>
          </a:p>
          <a:p>
            <a:pPr algn="ctr"/>
            <a:endParaRPr lang="nb-NO" dirty="0"/>
          </a:p>
          <a:p>
            <a:pPr algn="ctr"/>
            <a:r>
              <a:rPr lang="nb-NO" dirty="0"/>
              <a:t>Tilbake til tertialvis BOA-import. Tilbakemelding om at merarbeid med kun 1 import. </a:t>
            </a:r>
          </a:p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C67E-A4F8-4B3B-98D5-406F08A5FF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91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77B9B8B-41DA-40B7-A3EE-81571DB48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37732" y="6243181"/>
            <a:ext cx="1501215" cy="259232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BFFAB941-BECC-4FD4-9EA0-749780C1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Side </a:t>
            </a:r>
            <a:fld id="{5251F420-7306-4E7C-A79E-F31A38F7D3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addin_colorbox" hidden="1">
            <a:extLst>
              <a:ext uri="{FF2B5EF4-FFF2-40B4-BE49-F238E27FC236}">
                <a16:creationId xmlns:a16="http://schemas.microsoft.com/office/drawing/2014/main" id="{03278B68-CC85-45D7-BC07-7A767805E255}"/>
              </a:ext>
            </a:extLst>
          </p:cNvPr>
          <p:cNvSpPr/>
          <p:nvPr userDrawn="1"/>
        </p:nvSpPr>
        <p:spPr>
          <a:xfrm>
            <a:off x="4861870" y="-1512609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addin_colorbox</a:t>
            </a:r>
            <a:endParaRPr lang="nb-NO"/>
          </a:p>
        </p:txBody>
      </p:sp>
      <p:sp>
        <p:nvSpPr>
          <p:cNvPr id="10" name="addin_title" hidden="1">
            <a:extLst>
              <a:ext uri="{FF2B5EF4-FFF2-40B4-BE49-F238E27FC236}">
                <a16:creationId xmlns:a16="http://schemas.microsoft.com/office/drawing/2014/main" id="{8FCE75F0-EE57-496E-8BA4-489EBB8E5AF5}"/>
              </a:ext>
            </a:extLst>
          </p:cNvPr>
          <p:cNvSpPr/>
          <p:nvPr userDrawn="1"/>
        </p:nvSpPr>
        <p:spPr>
          <a:xfrm>
            <a:off x="9723740" y="-1512609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addin_title</a:t>
            </a:r>
            <a:endParaRPr lang="nb-NO"/>
          </a:p>
        </p:txBody>
      </p:sp>
      <p:sp>
        <p:nvSpPr>
          <p:cNvPr id="11" name="addin_text" hidden="1">
            <a:extLst>
              <a:ext uri="{FF2B5EF4-FFF2-40B4-BE49-F238E27FC236}">
                <a16:creationId xmlns:a16="http://schemas.microsoft.com/office/drawing/2014/main" id="{269FBB4E-8C52-436E-BA48-6940B6731E12}"/>
              </a:ext>
            </a:extLst>
          </p:cNvPr>
          <p:cNvSpPr/>
          <p:nvPr userDrawn="1"/>
        </p:nvSpPr>
        <p:spPr>
          <a:xfrm>
            <a:off x="0" y="-8611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addin_text</a:t>
            </a:r>
            <a:endParaRPr lang="nb-NO"/>
          </a:p>
        </p:txBody>
      </p:sp>
      <p:sp>
        <p:nvSpPr>
          <p:cNvPr id="12" name="addin_image" hidden="1">
            <a:extLst>
              <a:ext uri="{FF2B5EF4-FFF2-40B4-BE49-F238E27FC236}">
                <a16:creationId xmlns:a16="http://schemas.microsoft.com/office/drawing/2014/main" id="{42EA8043-85A0-4D8F-8348-BA355A7B5FF5}"/>
              </a:ext>
            </a:extLst>
          </p:cNvPr>
          <p:cNvSpPr/>
          <p:nvPr userDrawn="1"/>
        </p:nvSpPr>
        <p:spPr>
          <a:xfrm>
            <a:off x="2505076" y="-8611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addin_image</a:t>
            </a:r>
            <a:endParaRPr lang="nb-NO"/>
          </a:p>
        </p:txBody>
      </p:sp>
      <p:sp>
        <p:nvSpPr>
          <p:cNvPr id="13" name="addin_grouplist" hidden="1">
            <a:extLst>
              <a:ext uri="{FF2B5EF4-FFF2-40B4-BE49-F238E27FC236}">
                <a16:creationId xmlns:a16="http://schemas.microsoft.com/office/drawing/2014/main" id="{E563CD6A-A576-44D3-8CC3-9114D5916720}"/>
              </a:ext>
            </a:extLst>
          </p:cNvPr>
          <p:cNvSpPr/>
          <p:nvPr userDrawn="1"/>
        </p:nvSpPr>
        <p:spPr>
          <a:xfrm>
            <a:off x="4973338" y="-8611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kern="120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SkiftBakgrunnGroup</a:t>
            </a:r>
            <a:endParaRPr lang="nb-NO"/>
          </a:p>
        </p:txBody>
      </p:sp>
      <p:sp>
        <p:nvSpPr>
          <p:cNvPr id="14" name="addin_logo" hidden="1">
            <a:extLst>
              <a:ext uri="{FF2B5EF4-FFF2-40B4-BE49-F238E27FC236}">
                <a16:creationId xmlns:a16="http://schemas.microsoft.com/office/drawing/2014/main" id="{9CF18725-D8DB-4F08-9D16-41237AACFD4F}"/>
              </a:ext>
            </a:extLst>
          </p:cNvPr>
          <p:cNvSpPr/>
          <p:nvPr userDrawn="1"/>
        </p:nvSpPr>
        <p:spPr>
          <a:xfrm>
            <a:off x="7441600" y="-8611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addin_logo</a:t>
            </a:r>
            <a:endParaRPr lang="nb-NO"/>
          </a:p>
        </p:txBody>
      </p:sp>
      <p:sp>
        <p:nvSpPr>
          <p:cNvPr id="16" name="addin_fillplaceholders" hidden="1">
            <a:extLst>
              <a:ext uri="{FF2B5EF4-FFF2-40B4-BE49-F238E27FC236}">
                <a16:creationId xmlns:a16="http://schemas.microsoft.com/office/drawing/2014/main" id="{991EC08D-EFD8-4694-9D89-D08AFA1A309F}"/>
              </a:ext>
            </a:extLst>
          </p:cNvPr>
          <p:cNvSpPr/>
          <p:nvPr userDrawn="1"/>
        </p:nvSpPr>
        <p:spPr>
          <a:xfrm>
            <a:off x="10049671" y="-867733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addin_fillplaceholders</a:t>
            </a:r>
            <a:endParaRPr lang="nb-NO"/>
          </a:p>
        </p:txBody>
      </p:sp>
      <p:sp>
        <p:nvSpPr>
          <p:cNvPr id="17" name="addin_colorlist" hidden="1">
            <a:extLst>
              <a:ext uri="{FF2B5EF4-FFF2-40B4-BE49-F238E27FC236}">
                <a16:creationId xmlns:a16="http://schemas.microsoft.com/office/drawing/2014/main" id="{FD0BFB97-1416-4EB5-9378-C644C455BF7D}"/>
              </a:ext>
            </a:extLst>
          </p:cNvPr>
          <p:cNvSpPr/>
          <p:nvPr userDrawn="1"/>
        </p:nvSpPr>
        <p:spPr>
          <a:xfrm>
            <a:off x="0" y="-1466578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kapforHvit</a:t>
            </a:r>
            <a:r>
              <a:rPr lang="nb-NO"/>
              <a:t>, </a:t>
            </a:r>
            <a:r>
              <a:rPr lang="nb-NO" err="1"/>
              <a:t>gronn</a:t>
            </a:r>
            <a:r>
              <a:rPr lang="nb-NO"/>
              <a:t>, halv1, halv2, halv5, halv7</a:t>
            </a:r>
          </a:p>
        </p:txBody>
      </p:sp>
      <p:sp>
        <p:nvSpPr>
          <p:cNvPr id="18" name="addin_background" hidden="1">
            <a:extLst>
              <a:ext uri="{FF2B5EF4-FFF2-40B4-BE49-F238E27FC236}">
                <a16:creationId xmlns:a16="http://schemas.microsoft.com/office/drawing/2014/main" id="{1EE69F7B-96E4-4D08-8544-715743B31CD2}"/>
              </a:ext>
            </a:extLst>
          </p:cNvPr>
          <p:cNvSpPr/>
          <p:nvPr userDrawn="1"/>
        </p:nvSpPr>
        <p:spPr>
          <a:xfrm>
            <a:off x="9723740" y="-837228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addin_background</a:t>
            </a:r>
            <a:endParaRPr lang="nb-NO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A672648-934A-4F12-93E6-1D228EB52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44" y="360045"/>
            <a:ext cx="11471910" cy="542658"/>
          </a:xfrm>
        </p:spPr>
        <p:txBody>
          <a:bodyPr/>
          <a:lstStyle>
            <a:lvl1pPr>
              <a:defRPr sz="3500"/>
            </a:lvl1pPr>
          </a:lstStyle>
          <a:p>
            <a:r>
              <a:rPr lang="nb-NO" noProof="0"/>
              <a:t>Klikk for å redigere tittelstil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4269EB-52A0-4947-98BF-6FDC43498788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360044" y="1082726"/>
            <a:ext cx="11471910" cy="4817312"/>
          </a:xfrm>
          <a:prstGeom prst="rect">
            <a:avLst/>
          </a:prstGeom>
          <a:effectLst>
            <a:outerShdw blurRad="50800" dist="50800" dir="5400000" algn="ctr" rotWithShape="0">
              <a:srgbClr val="010000">
                <a:alpha val="0"/>
              </a:srgbClr>
            </a:outerShdw>
          </a:effectLst>
        </p:spPr>
        <p:txBody>
          <a:bodyPr lIns="0" tIns="0" rIns="0" bIns="0"/>
          <a:lstStyle>
            <a:lvl1pPr marL="125438" indent="-125438" algn="l">
              <a:lnSpc>
                <a:spcPct val="100000"/>
              </a:lnSpc>
              <a:spcBef>
                <a:spcPts val="1150"/>
              </a:spcBef>
              <a:spcAft>
                <a:spcPts val="0"/>
              </a:spcAft>
              <a:buClrTx/>
              <a:buFontTx/>
              <a:buNone/>
              <a:defRPr sz="2400" b="0" i="0" u="none" cap="none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80505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ave 10">
            <a:extLst>
              <a:ext uri="{FF2B5EF4-FFF2-40B4-BE49-F238E27FC236}">
                <a16:creationId xmlns:a16="http://schemas.microsoft.com/office/drawing/2014/main" id="{8DC2C001-9187-2157-AA78-8E24AF31C0CE}"/>
              </a:ext>
            </a:extLst>
          </p:cNvPr>
          <p:cNvSpPr/>
          <p:nvPr/>
        </p:nvSpPr>
        <p:spPr>
          <a:xfrm>
            <a:off x="4727375" y="1329163"/>
            <a:ext cx="910585" cy="903479"/>
          </a:xfrm>
          <a:prstGeom prst="wave">
            <a:avLst/>
          </a:prstGeom>
          <a:solidFill>
            <a:srgbClr val="117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Rullering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BEVLTB</a:t>
            </a:r>
          </a:p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6/7.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juni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9CD9ED02-7456-4C04-8E50-A66DFBFBC9FD}"/>
              </a:ext>
            </a:extLst>
          </p:cNvPr>
          <p:cNvGrpSpPr/>
          <p:nvPr/>
        </p:nvGrpSpPr>
        <p:grpSpPr>
          <a:xfrm>
            <a:off x="248970" y="1471357"/>
            <a:ext cx="11582984" cy="1146930"/>
            <a:chOff x="248970" y="2607616"/>
            <a:chExt cx="11582984" cy="1146930"/>
          </a:xfrm>
        </p:grpSpPr>
        <p:grpSp>
          <p:nvGrpSpPr>
            <p:cNvPr id="15" name="Gruppe 14">
              <a:extLst>
                <a:ext uri="{FF2B5EF4-FFF2-40B4-BE49-F238E27FC236}">
                  <a16:creationId xmlns:a16="http://schemas.microsoft.com/office/drawing/2014/main" id="{DE6A6675-D64A-478A-8CDF-B08FB96FBAB1}"/>
                </a:ext>
              </a:extLst>
            </p:cNvPr>
            <p:cNvGrpSpPr/>
            <p:nvPr/>
          </p:nvGrpSpPr>
          <p:grpSpPr>
            <a:xfrm>
              <a:off x="248970" y="2607616"/>
              <a:ext cx="10996785" cy="1146930"/>
              <a:chOff x="829000" y="2498434"/>
              <a:chExt cx="10996785" cy="1146930"/>
            </a:xfrm>
          </p:grpSpPr>
          <p:grpSp>
            <p:nvGrpSpPr>
              <p:cNvPr id="17" name="Gruppe 16">
                <a:extLst>
                  <a:ext uri="{FF2B5EF4-FFF2-40B4-BE49-F238E27FC236}">
                    <a16:creationId xmlns:a16="http://schemas.microsoft.com/office/drawing/2014/main" id="{B7A5BCA2-B90C-4295-A884-DA366CCB2688}"/>
                  </a:ext>
                </a:extLst>
              </p:cNvPr>
              <p:cNvGrpSpPr/>
              <p:nvPr/>
            </p:nvGrpSpPr>
            <p:grpSpPr>
              <a:xfrm>
                <a:off x="829000" y="3282840"/>
                <a:ext cx="10996785" cy="339634"/>
                <a:chOff x="1343351" y="1469340"/>
                <a:chExt cx="10996785" cy="339634"/>
              </a:xfrm>
            </p:grpSpPr>
            <p:grpSp>
              <p:nvGrpSpPr>
                <p:cNvPr id="25" name="Group 7">
                  <a:extLst>
                    <a:ext uri="{FF2B5EF4-FFF2-40B4-BE49-F238E27FC236}">
                      <a16:creationId xmlns:a16="http://schemas.microsoft.com/office/drawing/2014/main" id="{8CAB46C6-06BB-43DD-A1B4-F77D8ED7576D}"/>
                    </a:ext>
                  </a:extLst>
                </p:cNvPr>
                <p:cNvGrpSpPr/>
                <p:nvPr/>
              </p:nvGrpSpPr>
              <p:grpSpPr>
                <a:xfrm>
                  <a:off x="1343351" y="1469340"/>
                  <a:ext cx="10996785" cy="339634"/>
                  <a:chOff x="-1140900" y="3904228"/>
                  <a:chExt cx="10996785" cy="339634"/>
                </a:xfrm>
              </p:grpSpPr>
              <p:cxnSp>
                <p:nvCxnSpPr>
                  <p:cNvPr id="28" name="Straight Arrow Connector 38">
                    <a:extLst>
                      <a:ext uri="{FF2B5EF4-FFF2-40B4-BE49-F238E27FC236}">
                        <a16:creationId xmlns:a16="http://schemas.microsoft.com/office/drawing/2014/main" id="{FC696C6C-0B1E-49FA-A373-893D2DB07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-1140900" y="4080208"/>
                    <a:ext cx="10996785" cy="0"/>
                  </a:xfrm>
                  <a:prstGeom prst="straightConnector1">
                    <a:avLst/>
                  </a:prstGeom>
                  <a:noFill/>
                  <a:ln w="381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tailEnd type="none"/>
                  </a:ln>
                  <a:effectLst/>
                </p:spPr>
              </p:cxnSp>
              <p:cxnSp>
                <p:nvCxnSpPr>
                  <p:cNvPr id="29" name="Straight Connector 41">
                    <a:extLst>
                      <a:ext uri="{FF2B5EF4-FFF2-40B4-BE49-F238E27FC236}">
                        <a16:creationId xmlns:a16="http://schemas.microsoft.com/office/drawing/2014/main" id="{1228FC33-127D-422B-80C3-34CFBF386D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250" y="3988526"/>
                    <a:ext cx="0" cy="183365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30" name="Straight Connector 47">
                    <a:extLst>
                      <a:ext uri="{FF2B5EF4-FFF2-40B4-BE49-F238E27FC236}">
                        <a16:creationId xmlns:a16="http://schemas.microsoft.com/office/drawing/2014/main" id="{8B119578-AD4A-4A3D-BDD2-2D200C9B9F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-440062" y="3988525"/>
                    <a:ext cx="0" cy="183365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31" name="Straight Connector 50">
                    <a:extLst>
                      <a:ext uri="{FF2B5EF4-FFF2-40B4-BE49-F238E27FC236}">
                        <a16:creationId xmlns:a16="http://schemas.microsoft.com/office/drawing/2014/main" id="{9D5BC25C-94B7-4C85-A3F1-F989CF0A48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00470" y="3988526"/>
                    <a:ext cx="0" cy="183365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32" name="Straight Connector 51">
                    <a:extLst>
                      <a:ext uri="{FF2B5EF4-FFF2-40B4-BE49-F238E27FC236}">
                        <a16:creationId xmlns:a16="http://schemas.microsoft.com/office/drawing/2014/main" id="{E4623A9F-0B4B-444B-9EE3-41D7F3267C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17890" y="3988526"/>
                    <a:ext cx="0" cy="183365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33" name="Straight Connector 52">
                    <a:extLst>
                      <a:ext uri="{FF2B5EF4-FFF2-40B4-BE49-F238E27FC236}">
                        <a16:creationId xmlns:a16="http://schemas.microsoft.com/office/drawing/2014/main" id="{B6956588-8A33-4208-9D28-F7ED95D205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35310" y="3988526"/>
                    <a:ext cx="0" cy="183365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34" name="Straight Connector 55">
                    <a:extLst>
                      <a:ext uri="{FF2B5EF4-FFF2-40B4-BE49-F238E27FC236}">
                        <a16:creationId xmlns:a16="http://schemas.microsoft.com/office/drawing/2014/main" id="{12DF876D-43AF-4731-BA40-46A2C83F9E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70150" y="3988526"/>
                    <a:ext cx="0" cy="183365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35" name="Straight Connector 56">
                    <a:extLst>
                      <a:ext uri="{FF2B5EF4-FFF2-40B4-BE49-F238E27FC236}">
                        <a16:creationId xmlns:a16="http://schemas.microsoft.com/office/drawing/2014/main" id="{86857218-5F68-4450-90AA-38C4C4E5FE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87570" y="3988526"/>
                    <a:ext cx="0" cy="183365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36" name="Straight Connector 57">
                    <a:extLst>
                      <a:ext uri="{FF2B5EF4-FFF2-40B4-BE49-F238E27FC236}">
                        <a16:creationId xmlns:a16="http://schemas.microsoft.com/office/drawing/2014/main" id="{BC56C58A-469D-43A4-A44E-F9261F81E2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4990" y="3988526"/>
                    <a:ext cx="0" cy="183365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37" name="Straight Connector 59">
                    <a:extLst>
                      <a:ext uri="{FF2B5EF4-FFF2-40B4-BE49-F238E27FC236}">
                        <a16:creationId xmlns:a16="http://schemas.microsoft.com/office/drawing/2014/main" id="{514A84B9-848F-4F93-B5BF-D32717392D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87465" y="3904228"/>
                    <a:ext cx="0" cy="339634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sp>
                <p:nvSpPr>
                  <p:cNvPr id="38" name="Rectangle 61">
                    <a:extLst>
                      <a:ext uri="{FF2B5EF4-FFF2-40B4-BE49-F238E27FC236}">
                        <a16:creationId xmlns:a16="http://schemas.microsoft.com/office/drawing/2014/main" id="{D2DC2616-ECE0-4939-89E0-78BD6CA50620}"/>
                      </a:ext>
                    </a:extLst>
                  </p:cNvPr>
                  <p:cNvSpPr/>
                  <p:nvPr/>
                </p:nvSpPr>
                <p:spPr>
                  <a:xfrm>
                    <a:off x="1509499" y="4016608"/>
                    <a:ext cx="343242" cy="144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2286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rPr>
                      <a:t>April</a:t>
                    </a:r>
                  </a:p>
                </p:txBody>
              </p:sp>
              <p:sp>
                <p:nvSpPr>
                  <p:cNvPr id="39" name="Rectangle 62">
                    <a:extLst>
                      <a:ext uri="{FF2B5EF4-FFF2-40B4-BE49-F238E27FC236}">
                        <a16:creationId xmlns:a16="http://schemas.microsoft.com/office/drawing/2014/main" id="{B5658917-E16B-4FE6-ABFB-DB39C86843DA}"/>
                      </a:ext>
                    </a:extLst>
                  </p:cNvPr>
                  <p:cNvSpPr/>
                  <p:nvPr/>
                </p:nvSpPr>
                <p:spPr>
                  <a:xfrm>
                    <a:off x="2392079" y="4016608"/>
                    <a:ext cx="343242" cy="144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2286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rPr>
                      <a:t>Mai</a:t>
                    </a:r>
                  </a:p>
                </p:txBody>
              </p:sp>
              <p:sp>
                <p:nvSpPr>
                  <p:cNvPr id="40" name="Rectangle 63">
                    <a:extLst>
                      <a:ext uri="{FF2B5EF4-FFF2-40B4-BE49-F238E27FC236}">
                        <a16:creationId xmlns:a16="http://schemas.microsoft.com/office/drawing/2014/main" id="{A7E5EED5-3ED0-41AE-9E24-BD9D89775D82}"/>
                      </a:ext>
                    </a:extLst>
                  </p:cNvPr>
                  <p:cNvSpPr/>
                  <p:nvPr/>
                </p:nvSpPr>
                <p:spPr>
                  <a:xfrm>
                    <a:off x="3274659" y="4016608"/>
                    <a:ext cx="343242" cy="144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rPr>
                      <a:t>Juni</a:t>
                    </a:r>
                    <a:endParaRPr kumimoji="0" lang="nb-NO" sz="11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1" name="Rectangle 64">
                    <a:extLst>
                      <a:ext uri="{FF2B5EF4-FFF2-40B4-BE49-F238E27FC236}">
                        <a16:creationId xmlns:a16="http://schemas.microsoft.com/office/drawing/2014/main" id="{22BACC07-2012-43D9-97F2-520897B553AB}"/>
                      </a:ext>
                    </a:extLst>
                  </p:cNvPr>
                  <p:cNvSpPr/>
                  <p:nvPr/>
                </p:nvSpPr>
                <p:spPr>
                  <a:xfrm>
                    <a:off x="4157239" y="4016608"/>
                    <a:ext cx="343242" cy="144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rPr>
                      <a:t>Juli</a:t>
                    </a:r>
                    <a:endParaRPr kumimoji="0" lang="nb-NO" sz="11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2" name="Rectangle 65">
                    <a:extLst>
                      <a:ext uri="{FF2B5EF4-FFF2-40B4-BE49-F238E27FC236}">
                        <a16:creationId xmlns:a16="http://schemas.microsoft.com/office/drawing/2014/main" id="{4F475315-1478-461E-A13E-3086767D6B3A}"/>
                      </a:ext>
                    </a:extLst>
                  </p:cNvPr>
                  <p:cNvSpPr/>
                  <p:nvPr/>
                </p:nvSpPr>
                <p:spPr>
                  <a:xfrm>
                    <a:off x="5039819" y="4016608"/>
                    <a:ext cx="343242" cy="144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800" b="0" i="0" u="none" strike="noStrike" kern="0" cap="none" spc="0" normalizeH="0" baseline="0" noProof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rPr>
                      <a:t>Aug</a:t>
                    </a:r>
                    <a:endParaRPr kumimoji="0" lang="nb-NO" sz="11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3" name="Rectangle 66">
                    <a:extLst>
                      <a:ext uri="{FF2B5EF4-FFF2-40B4-BE49-F238E27FC236}">
                        <a16:creationId xmlns:a16="http://schemas.microsoft.com/office/drawing/2014/main" id="{3041A353-8119-4C54-B1B9-0B7E358D74A9}"/>
                      </a:ext>
                    </a:extLst>
                  </p:cNvPr>
                  <p:cNvSpPr/>
                  <p:nvPr/>
                </p:nvSpPr>
                <p:spPr>
                  <a:xfrm>
                    <a:off x="5922399" y="4016608"/>
                    <a:ext cx="343242" cy="144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800" b="0" i="0" u="none" strike="noStrike" kern="0" cap="none" spc="0" normalizeH="0" baseline="0" noProof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rPr>
                      <a:t>Sept</a:t>
                    </a:r>
                    <a:endParaRPr kumimoji="0" lang="nb-NO" sz="11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4" name="Rectangle 67">
                    <a:extLst>
                      <a:ext uri="{FF2B5EF4-FFF2-40B4-BE49-F238E27FC236}">
                        <a16:creationId xmlns:a16="http://schemas.microsoft.com/office/drawing/2014/main" id="{04288097-C8B9-4F00-92FE-EEF0F2517299}"/>
                      </a:ext>
                    </a:extLst>
                  </p:cNvPr>
                  <p:cNvSpPr/>
                  <p:nvPr/>
                </p:nvSpPr>
                <p:spPr>
                  <a:xfrm>
                    <a:off x="6804979" y="4016608"/>
                    <a:ext cx="343242" cy="144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800" b="0" i="0" u="none" strike="noStrike" kern="0" cap="none" spc="0" normalizeH="0" baseline="0" noProof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rPr>
                      <a:t>Okt</a:t>
                    </a:r>
                    <a:endParaRPr kumimoji="0" lang="nb-NO" sz="11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5" name="Rectangle 68">
                    <a:extLst>
                      <a:ext uri="{FF2B5EF4-FFF2-40B4-BE49-F238E27FC236}">
                        <a16:creationId xmlns:a16="http://schemas.microsoft.com/office/drawing/2014/main" id="{A61794E8-0F2B-403E-A54B-62BAF57F46D0}"/>
                      </a:ext>
                    </a:extLst>
                  </p:cNvPr>
                  <p:cNvSpPr/>
                  <p:nvPr/>
                </p:nvSpPr>
                <p:spPr>
                  <a:xfrm>
                    <a:off x="7687559" y="4016608"/>
                    <a:ext cx="343242" cy="144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rPr>
                      <a:t>Nov</a:t>
                    </a:r>
                    <a:endParaRPr kumimoji="0" lang="nb-NO" sz="11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6" name="Rectangle 69">
                    <a:extLst>
                      <a:ext uri="{FF2B5EF4-FFF2-40B4-BE49-F238E27FC236}">
                        <a16:creationId xmlns:a16="http://schemas.microsoft.com/office/drawing/2014/main" id="{348DCC38-8C0F-4F47-A550-2F6D5981EA18}"/>
                      </a:ext>
                    </a:extLst>
                  </p:cNvPr>
                  <p:cNvSpPr/>
                  <p:nvPr/>
                </p:nvSpPr>
                <p:spPr>
                  <a:xfrm>
                    <a:off x="8570139" y="4016608"/>
                    <a:ext cx="343242" cy="144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rPr>
                      <a:t>Des</a:t>
                    </a:r>
                    <a:endParaRPr kumimoji="0" lang="nb-NO" sz="11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7" name="Rectangle 71">
                    <a:extLst>
                      <a:ext uri="{FF2B5EF4-FFF2-40B4-BE49-F238E27FC236}">
                        <a16:creationId xmlns:a16="http://schemas.microsoft.com/office/drawing/2014/main" id="{13D08586-CE1C-4708-987F-D956FB5F3784}"/>
                      </a:ext>
                    </a:extLst>
                  </p:cNvPr>
                  <p:cNvSpPr/>
                  <p:nvPr/>
                </p:nvSpPr>
                <p:spPr>
                  <a:xfrm>
                    <a:off x="-229533" y="4008208"/>
                    <a:ext cx="343242" cy="144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800" b="0" i="0" u="none" strike="noStrike" kern="0" cap="none" spc="0" normalizeH="0" baseline="0" noProof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rPr>
                      <a:t>Feb</a:t>
                    </a:r>
                    <a:endParaRPr kumimoji="0" lang="nb-NO" sz="11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26" name="Rectangle 70">
                  <a:extLst>
                    <a:ext uri="{FF2B5EF4-FFF2-40B4-BE49-F238E27FC236}">
                      <a16:creationId xmlns:a16="http://schemas.microsoft.com/office/drawing/2014/main" id="{37313014-A0C2-4BAE-9BC6-65F2935FCFE9}"/>
                    </a:ext>
                  </a:extLst>
                </p:cNvPr>
                <p:cNvSpPr/>
                <p:nvPr/>
              </p:nvSpPr>
              <p:spPr>
                <a:xfrm>
                  <a:off x="1475699" y="1581720"/>
                  <a:ext cx="343242" cy="1440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tIns="0" rIns="0" bIns="0"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Jan</a:t>
                  </a:r>
                  <a:endParaRPr kumimoji="0" lang="nb-NO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7" name="Rectangle 71">
                  <a:extLst>
                    <a:ext uri="{FF2B5EF4-FFF2-40B4-BE49-F238E27FC236}">
                      <a16:creationId xmlns:a16="http://schemas.microsoft.com/office/drawing/2014/main" id="{0E52B444-5B0D-4B6A-81E4-1B558A605B83}"/>
                    </a:ext>
                  </a:extLst>
                </p:cNvPr>
                <p:cNvSpPr/>
                <p:nvPr/>
              </p:nvSpPr>
              <p:spPr>
                <a:xfrm>
                  <a:off x="3111169" y="1573320"/>
                  <a:ext cx="343242" cy="1440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tIns="0" rIns="0" bIns="0"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Mars</a:t>
                  </a:r>
                  <a:endParaRPr kumimoji="0" lang="nb-NO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8" name="Straight Connector 59">
                <a:extLst>
                  <a:ext uri="{FF2B5EF4-FFF2-40B4-BE49-F238E27FC236}">
                    <a16:creationId xmlns:a16="http://schemas.microsoft.com/office/drawing/2014/main" id="{D60395A6-210C-4290-BEDF-66740C4437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9000" y="3280906"/>
                <a:ext cx="0" cy="339634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9" name="Straight Connector 41">
                <a:extLst>
                  <a:ext uri="{FF2B5EF4-FFF2-40B4-BE49-F238E27FC236}">
                    <a16:creationId xmlns:a16="http://schemas.microsoft.com/office/drawing/2014/main" id="{BDC18793-0BA8-473B-89B3-163C35EAC6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09730" y="3354173"/>
                <a:ext cx="0" cy="183365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0" name="Straight Connector 59">
                <a:extLst>
                  <a:ext uri="{FF2B5EF4-FFF2-40B4-BE49-F238E27FC236}">
                    <a16:creationId xmlns:a16="http://schemas.microsoft.com/office/drawing/2014/main" id="{ACD1585D-6809-40F9-B5E4-262C69C11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9454" y="3283426"/>
                <a:ext cx="0" cy="339634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1" name="Straight Connector 59">
                <a:extLst>
                  <a:ext uri="{FF2B5EF4-FFF2-40B4-BE49-F238E27FC236}">
                    <a16:creationId xmlns:a16="http://schemas.microsoft.com/office/drawing/2014/main" id="{DDBA3107-3498-462A-9CBB-BC3F2DA944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9228" y="3305730"/>
                <a:ext cx="0" cy="339634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sp>
            <p:nvSpPr>
              <p:cNvPr id="22" name="Star: 6 Points 141">
                <a:extLst>
                  <a:ext uri="{FF2B5EF4-FFF2-40B4-BE49-F238E27FC236}">
                    <a16:creationId xmlns:a16="http://schemas.microsoft.com/office/drawing/2014/main" id="{14FE0F16-4084-4E86-9C0B-B02E4A8D12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81659" y="2498434"/>
                <a:ext cx="1061752" cy="709513"/>
              </a:xfrm>
              <a:prstGeom prst="wedgeRectCallout">
                <a:avLst/>
              </a:prstGeom>
              <a:solidFill>
                <a:srgbClr val="3B896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16. des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1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Årsbudsjett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1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Langtidsprognose</a:t>
                </a:r>
              </a:p>
            </p:txBody>
          </p:sp>
          <p:sp>
            <p:nvSpPr>
              <p:cNvPr id="23" name="Star: 6 Points 141">
                <a:extLst>
                  <a:ext uri="{FF2B5EF4-FFF2-40B4-BE49-F238E27FC236}">
                    <a16:creationId xmlns:a16="http://schemas.microsoft.com/office/drawing/2014/main" id="{F32C706D-F22E-4F29-8AA7-94C504EA05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0103" y="2498434"/>
                <a:ext cx="1061752" cy="709513"/>
              </a:xfrm>
              <a:prstGeom prst="wedgeRectCallout">
                <a:avLst/>
              </a:prstGeom>
              <a:solidFill>
                <a:srgbClr val="3B896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T2: 20. </a:t>
                </a:r>
                <a:r>
                  <a:rPr kumimoji="0" lang="nb-NO" sz="1100" b="0" i="0" u="none" strike="noStrike" kern="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sept</a:t>
                </a:r>
                <a:r>
                  <a:rPr kumimoji="0" lang="nb-NO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nb-NO" sz="1100" b="1" i="0" u="none" strike="noStrike" kern="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Årsprognose</a:t>
                </a:r>
                <a:endParaRPr kumimoji="0" lang="nb-NO" sz="11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24" name="Star: 6 Points 141">
                <a:extLst>
                  <a:ext uri="{FF2B5EF4-FFF2-40B4-BE49-F238E27FC236}">
                    <a16:creationId xmlns:a16="http://schemas.microsoft.com/office/drawing/2014/main" id="{68940BBB-E011-4AB9-89A9-372BF4CB4D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74345" y="2498434"/>
                <a:ext cx="1061752" cy="709513"/>
              </a:xfrm>
              <a:prstGeom prst="wedgeRectCallout">
                <a:avLst/>
              </a:prstGeom>
              <a:solidFill>
                <a:srgbClr val="3B896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T1: 27. mai </a:t>
                </a:r>
                <a:r>
                  <a:rPr kumimoji="0" lang="nb-NO" sz="1100" b="1" i="0" u="none" strike="noStrike" kern="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Årsprognose</a:t>
                </a:r>
                <a:endParaRPr kumimoji="0" lang="nb-NO" sz="11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1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+ evt. LTP</a:t>
                </a:r>
              </a:p>
            </p:txBody>
          </p:sp>
        </p:grpSp>
        <p:sp>
          <p:nvSpPr>
            <p:cNvPr id="16" name="Star: 6 Points 141">
              <a:extLst>
                <a:ext uri="{FF2B5EF4-FFF2-40B4-BE49-F238E27FC236}">
                  <a16:creationId xmlns:a16="http://schemas.microsoft.com/office/drawing/2014/main" id="{0A1ADC40-CE26-47AC-BCC0-5B325AAF45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70202" y="2607616"/>
              <a:ext cx="1061752" cy="709513"/>
            </a:xfrm>
            <a:prstGeom prst="wedgeRectCallout">
              <a:avLst/>
            </a:prstGeom>
            <a:solidFill>
              <a:srgbClr val="3B89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T3: 23. jan </a:t>
              </a:r>
              <a:r>
                <a:rPr kumimoji="0" lang="nb-NO" sz="11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Vurdering regnskap m.m.</a:t>
              </a:r>
            </a:p>
          </p:txBody>
        </p:sp>
      </p:grpSp>
      <p:sp>
        <p:nvSpPr>
          <p:cNvPr id="5" name="Callout: Up Arrow 4">
            <a:extLst>
              <a:ext uri="{FF2B5EF4-FFF2-40B4-BE49-F238E27FC236}">
                <a16:creationId xmlns:a16="http://schemas.microsoft.com/office/drawing/2014/main" id="{DC731C5E-C472-E0FC-A35F-A929F896D469}"/>
              </a:ext>
            </a:extLst>
          </p:cNvPr>
          <p:cNvSpPr/>
          <p:nvPr/>
        </p:nvSpPr>
        <p:spPr>
          <a:xfrm>
            <a:off x="636794" y="2610117"/>
            <a:ext cx="940500" cy="1227070"/>
          </a:xfrm>
          <a:prstGeom prst="upArrowCallou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Lønnsimport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BEVAAR 2024</a:t>
            </a:r>
          </a:p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5. </a:t>
            </a:r>
            <a:r>
              <a:rPr kumimoji="0" lang="en-US" sz="1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februar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Callout: Up Arrow 8">
            <a:extLst>
              <a:ext uri="{FF2B5EF4-FFF2-40B4-BE49-F238E27FC236}">
                <a16:creationId xmlns:a16="http://schemas.microsoft.com/office/drawing/2014/main" id="{CA1FEF49-1F26-AB8A-8242-3D7C5FE39880}"/>
              </a:ext>
            </a:extLst>
          </p:cNvPr>
          <p:cNvSpPr/>
          <p:nvPr/>
        </p:nvSpPr>
        <p:spPr>
          <a:xfrm>
            <a:off x="7682854" y="2592424"/>
            <a:ext cx="865658" cy="122707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0163"/>
            </a:avLst>
          </a:prstGeom>
          <a:solidFill>
            <a:srgbClr val="2A4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BOAVUR</a:t>
            </a:r>
          </a:p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Import </a:t>
            </a:r>
            <a:b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2. </a:t>
            </a:r>
            <a:r>
              <a:rPr kumimoji="0" lang="en-US" sz="1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oktober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Callout: Up Arrow 3">
            <a:extLst>
              <a:ext uri="{FF2B5EF4-FFF2-40B4-BE49-F238E27FC236}">
                <a16:creationId xmlns:a16="http://schemas.microsoft.com/office/drawing/2014/main" id="{A39F39EF-8DFE-2203-3938-3C9A46B7AE7A}"/>
              </a:ext>
            </a:extLst>
          </p:cNvPr>
          <p:cNvSpPr/>
          <p:nvPr/>
        </p:nvSpPr>
        <p:spPr>
          <a:xfrm>
            <a:off x="4366739" y="2584144"/>
            <a:ext cx="960821" cy="1227072"/>
          </a:xfrm>
          <a:prstGeom prst="upArrowCallou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Lønnsimport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BEVAAR 2025 BEVLTB 26-29 </a:t>
            </a:r>
          </a:p>
          <a:p>
            <a:pPr algn="ctr" defTabSz="228600"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alibri"/>
              </a:rPr>
              <a:t>10.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alibri"/>
              </a:rPr>
              <a:t>juni</a:t>
            </a:r>
            <a:r>
              <a:rPr lang="en-US" sz="1000" dirty="0">
                <a:solidFill>
                  <a:prstClr val="white"/>
                </a:solidFill>
                <a:latin typeface="Calibri"/>
                <a:cs typeface="Calibri"/>
              </a:rPr>
              <a:t> </a:t>
            </a:r>
            <a:endParaRPr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F30E1A06-411F-B7DB-97E8-A9285563A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err="1"/>
              <a:t>Årshjul</a:t>
            </a:r>
            <a:r>
              <a:rPr lang="nb-NO" b="1"/>
              <a:t> budsjett/prognose 2024</a:t>
            </a:r>
          </a:p>
        </p:txBody>
      </p:sp>
      <p:sp>
        <p:nvSpPr>
          <p:cNvPr id="13" name="Callout: Up Arrow 8">
            <a:extLst>
              <a:ext uri="{FF2B5EF4-FFF2-40B4-BE49-F238E27FC236}">
                <a16:creationId xmlns:a16="http://schemas.microsoft.com/office/drawing/2014/main" id="{6BD0CF95-0CC6-93E7-E458-C4D5E4A96054}"/>
              </a:ext>
            </a:extLst>
          </p:cNvPr>
          <p:cNvSpPr/>
          <p:nvPr/>
        </p:nvSpPr>
        <p:spPr>
          <a:xfrm>
            <a:off x="6174190" y="2592424"/>
            <a:ext cx="847728" cy="122707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0163"/>
            </a:avLst>
          </a:prstGeom>
          <a:solidFill>
            <a:srgbClr val="2A4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alibri"/>
              </a:rPr>
              <a:t>BOAVUR</a:t>
            </a:r>
          </a:p>
          <a:p>
            <a:pPr algn="ctr" defTabSz="228600"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alibri"/>
              </a:rPr>
              <a:t>Import </a:t>
            </a:r>
            <a:r>
              <a:rPr lang="en-US" sz="1000">
                <a:solidFill>
                  <a:prstClr val="white"/>
                </a:solidFill>
                <a:latin typeface="Calibri"/>
                <a:cs typeface="Calibri"/>
              </a:rPr>
              <a:t>14. 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alibri"/>
              </a:rPr>
              <a:t>august</a:t>
            </a:r>
            <a:endParaRPr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8" name="Callout: Up Arrow 8">
            <a:extLst>
              <a:ext uri="{FF2B5EF4-FFF2-40B4-BE49-F238E27FC236}">
                <a16:creationId xmlns:a16="http://schemas.microsoft.com/office/drawing/2014/main" id="{BE1C72D3-C095-E09C-CC56-C5326887F347}"/>
              </a:ext>
            </a:extLst>
          </p:cNvPr>
          <p:cNvSpPr/>
          <p:nvPr/>
        </p:nvSpPr>
        <p:spPr>
          <a:xfrm>
            <a:off x="2494315" y="2592424"/>
            <a:ext cx="865658" cy="122707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0163"/>
            </a:avLst>
          </a:prstGeom>
          <a:solidFill>
            <a:srgbClr val="2A4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alibri"/>
              </a:rPr>
              <a:t>BOAVUR</a:t>
            </a:r>
          </a:p>
          <a:p>
            <a:pPr algn="ctr" defTabSz="228600"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alibri"/>
              </a:rPr>
              <a:t>Import </a:t>
            </a:r>
            <a:r>
              <a:rPr lang="en-US" sz="1000">
                <a:solidFill>
                  <a:prstClr val="white"/>
                </a:solidFill>
                <a:latin typeface="Calibri"/>
                <a:cs typeface="Calibri"/>
              </a:rPr>
              <a:t>17. </a:t>
            </a:r>
            <a:r>
              <a:rPr lang="en-US" sz="1000" err="1">
                <a:solidFill>
                  <a:prstClr val="white"/>
                </a:solidFill>
                <a:latin typeface="Calibri"/>
                <a:cs typeface="Calibri"/>
              </a:rPr>
              <a:t>april</a:t>
            </a:r>
            <a:endParaRPr kumimoji="0" lang="en-US" sz="10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9" name="TextBox 6">
            <a:extLst>
              <a:ext uri="{FF2B5EF4-FFF2-40B4-BE49-F238E27FC236}">
                <a16:creationId xmlns:a16="http://schemas.microsoft.com/office/drawing/2014/main" id="{6B2130A5-1C43-B47A-8DFD-E03CCBEF4AB5}"/>
              </a:ext>
            </a:extLst>
          </p:cNvPr>
          <p:cNvSpPr txBox="1"/>
          <p:nvPr/>
        </p:nvSpPr>
        <p:spPr>
          <a:xfrm>
            <a:off x="2239657" y="4120366"/>
            <a:ext cx="1188000" cy="626701"/>
          </a:xfrm>
          <a:prstGeom prst="rect">
            <a:avLst/>
          </a:prstGeom>
          <a:solidFill>
            <a:srgbClr val="FFBC79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72000" tIns="36000" rIns="36000" bIns="36000" rtlCol="0" anchor="t">
            <a:spAutoFit/>
          </a:bodyPr>
          <a:lstStyle/>
          <a:p>
            <a:pPr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10. april: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Infomøte</a:t>
            </a:r>
            <a:endParaRPr lang="nb-NO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Årskalender</a:t>
            </a: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, evt. spørsmål vedr. T1 m.m.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0" name="TextBox 6">
            <a:extLst>
              <a:ext uri="{FF2B5EF4-FFF2-40B4-BE49-F238E27FC236}">
                <a16:creationId xmlns:a16="http://schemas.microsoft.com/office/drawing/2014/main" id="{747CE186-8B2F-E62F-7072-819A8D23122E}"/>
              </a:ext>
            </a:extLst>
          </p:cNvPr>
          <p:cNvSpPr txBox="1"/>
          <p:nvPr/>
        </p:nvSpPr>
        <p:spPr>
          <a:xfrm>
            <a:off x="6177790" y="4120366"/>
            <a:ext cx="1188000" cy="626701"/>
          </a:xfrm>
          <a:prstGeom prst="rect">
            <a:avLst/>
          </a:prstGeom>
          <a:solidFill>
            <a:srgbClr val="FFBC79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72000" tIns="36000" rIns="36000" bIns="36000" rtlCol="0" anchor="t">
            <a:spAutoFit/>
          </a:bodyPr>
          <a:lstStyle/>
          <a:p>
            <a:pPr>
              <a:defRPr/>
            </a:pPr>
            <a:r>
              <a:rPr lang="nb-NO" sz="1000" dirty="0">
                <a:solidFill>
                  <a:prstClr val="black"/>
                </a:solidFill>
                <a:latin typeface="Calibri"/>
                <a:cs typeface="Calibri"/>
              </a:rPr>
              <a:t>21. </a:t>
            </a:r>
            <a:r>
              <a:rPr lang="nb-NO" sz="1000" dirty="0" err="1">
                <a:solidFill>
                  <a:prstClr val="black"/>
                </a:solidFill>
                <a:latin typeface="Calibri"/>
                <a:cs typeface="Calibri"/>
              </a:rPr>
              <a:t>aug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.: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 b="1" dirty="0">
                <a:solidFill>
                  <a:prstClr val="black"/>
                </a:solidFill>
                <a:latin typeface="Calibri"/>
                <a:cs typeface="Calibri"/>
              </a:rPr>
              <a:t>Infomøte</a:t>
            </a:r>
            <a:endParaRPr lang="nb-NO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BOAVUR, evt. spørsmål vedr. T2 m.m.</a:t>
            </a:r>
            <a:endParaRPr lang="nb-N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1" name="TextBox 6">
            <a:extLst>
              <a:ext uri="{FF2B5EF4-FFF2-40B4-BE49-F238E27FC236}">
                <a16:creationId xmlns:a16="http://schemas.microsoft.com/office/drawing/2014/main" id="{77869EC5-D8A0-03CA-6B6D-D3F997AC338D}"/>
              </a:ext>
            </a:extLst>
          </p:cNvPr>
          <p:cNvSpPr txBox="1"/>
          <p:nvPr/>
        </p:nvSpPr>
        <p:spPr>
          <a:xfrm>
            <a:off x="7955997" y="4120366"/>
            <a:ext cx="1188000" cy="503590"/>
          </a:xfrm>
          <a:prstGeom prst="rect">
            <a:avLst/>
          </a:prstGeom>
          <a:solidFill>
            <a:srgbClr val="FFBC79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72000" tIns="36000" rIns="36000" bIns="36000" rtlCol="0" anchor="t">
            <a:spAutoFit/>
          </a:bodyPr>
          <a:lstStyle/>
          <a:p>
            <a:pPr>
              <a:defRPr/>
            </a:pPr>
            <a:r>
              <a:rPr lang="nb-NO" sz="1000" dirty="0">
                <a:solidFill>
                  <a:prstClr val="black"/>
                </a:solidFill>
                <a:latin typeface="Calibri"/>
                <a:cs typeface="Calibri"/>
              </a:rPr>
              <a:t>9. </a:t>
            </a:r>
            <a:r>
              <a:rPr lang="nb-NO" sz="1000" dirty="0" err="1">
                <a:solidFill>
                  <a:prstClr val="black"/>
                </a:solidFill>
                <a:latin typeface="Calibri"/>
                <a:cs typeface="Calibri"/>
              </a:rPr>
              <a:t>okt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.: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Arbeidsstue</a:t>
            </a:r>
            <a:endParaRPr lang="nb-NO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15.12.-leveransen m.m.</a:t>
            </a:r>
            <a:endParaRPr lang="nb-N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3" name="TextBox 6">
            <a:extLst>
              <a:ext uri="{FF2B5EF4-FFF2-40B4-BE49-F238E27FC236}">
                <a16:creationId xmlns:a16="http://schemas.microsoft.com/office/drawing/2014/main" id="{ABCD7383-9DBC-EFB7-2A08-829E00F00E80}"/>
              </a:ext>
            </a:extLst>
          </p:cNvPr>
          <p:cNvSpPr txBox="1"/>
          <p:nvPr/>
        </p:nvSpPr>
        <p:spPr>
          <a:xfrm>
            <a:off x="4502099" y="4120366"/>
            <a:ext cx="1188000" cy="626701"/>
          </a:xfrm>
          <a:prstGeom prst="rect">
            <a:avLst/>
          </a:prstGeom>
          <a:solidFill>
            <a:srgbClr val="FFBC79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72000" tIns="36000" rIns="36000" bIns="36000" rtlCol="0" anchor="t">
            <a:spAutoFit/>
          </a:bodyPr>
          <a:lstStyle/>
          <a:p>
            <a:pPr>
              <a:defRPr/>
            </a:pPr>
            <a:r>
              <a:rPr lang="nb-NO" sz="1000" dirty="0">
                <a:solidFill>
                  <a:prstClr val="black"/>
                </a:solidFill>
                <a:latin typeface="Calibri"/>
                <a:cs typeface="Calibri"/>
              </a:rPr>
              <a:t> 12. juni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Arbeidsstue</a:t>
            </a:r>
            <a:endParaRPr lang="nb-NO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Prosess, rullering, lønn, satser m.m.</a:t>
            </a:r>
            <a:endParaRPr lang="nb-N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" name="Wave 10">
            <a:extLst>
              <a:ext uri="{FF2B5EF4-FFF2-40B4-BE49-F238E27FC236}">
                <a16:creationId xmlns:a16="http://schemas.microsoft.com/office/drawing/2014/main" id="{4837005B-D7FB-0DA9-758F-05FC6B5B34AA}"/>
              </a:ext>
            </a:extLst>
          </p:cNvPr>
          <p:cNvSpPr/>
          <p:nvPr/>
        </p:nvSpPr>
        <p:spPr>
          <a:xfrm>
            <a:off x="1246686" y="1323320"/>
            <a:ext cx="910588" cy="903479"/>
          </a:xfrm>
          <a:prstGeom prst="wave">
            <a:avLst/>
          </a:prstGeom>
          <a:solidFill>
            <a:srgbClr val="117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Rullering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BOAVUR</a:t>
            </a:r>
          </a:p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22/23 </a:t>
            </a:r>
            <a:r>
              <a:rPr lang="en-US" sz="12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feb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62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A39113E23CFF4C932AF8A2377B78CA" ma:contentTypeVersion="13" ma:contentTypeDescription="Opprett et nytt dokument." ma:contentTypeScope="" ma:versionID="4723b98a50b26cc281fabe5b4c76d733">
  <xsd:schema xmlns:xsd="http://www.w3.org/2001/XMLSchema" xmlns:xs="http://www.w3.org/2001/XMLSchema" xmlns:p="http://schemas.microsoft.com/office/2006/metadata/properties" xmlns:ns2="a3a7f95b-3ac4-485e-8a5a-c0989fae4cb1" xmlns:ns3="b3c01482-6e5d-4180-ba92-bee730fe520b" targetNamespace="http://schemas.microsoft.com/office/2006/metadata/properties" ma:root="true" ma:fieldsID="8b891a74969ba2313be7594004df98da" ns2:_="" ns3:_="">
    <xsd:import namespace="a3a7f95b-3ac4-485e-8a5a-c0989fae4cb1"/>
    <xsd:import namespace="b3c01482-6e5d-4180-ba92-bee730fe52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7f95b-3ac4-485e-8a5a-c0989fae4c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c22fd018-c39b-462c-89de-126a365ef1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01482-6e5d-4180-ba92-bee730fe52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6fd8694-2d75-40e5-ab38-1c197622d127}" ma:internalName="TaxCatchAll" ma:showField="CatchAllData" ma:web="b3c01482-6e5d-4180-ba92-bee730fe52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c01482-6e5d-4180-ba92-bee730fe520b" xsi:nil="true"/>
    <lcf76f155ced4ddcb4097134ff3c332f xmlns="a3a7f95b-3ac4-485e-8a5a-c0989fae4cb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C2DF699-6BD4-4BEA-96F4-7F36446236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a7f95b-3ac4-485e-8a5a-c0989fae4cb1"/>
    <ds:schemaRef ds:uri="b3c01482-6e5d-4180-ba92-bee730fe5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603EF9-683C-400B-87FC-ACB685CD7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C3A68F-ECB1-4042-85EA-85E7CF43914A}">
  <ds:schemaRefs>
    <ds:schemaRef ds:uri="a3a7f95b-3ac4-485e-8a5a-c0989fae4cb1"/>
    <ds:schemaRef ds:uri="http://purl.org/dc/terms/"/>
    <ds:schemaRef ds:uri="b3c01482-6e5d-4180-ba92-bee730fe520b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238</Words>
  <Application>Microsoft Office PowerPoint</Application>
  <PresentationFormat>Widescreen</PresentationFormat>
  <Paragraphs>63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Årshjul budsjett/prognose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Marthine Hveem</dc:creator>
  <cp:lastModifiedBy>Marthine Hveem</cp:lastModifiedBy>
  <cp:revision>9</cp:revision>
  <dcterms:created xsi:type="dcterms:W3CDTF">2013-07-15T20:26:40Z</dcterms:created>
  <dcterms:modified xsi:type="dcterms:W3CDTF">2024-01-26T14:50:18Z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0x01010055A39113E23CFF4C932AF8A2377B78CA</vt:lpwstr>
  </property>
  <property fmtid="{D5CDD505-2E9C-101B-9397-08002B2CF9AE}" pid="3" name="MediaServiceImageTags">
    <vt:lpwstr/>
  </property>
</Properties>
</file>