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1099" r:id="rId2"/>
    <p:sldId id="1100" r:id="rId3"/>
    <p:sldId id="1142" r:id="rId4"/>
    <p:sldId id="1135" r:id="rId5"/>
    <p:sldId id="1101" r:id="rId6"/>
    <p:sldId id="1102" r:id="rId7"/>
    <p:sldId id="1159" r:id="rId8"/>
    <p:sldId id="1160" r:id="rId9"/>
    <p:sldId id="1156" r:id="rId10"/>
    <p:sldId id="1163" r:id="rId11"/>
    <p:sldId id="1168" r:id="rId12"/>
    <p:sldId id="1038" r:id="rId13"/>
    <p:sldId id="1124" r:id="rId14"/>
    <p:sldId id="1103" r:id="rId15"/>
    <p:sldId id="1165" r:id="rId16"/>
    <p:sldId id="1166" r:id="rId17"/>
    <p:sldId id="1167" r:id="rId18"/>
    <p:sldId id="1087" r:id="rId19"/>
    <p:sldId id="1119" r:id="rId20"/>
    <p:sldId id="1118" r:id="rId21"/>
    <p:sldId id="1120" r:id="rId22"/>
    <p:sldId id="1121" r:id="rId23"/>
    <p:sldId id="1131" r:id="rId24"/>
    <p:sldId id="1126" r:id="rId2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95CD"/>
    <a:srgbClr val="FFB3B3"/>
    <a:srgbClr val="FEFFFF"/>
    <a:srgbClr val="00D3BF"/>
    <a:srgbClr val="007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30" autoAdjust="0"/>
    <p:restoredTop sz="95497"/>
  </p:normalViewPr>
  <p:slideViewPr>
    <p:cSldViewPr snapToGrid="0" snapToObjects="1">
      <p:cViewPr varScale="1">
        <p:scale>
          <a:sx n="106" d="100"/>
          <a:sy n="106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EBEA6-017A-44E0-AC0C-F9EFF2552A0D}" type="datetimeFigureOut">
              <a:rPr lang="nb-NO" smtClean="0"/>
              <a:t>08.06.2023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F90B3-E2CB-43D0-8293-AB8ECFDD724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1911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F90B3-E2CB-43D0-8293-AB8ECFDD724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3634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bildet skisserer oppgaven til dScience slik den er definert av UiO.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F90B3-E2CB-43D0-8293-AB8ECFDD724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5384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F90B3-E2CB-43D0-8293-AB8ECFDD724F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2871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bildet skisserer oppgaven til dScience slik den er definert av UiO.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F90B3-E2CB-43D0-8293-AB8ECFDD724F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6330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F90B3-E2CB-43D0-8293-AB8ECFDD724F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9342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bildet skisserer oppgaven til dScience slik den er definert av UiO.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F90B3-E2CB-43D0-8293-AB8ECFDD724F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540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EAE4EF6A-B635-4E4E-A025-C6D1AEC70DFA}"/>
              </a:ext>
            </a:extLst>
          </p:cNvPr>
          <p:cNvSpPr/>
          <p:nvPr userDrawn="1"/>
        </p:nvSpPr>
        <p:spPr>
          <a:xfrm>
            <a:off x="0" y="0"/>
            <a:ext cx="12192000" cy="1321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7041F5A7-C5A0-DA44-B03A-8FB634834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7257" y="361406"/>
            <a:ext cx="3836448" cy="621949"/>
          </a:xfrm>
          <a:prstGeom prst="rect">
            <a:avLst/>
          </a:prstGeom>
        </p:spPr>
      </p:pic>
      <p:pic>
        <p:nvPicPr>
          <p:cNvPr id="4" name="Bilde 3" descr="Et bilde som inneholder skilt, tallerken, mat, tegning&#10;&#10;Automatisk generert beskrivelse">
            <a:extLst>
              <a:ext uri="{FF2B5EF4-FFF2-40B4-BE49-F238E27FC236}">
                <a16:creationId xmlns:a16="http://schemas.microsoft.com/office/drawing/2014/main" id="{924B5AF6-22B0-834D-8E71-A4CC3E8F00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47681" y="471464"/>
            <a:ext cx="1987062" cy="378975"/>
          </a:xfrm>
          <a:prstGeom prst="rect">
            <a:avLst/>
          </a:prstGeom>
        </p:spPr>
      </p:pic>
      <p:sp>
        <p:nvSpPr>
          <p:cNvPr id="8" name="Undertittel 2">
            <a:extLst>
              <a:ext uri="{FF2B5EF4-FFF2-40B4-BE49-F238E27FC236}">
                <a16:creationId xmlns:a16="http://schemas.microsoft.com/office/drawing/2014/main" id="{688394EE-23B4-684F-9D0A-110A6BCE7C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508" y="3941855"/>
            <a:ext cx="5876523" cy="706194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</a:p>
        </p:txBody>
      </p:sp>
      <p:sp>
        <p:nvSpPr>
          <p:cNvPr id="9" name="Tittel 10">
            <a:extLst>
              <a:ext uri="{FF2B5EF4-FFF2-40B4-BE49-F238E27FC236}">
                <a16:creationId xmlns:a16="http://schemas.microsoft.com/office/drawing/2014/main" id="{BBFFCD3F-3F0F-904D-845D-CA5EC6A16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9508" y="2967738"/>
            <a:ext cx="5876523" cy="974117"/>
          </a:xfrm>
        </p:spPr>
        <p:txBody>
          <a:bodyPr/>
          <a:lstStyle>
            <a:lvl1pPr>
              <a:defRPr sz="3600" b="1" spc="5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Tittel forside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0CE85EE-6DED-EB41-B661-A76E1E66B0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9508" y="2261544"/>
            <a:ext cx="4949825" cy="431878"/>
          </a:xfrm>
        </p:spPr>
        <p:txBody>
          <a:bodyPr/>
          <a:lstStyle>
            <a:lvl1pPr>
              <a:defRPr sz="1200" i="1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nb-NO" dirty="0"/>
              <a:t>Navn og tittel</a:t>
            </a:r>
          </a:p>
        </p:txBody>
      </p:sp>
    </p:spTree>
    <p:extLst>
      <p:ext uri="{BB962C8B-B14F-4D97-AF65-F5344CB8AC3E}">
        <p14:creationId xmlns:p14="http://schemas.microsoft.com/office/powerpoint/2010/main" val="202011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ppbanner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0FD77A9D-F2A5-F94A-A7C9-F48F470E4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812"/>
            <a:ext cx="5910470" cy="404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6822174-7799-FC41-BE05-E4887C80C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60930" y="471464"/>
            <a:ext cx="1960564" cy="37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16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434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s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6EAC3342-C3F4-9B4C-9BB2-1CEB92C64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4984" y="3794368"/>
            <a:ext cx="8042031" cy="706194"/>
          </a:xfrm>
        </p:spPr>
        <p:txBody>
          <a:bodyPr>
            <a:normAutofit/>
          </a:bodyPr>
          <a:lstStyle>
            <a:lvl1pPr marL="0" indent="0" algn="ctr">
              <a:buNone/>
              <a:defRPr sz="1800" b="1" spc="5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webadresse</a:t>
            </a:r>
          </a:p>
        </p:txBody>
      </p:sp>
      <p:sp>
        <p:nvSpPr>
          <p:cNvPr id="10" name="Tittel 10">
            <a:extLst>
              <a:ext uri="{FF2B5EF4-FFF2-40B4-BE49-F238E27FC236}">
                <a16:creationId xmlns:a16="http://schemas.microsoft.com/office/drawing/2014/main" id="{2707FD5F-6DA6-7343-B795-D36127EDE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984" y="2809629"/>
            <a:ext cx="8042031" cy="974117"/>
          </a:xfrm>
        </p:spPr>
        <p:txBody>
          <a:bodyPr/>
          <a:lstStyle>
            <a:lvl1pPr algn="ctr">
              <a:defRPr sz="3600" b="1" spc="5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Takk for oppmerksomheten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79674E7-56C2-BF4C-830B-45C0D09B7125}"/>
              </a:ext>
            </a:extLst>
          </p:cNvPr>
          <p:cNvSpPr/>
          <p:nvPr userDrawn="1"/>
        </p:nvSpPr>
        <p:spPr>
          <a:xfrm>
            <a:off x="0" y="0"/>
            <a:ext cx="12192000" cy="1321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 descr="Et bilde som inneholder skilt, tallerken, mat, tegning&#10;&#10;Automatisk generert beskrivelse">
            <a:extLst>
              <a:ext uri="{FF2B5EF4-FFF2-40B4-BE49-F238E27FC236}">
                <a16:creationId xmlns:a16="http://schemas.microsoft.com/office/drawing/2014/main" id="{3D4B726D-5BE4-254F-A279-FB408A750F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7681" y="471464"/>
            <a:ext cx="1987062" cy="37897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156E99D-6C87-004C-B92E-C414680DDF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7257" y="361406"/>
            <a:ext cx="3836448" cy="62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79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3C6C2FDA-CFEA-4C47-BC2A-98E779888B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8812"/>
            <a:ext cx="5910470" cy="404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 dirty="0" err="1"/>
              <a:t>Title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D3B7DE4-038F-5544-AFEC-0B7241A41E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60930" y="471464"/>
            <a:ext cx="1960564" cy="37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75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08.06.2023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4574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6D3B7DE4-038F-5544-AFEC-0B7241A41E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60930" y="471464"/>
            <a:ext cx="1960564" cy="37897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6DF5CE73-6C72-0B49-BD49-ECA9D2A4AD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76649" y="-420790"/>
            <a:ext cx="4476387" cy="230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58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F9095905-BA5F-2A43-B1E8-A46A30B41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8812"/>
            <a:ext cx="5910470" cy="404450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Title</a:t>
            </a:r>
            <a:r>
              <a:rPr lang="nb-NO" dirty="0"/>
              <a:t> – </a:t>
            </a:r>
            <a:r>
              <a:rPr lang="nb-NO" dirty="0" err="1"/>
              <a:t>example</a:t>
            </a:r>
            <a:r>
              <a:rPr lang="nb-NO" dirty="0"/>
              <a:t> </a:t>
            </a:r>
            <a:r>
              <a:rPr lang="nb-NO" dirty="0" err="1"/>
              <a:t>infographics</a:t>
            </a:r>
            <a:endParaRPr lang="nb-NO" dirty="0"/>
          </a:p>
        </p:txBody>
      </p:sp>
      <p:sp>
        <p:nvSpPr>
          <p:cNvPr id="9" name="Plassholder for diagram 8">
            <a:extLst>
              <a:ext uri="{FF2B5EF4-FFF2-40B4-BE49-F238E27FC236}">
                <a16:creationId xmlns:a16="http://schemas.microsoft.com/office/drawing/2014/main" id="{A03BFCD7-1BFB-A841-8EE8-DA7C81CA16B7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3903578" y="1673859"/>
            <a:ext cx="4384844" cy="4056205"/>
          </a:xfrm>
        </p:spPr>
        <p:txBody>
          <a:bodyPr>
            <a:normAutofit/>
          </a:bodyPr>
          <a:lstStyle>
            <a:lvl1pPr>
              <a:defRPr sz="1000" i="1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icon</a:t>
            </a:r>
            <a:r>
              <a:rPr lang="nb-NO" dirty="0"/>
              <a:t> to </a:t>
            </a:r>
            <a:r>
              <a:rPr lang="nb-NO" dirty="0" err="1"/>
              <a:t>place</a:t>
            </a:r>
            <a:r>
              <a:rPr lang="nb-NO" dirty="0"/>
              <a:t> </a:t>
            </a:r>
            <a:r>
              <a:rPr lang="nb-NO" dirty="0" err="1"/>
              <a:t>infographics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4030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57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tittel 2">
            <a:extLst>
              <a:ext uri="{FF2B5EF4-FFF2-40B4-BE49-F238E27FC236}">
                <a16:creationId xmlns:a16="http://schemas.microsoft.com/office/drawing/2014/main" id="{6EAC3342-C3F4-9B4C-9BB2-1CEB92C64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4984" y="3794368"/>
            <a:ext cx="8042031" cy="706194"/>
          </a:xfrm>
        </p:spPr>
        <p:txBody>
          <a:bodyPr>
            <a:normAutofit/>
          </a:bodyPr>
          <a:lstStyle>
            <a:lvl1pPr marL="0" indent="0" algn="ctr">
              <a:buNone/>
              <a:defRPr sz="1800" b="1" spc="5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</a:p>
        </p:txBody>
      </p:sp>
      <p:sp>
        <p:nvSpPr>
          <p:cNvPr id="10" name="Tittel 10">
            <a:extLst>
              <a:ext uri="{FF2B5EF4-FFF2-40B4-BE49-F238E27FC236}">
                <a16:creationId xmlns:a16="http://schemas.microsoft.com/office/drawing/2014/main" id="{2707FD5F-6DA6-7343-B795-D36127EDE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984" y="2809629"/>
            <a:ext cx="8042031" cy="974117"/>
          </a:xfrm>
        </p:spPr>
        <p:txBody>
          <a:bodyPr/>
          <a:lstStyle>
            <a:lvl1pPr algn="ctr">
              <a:defRPr sz="3600" b="1" spc="5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Tittel </a:t>
            </a:r>
            <a:r>
              <a:rPr lang="nb-NO" dirty="0" err="1"/>
              <a:t>skilleside</a:t>
            </a:r>
            <a:endParaRPr lang="nb-NO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0F90A88-3022-5240-B83A-CF9D04A54C2B}"/>
              </a:ext>
            </a:extLst>
          </p:cNvPr>
          <p:cNvSpPr/>
          <p:nvPr userDrawn="1"/>
        </p:nvSpPr>
        <p:spPr>
          <a:xfrm>
            <a:off x="0" y="0"/>
            <a:ext cx="12192000" cy="1321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BE92F5C-2262-D446-A516-A1A475CDA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257" y="361406"/>
            <a:ext cx="3836448" cy="621949"/>
          </a:xfrm>
          <a:prstGeom prst="rect">
            <a:avLst/>
          </a:prstGeom>
        </p:spPr>
      </p:pic>
      <p:pic>
        <p:nvPicPr>
          <p:cNvPr id="6" name="Bilde 5" descr="Et bilde som inneholder skilt, tallerken, mat, tegning&#10;&#10;Automatisk generert beskrivelse">
            <a:extLst>
              <a:ext uri="{FF2B5EF4-FFF2-40B4-BE49-F238E27FC236}">
                <a16:creationId xmlns:a16="http://schemas.microsoft.com/office/drawing/2014/main" id="{032B71D1-B93B-4F41-878A-80C12DE10E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7681" y="471464"/>
            <a:ext cx="1987062" cy="37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07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322F145-0B83-E84C-9A6F-DED0215CE7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1989276"/>
            <a:ext cx="4746002" cy="385547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D3BF"/>
              </a:buClr>
              <a:buSzTx/>
              <a:buFont typeface="Arial" panose="020B0604020202020204" pitchFamily="34" charset="0"/>
              <a:buNone/>
              <a:tabLst/>
              <a:defRPr lang="nb-NO" smtClean="0"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dirty="0"/>
              <a:t>Lengre tekster, brødtekst – Arial 12/16 </a:t>
            </a:r>
            <a:r>
              <a:rPr lang="nb-NO" dirty="0" err="1"/>
              <a:t>pkt</a:t>
            </a:r>
            <a:r>
              <a:rPr lang="nb-NO" dirty="0"/>
              <a:t> </a:t>
            </a:r>
            <a:br>
              <a:rPr lang="nb-NO" dirty="0"/>
            </a:br>
            <a:r>
              <a:rPr lang="nb-NO" dirty="0" err="1"/>
              <a:t>Fercipit</a:t>
            </a:r>
            <a:r>
              <a:rPr lang="nb-NO" dirty="0"/>
              <a:t> </a:t>
            </a:r>
            <a:r>
              <a:rPr lang="nb-NO" dirty="0" err="1"/>
              <a:t>laboria</a:t>
            </a:r>
            <a:r>
              <a:rPr lang="nb-NO" dirty="0"/>
              <a:t> sus </a:t>
            </a:r>
            <a:r>
              <a:rPr lang="nb-NO" dirty="0" err="1"/>
              <a:t>dolo</a:t>
            </a:r>
            <a:r>
              <a:rPr lang="nb-NO" dirty="0"/>
              <a:t> </a:t>
            </a:r>
            <a:r>
              <a:rPr lang="nb-NO" dirty="0" err="1"/>
              <a:t>molenectam</a:t>
            </a:r>
            <a:r>
              <a:rPr lang="nb-NO" dirty="0"/>
              <a:t> </a:t>
            </a:r>
            <a:r>
              <a:rPr lang="nb-NO" dirty="0" err="1"/>
              <a:t>faccus</a:t>
            </a:r>
            <a:r>
              <a:rPr lang="nb-NO" dirty="0"/>
              <a:t>, </a:t>
            </a:r>
            <a:r>
              <a:rPr lang="nb-NO" dirty="0" err="1"/>
              <a:t>omn</a:t>
            </a:r>
            <a:r>
              <a:rPr lang="nb-NO" dirty="0"/>
              <a:t> mil ex et </a:t>
            </a:r>
            <a:r>
              <a:rPr lang="nb-NO" dirty="0" err="1"/>
              <a:t>etur</a:t>
            </a:r>
            <a:r>
              <a:rPr lang="nb-NO" dirty="0"/>
              <a:t> </a:t>
            </a:r>
            <a:r>
              <a:rPr lang="nb-NO" dirty="0" err="1"/>
              <a:t>seque</a:t>
            </a:r>
            <a:r>
              <a:rPr lang="nb-NO" dirty="0"/>
              <a:t> </a:t>
            </a:r>
            <a:r>
              <a:rPr lang="nb-NO" dirty="0" err="1"/>
              <a:t>nullupta</a:t>
            </a:r>
            <a:r>
              <a:rPr lang="nb-NO" dirty="0"/>
              <a:t> </a:t>
            </a:r>
            <a:r>
              <a:rPr lang="nb-NO" dirty="0" err="1"/>
              <a:t>dolo</a:t>
            </a:r>
            <a:r>
              <a:rPr lang="nb-NO" dirty="0"/>
              <a:t> </a:t>
            </a:r>
            <a:r>
              <a:rPr lang="nb-NO" dirty="0" err="1"/>
              <a:t>molore</a:t>
            </a:r>
            <a:r>
              <a:rPr lang="nb-NO" dirty="0"/>
              <a:t> </a:t>
            </a:r>
            <a:r>
              <a:rPr lang="nb-NO" dirty="0" err="1"/>
              <a:t>volorro</a:t>
            </a:r>
            <a:r>
              <a:rPr lang="nb-NO" dirty="0"/>
              <a:t> et </a:t>
            </a:r>
            <a:r>
              <a:rPr lang="nb-NO" dirty="0" err="1"/>
              <a:t>doluptas</a:t>
            </a:r>
            <a:r>
              <a:rPr lang="nb-NO" dirty="0"/>
              <a:t> </a:t>
            </a:r>
            <a:r>
              <a:rPr lang="nb-NO" dirty="0" err="1"/>
              <a:t>assequo</a:t>
            </a:r>
            <a:r>
              <a:rPr lang="nb-NO" dirty="0"/>
              <a:t> </a:t>
            </a:r>
            <a:r>
              <a:rPr lang="nb-NO" dirty="0" err="1"/>
              <a:t>essum</a:t>
            </a:r>
            <a:r>
              <a:rPr lang="nb-NO" dirty="0"/>
              <a:t> et </a:t>
            </a:r>
            <a:r>
              <a:rPr lang="nb-NO" dirty="0" err="1"/>
              <a:t>idusant</a:t>
            </a:r>
            <a:r>
              <a:rPr lang="nb-NO" dirty="0"/>
              <a:t> vel </a:t>
            </a:r>
            <a:r>
              <a:rPr lang="nb-NO" dirty="0" err="1"/>
              <a:t>ipsa</a:t>
            </a:r>
            <a:r>
              <a:rPr lang="nb-NO" dirty="0"/>
              <a:t> nos ex </a:t>
            </a:r>
            <a:r>
              <a:rPr lang="nb-NO" dirty="0" err="1"/>
              <a:t>erro</a:t>
            </a:r>
            <a:r>
              <a:rPr lang="nb-NO" dirty="0"/>
              <a:t> </a:t>
            </a:r>
            <a:r>
              <a:rPr lang="nb-NO" dirty="0" err="1"/>
              <a:t>deria</a:t>
            </a:r>
            <a:r>
              <a:rPr lang="nb-NO" dirty="0"/>
              <a:t>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num</a:t>
            </a:r>
            <a:r>
              <a:rPr lang="nb-NO" dirty="0"/>
              <a:t> el </a:t>
            </a:r>
            <a:r>
              <a:rPr lang="nb-NO" dirty="0" err="1"/>
              <a:t>int</a:t>
            </a:r>
            <a:r>
              <a:rPr lang="nb-NO" dirty="0"/>
              <a:t> </a:t>
            </a:r>
            <a:r>
              <a:rPr lang="nb-NO" dirty="0" err="1"/>
              <a:t>odicim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et </a:t>
            </a:r>
            <a:r>
              <a:rPr lang="nb-NO" dirty="0" err="1"/>
              <a:t>odisimpos</a:t>
            </a:r>
            <a:r>
              <a:rPr lang="nb-NO" dirty="0"/>
              <a:t> </a:t>
            </a:r>
            <a:r>
              <a:rPr lang="nb-NO" dirty="0" err="1"/>
              <a:t>volupic</a:t>
            </a:r>
            <a:r>
              <a:rPr lang="nb-NO" dirty="0"/>
              <a:t> </a:t>
            </a:r>
            <a:r>
              <a:rPr lang="nb-NO" dirty="0" err="1"/>
              <a:t>temquam</a:t>
            </a:r>
            <a:r>
              <a:rPr lang="nb-NO" dirty="0"/>
              <a:t> </a:t>
            </a:r>
            <a:r>
              <a:rPr lang="nb-NO" dirty="0" err="1"/>
              <a:t>audae</a:t>
            </a:r>
            <a:r>
              <a:rPr lang="nb-NO" dirty="0"/>
              <a:t> cor </a:t>
            </a:r>
            <a:r>
              <a:rPr lang="nb-NO" dirty="0" err="1"/>
              <a:t>aped</a:t>
            </a:r>
            <a:r>
              <a:rPr lang="nb-NO" dirty="0"/>
              <a:t> et </a:t>
            </a:r>
            <a:r>
              <a:rPr lang="nb-NO" dirty="0" err="1"/>
              <a:t>quosam</a:t>
            </a:r>
            <a:r>
              <a:rPr lang="nb-NO" dirty="0"/>
              <a:t> </a:t>
            </a:r>
            <a:r>
              <a:rPr lang="nb-NO" dirty="0" err="1"/>
              <a:t>undes</a:t>
            </a:r>
            <a:r>
              <a:rPr lang="nb-NO" dirty="0"/>
              <a:t> is et </a:t>
            </a:r>
            <a:r>
              <a:rPr lang="nb-NO" dirty="0" err="1"/>
              <a:t>eaquam</a:t>
            </a:r>
            <a:r>
              <a:rPr lang="nb-NO" dirty="0"/>
              <a:t> a am </a:t>
            </a:r>
            <a:r>
              <a:rPr lang="nb-NO" dirty="0" err="1"/>
              <a:t>volorit</a:t>
            </a:r>
            <a:r>
              <a:rPr lang="nb-NO" dirty="0"/>
              <a:t> </a:t>
            </a:r>
            <a:r>
              <a:rPr lang="nb-NO" dirty="0" err="1"/>
              <a:t>abo</a:t>
            </a:r>
            <a:r>
              <a:rPr lang="nb-NO" dirty="0"/>
              <a:t>. </a:t>
            </a:r>
          </a:p>
          <a:p>
            <a:pPr lvl="0"/>
            <a:r>
              <a:rPr lang="nb-NO" dirty="0"/>
              <a:t>Nem </a:t>
            </a:r>
            <a:r>
              <a:rPr lang="nb-NO" dirty="0" err="1"/>
              <a:t>net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mo </a:t>
            </a:r>
            <a:r>
              <a:rPr lang="nb-NO" dirty="0" err="1"/>
              <a:t>que</a:t>
            </a:r>
            <a:r>
              <a:rPr lang="nb-NO" dirty="0"/>
              <a:t> </a:t>
            </a:r>
            <a:r>
              <a:rPr lang="nb-NO" dirty="0" err="1"/>
              <a:t>dellest</a:t>
            </a:r>
            <a:r>
              <a:rPr lang="nb-NO" dirty="0"/>
              <a:t>, </a:t>
            </a:r>
            <a:r>
              <a:rPr lang="nb-NO" dirty="0" err="1"/>
              <a:t>temquas</a:t>
            </a:r>
            <a:r>
              <a:rPr lang="nb-NO" dirty="0"/>
              <a:t> </a:t>
            </a:r>
            <a:r>
              <a:rPr lang="nb-NO" dirty="0" err="1"/>
              <a:t>perovitatur</a:t>
            </a:r>
            <a:r>
              <a:rPr lang="nb-NO" dirty="0"/>
              <a:t> </a:t>
            </a:r>
            <a:r>
              <a:rPr lang="nb-NO" dirty="0" err="1"/>
              <a:t>alitatest</a:t>
            </a:r>
            <a:r>
              <a:rPr lang="nb-NO" dirty="0"/>
              <a:t> </a:t>
            </a:r>
            <a:r>
              <a:rPr lang="nb-NO" dirty="0" err="1"/>
              <a:t>offic</a:t>
            </a:r>
            <a:r>
              <a:rPr lang="nb-NO" dirty="0"/>
              <a:t> </a:t>
            </a:r>
            <a:r>
              <a:rPr lang="nb-NO" dirty="0" err="1"/>
              <a:t>totaestem</a:t>
            </a:r>
            <a:r>
              <a:rPr lang="nb-NO" dirty="0"/>
              <a:t> </a:t>
            </a:r>
            <a:r>
              <a:rPr lang="nb-NO" dirty="0" err="1"/>
              <a:t>fugitis</a:t>
            </a:r>
            <a:r>
              <a:rPr lang="nb-NO" dirty="0"/>
              <a:t> mo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venis</a:t>
            </a:r>
            <a:r>
              <a:rPr lang="nb-NO" dirty="0"/>
              <a:t> et est </a:t>
            </a:r>
            <a:r>
              <a:rPr lang="nb-NO" dirty="0" err="1"/>
              <a:t>voluptatatur</a:t>
            </a:r>
            <a:r>
              <a:rPr lang="nb-NO" dirty="0"/>
              <a:t> mil </a:t>
            </a:r>
            <a:r>
              <a:rPr lang="nb-NO" dirty="0" err="1"/>
              <a:t>incium</a:t>
            </a:r>
            <a:r>
              <a:rPr lang="nb-NO" dirty="0"/>
              <a:t> </a:t>
            </a:r>
            <a:r>
              <a:rPr lang="nb-NO" dirty="0" err="1"/>
              <a:t>nostiume</a:t>
            </a:r>
            <a:r>
              <a:rPr lang="nb-NO" dirty="0"/>
              <a:t> nos </a:t>
            </a:r>
            <a:r>
              <a:rPr lang="nb-NO" dirty="0" err="1"/>
              <a:t>ducipsam</a:t>
            </a:r>
            <a:r>
              <a:rPr lang="nb-NO" dirty="0"/>
              <a:t> in.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D3B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Nem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omnis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dellest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temquas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perovitatur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alitatest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offic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totaestem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fugitis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venis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est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voluptatatur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mil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incium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nostiume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nos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voluptas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desto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esequis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doluptia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consedi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dit ut et</a:t>
            </a:r>
          </a:p>
        </p:txBody>
      </p:sp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438D2860-2C39-BE41-BE2A-3C25A2CFBF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01172" y="1989276"/>
            <a:ext cx="4746002" cy="385547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D3BF"/>
              </a:buClr>
              <a:buSzTx/>
              <a:buFont typeface="Arial" panose="020B0604020202020204" pitchFamily="34" charset="0"/>
              <a:buNone/>
              <a:tabLst/>
              <a:defRPr lang="nb-NO" smtClean="0"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dirty="0" err="1"/>
              <a:t>Fercipit</a:t>
            </a:r>
            <a:r>
              <a:rPr lang="nb-NO" dirty="0"/>
              <a:t> </a:t>
            </a:r>
            <a:r>
              <a:rPr lang="nb-NO" dirty="0" err="1"/>
              <a:t>laboria</a:t>
            </a:r>
            <a:r>
              <a:rPr lang="nb-NO" dirty="0"/>
              <a:t> sus </a:t>
            </a:r>
            <a:r>
              <a:rPr lang="nb-NO" dirty="0" err="1"/>
              <a:t>dolo</a:t>
            </a:r>
            <a:r>
              <a:rPr lang="nb-NO" dirty="0"/>
              <a:t> </a:t>
            </a:r>
            <a:r>
              <a:rPr lang="nb-NO" dirty="0" err="1"/>
              <a:t>molenectam</a:t>
            </a:r>
            <a:r>
              <a:rPr lang="nb-NO" dirty="0"/>
              <a:t> </a:t>
            </a:r>
            <a:r>
              <a:rPr lang="nb-NO" dirty="0" err="1"/>
              <a:t>faccus</a:t>
            </a:r>
            <a:r>
              <a:rPr lang="nb-NO" dirty="0"/>
              <a:t>, </a:t>
            </a:r>
            <a:r>
              <a:rPr lang="nb-NO" dirty="0" err="1"/>
              <a:t>omni</a:t>
            </a:r>
            <a:r>
              <a:rPr lang="nb-NO" dirty="0"/>
              <a:t> mil ex et </a:t>
            </a:r>
            <a:r>
              <a:rPr lang="nb-NO" dirty="0" err="1"/>
              <a:t>etur</a:t>
            </a:r>
            <a:r>
              <a:rPr lang="nb-NO" dirty="0"/>
              <a:t> </a:t>
            </a:r>
            <a:r>
              <a:rPr lang="nb-NO" dirty="0" err="1"/>
              <a:t>seque</a:t>
            </a:r>
            <a:r>
              <a:rPr lang="nb-NO" dirty="0"/>
              <a:t> </a:t>
            </a:r>
            <a:r>
              <a:rPr lang="nb-NO" dirty="0" err="1"/>
              <a:t>nullupta</a:t>
            </a:r>
            <a:r>
              <a:rPr lang="nb-NO" dirty="0"/>
              <a:t> </a:t>
            </a:r>
            <a:r>
              <a:rPr lang="nb-NO" dirty="0" err="1"/>
              <a:t>dolo</a:t>
            </a:r>
            <a:r>
              <a:rPr lang="nb-NO" dirty="0"/>
              <a:t> </a:t>
            </a:r>
            <a:r>
              <a:rPr lang="nb-NO" dirty="0" err="1"/>
              <a:t>molore</a:t>
            </a:r>
            <a:r>
              <a:rPr lang="nb-NO" dirty="0"/>
              <a:t> </a:t>
            </a:r>
            <a:r>
              <a:rPr lang="nb-NO" dirty="0" err="1"/>
              <a:t>volorro</a:t>
            </a:r>
            <a:r>
              <a:rPr lang="nb-NO" dirty="0"/>
              <a:t> et </a:t>
            </a:r>
            <a:r>
              <a:rPr lang="nb-NO" dirty="0" err="1"/>
              <a:t>doluptas</a:t>
            </a:r>
            <a:r>
              <a:rPr lang="nb-NO" dirty="0"/>
              <a:t> </a:t>
            </a:r>
            <a:r>
              <a:rPr lang="nb-NO" dirty="0" err="1"/>
              <a:t>assequo</a:t>
            </a:r>
            <a:r>
              <a:rPr lang="nb-NO" dirty="0"/>
              <a:t> </a:t>
            </a:r>
            <a:r>
              <a:rPr lang="nb-NO" dirty="0" err="1"/>
              <a:t>essum</a:t>
            </a:r>
            <a:r>
              <a:rPr lang="nb-NO" dirty="0"/>
              <a:t> et </a:t>
            </a:r>
            <a:r>
              <a:rPr lang="nb-NO" dirty="0" err="1"/>
              <a:t>idusant</a:t>
            </a:r>
            <a:r>
              <a:rPr lang="nb-NO" dirty="0"/>
              <a:t> vel </a:t>
            </a:r>
            <a:r>
              <a:rPr lang="nb-NO" dirty="0" err="1"/>
              <a:t>ipsa</a:t>
            </a:r>
            <a:r>
              <a:rPr lang="nb-NO" dirty="0"/>
              <a:t> nos ex </a:t>
            </a:r>
            <a:r>
              <a:rPr lang="nb-NO" dirty="0" err="1"/>
              <a:t>erro</a:t>
            </a:r>
            <a:r>
              <a:rPr lang="nb-NO" dirty="0"/>
              <a:t> </a:t>
            </a:r>
            <a:r>
              <a:rPr lang="nb-NO" dirty="0" err="1"/>
              <a:t>deria</a:t>
            </a:r>
            <a:r>
              <a:rPr lang="nb-NO" dirty="0"/>
              <a:t>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num</a:t>
            </a:r>
            <a:r>
              <a:rPr lang="nb-NO" dirty="0"/>
              <a:t> el </a:t>
            </a:r>
            <a:r>
              <a:rPr lang="nb-NO" dirty="0" err="1"/>
              <a:t>int</a:t>
            </a:r>
            <a:r>
              <a:rPr lang="nb-NO" dirty="0"/>
              <a:t> </a:t>
            </a:r>
            <a:r>
              <a:rPr lang="nb-NO" dirty="0" err="1"/>
              <a:t>odicim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et </a:t>
            </a:r>
            <a:r>
              <a:rPr lang="nb-NO" dirty="0" err="1"/>
              <a:t>odisimpos</a:t>
            </a:r>
            <a:r>
              <a:rPr lang="nb-NO" dirty="0"/>
              <a:t> </a:t>
            </a:r>
            <a:r>
              <a:rPr lang="nb-NO" dirty="0" err="1"/>
              <a:t>volupic</a:t>
            </a:r>
            <a:r>
              <a:rPr lang="nb-NO" dirty="0"/>
              <a:t> </a:t>
            </a:r>
            <a:r>
              <a:rPr lang="nb-NO" dirty="0" err="1"/>
              <a:t>temquam</a:t>
            </a:r>
            <a:r>
              <a:rPr lang="nb-NO" dirty="0"/>
              <a:t> </a:t>
            </a:r>
            <a:r>
              <a:rPr lang="nb-NO" dirty="0" err="1"/>
              <a:t>audae</a:t>
            </a:r>
            <a:r>
              <a:rPr lang="nb-NO" dirty="0"/>
              <a:t>. cor </a:t>
            </a:r>
            <a:r>
              <a:rPr lang="nb-NO" dirty="0" err="1"/>
              <a:t>aped</a:t>
            </a:r>
            <a:r>
              <a:rPr lang="nb-NO" dirty="0"/>
              <a:t> et </a:t>
            </a:r>
            <a:r>
              <a:rPr lang="nb-NO" dirty="0" err="1"/>
              <a:t>quosam</a:t>
            </a:r>
            <a:r>
              <a:rPr lang="nb-NO" dirty="0"/>
              <a:t> </a:t>
            </a:r>
            <a:r>
              <a:rPr lang="nb-NO" dirty="0" err="1"/>
              <a:t>undes</a:t>
            </a:r>
            <a:r>
              <a:rPr lang="nb-NO" dirty="0"/>
              <a:t> is et </a:t>
            </a:r>
            <a:r>
              <a:rPr lang="nb-NO" dirty="0" err="1"/>
              <a:t>eaquam</a:t>
            </a:r>
            <a:r>
              <a:rPr lang="nb-NO" dirty="0"/>
              <a:t> a am </a:t>
            </a:r>
            <a:r>
              <a:rPr lang="nb-NO" dirty="0" err="1"/>
              <a:t>volorit</a:t>
            </a:r>
            <a:r>
              <a:rPr lang="nb-NO" dirty="0"/>
              <a:t> </a:t>
            </a:r>
            <a:r>
              <a:rPr lang="nb-NO" dirty="0" err="1"/>
              <a:t>abo</a:t>
            </a:r>
            <a:r>
              <a:rPr lang="nb-NO" dirty="0"/>
              <a:t>.</a:t>
            </a:r>
          </a:p>
          <a:p>
            <a:pPr lvl="0"/>
            <a:r>
              <a:rPr lang="nb-NO" dirty="0"/>
              <a:t>Nem </a:t>
            </a:r>
            <a:r>
              <a:rPr lang="nb-NO" dirty="0" err="1"/>
              <a:t>net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mo </a:t>
            </a:r>
            <a:r>
              <a:rPr lang="nb-NO" dirty="0" err="1"/>
              <a:t>que</a:t>
            </a:r>
            <a:r>
              <a:rPr lang="nb-NO" dirty="0"/>
              <a:t> </a:t>
            </a:r>
            <a:r>
              <a:rPr lang="nb-NO" dirty="0" err="1"/>
              <a:t>dellest</a:t>
            </a:r>
            <a:r>
              <a:rPr lang="nb-NO" dirty="0"/>
              <a:t>, </a:t>
            </a:r>
            <a:r>
              <a:rPr lang="nb-NO" dirty="0" err="1"/>
              <a:t>temquas</a:t>
            </a:r>
            <a:r>
              <a:rPr lang="nb-NO" dirty="0"/>
              <a:t> </a:t>
            </a:r>
            <a:r>
              <a:rPr lang="nb-NO" dirty="0" err="1"/>
              <a:t>perovitatur</a:t>
            </a:r>
            <a:r>
              <a:rPr lang="nb-NO" dirty="0"/>
              <a:t> </a:t>
            </a:r>
            <a:r>
              <a:rPr lang="nb-NO" dirty="0" err="1"/>
              <a:t>alitatest</a:t>
            </a:r>
            <a:r>
              <a:rPr lang="nb-NO" dirty="0"/>
              <a:t> </a:t>
            </a:r>
            <a:r>
              <a:rPr lang="nb-NO" dirty="0" err="1"/>
              <a:t>offic</a:t>
            </a:r>
            <a:r>
              <a:rPr lang="nb-NO" dirty="0"/>
              <a:t> </a:t>
            </a:r>
            <a:r>
              <a:rPr lang="nb-NO" dirty="0" err="1"/>
              <a:t>totaestem</a:t>
            </a:r>
            <a:r>
              <a:rPr lang="nb-NO" dirty="0"/>
              <a:t> </a:t>
            </a:r>
            <a:r>
              <a:rPr lang="nb-NO" dirty="0" err="1"/>
              <a:t>fugitis</a:t>
            </a:r>
            <a:r>
              <a:rPr lang="nb-NO" dirty="0"/>
              <a:t> mo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venis</a:t>
            </a:r>
            <a:r>
              <a:rPr lang="nb-NO" dirty="0"/>
              <a:t> et est </a:t>
            </a:r>
            <a:r>
              <a:rPr lang="nb-NO" dirty="0" err="1"/>
              <a:t>voluptatatur</a:t>
            </a:r>
            <a:r>
              <a:rPr lang="nb-NO" dirty="0"/>
              <a:t> mil </a:t>
            </a:r>
            <a:r>
              <a:rPr lang="nb-NO" dirty="0" err="1"/>
              <a:t>incium</a:t>
            </a:r>
            <a:r>
              <a:rPr lang="nb-NO" dirty="0"/>
              <a:t> </a:t>
            </a:r>
            <a:r>
              <a:rPr lang="nb-NO" dirty="0" err="1"/>
              <a:t>nostiume</a:t>
            </a:r>
            <a:r>
              <a:rPr lang="nb-NO" dirty="0"/>
              <a:t> nos </a:t>
            </a:r>
            <a:r>
              <a:rPr lang="nb-NO" dirty="0" err="1"/>
              <a:t>voluptas</a:t>
            </a:r>
            <a:r>
              <a:rPr lang="nb-NO" dirty="0"/>
              <a:t> desto </a:t>
            </a:r>
            <a:r>
              <a:rPr lang="nb-NO" dirty="0" err="1"/>
              <a:t>esequis</a:t>
            </a:r>
            <a:r>
              <a:rPr lang="nb-NO" dirty="0"/>
              <a:t> </a:t>
            </a:r>
            <a:r>
              <a:rPr lang="nb-NO" dirty="0" err="1"/>
              <a:t>doluptia</a:t>
            </a:r>
            <a:r>
              <a:rPr lang="nb-NO" dirty="0"/>
              <a:t> </a:t>
            </a:r>
            <a:r>
              <a:rPr lang="nb-NO" dirty="0" err="1"/>
              <a:t>consedi</a:t>
            </a:r>
            <a:r>
              <a:rPr lang="nb-NO" dirty="0"/>
              <a:t> dit ut et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D3B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Nem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omnis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dellest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temquas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perovitatur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alitatest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offic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totaestem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fugitis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venis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est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voluptatatur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mil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incium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nostiume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nos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voluptas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desto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esequis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doluptia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consedi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dit ut et</a:t>
            </a:r>
          </a:p>
        </p:txBody>
      </p:sp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0918FA14-4E35-F549-A805-3B4E159F6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812"/>
            <a:ext cx="5910470" cy="404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502097F1-0E0C-F940-837E-EBBF4CB7D52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989276"/>
            <a:ext cx="0" cy="385547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  <a:alpha val="48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Bilde 6">
            <a:extLst>
              <a:ext uri="{FF2B5EF4-FFF2-40B4-BE49-F238E27FC236}">
                <a16:creationId xmlns:a16="http://schemas.microsoft.com/office/drawing/2014/main" id="{22D9BFF3-903D-0A49-BABE-7CB0EDA603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60930" y="471464"/>
            <a:ext cx="1960564" cy="37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0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ed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828BE89-3EBE-F84D-9652-50FE7FAD98B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89276"/>
            <a:ext cx="10512426" cy="366298"/>
          </a:xfrm>
        </p:spPr>
        <p:txBody>
          <a:bodyPr anchor="t">
            <a:normAutofit/>
          </a:bodyPr>
          <a:lstStyle>
            <a:lvl1pPr marL="0" indent="0">
              <a:buNone/>
              <a:defRPr lang="nb-NO" b="1" smtClean="0"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Undertittel – Arial bold 12/16 </a:t>
            </a:r>
            <a:r>
              <a:rPr lang="nb-NO" dirty="0" err="1"/>
              <a:t>pkt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322F145-0B83-E84C-9A6F-DED0215CE7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2713315"/>
            <a:ext cx="4746002" cy="3131432"/>
          </a:xfrm>
        </p:spPr>
        <p:txBody>
          <a:bodyPr/>
          <a:lstStyle>
            <a:lvl1pPr marL="0" indent="0">
              <a:buNone/>
              <a:defRPr lang="nb-NO" smtClean="0"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dirty="0"/>
              <a:t>Lengre tekster, brødtekst – Arial 12/16 </a:t>
            </a:r>
            <a:r>
              <a:rPr lang="nb-NO" dirty="0" err="1"/>
              <a:t>pkt</a:t>
            </a:r>
            <a:r>
              <a:rPr lang="nb-NO" dirty="0"/>
              <a:t> </a:t>
            </a:r>
            <a:br>
              <a:rPr lang="nb-NO" dirty="0"/>
            </a:br>
            <a:r>
              <a:rPr lang="nb-NO" dirty="0" err="1"/>
              <a:t>Fercipit</a:t>
            </a:r>
            <a:r>
              <a:rPr lang="nb-NO" dirty="0"/>
              <a:t> </a:t>
            </a:r>
            <a:r>
              <a:rPr lang="nb-NO" dirty="0" err="1"/>
              <a:t>laboria</a:t>
            </a:r>
            <a:r>
              <a:rPr lang="nb-NO" dirty="0"/>
              <a:t> sus </a:t>
            </a:r>
            <a:r>
              <a:rPr lang="nb-NO" dirty="0" err="1"/>
              <a:t>dolo</a:t>
            </a:r>
            <a:r>
              <a:rPr lang="nb-NO" dirty="0"/>
              <a:t> </a:t>
            </a:r>
            <a:r>
              <a:rPr lang="nb-NO" dirty="0" err="1"/>
              <a:t>molenectam</a:t>
            </a:r>
            <a:r>
              <a:rPr lang="nb-NO" dirty="0"/>
              <a:t> </a:t>
            </a:r>
            <a:r>
              <a:rPr lang="nb-NO" dirty="0" err="1"/>
              <a:t>faccus</a:t>
            </a:r>
            <a:r>
              <a:rPr lang="nb-NO" dirty="0"/>
              <a:t>, </a:t>
            </a:r>
            <a:r>
              <a:rPr lang="nb-NO" dirty="0" err="1"/>
              <a:t>omn</a:t>
            </a:r>
            <a:r>
              <a:rPr lang="nb-NO" dirty="0"/>
              <a:t> mil ex et </a:t>
            </a:r>
            <a:r>
              <a:rPr lang="nb-NO" dirty="0" err="1"/>
              <a:t>etur</a:t>
            </a:r>
            <a:r>
              <a:rPr lang="nb-NO" dirty="0"/>
              <a:t> </a:t>
            </a:r>
            <a:r>
              <a:rPr lang="nb-NO" dirty="0" err="1"/>
              <a:t>seque</a:t>
            </a:r>
            <a:r>
              <a:rPr lang="nb-NO" dirty="0"/>
              <a:t> </a:t>
            </a:r>
            <a:r>
              <a:rPr lang="nb-NO" dirty="0" err="1"/>
              <a:t>nullupta</a:t>
            </a:r>
            <a:r>
              <a:rPr lang="nb-NO" dirty="0"/>
              <a:t> </a:t>
            </a:r>
            <a:r>
              <a:rPr lang="nb-NO" dirty="0" err="1"/>
              <a:t>dolo</a:t>
            </a:r>
            <a:r>
              <a:rPr lang="nb-NO" dirty="0"/>
              <a:t> </a:t>
            </a:r>
            <a:r>
              <a:rPr lang="nb-NO" dirty="0" err="1"/>
              <a:t>molore</a:t>
            </a:r>
            <a:r>
              <a:rPr lang="nb-NO" dirty="0"/>
              <a:t> </a:t>
            </a:r>
            <a:r>
              <a:rPr lang="nb-NO" dirty="0" err="1"/>
              <a:t>volorro</a:t>
            </a:r>
            <a:r>
              <a:rPr lang="nb-NO" dirty="0"/>
              <a:t> et </a:t>
            </a:r>
            <a:r>
              <a:rPr lang="nb-NO" dirty="0" err="1"/>
              <a:t>doluptas</a:t>
            </a:r>
            <a:r>
              <a:rPr lang="nb-NO" dirty="0"/>
              <a:t> </a:t>
            </a:r>
            <a:r>
              <a:rPr lang="nb-NO" dirty="0" err="1"/>
              <a:t>assequo</a:t>
            </a:r>
            <a:r>
              <a:rPr lang="nb-NO" dirty="0"/>
              <a:t> </a:t>
            </a:r>
            <a:r>
              <a:rPr lang="nb-NO" dirty="0" err="1"/>
              <a:t>essum</a:t>
            </a:r>
            <a:r>
              <a:rPr lang="nb-NO" dirty="0"/>
              <a:t> et </a:t>
            </a:r>
            <a:r>
              <a:rPr lang="nb-NO" dirty="0" err="1"/>
              <a:t>idusant</a:t>
            </a:r>
            <a:r>
              <a:rPr lang="nb-NO" dirty="0"/>
              <a:t> vel </a:t>
            </a:r>
            <a:r>
              <a:rPr lang="nb-NO" dirty="0" err="1"/>
              <a:t>ipsa</a:t>
            </a:r>
            <a:r>
              <a:rPr lang="nb-NO" dirty="0"/>
              <a:t> nos ex </a:t>
            </a:r>
            <a:r>
              <a:rPr lang="nb-NO" dirty="0" err="1"/>
              <a:t>erro</a:t>
            </a:r>
            <a:r>
              <a:rPr lang="nb-NO" dirty="0"/>
              <a:t> </a:t>
            </a:r>
            <a:r>
              <a:rPr lang="nb-NO" dirty="0" err="1"/>
              <a:t>deria</a:t>
            </a:r>
            <a:r>
              <a:rPr lang="nb-NO" dirty="0"/>
              <a:t>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num</a:t>
            </a:r>
            <a:r>
              <a:rPr lang="nb-NO" dirty="0"/>
              <a:t> el </a:t>
            </a:r>
            <a:r>
              <a:rPr lang="nb-NO" dirty="0" err="1"/>
              <a:t>int</a:t>
            </a:r>
            <a:r>
              <a:rPr lang="nb-NO" dirty="0"/>
              <a:t> </a:t>
            </a:r>
            <a:r>
              <a:rPr lang="nb-NO" dirty="0" err="1"/>
              <a:t>odicim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et </a:t>
            </a:r>
            <a:r>
              <a:rPr lang="nb-NO" dirty="0" err="1"/>
              <a:t>odisimpos</a:t>
            </a:r>
            <a:r>
              <a:rPr lang="nb-NO" dirty="0"/>
              <a:t> </a:t>
            </a:r>
            <a:r>
              <a:rPr lang="nb-NO" dirty="0" err="1"/>
              <a:t>volupic</a:t>
            </a:r>
            <a:r>
              <a:rPr lang="nb-NO" dirty="0"/>
              <a:t> </a:t>
            </a:r>
            <a:r>
              <a:rPr lang="nb-NO" dirty="0" err="1"/>
              <a:t>temquam</a:t>
            </a:r>
            <a:r>
              <a:rPr lang="nb-NO" dirty="0"/>
              <a:t> </a:t>
            </a:r>
            <a:r>
              <a:rPr lang="nb-NO" dirty="0" err="1"/>
              <a:t>audae</a:t>
            </a:r>
            <a:r>
              <a:rPr lang="nb-NO" dirty="0"/>
              <a:t> cor </a:t>
            </a:r>
            <a:r>
              <a:rPr lang="nb-NO" dirty="0" err="1"/>
              <a:t>aped</a:t>
            </a:r>
            <a:r>
              <a:rPr lang="nb-NO" dirty="0"/>
              <a:t> et </a:t>
            </a:r>
            <a:r>
              <a:rPr lang="nb-NO" dirty="0" err="1"/>
              <a:t>quosam</a:t>
            </a:r>
            <a:r>
              <a:rPr lang="nb-NO" dirty="0"/>
              <a:t> </a:t>
            </a:r>
            <a:r>
              <a:rPr lang="nb-NO" dirty="0" err="1"/>
              <a:t>undes</a:t>
            </a:r>
            <a:r>
              <a:rPr lang="nb-NO" dirty="0"/>
              <a:t> is et </a:t>
            </a:r>
            <a:r>
              <a:rPr lang="nb-NO" dirty="0" err="1"/>
              <a:t>eaquam</a:t>
            </a:r>
            <a:r>
              <a:rPr lang="nb-NO" dirty="0"/>
              <a:t> a am </a:t>
            </a:r>
            <a:r>
              <a:rPr lang="nb-NO" dirty="0" err="1"/>
              <a:t>volorit</a:t>
            </a:r>
            <a:r>
              <a:rPr lang="nb-NO" dirty="0"/>
              <a:t> </a:t>
            </a:r>
            <a:r>
              <a:rPr lang="nb-NO" dirty="0" err="1"/>
              <a:t>abo</a:t>
            </a:r>
            <a:r>
              <a:rPr lang="nb-NO" dirty="0"/>
              <a:t>. </a:t>
            </a:r>
          </a:p>
          <a:p>
            <a:pPr lvl="0"/>
            <a:r>
              <a:rPr lang="nb-NO" dirty="0"/>
              <a:t>Nem </a:t>
            </a:r>
            <a:r>
              <a:rPr lang="nb-NO" dirty="0" err="1"/>
              <a:t>net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mo </a:t>
            </a:r>
            <a:r>
              <a:rPr lang="nb-NO" dirty="0" err="1"/>
              <a:t>que</a:t>
            </a:r>
            <a:r>
              <a:rPr lang="nb-NO" dirty="0"/>
              <a:t> </a:t>
            </a:r>
            <a:r>
              <a:rPr lang="nb-NO" dirty="0" err="1"/>
              <a:t>dellest</a:t>
            </a:r>
            <a:r>
              <a:rPr lang="nb-NO" dirty="0"/>
              <a:t>, </a:t>
            </a:r>
            <a:r>
              <a:rPr lang="nb-NO" dirty="0" err="1"/>
              <a:t>temquas</a:t>
            </a:r>
            <a:r>
              <a:rPr lang="nb-NO" dirty="0"/>
              <a:t> </a:t>
            </a:r>
            <a:r>
              <a:rPr lang="nb-NO" dirty="0" err="1"/>
              <a:t>perovitatur</a:t>
            </a:r>
            <a:r>
              <a:rPr lang="nb-NO" dirty="0"/>
              <a:t> </a:t>
            </a:r>
            <a:r>
              <a:rPr lang="nb-NO" dirty="0" err="1"/>
              <a:t>alitatest</a:t>
            </a:r>
            <a:r>
              <a:rPr lang="nb-NO" dirty="0"/>
              <a:t> </a:t>
            </a:r>
            <a:r>
              <a:rPr lang="nb-NO" dirty="0" err="1"/>
              <a:t>offic</a:t>
            </a:r>
            <a:r>
              <a:rPr lang="nb-NO" dirty="0"/>
              <a:t> </a:t>
            </a:r>
            <a:r>
              <a:rPr lang="nb-NO" dirty="0" err="1"/>
              <a:t>totaestem</a:t>
            </a:r>
            <a:r>
              <a:rPr lang="nb-NO" dirty="0"/>
              <a:t> </a:t>
            </a:r>
            <a:r>
              <a:rPr lang="nb-NO" dirty="0" err="1"/>
              <a:t>fugitis</a:t>
            </a:r>
            <a:r>
              <a:rPr lang="nb-NO" dirty="0"/>
              <a:t> mo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venis</a:t>
            </a:r>
            <a:r>
              <a:rPr lang="nb-NO" dirty="0"/>
              <a:t> et est </a:t>
            </a:r>
            <a:r>
              <a:rPr lang="nb-NO" dirty="0" err="1"/>
              <a:t>voluptatatur</a:t>
            </a:r>
            <a:r>
              <a:rPr lang="nb-NO" dirty="0"/>
              <a:t> mil </a:t>
            </a:r>
            <a:r>
              <a:rPr lang="nb-NO" dirty="0" err="1"/>
              <a:t>incium</a:t>
            </a:r>
            <a:r>
              <a:rPr lang="nb-NO" dirty="0"/>
              <a:t> </a:t>
            </a:r>
            <a:r>
              <a:rPr lang="nb-NO" dirty="0" err="1"/>
              <a:t>nostiume</a:t>
            </a:r>
            <a:r>
              <a:rPr lang="nb-NO" dirty="0"/>
              <a:t> nos </a:t>
            </a:r>
            <a:r>
              <a:rPr lang="nb-NO" dirty="0" err="1"/>
              <a:t>ducipsam</a:t>
            </a:r>
            <a:r>
              <a:rPr lang="nb-NO" dirty="0"/>
              <a:t> in. </a:t>
            </a:r>
          </a:p>
        </p:txBody>
      </p:sp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438D2860-2C39-BE41-BE2A-3C25A2CFBF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01172" y="2713315"/>
            <a:ext cx="4746002" cy="3131432"/>
          </a:xfrm>
        </p:spPr>
        <p:txBody>
          <a:bodyPr/>
          <a:lstStyle>
            <a:lvl1pPr marL="0" indent="0">
              <a:buNone/>
              <a:defRPr lang="nb-NO" smtClean="0"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dirty="0" err="1"/>
              <a:t>Fercipit</a:t>
            </a:r>
            <a:r>
              <a:rPr lang="nb-NO" dirty="0"/>
              <a:t> </a:t>
            </a:r>
            <a:r>
              <a:rPr lang="nb-NO" dirty="0" err="1"/>
              <a:t>laboria</a:t>
            </a:r>
            <a:r>
              <a:rPr lang="nb-NO" dirty="0"/>
              <a:t> sus </a:t>
            </a:r>
            <a:r>
              <a:rPr lang="nb-NO" dirty="0" err="1"/>
              <a:t>dolo</a:t>
            </a:r>
            <a:r>
              <a:rPr lang="nb-NO" dirty="0"/>
              <a:t> </a:t>
            </a:r>
            <a:r>
              <a:rPr lang="nb-NO" dirty="0" err="1"/>
              <a:t>molenectam</a:t>
            </a:r>
            <a:r>
              <a:rPr lang="nb-NO" dirty="0"/>
              <a:t> </a:t>
            </a:r>
            <a:r>
              <a:rPr lang="nb-NO" dirty="0" err="1"/>
              <a:t>faccus</a:t>
            </a:r>
            <a:r>
              <a:rPr lang="nb-NO" dirty="0"/>
              <a:t>, </a:t>
            </a:r>
            <a:r>
              <a:rPr lang="nb-NO" dirty="0" err="1"/>
              <a:t>omni</a:t>
            </a:r>
            <a:r>
              <a:rPr lang="nb-NO" dirty="0"/>
              <a:t> mil ex et </a:t>
            </a:r>
            <a:r>
              <a:rPr lang="nb-NO" dirty="0" err="1"/>
              <a:t>etur</a:t>
            </a:r>
            <a:r>
              <a:rPr lang="nb-NO" dirty="0"/>
              <a:t> </a:t>
            </a:r>
            <a:r>
              <a:rPr lang="nb-NO" dirty="0" err="1"/>
              <a:t>seque</a:t>
            </a:r>
            <a:r>
              <a:rPr lang="nb-NO" dirty="0"/>
              <a:t> </a:t>
            </a:r>
            <a:r>
              <a:rPr lang="nb-NO" dirty="0" err="1"/>
              <a:t>nullupta</a:t>
            </a:r>
            <a:r>
              <a:rPr lang="nb-NO" dirty="0"/>
              <a:t> </a:t>
            </a:r>
            <a:r>
              <a:rPr lang="nb-NO" dirty="0" err="1"/>
              <a:t>dolo</a:t>
            </a:r>
            <a:r>
              <a:rPr lang="nb-NO" dirty="0"/>
              <a:t> </a:t>
            </a:r>
            <a:r>
              <a:rPr lang="nb-NO" dirty="0" err="1"/>
              <a:t>molore</a:t>
            </a:r>
            <a:r>
              <a:rPr lang="nb-NO" dirty="0"/>
              <a:t> </a:t>
            </a:r>
            <a:r>
              <a:rPr lang="nb-NO" dirty="0" err="1"/>
              <a:t>volorro</a:t>
            </a:r>
            <a:r>
              <a:rPr lang="nb-NO" dirty="0"/>
              <a:t> et </a:t>
            </a:r>
            <a:r>
              <a:rPr lang="nb-NO" dirty="0" err="1"/>
              <a:t>doluptas</a:t>
            </a:r>
            <a:r>
              <a:rPr lang="nb-NO" dirty="0"/>
              <a:t> </a:t>
            </a:r>
            <a:r>
              <a:rPr lang="nb-NO" dirty="0" err="1"/>
              <a:t>assequo</a:t>
            </a:r>
            <a:r>
              <a:rPr lang="nb-NO" dirty="0"/>
              <a:t> </a:t>
            </a:r>
            <a:r>
              <a:rPr lang="nb-NO" dirty="0" err="1"/>
              <a:t>essum</a:t>
            </a:r>
            <a:r>
              <a:rPr lang="nb-NO" dirty="0"/>
              <a:t> et </a:t>
            </a:r>
            <a:r>
              <a:rPr lang="nb-NO" dirty="0" err="1"/>
              <a:t>idusant</a:t>
            </a:r>
            <a:r>
              <a:rPr lang="nb-NO" dirty="0"/>
              <a:t> vel </a:t>
            </a:r>
            <a:r>
              <a:rPr lang="nb-NO" dirty="0" err="1"/>
              <a:t>ipsa</a:t>
            </a:r>
            <a:r>
              <a:rPr lang="nb-NO" dirty="0"/>
              <a:t> nos ex </a:t>
            </a:r>
            <a:r>
              <a:rPr lang="nb-NO" dirty="0" err="1"/>
              <a:t>erro</a:t>
            </a:r>
            <a:r>
              <a:rPr lang="nb-NO" dirty="0"/>
              <a:t> </a:t>
            </a:r>
            <a:r>
              <a:rPr lang="nb-NO" dirty="0" err="1"/>
              <a:t>deria</a:t>
            </a:r>
            <a:r>
              <a:rPr lang="nb-NO" dirty="0"/>
              <a:t>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num</a:t>
            </a:r>
            <a:r>
              <a:rPr lang="nb-NO" dirty="0"/>
              <a:t> el </a:t>
            </a:r>
            <a:r>
              <a:rPr lang="nb-NO" dirty="0" err="1"/>
              <a:t>int</a:t>
            </a:r>
            <a:r>
              <a:rPr lang="nb-NO" dirty="0"/>
              <a:t> </a:t>
            </a:r>
            <a:r>
              <a:rPr lang="nb-NO" dirty="0" err="1"/>
              <a:t>odicim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et </a:t>
            </a:r>
            <a:r>
              <a:rPr lang="nb-NO" dirty="0" err="1"/>
              <a:t>odisimpos</a:t>
            </a:r>
            <a:r>
              <a:rPr lang="nb-NO" dirty="0"/>
              <a:t> </a:t>
            </a:r>
            <a:r>
              <a:rPr lang="nb-NO" dirty="0" err="1"/>
              <a:t>volupic</a:t>
            </a:r>
            <a:r>
              <a:rPr lang="nb-NO" dirty="0"/>
              <a:t> </a:t>
            </a:r>
            <a:r>
              <a:rPr lang="nb-NO" dirty="0" err="1"/>
              <a:t>temquam</a:t>
            </a:r>
            <a:r>
              <a:rPr lang="nb-NO" dirty="0"/>
              <a:t> </a:t>
            </a:r>
            <a:r>
              <a:rPr lang="nb-NO" dirty="0" err="1"/>
              <a:t>audae</a:t>
            </a:r>
            <a:r>
              <a:rPr lang="nb-NO" dirty="0"/>
              <a:t>. cor </a:t>
            </a:r>
            <a:r>
              <a:rPr lang="nb-NO" dirty="0" err="1"/>
              <a:t>aped</a:t>
            </a:r>
            <a:r>
              <a:rPr lang="nb-NO" dirty="0"/>
              <a:t> et </a:t>
            </a:r>
            <a:r>
              <a:rPr lang="nb-NO" dirty="0" err="1"/>
              <a:t>quosam</a:t>
            </a:r>
            <a:r>
              <a:rPr lang="nb-NO" dirty="0"/>
              <a:t> </a:t>
            </a:r>
            <a:r>
              <a:rPr lang="nb-NO" dirty="0" err="1"/>
              <a:t>undes</a:t>
            </a:r>
            <a:r>
              <a:rPr lang="nb-NO" dirty="0"/>
              <a:t> is et </a:t>
            </a:r>
            <a:r>
              <a:rPr lang="nb-NO" dirty="0" err="1"/>
              <a:t>eaquam</a:t>
            </a:r>
            <a:r>
              <a:rPr lang="nb-NO" dirty="0"/>
              <a:t> a am </a:t>
            </a:r>
            <a:r>
              <a:rPr lang="nb-NO" dirty="0" err="1"/>
              <a:t>volorit</a:t>
            </a:r>
            <a:r>
              <a:rPr lang="nb-NO" dirty="0"/>
              <a:t> </a:t>
            </a:r>
            <a:r>
              <a:rPr lang="nb-NO" dirty="0" err="1"/>
              <a:t>abo</a:t>
            </a:r>
            <a:r>
              <a:rPr lang="nb-NO" dirty="0"/>
              <a:t>.</a:t>
            </a:r>
          </a:p>
          <a:p>
            <a:pPr lvl="0"/>
            <a:r>
              <a:rPr lang="nb-NO" dirty="0"/>
              <a:t>Nem </a:t>
            </a:r>
            <a:r>
              <a:rPr lang="nb-NO" dirty="0" err="1"/>
              <a:t>net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mo </a:t>
            </a:r>
            <a:r>
              <a:rPr lang="nb-NO" dirty="0" err="1"/>
              <a:t>que</a:t>
            </a:r>
            <a:r>
              <a:rPr lang="nb-NO" dirty="0"/>
              <a:t> </a:t>
            </a:r>
            <a:r>
              <a:rPr lang="nb-NO" dirty="0" err="1"/>
              <a:t>dellest</a:t>
            </a:r>
            <a:r>
              <a:rPr lang="nb-NO" dirty="0"/>
              <a:t>, </a:t>
            </a:r>
            <a:r>
              <a:rPr lang="nb-NO" dirty="0" err="1"/>
              <a:t>temquas</a:t>
            </a:r>
            <a:r>
              <a:rPr lang="nb-NO" dirty="0"/>
              <a:t> </a:t>
            </a:r>
            <a:r>
              <a:rPr lang="nb-NO" dirty="0" err="1"/>
              <a:t>perovitatur</a:t>
            </a:r>
            <a:r>
              <a:rPr lang="nb-NO" dirty="0"/>
              <a:t> </a:t>
            </a:r>
            <a:r>
              <a:rPr lang="nb-NO" dirty="0" err="1"/>
              <a:t>alitatest</a:t>
            </a:r>
            <a:r>
              <a:rPr lang="nb-NO" dirty="0"/>
              <a:t> </a:t>
            </a:r>
            <a:r>
              <a:rPr lang="nb-NO" dirty="0" err="1"/>
              <a:t>offic</a:t>
            </a:r>
            <a:r>
              <a:rPr lang="nb-NO" dirty="0"/>
              <a:t> </a:t>
            </a:r>
            <a:r>
              <a:rPr lang="nb-NO" dirty="0" err="1"/>
              <a:t>totaestem</a:t>
            </a:r>
            <a:r>
              <a:rPr lang="nb-NO" dirty="0"/>
              <a:t> </a:t>
            </a:r>
            <a:r>
              <a:rPr lang="nb-NO" dirty="0" err="1"/>
              <a:t>fugitis</a:t>
            </a:r>
            <a:r>
              <a:rPr lang="nb-NO" dirty="0"/>
              <a:t> mo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venis</a:t>
            </a:r>
            <a:r>
              <a:rPr lang="nb-NO" dirty="0"/>
              <a:t> et est </a:t>
            </a:r>
            <a:r>
              <a:rPr lang="nb-NO" dirty="0" err="1"/>
              <a:t>voluptatatur</a:t>
            </a:r>
            <a:r>
              <a:rPr lang="nb-NO" dirty="0"/>
              <a:t> mil </a:t>
            </a:r>
            <a:r>
              <a:rPr lang="nb-NO" dirty="0" err="1"/>
              <a:t>incium</a:t>
            </a:r>
            <a:r>
              <a:rPr lang="nb-NO" dirty="0"/>
              <a:t> </a:t>
            </a:r>
            <a:r>
              <a:rPr lang="nb-NO" dirty="0" err="1"/>
              <a:t>nostiume</a:t>
            </a:r>
            <a:r>
              <a:rPr lang="nb-NO" dirty="0"/>
              <a:t> nos </a:t>
            </a:r>
            <a:r>
              <a:rPr lang="nb-NO" dirty="0" err="1"/>
              <a:t>voluptas</a:t>
            </a:r>
            <a:r>
              <a:rPr lang="nb-NO" dirty="0"/>
              <a:t> desto </a:t>
            </a:r>
            <a:r>
              <a:rPr lang="nb-NO" dirty="0" err="1"/>
              <a:t>esequis</a:t>
            </a:r>
            <a:r>
              <a:rPr lang="nb-NO" dirty="0"/>
              <a:t> </a:t>
            </a:r>
            <a:r>
              <a:rPr lang="nb-NO" dirty="0" err="1"/>
              <a:t>doluptia</a:t>
            </a:r>
            <a:r>
              <a:rPr lang="nb-NO" dirty="0"/>
              <a:t> </a:t>
            </a:r>
            <a:r>
              <a:rPr lang="nb-NO" dirty="0" err="1"/>
              <a:t>consedi</a:t>
            </a:r>
            <a:r>
              <a:rPr lang="nb-NO" dirty="0"/>
              <a:t> dit ut et</a:t>
            </a:r>
          </a:p>
        </p:txBody>
      </p:sp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0918FA14-4E35-F549-A805-3B4E159F6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812"/>
            <a:ext cx="5910470" cy="404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502097F1-0E0C-F940-837E-EBBF4CB7D52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713314"/>
            <a:ext cx="0" cy="31314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  <a:alpha val="48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Bilde 6">
            <a:extLst>
              <a:ext uri="{FF2B5EF4-FFF2-40B4-BE49-F238E27FC236}">
                <a16:creationId xmlns:a16="http://schemas.microsoft.com/office/drawing/2014/main" id="{22D9BFF3-903D-0A49-BABE-7CB0EDA603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60930" y="471464"/>
            <a:ext cx="1960564" cy="37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43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828BE89-3EBE-F84D-9652-50FE7FAD98B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89276"/>
            <a:ext cx="10512426" cy="366298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Undertittel – Arial bold 12/16 </a:t>
            </a:r>
            <a:r>
              <a:rPr lang="nb-NO" dirty="0" err="1"/>
              <a:t>pkt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322F145-0B83-E84C-9A6F-DED0215CE7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9" y="2713315"/>
            <a:ext cx="4746002" cy="3131432"/>
          </a:xfrm>
        </p:spPr>
        <p:txBody>
          <a:bodyPr/>
          <a:lstStyle>
            <a:lvl1pPr marL="285750" indent="-285750" fontAlgn="ctr" hangingPunct="0"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 dirty="0" err="1"/>
              <a:t>Bulletliste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underpunkt</a:t>
            </a:r>
            <a:endParaRPr lang="nb-NO" baseline="0" dirty="0">
              <a:solidFill>
                <a:schemeClr val="tx1"/>
              </a:solidFill>
            </a:endParaRPr>
          </a:p>
          <a:p>
            <a:pPr lvl="1"/>
            <a:r>
              <a:rPr lang="nb-NO" baseline="0" dirty="0">
                <a:solidFill>
                  <a:schemeClr val="tx1"/>
                </a:solidFill>
              </a:rPr>
              <a:t>underpunkt</a:t>
            </a:r>
          </a:p>
          <a:p>
            <a:pPr lvl="1"/>
            <a:endParaRPr lang="nb-NO" baseline="0" dirty="0">
              <a:solidFill>
                <a:schemeClr val="tx1"/>
              </a:solidFill>
            </a:endParaRPr>
          </a:p>
          <a:p>
            <a:pPr lvl="0"/>
            <a:r>
              <a:rPr lang="nb-NO" dirty="0" err="1"/>
              <a:t>Bulletliste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underpunkt</a:t>
            </a:r>
            <a:endParaRPr lang="nb-NO" baseline="0" dirty="0">
              <a:solidFill>
                <a:schemeClr val="tx1"/>
              </a:solidFill>
            </a:endParaRPr>
          </a:p>
          <a:p>
            <a:pPr lvl="1"/>
            <a:r>
              <a:rPr lang="nb-NO" baseline="0" dirty="0">
                <a:solidFill>
                  <a:schemeClr val="tx1"/>
                </a:solidFill>
              </a:rPr>
              <a:t>underpunkt</a:t>
            </a:r>
            <a:endParaRPr lang="nb-NO" dirty="0"/>
          </a:p>
          <a:p>
            <a:pPr lvl="1"/>
            <a:endParaRPr lang="nb-NO" dirty="0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FD658813-62D0-DE47-954A-B441584911AE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713314"/>
            <a:ext cx="0" cy="313143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  <a:alpha val="48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0FD77A9D-F2A5-F94A-A7C9-F48F470E4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812"/>
            <a:ext cx="5910470" cy="404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E2DB7809-451B-5047-A961-D1B26FD0F9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06211" y="2713038"/>
            <a:ext cx="4746000" cy="3132137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r>
              <a:rPr lang="nb-NO" dirty="0"/>
              <a:t>Klikk på ikonet for å sette inn bilde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1AE339C-8460-6448-B017-3814D0187F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60930" y="471464"/>
            <a:ext cx="1960564" cy="37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828BE89-3EBE-F84D-9652-50FE7FAD98B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6211" y="1989276"/>
            <a:ext cx="4746000" cy="366298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Undertittel – Arial bold 12/16 </a:t>
            </a:r>
            <a:r>
              <a:rPr lang="nb-NO" dirty="0" err="1"/>
              <a:t>pkt</a:t>
            </a:r>
            <a:endParaRPr lang="nb-NO" dirty="0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FD658813-62D0-DE47-954A-B441584911AE}"/>
              </a:ext>
            </a:extLst>
          </p:cNvPr>
          <p:cNvCxnSpPr>
            <a:cxnSpLocks/>
          </p:cNvCxnSpPr>
          <p:nvPr userDrawn="1"/>
        </p:nvCxnSpPr>
        <p:spPr>
          <a:xfrm>
            <a:off x="6096001" y="1989276"/>
            <a:ext cx="0" cy="385547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  <a:alpha val="48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0FD77A9D-F2A5-F94A-A7C9-F48F470E4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812"/>
            <a:ext cx="5910470" cy="404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E2DB7809-451B-5047-A961-D1B26FD0F9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989276"/>
            <a:ext cx="4746000" cy="385547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0648095F-9CF5-6546-9DF3-5109354305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6212" y="2713039"/>
            <a:ext cx="4746000" cy="3131707"/>
          </a:xfrm>
        </p:spPr>
        <p:txBody>
          <a:bodyPr/>
          <a:lstStyle>
            <a:lvl1pPr>
              <a:defRPr lang="nb-NO" smtClean="0">
                <a:effectLst/>
              </a:defRPr>
            </a:lvl1pPr>
          </a:lstStyle>
          <a:p>
            <a:pPr lvl="0"/>
            <a:r>
              <a:rPr lang="nb-NO" dirty="0"/>
              <a:t>Lengre tekst, brødtekst – Arial 12/16 </a:t>
            </a:r>
            <a:r>
              <a:rPr lang="nb-NO" dirty="0" err="1"/>
              <a:t>pkt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 err="1"/>
              <a:t>Fercipit</a:t>
            </a:r>
            <a:r>
              <a:rPr lang="nb-NO" dirty="0"/>
              <a:t> </a:t>
            </a:r>
            <a:r>
              <a:rPr lang="nb-NO" dirty="0" err="1"/>
              <a:t>laboria</a:t>
            </a:r>
            <a:r>
              <a:rPr lang="nb-NO" dirty="0"/>
              <a:t> sus </a:t>
            </a:r>
            <a:r>
              <a:rPr lang="nb-NO" dirty="0" err="1"/>
              <a:t>dolo</a:t>
            </a:r>
            <a:r>
              <a:rPr lang="nb-NO" dirty="0"/>
              <a:t> </a:t>
            </a:r>
            <a:r>
              <a:rPr lang="nb-NO" dirty="0" err="1"/>
              <a:t>molenectam</a:t>
            </a:r>
            <a:r>
              <a:rPr lang="nb-NO" dirty="0"/>
              <a:t> </a:t>
            </a:r>
            <a:r>
              <a:rPr lang="nb-NO" dirty="0" err="1"/>
              <a:t>faccus</a:t>
            </a:r>
            <a:r>
              <a:rPr lang="nb-NO" dirty="0"/>
              <a:t>, </a:t>
            </a:r>
            <a:r>
              <a:rPr lang="nb-NO" dirty="0" err="1"/>
              <a:t>omn</a:t>
            </a:r>
            <a:r>
              <a:rPr lang="nb-NO" dirty="0"/>
              <a:t> mil ex et </a:t>
            </a:r>
            <a:r>
              <a:rPr lang="nb-NO" dirty="0" err="1"/>
              <a:t>etur</a:t>
            </a:r>
            <a:r>
              <a:rPr lang="nb-NO" dirty="0"/>
              <a:t> </a:t>
            </a:r>
            <a:r>
              <a:rPr lang="nb-NO" dirty="0" err="1"/>
              <a:t>seque</a:t>
            </a:r>
            <a:r>
              <a:rPr lang="nb-NO" dirty="0"/>
              <a:t> </a:t>
            </a:r>
            <a:r>
              <a:rPr lang="nb-NO" dirty="0" err="1"/>
              <a:t>nullupta</a:t>
            </a:r>
            <a:r>
              <a:rPr lang="nb-NO" dirty="0"/>
              <a:t> </a:t>
            </a:r>
            <a:r>
              <a:rPr lang="nb-NO" dirty="0" err="1"/>
              <a:t>dolo</a:t>
            </a:r>
            <a:r>
              <a:rPr lang="nb-NO" dirty="0"/>
              <a:t> </a:t>
            </a:r>
            <a:r>
              <a:rPr lang="nb-NO" dirty="0" err="1"/>
              <a:t>molore</a:t>
            </a:r>
            <a:r>
              <a:rPr lang="nb-NO" dirty="0"/>
              <a:t> </a:t>
            </a:r>
            <a:r>
              <a:rPr lang="nb-NO" dirty="0" err="1"/>
              <a:t>volorro</a:t>
            </a:r>
            <a:r>
              <a:rPr lang="nb-NO" dirty="0"/>
              <a:t> et </a:t>
            </a:r>
            <a:r>
              <a:rPr lang="nb-NO" dirty="0" err="1"/>
              <a:t>doluptas</a:t>
            </a:r>
            <a:r>
              <a:rPr lang="nb-NO" dirty="0"/>
              <a:t> </a:t>
            </a:r>
            <a:r>
              <a:rPr lang="nb-NO" dirty="0" err="1"/>
              <a:t>assequo</a:t>
            </a:r>
            <a:r>
              <a:rPr lang="nb-NO" dirty="0"/>
              <a:t> </a:t>
            </a:r>
            <a:r>
              <a:rPr lang="nb-NO" dirty="0" err="1"/>
              <a:t>essum</a:t>
            </a:r>
            <a:r>
              <a:rPr lang="nb-NO" dirty="0"/>
              <a:t> et </a:t>
            </a:r>
            <a:r>
              <a:rPr lang="nb-NO" dirty="0" err="1"/>
              <a:t>idusant</a:t>
            </a:r>
            <a:r>
              <a:rPr lang="nb-NO" dirty="0"/>
              <a:t> vel </a:t>
            </a:r>
            <a:r>
              <a:rPr lang="nb-NO" dirty="0" err="1"/>
              <a:t>ipsa</a:t>
            </a:r>
            <a:r>
              <a:rPr lang="nb-NO" dirty="0"/>
              <a:t> nos ex </a:t>
            </a:r>
            <a:r>
              <a:rPr lang="nb-NO" dirty="0" err="1"/>
              <a:t>erro</a:t>
            </a:r>
            <a:r>
              <a:rPr lang="nb-NO" dirty="0"/>
              <a:t> </a:t>
            </a:r>
            <a:r>
              <a:rPr lang="nb-NO" dirty="0" err="1"/>
              <a:t>deria</a:t>
            </a:r>
            <a:r>
              <a:rPr lang="nb-NO" dirty="0"/>
              <a:t>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num</a:t>
            </a:r>
            <a:r>
              <a:rPr lang="nb-NO" dirty="0"/>
              <a:t> el </a:t>
            </a:r>
            <a:r>
              <a:rPr lang="nb-NO" dirty="0" err="1"/>
              <a:t>int</a:t>
            </a:r>
            <a:r>
              <a:rPr lang="nb-NO" dirty="0"/>
              <a:t> </a:t>
            </a:r>
            <a:r>
              <a:rPr lang="nb-NO" dirty="0" err="1"/>
              <a:t>odicim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et </a:t>
            </a:r>
            <a:r>
              <a:rPr lang="nb-NO" dirty="0" err="1"/>
              <a:t>odisimpos</a:t>
            </a:r>
            <a:r>
              <a:rPr lang="nb-NO" dirty="0"/>
              <a:t> </a:t>
            </a:r>
            <a:r>
              <a:rPr lang="nb-NO" dirty="0" err="1"/>
              <a:t>volupic</a:t>
            </a:r>
            <a:r>
              <a:rPr lang="nb-NO" dirty="0"/>
              <a:t> </a:t>
            </a:r>
            <a:r>
              <a:rPr lang="nb-NO" dirty="0" err="1"/>
              <a:t>temquam</a:t>
            </a:r>
            <a:r>
              <a:rPr lang="nb-NO" dirty="0"/>
              <a:t> </a:t>
            </a:r>
            <a:r>
              <a:rPr lang="nb-NO" dirty="0" err="1"/>
              <a:t>audae</a:t>
            </a:r>
            <a:r>
              <a:rPr lang="nb-NO" dirty="0"/>
              <a:t> cor </a:t>
            </a:r>
            <a:r>
              <a:rPr lang="nb-NO" dirty="0" err="1"/>
              <a:t>aped</a:t>
            </a:r>
            <a:r>
              <a:rPr lang="nb-NO" dirty="0"/>
              <a:t> et </a:t>
            </a:r>
            <a:r>
              <a:rPr lang="nb-NO" dirty="0" err="1"/>
              <a:t>quosam</a:t>
            </a:r>
            <a:r>
              <a:rPr lang="nb-NO" dirty="0"/>
              <a:t> </a:t>
            </a:r>
            <a:r>
              <a:rPr lang="nb-NO" dirty="0" err="1"/>
              <a:t>undes</a:t>
            </a:r>
            <a:r>
              <a:rPr lang="nb-NO" dirty="0"/>
              <a:t> is et </a:t>
            </a:r>
            <a:r>
              <a:rPr lang="nb-NO" dirty="0" err="1"/>
              <a:t>eaquam</a:t>
            </a:r>
            <a:r>
              <a:rPr lang="nb-NO" dirty="0"/>
              <a:t> a am </a:t>
            </a:r>
            <a:r>
              <a:rPr lang="nb-NO" dirty="0" err="1"/>
              <a:t>volorit</a:t>
            </a:r>
            <a:r>
              <a:rPr lang="nb-NO" dirty="0"/>
              <a:t> </a:t>
            </a:r>
            <a:r>
              <a:rPr lang="nb-NO" dirty="0" err="1"/>
              <a:t>abo</a:t>
            </a:r>
            <a:r>
              <a:rPr lang="nb-NO" dirty="0"/>
              <a:t>. </a:t>
            </a:r>
          </a:p>
          <a:p>
            <a:pPr lvl="0"/>
            <a:r>
              <a:rPr lang="nb-NO" dirty="0"/>
              <a:t>Nem </a:t>
            </a:r>
            <a:r>
              <a:rPr lang="nb-NO" dirty="0" err="1"/>
              <a:t>net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mo </a:t>
            </a:r>
            <a:r>
              <a:rPr lang="nb-NO" dirty="0" err="1"/>
              <a:t>que</a:t>
            </a:r>
            <a:r>
              <a:rPr lang="nb-NO" dirty="0"/>
              <a:t> </a:t>
            </a:r>
            <a:r>
              <a:rPr lang="nb-NO" dirty="0" err="1"/>
              <a:t>dellest</a:t>
            </a:r>
            <a:r>
              <a:rPr lang="nb-NO" dirty="0"/>
              <a:t>, </a:t>
            </a:r>
            <a:r>
              <a:rPr lang="nb-NO" dirty="0" err="1"/>
              <a:t>temquas</a:t>
            </a:r>
            <a:r>
              <a:rPr lang="nb-NO" dirty="0"/>
              <a:t> </a:t>
            </a:r>
            <a:r>
              <a:rPr lang="nb-NO" dirty="0" err="1"/>
              <a:t>perovitatur</a:t>
            </a:r>
            <a:r>
              <a:rPr lang="nb-NO" dirty="0"/>
              <a:t> </a:t>
            </a:r>
            <a:r>
              <a:rPr lang="nb-NO" dirty="0" err="1"/>
              <a:t>alitatest</a:t>
            </a:r>
            <a:r>
              <a:rPr lang="nb-NO" dirty="0"/>
              <a:t> </a:t>
            </a:r>
            <a:r>
              <a:rPr lang="nb-NO" dirty="0" err="1"/>
              <a:t>offic</a:t>
            </a:r>
            <a:r>
              <a:rPr lang="nb-NO" dirty="0"/>
              <a:t> </a:t>
            </a:r>
            <a:r>
              <a:rPr lang="nb-NO" dirty="0" err="1"/>
              <a:t>totaestem</a:t>
            </a:r>
            <a:r>
              <a:rPr lang="nb-NO" dirty="0"/>
              <a:t> </a:t>
            </a:r>
            <a:r>
              <a:rPr lang="nb-NO" dirty="0" err="1"/>
              <a:t>fugitis</a:t>
            </a:r>
            <a:r>
              <a:rPr lang="nb-NO" dirty="0"/>
              <a:t> mo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venis</a:t>
            </a:r>
            <a:r>
              <a:rPr lang="nb-NO" dirty="0"/>
              <a:t> et est </a:t>
            </a:r>
            <a:r>
              <a:rPr lang="nb-NO" dirty="0" err="1"/>
              <a:t>voluptatatur</a:t>
            </a:r>
            <a:r>
              <a:rPr lang="nb-NO" dirty="0"/>
              <a:t> mil </a:t>
            </a:r>
            <a:r>
              <a:rPr lang="nb-NO" dirty="0" err="1"/>
              <a:t>incium</a:t>
            </a:r>
            <a:r>
              <a:rPr lang="nb-NO" dirty="0"/>
              <a:t> </a:t>
            </a:r>
            <a:r>
              <a:rPr lang="nb-NO" dirty="0" err="1"/>
              <a:t>nostiume</a:t>
            </a:r>
            <a:r>
              <a:rPr lang="nb-NO" dirty="0"/>
              <a:t> nos </a:t>
            </a:r>
            <a:r>
              <a:rPr lang="nb-NO" dirty="0" err="1"/>
              <a:t>ducipsam</a:t>
            </a:r>
            <a:r>
              <a:rPr lang="nb-NO" dirty="0"/>
              <a:t> in.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6822174-7799-FC41-BE05-E4887C80C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60930" y="471464"/>
            <a:ext cx="1960564" cy="37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0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6395B8F0-C90E-474C-9D5A-A1081BFD6B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1092" y="2067126"/>
            <a:ext cx="1249815" cy="722549"/>
          </a:xfrm>
          <a:prstGeom prst="rect">
            <a:avLst/>
          </a:prstGeom>
        </p:spPr>
      </p:pic>
      <p:sp>
        <p:nvSpPr>
          <p:cNvPr id="5" name="Undertittel 2">
            <a:extLst>
              <a:ext uri="{FF2B5EF4-FFF2-40B4-BE49-F238E27FC236}">
                <a16:creationId xmlns:a16="http://schemas.microsoft.com/office/drawing/2014/main" id="{03D8AEFB-9561-7349-BF6D-6D8B0C7F62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4984" y="3687561"/>
            <a:ext cx="8042031" cy="368871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Referanse</a:t>
            </a:r>
          </a:p>
        </p:txBody>
      </p:sp>
      <p:sp>
        <p:nvSpPr>
          <p:cNvPr id="6" name="Tittel 10">
            <a:extLst>
              <a:ext uri="{FF2B5EF4-FFF2-40B4-BE49-F238E27FC236}">
                <a16:creationId xmlns:a16="http://schemas.microsoft.com/office/drawing/2014/main" id="{97DDBA34-61D9-C542-AC53-A8EC876258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984" y="3072274"/>
            <a:ext cx="8042031" cy="509603"/>
          </a:xfrm>
        </p:spPr>
        <p:txBody>
          <a:bodyPr/>
          <a:lstStyle>
            <a:lvl1pPr algn="ctr">
              <a:defRPr sz="3600" b="1" spc="5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Sitat</a:t>
            </a:r>
          </a:p>
        </p:txBody>
      </p:sp>
    </p:spTree>
    <p:extLst>
      <p:ext uri="{BB962C8B-B14F-4D97-AF65-F5344CB8AC3E}">
        <p14:creationId xmlns:p14="http://schemas.microsoft.com/office/powerpoint/2010/main" val="206460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F9095905-BA5F-2A43-B1E8-A46A30B41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8812"/>
            <a:ext cx="5910470" cy="404450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Tittel – eksempel infografikk</a:t>
            </a:r>
          </a:p>
        </p:txBody>
      </p:sp>
      <p:sp>
        <p:nvSpPr>
          <p:cNvPr id="9" name="Plassholder for diagram 8">
            <a:extLst>
              <a:ext uri="{FF2B5EF4-FFF2-40B4-BE49-F238E27FC236}">
                <a16:creationId xmlns:a16="http://schemas.microsoft.com/office/drawing/2014/main" id="{A03BFCD7-1BFB-A841-8EE8-DA7C81CA16B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903578" y="1673859"/>
            <a:ext cx="4384844" cy="4056205"/>
          </a:xfrm>
        </p:spPr>
        <p:txBody>
          <a:bodyPr>
            <a:normAutofit/>
          </a:bodyPr>
          <a:lstStyle>
            <a:lvl1pPr>
              <a:defRPr sz="1000" i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64763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p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66822174-7799-FC41-BE05-E4887C80C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60930" y="471464"/>
            <a:ext cx="1960564" cy="37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4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3790FD01-8A13-0B45-A39D-DDC6F7B64E6D}"/>
              </a:ext>
            </a:extLst>
          </p:cNvPr>
          <p:cNvSpPr/>
          <p:nvPr userDrawn="1"/>
        </p:nvSpPr>
        <p:spPr>
          <a:xfrm>
            <a:off x="0" y="0"/>
            <a:ext cx="12192000" cy="1321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AC465F4-FBB0-0544-AC7C-CA311EB67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9F1EE24-D8CB-0646-871C-EB7B89B50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812"/>
            <a:ext cx="5910470" cy="404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1139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63" r:id="rId4"/>
    <p:sldLayoutId id="2147483660" r:id="rId5"/>
    <p:sldLayoutId id="2147483661" r:id="rId6"/>
    <p:sldLayoutId id="2147483654" r:id="rId7"/>
    <p:sldLayoutId id="2147483662" r:id="rId8"/>
    <p:sldLayoutId id="2147483665" r:id="rId9"/>
    <p:sldLayoutId id="2147483664" r:id="rId10"/>
    <p:sldLayoutId id="2147483666" r:id="rId11"/>
    <p:sldLayoutId id="2147483659" r:id="rId12"/>
    <p:sldLayoutId id="2147483667" r:id="rId13"/>
    <p:sldLayoutId id="2147483669" r:id="rId14"/>
    <p:sldLayoutId id="2147483670" r:id="rId15"/>
    <p:sldLayoutId id="2147483671" r:id="rId16"/>
    <p:sldLayoutId id="214748367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002714" y="1805675"/>
            <a:ext cx="5999664" cy="3883830"/>
          </a:xfrm>
        </p:spPr>
        <p:txBody>
          <a:bodyPr/>
          <a:lstStyle/>
          <a:p>
            <a:r>
              <a:rPr lang="en-GB" sz="3200" dirty="0">
                <a:solidFill>
                  <a:schemeClr val="accent3"/>
                </a:solidFill>
              </a:rPr>
              <a:t>Data- </a:t>
            </a:r>
            <a:r>
              <a:rPr lang="en-GB" sz="3200" dirty="0" err="1">
                <a:solidFill>
                  <a:schemeClr val="accent3"/>
                </a:solidFill>
              </a:rPr>
              <a:t>og</a:t>
            </a:r>
            <a:r>
              <a:rPr lang="en-GB" sz="3200" dirty="0">
                <a:solidFill>
                  <a:schemeClr val="accent3"/>
                </a:solidFill>
              </a:rPr>
              <a:t> </a:t>
            </a:r>
            <a:r>
              <a:rPr lang="en-GB" sz="3200" dirty="0" err="1">
                <a:solidFill>
                  <a:schemeClr val="accent3"/>
                </a:solidFill>
              </a:rPr>
              <a:t>beregningsvitenskap</a:t>
            </a:r>
            <a:r>
              <a:rPr lang="en-GB" sz="3200" dirty="0">
                <a:solidFill>
                  <a:schemeClr val="accent3"/>
                </a:solidFill>
              </a:rPr>
              <a:t> for </a:t>
            </a:r>
            <a:r>
              <a:rPr lang="en-GB" sz="3200" dirty="0" err="1">
                <a:solidFill>
                  <a:schemeClr val="accent3"/>
                </a:solidFill>
              </a:rPr>
              <a:t>grønn</a:t>
            </a:r>
            <a:r>
              <a:rPr lang="en-GB" sz="3200" dirty="0">
                <a:solidFill>
                  <a:schemeClr val="accent3"/>
                </a:solidFill>
              </a:rPr>
              <a:t> </a:t>
            </a:r>
            <a:r>
              <a:rPr lang="en-GB" sz="3200" dirty="0" err="1">
                <a:solidFill>
                  <a:schemeClr val="accent3"/>
                </a:solidFill>
              </a:rPr>
              <a:t>omstilling</a:t>
            </a: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IT-</a:t>
            </a:r>
            <a:r>
              <a:rPr lang="en-GB" sz="2000" dirty="0" err="1"/>
              <a:t>konferansen</a:t>
            </a:r>
            <a:r>
              <a:rPr lang="en-GB" sz="2000" dirty="0"/>
              <a:t> 2023</a:t>
            </a:r>
            <a:endParaRPr lang="en-GB" sz="60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22A3FD6-C543-51CC-102E-C7D21B21D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767" y="2682008"/>
            <a:ext cx="4260117" cy="242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2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21A46667-99D6-5CCD-B3A0-5196F9344376}"/>
              </a:ext>
            </a:extLst>
          </p:cNvPr>
          <p:cNvGrpSpPr/>
          <p:nvPr/>
        </p:nvGrpSpPr>
        <p:grpSpPr>
          <a:xfrm>
            <a:off x="3007838" y="1489672"/>
            <a:ext cx="6193045" cy="4317204"/>
            <a:chOff x="2576703" y="1476972"/>
            <a:chExt cx="6193045" cy="4317204"/>
          </a:xfrm>
        </p:grpSpPr>
        <p:sp>
          <p:nvSpPr>
            <p:cNvPr id="4" name="TekstSylinder 3">
              <a:extLst>
                <a:ext uri="{FF2B5EF4-FFF2-40B4-BE49-F238E27FC236}">
                  <a16:creationId xmlns:a16="http://schemas.microsoft.com/office/drawing/2014/main" id="{43F3B10E-ED1E-6F31-B34A-BCA88441BA0C}"/>
                </a:ext>
              </a:extLst>
            </p:cNvPr>
            <p:cNvSpPr txBox="1"/>
            <p:nvPr/>
          </p:nvSpPr>
          <p:spPr>
            <a:xfrm>
              <a:off x="5087133" y="1476972"/>
              <a:ext cx="9444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>
                  <a:solidFill>
                    <a:schemeClr val="bg2"/>
                  </a:solidFill>
                </a:rPr>
                <a:t>Data</a:t>
              </a:r>
            </a:p>
          </p:txBody>
        </p:sp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4D2113B2-E072-7DD4-6059-B1367A11B58A}"/>
                </a:ext>
              </a:extLst>
            </p:cNvPr>
            <p:cNvSpPr txBox="1"/>
            <p:nvPr/>
          </p:nvSpPr>
          <p:spPr>
            <a:xfrm>
              <a:off x="6044322" y="5270956"/>
              <a:ext cx="27254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>
                  <a:solidFill>
                    <a:schemeClr val="bg2"/>
                  </a:solidFill>
                </a:rPr>
                <a:t>Compute power</a:t>
              </a:r>
            </a:p>
          </p:txBody>
        </p:sp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009967FB-529C-1685-FC46-AAFA05E3E1DD}"/>
                </a:ext>
              </a:extLst>
            </p:cNvPr>
            <p:cNvSpPr txBox="1"/>
            <p:nvPr/>
          </p:nvSpPr>
          <p:spPr>
            <a:xfrm>
              <a:off x="2576703" y="5213408"/>
              <a:ext cx="18838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bg2"/>
                  </a:solidFill>
                </a:rPr>
                <a:t>Algorithms</a:t>
              </a:r>
            </a:p>
          </p:txBody>
        </p:sp>
        <p:sp>
          <p:nvSpPr>
            <p:cNvPr id="8" name="Trekant 7">
              <a:extLst>
                <a:ext uri="{FF2B5EF4-FFF2-40B4-BE49-F238E27FC236}">
                  <a16:creationId xmlns:a16="http://schemas.microsoft.com/office/drawing/2014/main" id="{FCCD8BE6-1593-985B-2DC2-3AD43D366F96}"/>
                </a:ext>
              </a:extLst>
            </p:cNvPr>
            <p:cNvSpPr/>
            <p:nvPr/>
          </p:nvSpPr>
          <p:spPr>
            <a:xfrm>
              <a:off x="3804341" y="2095500"/>
              <a:ext cx="3505200" cy="2946400"/>
            </a:xfrm>
            <a:prstGeom prst="triangl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C62B748-3BB5-F471-6C97-D7543FA993F1}"/>
              </a:ext>
            </a:extLst>
          </p:cNvPr>
          <p:cNvSpPr txBox="1"/>
          <p:nvPr/>
        </p:nvSpPr>
        <p:spPr>
          <a:xfrm>
            <a:off x="5030675" y="3505200"/>
            <a:ext cx="19656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/>
              <a:t>Domain</a:t>
            </a:r>
          </a:p>
          <a:p>
            <a:pPr algn="ctr"/>
            <a:r>
              <a:rPr lang="en-GB" sz="2800"/>
              <a:t>Knowledge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DDDEDE12-DEB9-D78E-734E-86BCB29F06F7}"/>
              </a:ext>
            </a:extLst>
          </p:cNvPr>
          <p:cNvGrpSpPr/>
          <p:nvPr/>
        </p:nvGrpSpPr>
        <p:grpSpPr>
          <a:xfrm>
            <a:off x="891617" y="509144"/>
            <a:ext cx="10189468" cy="4407180"/>
            <a:chOff x="891617" y="509144"/>
            <a:chExt cx="10189468" cy="4407180"/>
          </a:xfrm>
        </p:grpSpPr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DE64BBA3-8369-F618-33A0-1D6E238279D0}"/>
                </a:ext>
              </a:extLst>
            </p:cNvPr>
            <p:cNvSpPr txBox="1"/>
            <p:nvPr/>
          </p:nvSpPr>
          <p:spPr>
            <a:xfrm>
              <a:off x="4496321" y="509144"/>
              <a:ext cx="27222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bg2"/>
                  </a:solidFill>
                </a:rPr>
                <a:t>Some Initiatives</a:t>
              </a:r>
            </a:p>
          </p:txBody>
        </p:sp>
        <p:sp>
          <p:nvSpPr>
            <p:cNvPr id="13" name="Avrundet rektangel 12">
              <a:extLst>
                <a:ext uri="{FF2B5EF4-FFF2-40B4-BE49-F238E27FC236}">
                  <a16:creationId xmlns:a16="http://schemas.microsoft.com/office/drawing/2014/main" id="{D96D4507-6CBA-3F5A-F680-451659A513A5}"/>
                </a:ext>
              </a:extLst>
            </p:cNvPr>
            <p:cNvSpPr/>
            <p:nvPr/>
          </p:nvSpPr>
          <p:spPr>
            <a:xfrm>
              <a:off x="2291589" y="2049692"/>
              <a:ext cx="3316345" cy="61394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/>
                <a:t>Enhanced production and use of </a:t>
              </a:r>
              <a:r>
                <a:rPr lang="en-GB" sz="1600" b="1"/>
                <a:t>renewable energy.</a:t>
              </a:r>
              <a:endParaRPr lang="en-GB" sz="1600"/>
            </a:p>
          </p:txBody>
        </p:sp>
        <p:sp>
          <p:nvSpPr>
            <p:cNvPr id="14" name="Avrundet rektangel 13">
              <a:extLst>
                <a:ext uri="{FF2B5EF4-FFF2-40B4-BE49-F238E27FC236}">
                  <a16:creationId xmlns:a16="http://schemas.microsoft.com/office/drawing/2014/main" id="{5B71DCA8-DF91-662C-54F1-D601048BCE4E}"/>
                </a:ext>
              </a:extLst>
            </p:cNvPr>
            <p:cNvSpPr/>
            <p:nvPr/>
          </p:nvSpPr>
          <p:spPr>
            <a:xfrm>
              <a:off x="1834647" y="2789171"/>
              <a:ext cx="3316345" cy="61394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/>
                <a:t>Sustainable risk management (climate risk)</a:t>
              </a:r>
            </a:p>
          </p:txBody>
        </p:sp>
        <p:sp>
          <p:nvSpPr>
            <p:cNvPr id="15" name="Avrundet rektangel 14">
              <a:extLst>
                <a:ext uri="{FF2B5EF4-FFF2-40B4-BE49-F238E27FC236}">
                  <a16:creationId xmlns:a16="http://schemas.microsoft.com/office/drawing/2014/main" id="{A6F6DD47-3883-3C54-70E6-E433CEE9C755}"/>
                </a:ext>
              </a:extLst>
            </p:cNvPr>
            <p:cNvSpPr/>
            <p:nvPr/>
          </p:nvSpPr>
          <p:spPr>
            <a:xfrm>
              <a:off x="1340794" y="3550241"/>
              <a:ext cx="3316345" cy="61394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/>
                <a:t>Digital twins for marine systems</a:t>
              </a:r>
            </a:p>
          </p:txBody>
        </p:sp>
        <p:sp>
          <p:nvSpPr>
            <p:cNvPr id="16" name="Avrundet rektangel 15">
              <a:extLst>
                <a:ext uri="{FF2B5EF4-FFF2-40B4-BE49-F238E27FC236}">
                  <a16:creationId xmlns:a16="http://schemas.microsoft.com/office/drawing/2014/main" id="{B336569D-BB94-9894-CD2C-4C0B04C69361}"/>
                </a:ext>
              </a:extLst>
            </p:cNvPr>
            <p:cNvSpPr/>
            <p:nvPr/>
          </p:nvSpPr>
          <p:spPr>
            <a:xfrm>
              <a:off x="6438693" y="2043039"/>
              <a:ext cx="3316345" cy="61394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/>
                <a:t>Resource efficiency in healthcare</a:t>
              </a:r>
            </a:p>
          </p:txBody>
        </p:sp>
        <p:sp>
          <p:nvSpPr>
            <p:cNvPr id="18" name="Avrundet rektangel 17">
              <a:extLst>
                <a:ext uri="{FF2B5EF4-FFF2-40B4-BE49-F238E27FC236}">
                  <a16:creationId xmlns:a16="http://schemas.microsoft.com/office/drawing/2014/main" id="{66196CC9-9577-33E2-1513-08898EE496A0}"/>
                </a:ext>
              </a:extLst>
            </p:cNvPr>
            <p:cNvSpPr/>
            <p:nvPr/>
          </p:nvSpPr>
          <p:spPr>
            <a:xfrm>
              <a:off x="6900021" y="2752663"/>
              <a:ext cx="3316345" cy="61394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/>
                <a:t>Participating in the </a:t>
              </a:r>
            </a:p>
            <a:p>
              <a:pPr algn="ctr"/>
              <a:r>
                <a:rPr lang="en-GB" sz="1600"/>
                <a:t>ClimateHealth initiative</a:t>
              </a:r>
            </a:p>
          </p:txBody>
        </p:sp>
        <p:sp>
          <p:nvSpPr>
            <p:cNvPr id="19" name="Avrundet rektangel 18">
              <a:extLst>
                <a:ext uri="{FF2B5EF4-FFF2-40B4-BE49-F238E27FC236}">
                  <a16:creationId xmlns:a16="http://schemas.microsoft.com/office/drawing/2014/main" id="{AFFE186A-549D-6D4D-2DB4-3A444EAC4732}"/>
                </a:ext>
              </a:extLst>
            </p:cNvPr>
            <p:cNvSpPr/>
            <p:nvPr/>
          </p:nvSpPr>
          <p:spPr>
            <a:xfrm>
              <a:off x="7321685" y="3510138"/>
              <a:ext cx="3316345" cy="61394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/>
                <a:t>Data science for democracy</a:t>
              </a:r>
            </a:p>
          </p:txBody>
        </p:sp>
        <p:sp>
          <p:nvSpPr>
            <p:cNvPr id="20" name="Avrundet rektangel 19">
              <a:extLst>
                <a:ext uri="{FF2B5EF4-FFF2-40B4-BE49-F238E27FC236}">
                  <a16:creationId xmlns:a16="http://schemas.microsoft.com/office/drawing/2014/main" id="{986AC9F2-C9F2-8B1D-71A5-158998F2EB81}"/>
                </a:ext>
              </a:extLst>
            </p:cNvPr>
            <p:cNvSpPr/>
            <p:nvPr/>
          </p:nvSpPr>
          <p:spPr>
            <a:xfrm>
              <a:off x="891617" y="4302379"/>
              <a:ext cx="3316345" cy="61394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/>
                <a:t>Asset modeling and optimization</a:t>
              </a:r>
            </a:p>
          </p:txBody>
        </p:sp>
        <p:sp>
          <p:nvSpPr>
            <p:cNvPr id="21" name="Avrundet rektangel 20">
              <a:extLst>
                <a:ext uri="{FF2B5EF4-FFF2-40B4-BE49-F238E27FC236}">
                  <a16:creationId xmlns:a16="http://schemas.microsoft.com/office/drawing/2014/main" id="{D8FEBD91-BCBC-A968-3E4F-37FE820375EB}"/>
                </a:ext>
              </a:extLst>
            </p:cNvPr>
            <p:cNvSpPr/>
            <p:nvPr/>
          </p:nvSpPr>
          <p:spPr>
            <a:xfrm>
              <a:off x="7764740" y="4278314"/>
              <a:ext cx="3316345" cy="61394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/>
                <a:t>Language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15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A66FFAE0-49CE-2B3C-E635-BA59FE810D0C}"/>
              </a:ext>
            </a:extLst>
          </p:cNvPr>
          <p:cNvSpPr txBox="1"/>
          <p:nvPr/>
        </p:nvSpPr>
        <p:spPr>
          <a:xfrm>
            <a:off x="1167740" y="2855693"/>
            <a:ext cx="9856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800" dirty="0">
                <a:solidFill>
                  <a:schemeClr val="bg1"/>
                </a:solidFill>
              </a:rPr>
              <a:t>Hva bør være vår «digitale» </a:t>
            </a:r>
          </a:p>
          <a:p>
            <a:pPr algn="ctr"/>
            <a:r>
              <a:rPr lang="nb-NO" sz="2800" dirty="0">
                <a:solidFill>
                  <a:schemeClr val="bg1"/>
                </a:solidFill>
              </a:rPr>
              <a:t>forskningsagenda for</a:t>
            </a:r>
          </a:p>
          <a:p>
            <a:pPr algn="ctr"/>
            <a:r>
              <a:rPr lang="nb-NO" sz="2800" dirty="0">
                <a:solidFill>
                  <a:schemeClr val="accent3">
                    <a:lumMod val="50000"/>
                  </a:schemeClr>
                </a:solidFill>
              </a:rPr>
              <a:t>grønn omstilling</a:t>
            </a:r>
            <a:r>
              <a:rPr lang="nb-NO" sz="28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1865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kart&#10;&#10;Automatisk generert beskrivelse">
            <a:extLst>
              <a:ext uri="{FF2B5EF4-FFF2-40B4-BE49-F238E27FC236}">
                <a16:creationId xmlns:a16="http://schemas.microsoft.com/office/drawing/2014/main" id="{65449940-818D-A131-A79D-C7CDAEDD8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76345"/>
            <a:ext cx="4712424" cy="41619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081AA43-EF10-E2B3-99A4-1F5703AD5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290" y="4975857"/>
            <a:ext cx="1048134" cy="6624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B23D0C50-7F54-BAB9-2883-F27E4269A9F5}"/>
              </a:ext>
            </a:extLst>
          </p:cNvPr>
          <p:cNvSpPr txBox="1"/>
          <p:nvPr/>
        </p:nvSpPr>
        <p:spPr>
          <a:xfrm>
            <a:off x="466112" y="1693017"/>
            <a:ext cx="54991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3"/>
                </a:solidFill>
              </a:rPr>
              <a:t>What should be Europe´s</a:t>
            </a:r>
          </a:p>
          <a:p>
            <a:pPr algn="ctr"/>
            <a:r>
              <a:rPr lang="en-GB" sz="2800" dirty="0">
                <a:solidFill>
                  <a:schemeClr val="accent3"/>
                </a:solidFill>
              </a:rPr>
              <a:t>digital research agenda </a:t>
            </a:r>
          </a:p>
          <a:p>
            <a:pPr algn="ctr"/>
            <a:r>
              <a:rPr lang="en-GB" sz="2800" dirty="0">
                <a:solidFill>
                  <a:schemeClr val="accent3"/>
                </a:solidFill>
              </a:rPr>
              <a:t>to achieve a successful</a:t>
            </a:r>
          </a:p>
          <a:p>
            <a:pPr algn="ctr"/>
            <a:r>
              <a:rPr lang="en-GB" sz="2800" dirty="0">
                <a:solidFill>
                  <a:schemeClr val="accent3"/>
                </a:solidFill>
              </a:rPr>
              <a:t>green transition of society?</a:t>
            </a:r>
          </a:p>
          <a:p>
            <a:pPr algn="ctr"/>
            <a:endParaRPr lang="en-GB" sz="2800" dirty="0">
              <a:solidFill>
                <a:schemeClr val="accent3"/>
              </a:solidFill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B11D501-1482-A731-EF00-872BDC857E8C}"/>
              </a:ext>
            </a:extLst>
          </p:cNvPr>
          <p:cNvSpPr txBox="1"/>
          <p:nvPr/>
        </p:nvSpPr>
        <p:spPr>
          <a:xfrm>
            <a:off x="3678202" y="5723112"/>
            <a:ext cx="1002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>
                <a:solidFill>
                  <a:schemeClr val="bg1"/>
                </a:solidFill>
              </a:rPr>
              <a:t>The </a:t>
            </a:r>
            <a:r>
              <a:rPr lang="nb-NO" sz="1400" dirty="0" err="1">
                <a:solidFill>
                  <a:schemeClr val="bg1"/>
                </a:solidFill>
              </a:rPr>
              <a:t>Twin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Transition</a:t>
            </a:r>
            <a:r>
              <a:rPr lang="nb-NO" sz="1400" dirty="0">
                <a:solidFill>
                  <a:schemeClr val="bg1"/>
                </a:solidFill>
              </a:rPr>
              <a:t> Century (report </a:t>
            </a:r>
            <a:r>
              <a:rPr lang="nb-NO" sz="1400" dirty="0" err="1">
                <a:solidFill>
                  <a:schemeClr val="bg1"/>
                </a:solidFill>
              </a:rPr>
              <a:t>will</a:t>
            </a:r>
            <a:r>
              <a:rPr lang="nb-NO" sz="1400" dirty="0">
                <a:solidFill>
                  <a:schemeClr val="bg1"/>
                </a:solidFill>
              </a:rPr>
              <a:t> be </a:t>
            </a:r>
            <a:r>
              <a:rPr lang="nb-NO" sz="1400" dirty="0" err="1">
                <a:solidFill>
                  <a:schemeClr val="bg1"/>
                </a:solidFill>
              </a:rPr>
              <a:t>published</a:t>
            </a:r>
            <a:r>
              <a:rPr lang="nb-NO" sz="1400" dirty="0">
                <a:solidFill>
                  <a:schemeClr val="bg1"/>
                </a:solidFill>
              </a:rPr>
              <a:t> Q3 2023)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2444BF8-9278-D2BA-44AF-967A51AE7B59}"/>
              </a:ext>
            </a:extLst>
          </p:cNvPr>
          <p:cNvSpPr txBox="1"/>
          <p:nvPr/>
        </p:nvSpPr>
        <p:spPr>
          <a:xfrm>
            <a:off x="812603" y="4074363"/>
            <a:ext cx="48061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800" dirty="0">
                <a:solidFill>
                  <a:schemeClr val="accent3">
                    <a:lumMod val="75000"/>
                  </a:schemeClr>
                </a:solidFill>
              </a:rPr>
              <a:t>How </a:t>
            </a:r>
            <a:r>
              <a:rPr lang="nb-NO" sz="2800" dirty="0" err="1">
                <a:solidFill>
                  <a:schemeClr val="accent3">
                    <a:lumMod val="75000"/>
                  </a:schemeClr>
                </a:solidFill>
              </a:rPr>
              <a:t>can</a:t>
            </a:r>
            <a:r>
              <a:rPr lang="nb-NO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accent3">
                    <a:lumMod val="75000"/>
                  </a:schemeClr>
                </a:solidFill>
              </a:rPr>
              <a:t>we</a:t>
            </a:r>
            <a:r>
              <a:rPr lang="nb-NO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accent3">
                    <a:lumMod val="75000"/>
                  </a:schemeClr>
                </a:solidFill>
              </a:rPr>
              <a:t>ensure</a:t>
            </a:r>
            <a:r>
              <a:rPr lang="nb-NO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accent3">
                    <a:lumMod val="75000"/>
                  </a:schemeClr>
                </a:solidFill>
              </a:rPr>
              <a:t>that</a:t>
            </a:r>
            <a:r>
              <a:rPr lang="nb-NO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accent3">
                    <a:lumMod val="75000"/>
                  </a:schemeClr>
                </a:solidFill>
              </a:rPr>
              <a:t>the</a:t>
            </a:r>
            <a:r>
              <a:rPr lang="nb-NO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b-NO" sz="2800" dirty="0">
                <a:solidFill>
                  <a:schemeClr val="accent3">
                    <a:lumMod val="75000"/>
                  </a:schemeClr>
                </a:solidFill>
              </a:rPr>
              <a:t>digital part </a:t>
            </a:r>
            <a:r>
              <a:rPr lang="nb-NO" sz="2800" dirty="0" err="1">
                <a:solidFill>
                  <a:schemeClr val="accent3">
                    <a:lumMod val="75000"/>
                  </a:schemeClr>
                </a:solidFill>
              </a:rPr>
              <a:t>of</a:t>
            </a:r>
            <a:r>
              <a:rPr lang="nb-NO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accent3">
                    <a:lumMod val="75000"/>
                  </a:schemeClr>
                </a:solidFill>
              </a:rPr>
              <a:t>the</a:t>
            </a:r>
            <a:r>
              <a:rPr lang="nb-NO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accent3">
                    <a:lumMod val="75000"/>
                  </a:schemeClr>
                </a:solidFill>
              </a:rPr>
              <a:t>world</a:t>
            </a:r>
            <a:r>
              <a:rPr lang="nb-NO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b-NO" sz="2800" dirty="0" err="1">
                <a:solidFill>
                  <a:schemeClr val="accent3">
                    <a:lumMod val="75000"/>
                  </a:schemeClr>
                </a:solidFill>
              </a:rPr>
              <a:t>becomes</a:t>
            </a:r>
            <a:r>
              <a:rPr lang="nb-NO" sz="2800" dirty="0">
                <a:solidFill>
                  <a:schemeClr val="accent3">
                    <a:lumMod val="75000"/>
                  </a:schemeClr>
                </a:solidFill>
              </a:rPr>
              <a:t> (more) </a:t>
            </a:r>
            <a:r>
              <a:rPr lang="nb-NO" sz="2800" dirty="0" err="1">
                <a:solidFill>
                  <a:schemeClr val="accent3">
                    <a:lumMod val="75000"/>
                  </a:schemeClr>
                </a:solidFill>
              </a:rPr>
              <a:t>sustainable</a:t>
            </a:r>
            <a:r>
              <a:rPr lang="nb-NO" sz="2800" dirty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6538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56CD8EDA-1EB6-72AB-1728-C61DD749B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42"/>
          <a:stretch/>
        </p:blipFill>
        <p:spPr>
          <a:xfrm>
            <a:off x="0" y="0"/>
            <a:ext cx="12192000" cy="116378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2A01D77-D736-296A-6D4A-93D962E64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4210" t="14269" r="13509" b="15790"/>
          <a:stretch/>
        </p:blipFill>
        <p:spPr>
          <a:xfrm>
            <a:off x="2766417" y="205970"/>
            <a:ext cx="6721642" cy="650411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C9FFE5B7-21A6-D1ED-6F81-DD8ED343161E}"/>
              </a:ext>
            </a:extLst>
          </p:cNvPr>
          <p:cNvSpPr txBox="1"/>
          <p:nvPr/>
        </p:nvSpPr>
        <p:spPr>
          <a:xfrm>
            <a:off x="5964896" y="142239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/>
              <a:t>3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FEBA816-399E-E69B-31C0-FCAAF94EFEDC}"/>
              </a:ext>
            </a:extLst>
          </p:cNvPr>
          <p:cNvSpPr txBox="1"/>
          <p:nvPr/>
        </p:nvSpPr>
        <p:spPr>
          <a:xfrm>
            <a:off x="5980730" y="251550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/>
              <a:t>8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2D57AA5-94C0-EBBD-A8F3-B33CC4640EF8}"/>
              </a:ext>
            </a:extLst>
          </p:cNvPr>
          <p:cNvSpPr txBox="1"/>
          <p:nvPr/>
        </p:nvSpPr>
        <p:spPr>
          <a:xfrm>
            <a:off x="5397519" y="3673352"/>
            <a:ext cx="14594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/>
              <a:t>11-12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5CDD28E-1686-0546-0E1B-DE9284FC2FE4}"/>
              </a:ext>
            </a:extLst>
          </p:cNvPr>
          <p:cNvSpPr txBox="1"/>
          <p:nvPr/>
        </p:nvSpPr>
        <p:spPr>
          <a:xfrm>
            <a:off x="5197547" y="4885275"/>
            <a:ext cx="1954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/>
              <a:t>36-60-4</a:t>
            </a:r>
          </a:p>
        </p:txBody>
      </p:sp>
    </p:spTree>
    <p:extLst>
      <p:ext uri="{BB962C8B-B14F-4D97-AF65-F5344CB8AC3E}">
        <p14:creationId xmlns:p14="http://schemas.microsoft.com/office/powerpoint/2010/main" val="1631167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526883C-FE9A-A4FD-A863-047AF41BA5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42"/>
          <a:stretch/>
        </p:blipFill>
        <p:spPr>
          <a:xfrm>
            <a:off x="0" y="0"/>
            <a:ext cx="12192000" cy="1163782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A811424D-B400-8531-0365-5C26297A3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49" y="549729"/>
            <a:ext cx="62103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28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vrundet rektangel 3">
            <a:extLst>
              <a:ext uri="{FF2B5EF4-FFF2-40B4-BE49-F238E27FC236}">
                <a16:creationId xmlns:a16="http://schemas.microsoft.com/office/drawing/2014/main" id="{06DA9D45-8714-20FE-E521-C1B24DBCF9F0}"/>
              </a:ext>
            </a:extLst>
          </p:cNvPr>
          <p:cNvSpPr/>
          <p:nvPr/>
        </p:nvSpPr>
        <p:spPr>
          <a:xfrm>
            <a:off x="1776915" y="1745902"/>
            <a:ext cx="8638169" cy="105932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 dirty="0">
                <a:solidFill>
                  <a:schemeClr val="accent3">
                    <a:lumMod val="75000"/>
                  </a:schemeClr>
                </a:solidFill>
              </a:rPr>
              <a:t>The European Green </a:t>
            </a:r>
            <a:r>
              <a:rPr lang="nb-NO" sz="3200" b="1" dirty="0" err="1">
                <a:solidFill>
                  <a:schemeClr val="accent3">
                    <a:lumMod val="75000"/>
                  </a:schemeClr>
                </a:solidFill>
              </a:rPr>
              <a:t>Deal</a:t>
            </a:r>
            <a:endParaRPr lang="nb-NO" sz="32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nb-NO" sz="2400" dirty="0" err="1">
                <a:solidFill>
                  <a:schemeClr val="accent3">
                    <a:lumMod val="75000"/>
                  </a:schemeClr>
                </a:solidFill>
              </a:rPr>
              <a:t>Striving</a:t>
            </a:r>
            <a:r>
              <a:rPr lang="nb-NO" sz="2400" dirty="0">
                <a:solidFill>
                  <a:schemeClr val="accent3">
                    <a:lumMod val="75000"/>
                  </a:schemeClr>
                </a:solidFill>
              </a:rPr>
              <a:t> to be </a:t>
            </a:r>
            <a:r>
              <a:rPr lang="nb-NO" sz="2400" dirty="0" err="1">
                <a:solidFill>
                  <a:schemeClr val="accent3">
                    <a:lumMod val="75000"/>
                  </a:schemeClr>
                </a:solidFill>
              </a:rPr>
              <a:t>the</a:t>
            </a:r>
            <a:r>
              <a:rPr lang="nb-NO" sz="2400" dirty="0">
                <a:solidFill>
                  <a:schemeClr val="accent3">
                    <a:lumMod val="75000"/>
                  </a:schemeClr>
                </a:solidFill>
              </a:rPr>
              <a:t> first </a:t>
            </a:r>
            <a:r>
              <a:rPr lang="nb-NO" sz="2400" dirty="0" err="1">
                <a:solidFill>
                  <a:schemeClr val="accent3">
                    <a:lumMod val="75000"/>
                  </a:schemeClr>
                </a:solidFill>
              </a:rPr>
              <a:t>climate-neutral</a:t>
            </a:r>
            <a:r>
              <a:rPr lang="nb-NO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nb-NO" sz="2400" dirty="0" err="1">
                <a:solidFill>
                  <a:schemeClr val="accent3">
                    <a:lumMod val="75000"/>
                  </a:schemeClr>
                </a:solidFill>
              </a:rPr>
              <a:t>continent</a:t>
            </a:r>
            <a:r>
              <a:rPr lang="nb-NO" sz="2400" dirty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nb-NO" sz="2400" dirty="0" err="1">
                <a:solidFill>
                  <a:schemeClr val="accent3">
                    <a:lumMod val="75000"/>
                  </a:schemeClr>
                </a:solidFill>
              </a:rPr>
              <a:t>within</a:t>
            </a:r>
            <a:r>
              <a:rPr lang="nb-NO" sz="2400" dirty="0">
                <a:solidFill>
                  <a:schemeClr val="accent3">
                    <a:lumMod val="75000"/>
                  </a:schemeClr>
                </a:solidFill>
              </a:rPr>
              <a:t> 2050)</a:t>
            </a:r>
          </a:p>
        </p:txBody>
      </p:sp>
      <p:sp>
        <p:nvSpPr>
          <p:cNvPr id="5" name="Avrundet rektangel 4">
            <a:extLst>
              <a:ext uri="{FF2B5EF4-FFF2-40B4-BE49-F238E27FC236}">
                <a16:creationId xmlns:a16="http://schemas.microsoft.com/office/drawing/2014/main" id="{A230D653-1F30-476E-652D-B15EE5927EC4}"/>
              </a:ext>
            </a:extLst>
          </p:cNvPr>
          <p:cNvSpPr/>
          <p:nvPr/>
        </p:nvSpPr>
        <p:spPr>
          <a:xfrm>
            <a:off x="1776915" y="4074868"/>
            <a:ext cx="8638169" cy="105932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 dirty="0" err="1">
                <a:solidFill>
                  <a:schemeClr val="accent3">
                    <a:lumMod val="75000"/>
                  </a:schemeClr>
                </a:solidFill>
              </a:rPr>
              <a:t>Twin</a:t>
            </a:r>
            <a:r>
              <a:rPr lang="nb-NO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nb-NO" sz="3200" b="1" dirty="0" err="1">
                <a:solidFill>
                  <a:schemeClr val="accent3">
                    <a:lumMod val="75000"/>
                  </a:schemeClr>
                </a:solidFill>
              </a:rPr>
              <a:t>Transition</a:t>
            </a:r>
            <a:endParaRPr lang="nb-NO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Pil ned 5">
            <a:extLst>
              <a:ext uri="{FF2B5EF4-FFF2-40B4-BE49-F238E27FC236}">
                <a16:creationId xmlns:a16="http://schemas.microsoft.com/office/drawing/2014/main" id="{65506AFD-FDE3-F32B-FD6A-8138EA5DACDB}"/>
              </a:ext>
            </a:extLst>
          </p:cNvPr>
          <p:cNvSpPr/>
          <p:nvPr/>
        </p:nvSpPr>
        <p:spPr>
          <a:xfrm>
            <a:off x="5484464" y="2920013"/>
            <a:ext cx="1223071" cy="1040070"/>
          </a:xfrm>
          <a:prstGeom prst="downArrow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34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1D051907-66DA-4243-ADD1-76D8E4EDF6A7}"/>
              </a:ext>
            </a:extLst>
          </p:cNvPr>
          <p:cNvSpPr txBox="1">
            <a:spLocks/>
          </p:cNvSpPr>
          <p:nvPr/>
        </p:nvSpPr>
        <p:spPr>
          <a:xfrm>
            <a:off x="2074984" y="541622"/>
            <a:ext cx="8042031" cy="13151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3600" dirty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nb-NO" sz="3600" dirty="0" err="1">
                <a:solidFill>
                  <a:schemeClr val="accent3">
                    <a:lumMod val="50000"/>
                  </a:schemeClr>
                </a:solidFill>
              </a:rPr>
              <a:t>Twin</a:t>
            </a:r>
            <a:r>
              <a:rPr lang="nb-NO" sz="3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b-NO" sz="3600" dirty="0" err="1">
                <a:solidFill>
                  <a:schemeClr val="accent3">
                    <a:lumMod val="50000"/>
                  </a:schemeClr>
                </a:solidFill>
              </a:rPr>
              <a:t>Transition</a:t>
            </a:r>
            <a:endParaRPr lang="en-NO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4B83021E-F362-CC41-9683-B37E092C4F59}"/>
              </a:ext>
            </a:extLst>
          </p:cNvPr>
          <p:cNvSpPr/>
          <p:nvPr/>
        </p:nvSpPr>
        <p:spPr>
          <a:xfrm>
            <a:off x="506833" y="1969900"/>
            <a:ext cx="4516755" cy="310260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The digital transition</a:t>
            </a:r>
            <a:r>
              <a:rPr lang="en-US" sz="2400" i="1" dirty="0"/>
              <a:t> </a:t>
            </a:r>
          </a:p>
          <a:p>
            <a:pPr algn="ctr"/>
            <a:r>
              <a:rPr lang="en-US" sz="2000" i="1" dirty="0"/>
              <a:t>of society consists all processes at all levels in society producing and applying infrastructure, services, applications and human behavior that depend on digital representation of knowledge </a:t>
            </a:r>
          </a:p>
          <a:p>
            <a:pPr algn="ctr"/>
            <a:r>
              <a:rPr lang="en-US" sz="2000" i="1" dirty="0"/>
              <a:t>and computer power.</a:t>
            </a:r>
            <a:endParaRPr lang="nb-NO" sz="2000" dirty="0"/>
          </a:p>
        </p:txBody>
      </p:sp>
      <p:sp>
        <p:nvSpPr>
          <p:cNvPr id="8" name="Avrundet rektangel 7">
            <a:extLst>
              <a:ext uri="{FF2B5EF4-FFF2-40B4-BE49-F238E27FC236}">
                <a16:creationId xmlns:a16="http://schemas.microsoft.com/office/drawing/2014/main" id="{D2BB745C-F025-574D-B0E8-4FED57AE4FD0}"/>
              </a:ext>
            </a:extLst>
          </p:cNvPr>
          <p:cNvSpPr/>
          <p:nvPr/>
        </p:nvSpPr>
        <p:spPr>
          <a:xfrm>
            <a:off x="7037173" y="1981330"/>
            <a:ext cx="4516755" cy="304927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2400" b="1" i="1" dirty="0"/>
              <a:t>The green </a:t>
            </a:r>
            <a:r>
              <a:rPr lang="nb-NO" sz="2400" b="1" i="1" dirty="0" err="1"/>
              <a:t>transition</a:t>
            </a:r>
            <a:r>
              <a:rPr lang="nb-NO" sz="2400" i="1" dirty="0"/>
              <a:t> </a:t>
            </a:r>
          </a:p>
          <a:p>
            <a:pPr algn="ctr"/>
            <a:r>
              <a:rPr lang="nb-NO" sz="2000" i="1" dirty="0" err="1"/>
              <a:t>of</a:t>
            </a:r>
            <a:r>
              <a:rPr lang="nb-NO" sz="2000" i="1" dirty="0"/>
              <a:t> </a:t>
            </a:r>
            <a:r>
              <a:rPr lang="nb-NO" sz="2000" i="1" dirty="0" err="1"/>
              <a:t>society</a:t>
            </a:r>
            <a:r>
              <a:rPr lang="nb-NO" sz="2000" i="1" dirty="0"/>
              <a:t> is </a:t>
            </a:r>
            <a:r>
              <a:rPr lang="nb-NO" sz="2000" i="1" dirty="0" err="1"/>
              <a:t>about</a:t>
            </a:r>
            <a:r>
              <a:rPr lang="nb-NO" sz="2000" i="1" dirty="0"/>
              <a:t> </a:t>
            </a:r>
            <a:r>
              <a:rPr lang="nb-NO" sz="2000" i="1" dirty="0" err="1"/>
              <a:t>reducing</a:t>
            </a:r>
            <a:r>
              <a:rPr lang="nb-NO" sz="2000" i="1" dirty="0"/>
              <a:t> greenhouse gas </a:t>
            </a:r>
            <a:r>
              <a:rPr lang="nb-NO" sz="2000" i="1" dirty="0" err="1"/>
              <a:t>emissions</a:t>
            </a:r>
            <a:r>
              <a:rPr lang="nb-NO" sz="2000" i="1" dirty="0"/>
              <a:t>, </a:t>
            </a:r>
            <a:r>
              <a:rPr lang="nb-NO" sz="2000" i="1" dirty="0" err="1"/>
              <a:t>preserving</a:t>
            </a:r>
            <a:r>
              <a:rPr lang="nb-NO" sz="2000" i="1" dirty="0"/>
              <a:t> and </a:t>
            </a:r>
            <a:r>
              <a:rPr lang="nb-NO" sz="2000" i="1" dirty="0" err="1"/>
              <a:t>restoring</a:t>
            </a:r>
            <a:r>
              <a:rPr lang="nb-NO" sz="2000" i="1" dirty="0"/>
              <a:t> nature, </a:t>
            </a:r>
            <a:r>
              <a:rPr lang="nb-NO" sz="2000" i="1" dirty="0" err="1"/>
              <a:t>reversing</a:t>
            </a:r>
            <a:r>
              <a:rPr lang="nb-NO" sz="2000" i="1" dirty="0"/>
              <a:t> </a:t>
            </a:r>
            <a:r>
              <a:rPr lang="nb-NO" sz="2000" i="1" dirty="0" err="1"/>
              <a:t>environmental</a:t>
            </a:r>
            <a:r>
              <a:rPr lang="nb-NO" sz="2000" i="1" dirty="0"/>
              <a:t> </a:t>
            </a:r>
            <a:r>
              <a:rPr lang="nb-NO" sz="2000" i="1" dirty="0" err="1"/>
              <a:t>degradation</a:t>
            </a:r>
            <a:r>
              <a:rPr lang="nb-NO" sz="2000" i="1" dirty="0"/>
              <a:t> and </a:t>
            </a:r>
            <a:r>
              <a:rPr lang="nb-NO" sz="2000" i="1" dirty="0" err="1"/>
              <a:t>ensuring</a:t>
            </a:r>
            <a:r>
              <a:rPr lang="nb-NO" sz="2000" i="1" dirty="0"/>
              <a:t> </a:t>
            </a:r>
            <a:r>
              <a:rPr lang="nb-NO" sz="2000" i="1" dirty="0" err="1"/>
              <a:t>that</a:t>
            </a:r>
            <a:r>
              <a:rPr lang="nb-NO" sz="2000" i="1" dirty="0"/>
              <a:t> </a:t>
            </a:r>
            <a:r>
              <a:rPr lang="nb-NO" sz="2000" i="1" dirty="0" err="1"/>
              <a:t>the</a:t>
            </a:r>
            <a:r>
              <a:rPr lang="nb-NO" sz="2000" i="1" dirty="0"/>
              <a:t> </a:t>
            </a:r>
            <a:r>
              <a:rPr lang="nb-NO" sz="2000" i="1" dirty="0" err="1"/>
              <a:t>energy</a:t>
            </a:r>
            <a:r>
              <a:rPr lang="nb-NO" sz="2000" i="1" dirty="0"/>
              <a:t> </a:t>
            </a:r>
            <a:r>
              <a:rPr lang="nb-NO" sz="2000" i="1" dirty="0" err="1"/>
              <a:t>of</a:t>
            </a:r>
            <a:r>
              <a:rPr lang="nb-NO" sz="2000" i="1" dirty="0"/>
              <a:t> </a:t>
            </a:r>
            <a:r>
              <a:rPr lang="nb-NO" sz="2000" i="1" dirty="0" err="1"/>
              <a:t>the</a:t>
            </a:r>
            <a:r>
              <a:rPr lang="nb-NO" sz="2000" i="1" dirty="0"/>
              <a:t> </a:t>
            </a:r>
            <a:r>
              <a:rPr lang="nb-NO" sz="2000" i="1" dirty="0" err="1"/>
              <a:t>future</a:t>
            </a:r>
            <a:r>
              <a:rPr lang="nb-NO" sz="2000" i="1" dirty="0"/>
              <a:t> </a:t>
            </a:r>
            <a:r>
              <a:rPr lang="nb-NO" sz="2000" i="1" dirty="0" err="1"/>
              <a:t>comes</a:t>
            </a:r>
            <a:r>
              <a:rPr lang="nb-NO" sz="2000" i="1" dirty="0"/>
              <a:t> from </a:t>
            </a:r>
            <a:r>
              <a:rPr lang="nb-NO" sz="2000" i="1" dirty="0" err="1"/>
              <a:t>renewable</a:t>
            </a:r>
            <a:r>
              <a:rPr lang="nb-NO" sz="2000" i="1" dirty="0"/>
              <a:t> </a:t>
            </a:r>
            <a:r>
              <a:rPr lang="nb-NO" sz="2000" i="1" dirty="0" err="1"/>
              <a:t>sources</a:t>
            </a:r>
            <a:r>
              <a:rPr lang="nb-NO" sz="2000" i="1" dirty="0"/>
              <a:t>.</a:t>
            </a:r>
            <a:endParaRPr lang="nb-NO" sz="2000" dirty="0"/>
          </a:p>
        </p:txBody>
      </p:sp>
      <p:sp>
        <p:nvSpPr>
          <p:cNvPr id="9" name="Pil mot venstre og høyre 8">
            <a:extLst>
              <a:ext uri="{FF2B5EF4-FFF2-40B4-BE49-F238E27FC236}">
                <a16:creationId xmlns:a16="http://schemas.microsoft.com/office/drawing/2014/main" id="{3F722292-698D-CF43-825E-4F1E2EB4C9F9}"/>
              </a:ext>
            </a:extLst>
          </p:cNvPr>
          <p:cNvSpPr/>
          <p:nvPr/>
        </p:nvSpPr>
        <p:spPr>
          <a:xfrm>
            <a:off x="5149317" y="2932088"/>
            <a:ext cx="1767842" cy="1086217"/>
          </a:xfrm>
          <a:prstGeom prst="left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CB46D609-2D6E-1388-E217-F59DE6CDB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380" y="5347628"/>
            <a:ext cx="858886" cy="1111250"/>
          </a:xfrm>
          <a:prstGeom prst="rect">
            <a:avLst/>
          </a:prstGeom>
        </p:spPr>
      </p:pic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:a16="http://schemas.microsoft.com/office/drawing/2014/main" id="{61B1948F-46BE-8F39-D636-2688593EE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957" y="5347628"/>
            <a:ext cx="858886" cy="1112502"/>
          </a:xfrm>
          <a:prstGeom prst="rect">
            <a:avLst/>
          </a:prstGeom>
        </p:spPr>
      </p:pic>
      <p:pic>
        <p:nvPicPr>
          <p:cNvPr id="7" name="Bilde 6" descr="Et bilde som inneholder tekst, skjermbilde, skilt&#10;&#10;Automatisk generert beskrivelse">
            <a:extLst>
              <a:ext uri="{FF2B5EF4-FFF2-40B4-BE49-F238E27FC236}">
                <a16:creationId xmlns:a16="http://schemas.microsoft.com/office/drawing/2014/main" id="{9CD8CE41-C614-D7FC-DB10-F15F3099D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534" y="5347628"/>
            <a:ext cx="874141" cy="1121854"/>
          </a:xfrm>
          <a:prstGeom prst="rect">
            <a:avLst/>
          </a:prstGeom>
        </p:spPr>
      </p:pic>
      <p:pic>
        <p:nvPicPr>
          <p:cNvPr id="10" name="Bilde 9" descr="Et bilde som inneholder tekst&#10;&#10;Automatisk generert beskrivelse">
            <a:extLst>
              <a:ext uri="{FF2B5EF4-FFF2-40B4-BE49-F238E27FC236}">
                <a16:creationId xmlns:a16="http://schemas.microsoft.com/office/drawing/2014/main" id="{5B647033-30F8-4994-D1BC-EF7B879E7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366" y="5347628"/>
            <a:ext cx="890675" cy="11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4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7DDEE18D-45B5-C509-690B-65F008E0AF0F}"/>
              </a:ext>
            </a:extLst>
          </p:cNvPr>
          <p:cNvSpPr txBox="1"/>
          <p:nvPr/>
        </p:nvSpPr>
        <p:spPr>
          <a:xfrm>
            <a:off x="3088992" y="3360419"/>
            <a:ext cx="2450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chemeClr val="bg2"/>
                </a:solidFill>
              </a:rPr>
              <a:t>The Green Transition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08AB7AAB-B0E2-D068-A2AC-41CFEF651335}"/>
              </a:ext>
            </a:extLst>
          </p:cNvPr>
          <p:cNvGrpSpPr/>
          <p:nvPr/>
        </p:nvGrpSpPr>
        <p:grpSpPr>
          <a:xfrm>
            <a:off x="898966" y="1508163"/>
            <a:ext cx="6919469" cy="5047209"/>
            <a:chOff x="639723" y="793846"/>
            <a:chExt cx="7367418" cy="5108507"/>
          </a:xfrm>
        </p:grpSpPr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4F13AA3F-61B0-5E2A-6555-37E60A7C0CAC}"/>
                </a:ext>
              </a:extLst>
            </p:cNvPr>
            <p:cNvSpPr txBox="1"/>
            <p:nvPr/>
          </p:nvSpPr>
          <p:spPr>
            <a:xfrm>
              <a:off x="639723" y="793846"/>
              <a:ext cx="2422259" cy="84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>
                  <a:solidFill>
                    <a:schemeClr val="bg1"/>
                  </a:solidFill>
                </a:rPr>
                <a:t>Data Science </a:t>
              </a:r>
            </a:p>
            <a:p>
              <a:pPr algn="ctr"/>
              <a:r>
                <a:rPr lang="en-GB" sz="2400">
                  <a:solidFill>
                    <a:schemeClr val="bg1"/>
                  </a:solidFill>
                </a:rPr>
                <a:t>and Computing</a:t>
              </a:r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CFCEA821-C3E2-CCBB-1EE2-7C6E6B91B031}"/>
                </a:ext>
              </a:extLst>
            </p:cNvPr>
            <p:cNvSpPr txBox="1"/>
            <p:nvPr/>
          </p:nvSpPr>
          <p:spPr>
            <a:xfrm>
              <a:off x="672293" y="5061264"/>
              <a:ext cx="1983618" cy="84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>
                  <a:solidFill>
                    <a:schemeClr val="bg1"/>
                  </a:solidFill>
                </a:rPr>
                <a:t>Connectivity</a:t>
              </a:r>
            </a:p>
            <a:p>
              <a:pPr algn="ctr"/>
              <a:r>
                <a:rPr lang="en-GB" sz="2400">
                  <a:solidFill>
                    <a:schemeClr val="bg1"/>
                  </a:solidFill>
                </a:rPr>
                <a:t>Sciences</a:t>
              </a:r>
            </a:p>
          </p:txBody>
        </p: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2EE45595-1EE1-1F9B-3663-EBC7A1198812}"/>
                </a:ext>
              </a:extLst>
            </p:cNvPr>
            <p:cNvSpPr txBox="1"/>
            <p:nvPr/>
          </p:nvSpPr>
          <p:spPr>
            <a:xfrm>
              <a:off x="5894288" y="793846"/>
              <a:ext cx="2112853" cy="84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>
                  <a:solidFill>
                    <a:schemeClr val="bg1"/>
                  </a:solidFill>
                </a:rPr>
                <a:t>Sensor </a:t>
              </a:r>
            </a:p>
            <a:p>
              <a:pPr algn="ctr"/>
              <a:r>
                <a:rPr lang="en-GB" sz="2400">
                  <a:solidFill>
                    <a:schemeClr val="bg1"/>
                  </a:solidFill>
                </a:rPr>
                <a:t>Technologies</a:t>
              </a: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82073905-C78A-2886-4AFE-B7DC884B0BD2}"/>
                </a:ext>
              </a:extLst>
            </p:cNvPr>
            <p:cNvSpPr txBox="1"/>
            <p:nvPr/>
          </p:nvSpPr>
          <p:spPr>
            <a:xfrm>
              <a:off x="5817692" y="5039663"/>
              <a:ext cx="1983617" cy="84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>
                  <a:solidFill>
                    <a:schemeClr val="bg1"/>
                  </a:solidFill>
                </a:rPr>
                <a:t>Digital </a:t>
              </a:r>
            </a:p>
            <a:p>
              <a:pPr algn="ctr"/>
              <a:r>
                <a:rPr lang="en-GB" sz="2400">
                  <a:solidFill>
                    <a:schemeClr val="bg1"/>
                  </a:solidFill>
                </a:rPr>
                <a:t>Governance</a:t>
              </a:r>
            </a:p>
          </p:txBody>
        </p:sp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A520EA5E-7784-61C1-F04A-13D129C0D751}"/>
              </a:ext>
            </a:extLst>
          </p:cNvPr>
          <p:cNvGrpSpPr/>
          <p:nvPr/>
        </p:nvGrpSpPr>
        <p:grpSpPr>
          <a:xfrm>
            <a:off x="1457207" y="2506146"/>
            <a:ext cx="6072762" cy="2920757"/>
            <a:chOff x="1311959" y="1829501"/>
            <a:chExt cx="6465897" cy="2956229"/>
          </a:xfrm>
        </p:grpSpPr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2BDF453D-4DA6-9C83-5A3A-08B46702614E}"/>
                </a:ext>
              </a:extLst>
            </p:cNvPr>
            <p:cNvSpPr txBox="1"/>
            <p:nvPr/>
          </p:nvSpPr>
          <p:spPr>
            <a:xfrm>
              <a:off x="1324761" y="2544412"/>
              <a:ext cx="1534734" cy="654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Machine 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learning (AI)</a:t>
              </a:r>
            </a:p>
          </p:txBody>
        </p:sp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64F22226-C6C7-745A-B99C-9DA45FA214BC}"/>
                </a:ext>
              </a:extLst>
            </p:cNvPr>
            <p:cNvSpPr txBox="1"/>
            <p:nvPr/>
          </p:nvSpPr>
          <p:spPr>
            <a:xfrm>
              <a:off x="4442815" y="1829501"/>
              <a:ext cx="1329922" cy="654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Edge 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computing</a:t>
              </a:r>
            </a:p>
          </p:txBody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DBDC1DA2-F8A0-BFD0-4694-8B913D0C9B89}"/>
                </a:ext>
              </a:extLst>
            </p:cNvPr>
            <p:cNvSpPr txBox="1"/>
            <p:nvPr/>
          </p:nvSpPr>
          <p:spPr>
            <a:xfrm>
              <a:off x="1311959" y="3487686"/>
              <a:ext cx="1630313" cy="654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Security and 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resilience</a:t>
              </a: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D1D68A0F-0643-5FCF-1912-BB31961A89D0}"/>
                </a:ext>
              </a:extLst>
            </p:cNvPr>
            <p:cNvSpPr txBox="1"/>
            <p:nvPr/>
          </p:nvSpPr>
          <p:spPr>
            <a:xfrm>
              <a:off x="5697760" y="2557194"/>
              <a:ext cx="1876091" cy="654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Electronics and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materials</a:t>
              </a:r>
            </a:p>
          </p:txBody>
        </p:sp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5D0A5FF6-2E25-BE1B-95DD-670AF488E105}"/>
                </a:ext>
              </a:extLst>
            </p:cNvPr>
            <p:cNvSpPr txBox="1"/>
            <p:nvPr/>
          </p:nvSpPr>
          <p:spPr>
            <a:xfrm>
              <a:off x="2564976" y="1856733"/>
              <a:ext cx="1575698" cy="654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Digital twins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technologies</a:t>
              </a:r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C7D64AC5-B15A-A807-3DE2-41A00CADA492}"/>
                </a:ext>
              </a:extLst>
            </p:cNvPr>
            <p:cNvSpPr txBox="1"/>
            <p:nvPr/>
          </p:nvSpPr>
          <p:spPr>
            <a:xfrm>
              <a:off x="2244408" y="4131524"/>
              <a:ext cx="2640727" cy="654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Distributed 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systems architectures </a:t>
              </a: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73328A4E-0EFC-4A96-D3FD-69B6BB822767}"/>
                </a:ext>
              </a:extLst>
            </p:cNvPr>
            <p:cNvSpPr txBox="1"/>
            <p:nvPr/>
          </p:nvSpPr>
          <p:spPr>
            <a:xfrm>
              <a:off x="4847587" y="4131549"/>
              <a:ext cx="1725894" cy="654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Creation of 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profitable jobs</a:t>
              </a:r>
            </a:p>
          </p:txBody>
        </p:sp>
        <p:sp>
          <p:nvSpPr>
            <p:cNvPr id="18" name="TekstSylinder 17">
              <a:extLst>
                <a:ext uri="{FF2B5EF4-FFF2-40B4-BE49-F238E27FC236}">
                  <a16:creationId xmlns:a16="http://schemas.microsoft.com/office/drawing/2014/main" id="{B83306CC-8AFB-9E43-DD3B-4AEDB4DB077C}"/>
                </a:ext>
              </a:extLst>
            </p:cNvPr>
            <p:cNvSpPr txBox="1"/>
            <p:nvPr/>
          </p:nvSpPr>
          <p:spPr>
            <a:xfrm>
              <a:off x="5696953" y="3500641"/>
              <a:ext cx="2080903" cy="654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Participation and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</a:rPr>
                <a:t>opinion formation</a:t>
              </a:r>
            </a:p>
          </p:txBody>
        </p:sp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864AD447-9A39-337A-C10A-8E416E0EF0B6}"/>
              </a:ext>
            </a:extLst>
          </p:cNvPr>
          <p:cNvGrpSpPr/>
          <p:nvPr/>
        </p:nvGrpSpPr>
        <p:grpSpPr>
          <a:xfrm>
            <a:off x="8103867" y="2455080"/>
            <a:ext cx="3470469" cy="2766053"/>
            <a:chOff x="8126730" y="1875221"/>
            <a:chExt cx="3695141" cy="2799649"/>
          </a:xfrm>
        </p:grpSpPr>
        <p:sp>
          <p:nvSpPr>
            <p:cNvPr id="20" name="TekstSylinder 19">
              <a:extLst>
                <a:ext uri="{FF2B5EF4-FFF2-40B4-BE49-F238E27FC236}">
                  <a16:creationId xmlns:a16="http://schemas.microsoft.com/office/drawing/2014/main" id="{7F4675D7-8B55-5F77-EF66-C8B4911479A5}"/>
                </a:ext>
              </a:extLst>
            </p:cNvPr>
            <p:cNvSpPr txBox="1"/>
            <p:nvPr/>
          </p:nvSpPr>
          <p:spPr>
            <a:xfrm>
              <a:off x="8690616" y="1896614"/>
              <a:ext cx="3131255" cy="2710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>
                  <a:solidFill>
                    <a:srgbClr val="FFFF00"/>
                  </a:solidFill>
                </a:rPr>
                <a:t>Natural Sciences</a:t>
              </a:r>
            </a:p>
            <a:p>
              <a:endParaRPr lang="en-GB" sz="2400">
                <a:solidFill>
                  <a:srgbClr val="FFFF00"/>
                </a:solidFill>
              </a:endParaRPr>
            </a:p>
            <a:p>
              <a:r>
                <a:rPr lang="en-GB" sz="2400">
                  <a:solidFill>
                    <a:srgbClr val="FFFF00"/>
                  </a:solidFill>
                </a:rPr>
                <a:t>Technology</a:t>
              </a:r>
            </a:p>
            <a:p>
              <a:endParaRPr lang="en-GB" sz="2400">
                <a:solidFill>
                  <a:srgbClr val="FFFF00"/>
                </a:solidFill>
              </a:endParaRPr>
            </a:p>
            <a:p>
              <a:r>
                <a:rPr lang="en-GB" sz="2400">
                  <a:solidFill>
                    <a:srgbClr val="FFFF00"/>
                  </a:solidFill>
                </a:rPr>
                <a:t>Social Sciences</a:t>
              </a:r>
            </a:p>
            <a:p>
              <a:endParaRPr lang="en-GB" sz="2400">
                <a:solidFill>
                  <a:srgbClr val="FFFF00"/>
                </a:solidFill>
              </a:endParaRPr>
            </a:p>
            <a:p>
              <a:r>
                <a:rPr lang="en-GB" sz="2400">
                  <a:solidFill>
                    <a:srgbClr val="FFFF00"/>
                  </a:solidFill>
                </a:rPr>
                <a:t>Humanities and Arts</a:t>
              </a:r>
            </a:p>
          </p:txBody>
        </p:sp>
        <p:cxnSp>
          <p:nvCxnSpPr>
            <p:cNvPr id="21" name="Rett linje 20">
              <a:extLst>
                <a:ext uri="{FF2B5EF4-FFF2-40B4-BE49-F238E27FC236}">
                  <a16:creationId xmlns:a16="http://schemas.microsoft.com/office/drawing/2014/main" id="{A488C931-A296-7E46-C6B8-62E9EA2AA4B0}"/>
                </a:ext>
              </a:extLst>
            </p:cNvPr>
            <p:cNvCxnSpPr/>
            <p:nvPr/>
          </p:nvCxnSpPr>
          <p:spPr>
            <a:xfrm flipH="1">
              <a:off x="8126730" y="1875221"/>
              <a:ext cx="568605" cy="141157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tt linje 21">
              <a:extLst>
                <a:ext uri="{FF2B5EF4-FFF2-40B4-BE49-F238E27FC236}">
                  <a16:creationId xmlns:a16="http://schemas.microsoft.com/office/drawing/2014/main" id="{0F95BFD9-365D-A92D-CF12-93F38AE6F302}"/>
                </a:ext>
              </a:extLst>
            </p:cNvPr>
            <p:cNvCxnSpPr>
              <a:cxnSpLocks/>
            </p:cNvCxnSpPr>
            <p:nvPr/>
          </p:nvCxnSpPr>
          <p:spPr>
            <a:xfrm>
              <a:off x="8129776" y="3286791"/>
              <a:ext cx="624352" cy="138807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957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E7C79408-17B5-E44A-B11A-698D471DD031}"/>
              </a:ext>
            </a:extLst>
          </p:cNvPr>
          <p:cNvGrpSpPr/>
          <p:nvPr/>
        </p:nvGrpSpPr>
        <p:grpSpPr>
          <a:xfrm>
            <a:off x="1828799" y="1563853"/>
            <a:ext cx="7042045" cy="4285274"/>
            <a:chOff x="2627720" y="1536863"/>
            <a:chExt cx="4988603" cy="2972103"/>
          </a:xfrm>
          <a:solidFill>
            <a:srgbClr val="00B050"/>
          </a:solidFill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34BF4DA0-1772-8F40-894D-5013C6BAF2DD}"/>
                </a:ext>
              </a:extLst>
            </p:cNvPr>
            <p:cNvSpPr/>
            <p:nvPr/>
          </p:nvSpPr>
          <p:spPr>
            <a:xfrm>
              <a:off x="5077929" y="1570886"/>
              <a:ext cx="1822939" cy="1681437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>
                  <a:solidFill>
                    <a:schemeClr val="accent3"/>
                  </a:solidFill>
                </a:rPr>
                <a:t>A Just</a:t>
              </a:r>
            </a:p>
            <a:p>
              <a:pPr algn="ctr"/>
              <a:r>
                <a:rPr lang="en-GB" sz="2400">
                  <a:solidFill>
                    <a:schemeClr val="accent3"/>
                  </a:solidFill>
                </a:rPr>
                <a:t>Transition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CC1E33C5-B1C6-8B42-8092-51D68BADC53D}"/>
                </a:ext>
              </a:extLst>
            </p:cNvPr>
            <p:cNvSpPr/>
            <p:nvPr/>
          </p:nvSpPr>
          <p:spPr>
            <a:xfrm>
              <a:off x="3441015" y="1536863"/>
              <a:ext cx="1822939" cy="1681437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>
                  <a:solidFill>
                    <a:schemeClr val="accent3"/>
                  </a:solidFill>
                </a:rPr>
                <a:t>The Energy Transition</a:t>
              </a: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B5D81553-1039-6747-B16B-217E773AF6E7}"/>
                </a:ext>
              </a:extLst>
            </p:cNvPr>
            <p:cNvSpPr/>
            <p:nvPr/>
          </p:nvSpPr>
          <p:spPr>
            <a:xfrm>
              <a:off x="2627720" y="2827529"/>
              <a:ext cx="1822939" cy="1681437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>
                  <a:solidFill>
                    <a:schemeClr val="accent3"/>
                  </a:solidFill>
                </a:rPr>
                <a:t>Saving Nature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78DB1E6A-CC12-3E4F-9032-1D48299C89F7}"/>
                </a:ext>
              </a:extLst>
            </p:cNvPr>
            <p:cNvSpPr/>
            <p:nvPr/>
          </p:nvSpPr>
          <p:spPr>
            <a:xfrm>
              <a:off x="5793384" y="2807868"/>
              <a:ext cx="1822939" cy="1681437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accent3"/>
                  </a:solidFill>
                </a:rPr>
                <a:t>A Climate-Friendly Digitized Society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8C2231D0-DE8A-4D48-8B52-71DBF003A8F3}"/>
                </a:ext>
              </a:extLst>
            </p:cNvPr>
            <p:cNvSpPr/>
            <p:nvPr/>
          </p:nvSpPr>
          <p:spPr>
            <a:xfrm>
              <a:off x="4210552" y="2773845"/>
              <a:ext cx="1822939" cy="1681437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The Future Unexpected Challenges</a:t>
              </a:r>
            </a:p>
          </p:txBody>
        </p:sp>
      </p:grpSp>
      <p:sp>
        <p:nvSpPr>
          <p:cNvPr id="10" name="Avrundet rektangel 9">
            <a:extLst>
              <a:ext uri="{FF2B5EF4-FFF2-40B4-BE49-F238E27FC236}">
                <a16:creationId xmlns:a16="http://schemas.microsoft.com/office/drawing/2014/main" id="{3C3A33D0-8080-744C-966C-A203010EBBD8}"/>
              </a:ext>
            </a:extLst>
          </p:cNvPr>
          <p:cNvSpPr/>
          <p:nvPr/>
        </p:nvSpPr>
        <p:spPr>
          <a:xfrm>
            <a:off x="8778028" y="1436645"/>
            <a:ext cx="3415084" cy="21360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3">
                    <a:lumMod val="75000"/>
                  </a:schemeClr>
                </a:solidFill>
              </a:rPr>
              <a:t>Everything is </a:t>
            </a:r>
          </a:p>
          <a:p>
            <a:pPr algn="ctr"/>
            <a:r>
              <a:rPr lang="en-GB" sz="2400" dirty="0">
                <a:solidFill>
                  <a:schemeClr val="accent3">
                    <a:lumMod val="75000"/>
                  </a:schemeClr>
                </a:solidFill>
              </a:rPr>
              <a:t>connected to everything!</a:t>
            </a:r>
          </a:p>
        </p:txBody>
      </p:sp>
    </p:spTree>
    <p:extLst>
      <p:ext uri="{BB962C8B-B14F-4D97-AF65-F5344CB8AC3E}">
        <p14:creationId xmlns:p14="http://schemas.microsoft.com/office/powerpoint/2010/main" val="726813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175919A-E36F-0D70-752F-5CF71E42756A}"/>
              </a:ext>
            </a:extLst>
          </p:cNvPr>
          <p:cNvSpPr txBox="1"/>
          <p:nvPr/>
        </p:nvSpPr>
        <p:spPr>
          <a:xfrm>
            <a:off x="647920" y="1000111"/>
            <a:ext cx="107062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Saving</a:t>
            </a:r>
            <a:r>
              <a:rPr lang="nb-NO" sz="3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Nature</a:t>
            </a:r>
            <a:endParaRPr lang="nb-NO" sz="3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What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should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be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our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digital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research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agenda </a:t>
            </a:r>
          </a:p>
          <a:p>
            <a:pPr algn="ctr"/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for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helping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out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on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saving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/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restoring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nature – over and under water. </a:t>
            </a:r>
          </a:p>
          <a:p>
            <a:pPr algn="ctr"/>
            <a:r>
              <a:rPr lang="nb-NO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(loss </a:t>
            </a:r>
            <a:r>
              <a:rPr lang="nb-NO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of</a:t>
            </a:r>
            <a:r>
              <a:rPr lang="nb-NO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biodiversity</a:t>
            </a:r>
            <a:r>
              <a:rPr lang="nb-NO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and </a:t>
            </a:r>
            <a:r>
              <a:rPr lang="nb-NO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environmental</a:t>
            </a:r>
            <a:r>
              <a:rPr lang="nb-NO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degredation</a:t>
            </a:r>
            <a:r>
              <a:rPr lang="nb-NO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3" name="Avrundet rektangel 2">
            <a:extLst>
              <a:ext uri="{FF2B5EF4-FFF2-40B4-BE49-F238E27FC236}">
                <a16:creationId xmlns:a16="http://schemas.microsoft.com/office/drawing/2014/main" id="{EE352ED6-28D7-7D87-54E6-3257C3F740E8}"/>
              </a:ext>
            </a:extLst>
          </p:cNvPr>
          <p:cNvSpPr/>
          <p:nvPr/>
        </p:nvSpPr>
        <p:spPr>
          <a:xfrm>
            <a:off x="1454847" y="3339748"/>
            <a:ext cx="2846119" cy="88729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Deeper understanding of changes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BC661BC2-9445-979A-56BD-744D0CEFCC0A}"/>
              </a:ext>
            </a:extLst>
          </p:cNvPr>
          <p:cNvSpPr/>
          <p:nvPr/>
        </p:nvSpPr>
        <p:spPr>
          <a:xfrm>
            <a:off x="1454846" y="4330810"/>
            <a:ext cx="2846119" cy="88729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Coordinated handling of earth data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Avrundet rektangel 7">
            <a:extLst>
              <a:ext uri="{FF2B5EF4-FFF2-40B4-BE49-F238E27FC236}">
                <a16:creationId xmlns:a16="http://schemas.microsoft.com/office/drawing/2014/main" id="{668A5C64-B988-361D-4D46-62CAD8E122AB}"/>
              </a:ext>
            </a:extLst>
          </p:cNvPr>
          <p:cNvSpPr/>
          <p:nvPr/>
        </p:nvSpPr>
        <p:spPr>
          <a:xfrm>
            <a:off x="1466721" y="5333747"/>
            <a:ext cx="2846119" cy="88729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 err="1">
                <a:solidFill>
                  <a:schemeClr val="bg1"/>
                </a:solidFill>
              </a:rPr>
              <a:t>Seeking</a:t>
            </a:r>
            <a:r>
              <a:rPr lang="nb-NO" b="1" dirty="0">
                <a:solidFill>
                  <a:schemeClr val="bg1"/>
                </a:solidFill>
              </a:rPr>
              <a:t> optimal </a:t>
            </a:r>
          </a:p>
          <a:p>
            <a:pPr algn="ctr"/>
            <a:r>
              <a:rPr lang="nb-NO" b="1" dirty="0">
                <a:solidFill>
                  <a:schemeClr val="bg1"/>
                </a:solidFill>
              </a:rPr>
              <a:t>and just </a:t>
            </a:r>
            <a:r>
              <a:rPr lang="nb-NO" b="1" dirty="0" err="1">
                <a:solidFill>
                  <a:schemeClr val="bg1"/>
                </a:solidFill>
              </a:rPr>
              <a:t>actions</a:t>
            </a:r>
            <a:r>
              <a:rPr lang="nb-NO" dirty="0">
                <a:solidFill>
                  <a:schemeClr val="bg1"/>
                </a:solidFill>
              </a:rPr>
              <a:t> </a:t>
            </a:r>
            <a:endParaRPr lang="nb-NO" b="1" dirty="0">
              <a:solidFill>
                <a:schemeClr val="bg1"/>
              </a:solidFill>
            </a:endParaRPr>
          </a:p>
        </p:txBody>
      </p:sp>
      <p:pic>
        <p:nvPicPr>
          <p:cNvPr id="12" name="Bilde 11" descr="Et bilde som inneholder tekst&#10;&#10;Automatisk generert beskrivelse">
            <a:extLst>
              <a:ext uri="{FF2B5EF4-FFF2-40B4-BE49-F238E27FC236}">
                <a16:creationId xmlns:a16="http://schemas.microsoft.com/office/drawing/2014/main" id="{FA252956-F622-5C24-4667-37280DDD2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6" t="3605" r="2770" b="4633"/>
          <a:stretch/>
        </p:blipFill>
        <p:spPr>
          <a:xfrm>
            <a:off x="5576396" y="3312313"/>
            <a:ext cx="4660134" cy="3017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503C490-7C13-6B34-2A3F-3BC10EBC40DA}"/>
              </a:ext>
            </a:extLst>
          </p:cNvPr>
          <p:cNvSpPr txBox="1"/>
          <p:nvPr/>
        </p:nvSpPr>
        <p:spPr>
          <a:xfrm>
            <a:off x="6286211" y="3326970"/>
            <a:ext cx="3493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Destination</a:t>
            </a:r>
            <a:r>
              <a:rPr lang="nb-NO" sz="2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Earth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984904F-A60F-7196-E19F-CDC2E094C2EB}"/>
              </a:ext>
            </a:extLst>
          </p:cNvPr>
          <p:cNvSpPr txBox="1"/>
          <p:nvPr/>
        </p:nvSpPr>
        <p:spPr>
          <a:xfrm>
            <a:off x="6756330" y="6053137"/>
            <a:ext cx="2908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</a:t>
            </a:r>
            <a:r>
              <a:rPr lang="nb-NO" sz="1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https</a:t>
            </a:r>
            <a:r>
              <a:rPr lang="nb-NO" sz="1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://digital-</a:t>
            </a:r>
            <a:r>
              <a:rPr lang="nb-NO" sz="1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strategy.ec.europe.eu</a:t>
            </a:r>
            <a:r>
              <a:rPr lang="nb-NO" sz="1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10040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8B366A1-E298-BA1A-8A92-A7F40DA49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2509"/>
            <a:ext cx="12192000" cy="816313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6DF6FED-C293-9143-A1C4-10CAC1763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65" y="578541"/>
            <a:ext cx="6678881" cy="404450"/>
          </a:xfrm>
        </p:spPr>
        <p:txBody>
          <a:bodyPr/>
          <a:lstStyle/>
          <a:p>
            <a:r>
              <a:rPr lang="nb-NO" dirty="0"/>
              <a:t>The role of </a:t>
            </a:r>
            <a:r>
              <a:rPr lang="nb-NO" dirty="0">
                <a:solidFill>
                  <a:schemeClr val="bg2"/>
                </a:solidFill>
              </a:rPr>
              <a:t>d</a:t>
            </a:r>
            <a:r>
              <a:rPr lang="nb-NO" dirty="0"/>
              <a:t>Science</a:t>
            </a:r>
            <a:r>
              <a:rPr lang="nb-NO" dirty="0">
                <a:solidFill>
                  <a:schemeClr val="bg2"/>
                </a:solidFill>
              </a:rPr>
              <a:t> </a:t>
            </a:r>
            <a:r>
              <a:rPr lang="nb-NO" dirty="0"/>
              <a:t>is to.....</a:t>
            </a:r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C4981ADD-80EA-6C48-BD17-F1F90EA59BF2}"/>
              </a:ext>
            </a:extLst>
          </p:cNvPr>
          <p:cNvSpPr/>
          <p:nvPr/>
        </p:nvSpPr>
        <p:spPr>
          <a:xfrm>
            <a:off x="5498492" y="1393272"/>
            <a:ext cx="6429787" cy="4711573"/>
          </a:xfrm>
          <a:prstGeom prst="roundRect">
            <a:avLst>
              <a:gd name="adj" fmla="val 674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v"/>
            </a:pPr>
            <a:r>
              <a:rPr lang="en-GB" sz="2200" dirty="0">
                <a:solidFill>
                  <a:schemeClr val="bg1"/>
                </a:solidFill>
              </a:rPr>
              <a:t>build an </a:t>
            </a:r>
            <a:r>
              <a:rPr lang="en-GB" sz="2200" b="1" dirty="0">
                <a:solidFill>
                  <a:srgbClr val="FFFF00"/>
                </a:solidFill>
              </a:rPr>
              <a:t>internationally leading research community</a:t>
            </a:r>
            <a:r>
              <a:rPr lang="en-GB" sz="2200" b="1" dirty="0">
                <a:solidFill>
                  <a:schemeClr val="bg1"/>
                </a:solidFill>
              </a:rPr>
              <a:t> </a:t>
            </a:r>
            <a:r>
              <a:rPr lang="en-GB" sz="2200" dirty="0">
                <a:solidFill>
                  <a:schemeClr val="bg1"/>
                </a:solidFill>
              </a:rPr>
              <a:t>in</a:t>
            </a:r>
            <a:r>
              <a:rPr lang="en-GB" sz="2200" b="1" dirty="0">
                <a:solidFill>
                  <a:schemeClr val="bg1"/>
                </a:solidFill>
              </a:rPr>
              <a:t> </a:t>
            </a:r>
            <a:r>
              <a:rPr lang="en-GB" sz="2200" b="1" dirty="0">
                <a:solidFill>
                  <a:srgbClr val="FFFF00"/>
                </a:solidFill>
              </a:rPr>
              <a:t>computational and data science </a:t>
            </a:r>
            <a:r>
              <a:rPr lang="en-GB" sz="2200" dirty="0"/>
              <a:t>at the University of Oslo</a:t>
            </a:r>
          </a:p>
          <a:p>
            <a:pPr marL="457200" indent="-457200">
              <a:buFont typeface="Wingdings" pitchFamily="2" charset="2"/>
              <a:buChar char="v"/>
            </a:pPr>
            <a:endParaRPr lang="en-GB" sz="2200" dirty="0"/>
          </a:p>
          <a:p>
            <a:pPr marL="457200" indent="-457200">
              <a:buFont typeface="Wingdings" pitchFamily="2" charset="2"/>
              <a:buChar char="v"/>
            </a:pPr>
            <a:r>
              <a:rPr lang="en-GB" sz="2200" dirty="0"/>
              <a:t>deliver important (digital) contributions to the </a:t>
            </a:r>
            <a:r>
              <a:rPr lang="en-GB" sz="2200" b="1" dirty="0">
                <a:solidFill>
                  <a:srgbClr val="FFFF00"/>
                </a:solidFill>
              </a:rPr>
              <a:t>green transition </a:t>
            </a:r>
            <a:r>
              <a:rPr lang="en-GB" sz="2200" dirty="0"/>
              <a:t>of society and a sustainable future for all</a:t>
            </a:r>
          </a:p>
          <a:p>
            <a:pPr marL="457200" indent="-457200">
              <a:buFont typeface="Wingdings" pitchFamily="2" charset="2"/>
              <a:buChar char="v"/>
            </a:pPr>
            <a:endParaRPr lang="en-GB" sz="2200" dirty="0"/>
          </a:p>
          <a:p>
            <a:pPr marL="457200" indent="-457200">
              <a:buFont typeface="Wingdings" pitchFamily="2" charset="2"/>
              <a:buChar char="v"/>
            </a:pPr>
            <a:r>
              <a:rPr lang="nb-NO" sz="2200" dirty="0"/>
              <a:t>be a frontrunner in developing and maintaining </a:t>
            </a:r>
            <a:r>
              <a:rPr lang="nb-NO" sz="2200" b="1" dirty="0">
                <a:solidFill>
                  <a:srgbClr val="FFFF00"/>
                </a:solidFill>
              </a:rPr>
              <a:t>collaboration</a:t>
            </a:r>
            <a:r>
              <a:rPr lang="nb-NO" sz="2200" b="1" dirty="0"/>
              <a:t> </a:t>
            </a:r>
            <a:r>
              <a:rPr lang="nb-NO" sz="2200" dirty="0"/>
              <a:t>between academia, industry and the public sector, including being a key player in the development of </a:t>
            </a:r>
            <a:r>
              <a:rPr lang="nb-NO" sz="2200" b="1" dirty="0">
                <a:solidFill>
                  <a:srgbClr val="FFFF00"/>
                </a:solidFill>
              </a:rPr>
              <a:t>Oslo Science City</a:t>
            </a:r>
            <a:endParaRPr lang="en-GB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44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175919A-E36F-0D70-752F-5CF71E42756A}"/>
              </a:ext>
            </a:extLst>
          </p:cNvPr>
          <p:cNvSpPr txBox="1"/>
          <p:nvPr/>
        </p:nvSpPr>
        <p:spPr>
          <a:xfrm>
            <a:off x="1323830" y="911264"/>
            <a:ext cx="93458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Energy </a:t>
            </a:r>
            <a:r>
              <a:rPr lang="nb-NO" sz="3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Transition</a:t>
            </a:r>
            <a:endParaRPr lang="nb-NO" sz="3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What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should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be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our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digital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research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agenda to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ensure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an </a:t>
            </a:r>
          </a:p>
          <a:p>
            <a:pPr algn="ctr"/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efficient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transition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to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the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age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of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renewable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energy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?</a:t>
            </a:r>
            <a:endParaRPr lang="nb-NO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id="{3C338393-A19F-946E-5CD5-015190AC6EA7}"/>
              </a:ext>
            </a:extLst>
          </p:cNvPr>
          <p:cNvSpPr/>
          <p:nvPr/>
        </p:nvSpPr>
        <p:spPr>
          <a:xfrm>
            <a:off x="7896398" y="3017250"/>
            <a:ext cx="2846119" cy="113455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The </a:t>
            </a:r>
            <a:r>
              <a:rPr lang="en-GB" sz="2000" b="1" dirty="0">
                <a:solidFill>
                  <a:schemeClr val="bg1"/>
                </a:solidFill>
              </a:rPr>
              <a:t>energy system of tomorrow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8" name="Avrundet rektangel 7">
            <a:extLst>
              <a:ext uri="{FF2B5EF4-FFF2-40B4-BE49-F238E27FC236}">
                <a16:creationId xmlns:a16="http://schemas.microsoft.com/office/drawing/2014/main" id="{9D859E07-23BC-4D85-9D9D-380F7D118EA2}"/>
              </a:ext>
            </a:extLst>
          </p:cNvPr>
          <p:cNvSpPr/>
          <p:nvPr/>
        </p:nvSpPr>
        <p:spPr>
          <a:xfrm>
            <a:off x="1449482" y="3013115"/>
            <a:ext cx="2846119" cy="113455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An </a:t>
            </a:r>
            <a:r>
              <a:rPr lang="en-GB" sz="2000" b="1" dirty="0">
                <a:solidFill>
                  <a:schemeClr val="bg1"/>
                </a:solidFill>
              </a:rPr>
              <a:t>energy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efficient society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Avrundet rektangel 8">
            <a:extLst>
              <a:ext uri="{FF2B5EF4-FFF2-40B4-BE49-F238E27FC236}">
                <a16:creationId xmlns:a16="http://schemas.microsoft.com/office/drawing/2014/main" id="{B7F51B6F-7B76-44CB-E5F3-DD84EE8085A8}"/>
              </a:ext>
            </a:extLst>
          </p:cNvPr>
          <p:cNvSpPr/>
          <p:nvPr/>
        </p:nvSpPr>
        <p:spPr>
          <a:xfrm>
            <a:off x="4672940" y="2997814"/>
            <a:ext cx="2846119" cy="113455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Zero-emission mobility</a:t>
            </a:r>
            <a:endParaRPr lang="nb-NO" sz="2000" dirty="0">
              <a:solidFill>
                <a:schemeClr val="bg1"/>
              </a:solidFill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B4EF21F7-58F4-E3FE-B006-6D8D0697AE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-78" r="373"/>
          <a:stretch/>
        </p:blipFill>
        <p:spPr>
          <a:xfrm>
            <a:off x="8587054" y="4320553"/>
            <a:ext cx="1557979" cy="1635143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CFA59BA1-81A8-A9EC-35F8-9AB3C0DA5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964" y="4320553"/>
            <a:ext cx="1557979" cy="1626182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3DC798C5-3AB1-0375-51D7-F7C22D91A2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702" b="2739"/>
          <a:stretch/>
        </p:blipFill>
        <p:spPr>
          <a:xfrm>
            <a:off x="5317009" y="4320553"/>
            <a:ext cx="1557979" cy="1626182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98342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ky 18">
            <a:extLst>
              <a:ext uri="{FF2B5EF4-FFF2-40B4-BE49-F238E27FC236}">
                <a16:creationId xmlns:a16="http://schemas.microsoft.com/office/drawing/2014/main" id="{4BD72981-1145-E680-C207-C9F18F1B837B}"/>
              </a:ext>
            </a:extLst>
          </p:cNvPr>
          <p:cNvSpPr/>
          <p:nvPr/>
        </p:nvSpPr>
        <p:spPr>
          <a:xfrm>
            <a:off x="5087007" y="2812704"/>
            <a:ext cx="6579476" cy="3760282"/>
          </a:xfrm>
          <a:prstGeom prst="cloud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A175919A-E36F-0D70-752F-5CF71E42756A}"/>
              </a:ext>
            </a:extLst>
          </p:cNvPr>
          <p:cNvSpPr txBox="1"/>
          <p:nvPr/>
        </p:nvSpPr>
        <p:spPr>
          <a:xfrm>
            <a:off x="1843874" y="1179983"/>
            <a:ext cx="85042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 Just </a:t>
            </a:r>
            <a:r>
              <a:rPr lang="nb-NO" sz="3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Transition</a:t>
            </a:r>
            <a:endParaRPr lang="nb-NO" sz="3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What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should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be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our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digital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research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agenda </a:t>
            </a:r>
          </a:p>
          <a:p>
            <a:pPr algn="ctr"/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to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ensure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socially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and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economically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fair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transition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?</a:t>
            </a:r>
            <a:endParaRPr lang="nb-NO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Avrundet rektangel 9">
            <a:extLst>
              <a:ext uri="{FF2B5EF4-FFF2-40B4-BE49-F238E27FC236}">
                <a16:creationId xmlns:a16="http://schemas.microsoft.com/office/drawing/2014/main" id="{3BA41C26-2FA5-6A20-787F-544E8203438B}"/>
              </a:ext>
            </a:extLst>
          </p:cNvPr>
          <p:cNvSpPr/>
          <p:nvPr/>
        </p:nvSpPr>
        <p:spPr>
          <a:xfrm>
            <a:off x="1816741" y="3162608"/>
            <a:ext cx="2846119" cy="974101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Twin transition governance!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1" name="Avrundet rektangel 10">
            <a:extLst>
              <a:ext uri="{FF2B5EF4-FFF2-40B4-BE49-F238E27FC236}">
                <a16:creationId xmlns:a16="http://schemas.microsoft.com/office/drawing/2014/main" id="{C6C88709-E59E-0F05-C0AD-214C2ADA35BA}"/>
              </a:ext>
            </a:extLst>
          </p:cNvPr>
          <p:cNvSpPr/>
          <p:nvPr/>
        </p:nvSpPr>
        <p:spPr>
          <a:xfrm>
            <a:off x="1809466" y="4250340"/>
            <a:ext cx="2846119" cy="974101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Ensure </a:t>
            </a:r>
            <a:r>
              <a:rPr lang="en-GB" sz="1600" b="1" dirty="0">
                <a:solidFill>
                  <a:schemeClr val="bg1"/>
                </a:solidFill>
              </a:rPr>
              <a:t>democratic and fair opinion formation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2" name="Avrundet rektangel 11">
            <a:extLst>
              <a:ext uri="{FF2B5EF4-FFF2-40B4-BE49-F238E27FC236}">
                <a16:creationId xmlns:a16="http://schemas.microsoft.com/office/drawing/2014/main" id="{A5EB6604-9BA0-1A1D-54E5-1B8F1A9AAEDF}"/>
              </a:ext>
            </a:extLst>
          </p:cNvPr>
          <p:cNvSpPr/>
          <p:nvPr/>
        </p:nvSpPr>
        <p:spPr>
          <a:xfrm>
            <a:off x="1816741" y="5338072"/>
            <a:ext cx="2846119" cy="974101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Establish green circular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value chains. 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018ADD28-4371-CABC-50B2-02C917C67A7C}"/>
              </a:ext>
            </a:extLst>
          </p:cNvPr>
          <p:cNvSpPr txBox="1"/>
          <p:nvPr/>
        </p:nvSpPr>
        <p:spPr>
          <a:xfrm>
            <a:off x="7746294" y="337574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Attention</a:t>
            </a:r>
            <a:endParaRPr lang="nb-NO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D3FCB889-5B19-2DAA-D1E6-80D70B178D0C}"/>
              </a:ext>
            </a:extLst>
          </p:cNvPr>
          <p:cNvSpPr txBox="1"/>
          <p:nvPr/>
        </p:nvSpPr>
        <p:spPr>
          <a:xfrm>
            <a:off x="9265613" y="326691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Digital </a:t>
            </a:r>
            <a:r>
              <a:rPr lang="nb-NO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divide</a:t>
            </a:r>
            <a:endParaRPr lang="nb-NO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5C429F72-8C2C-1DE6-4282-533AAD0B1AAC}"/>
              </a:ext>
            </a:extLst>
          </p:cNvPr>
          <p:cNvSpPr txBox="1"/>
          <p:nvPr/>
        </p:nvSpPr>
        <p:spPr>
          <a:xfrm>
            <a:off x="8693561" y="549602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Fake</a:t>
            </a:r>
            <a:r>
              <a:rPr lang="nb-NO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news</a:t>
            </a:r>
            <a:endParaRPr lang="nb-NO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C15A2D9A-D3B0-ADB4-41B6-9A892AE64B2E}"/>
              </a:ext>
            </a:extLst>
          </p:cNvPr>
          <p:cNvSpPr txBox="1"/>
          <p:nvPr/>
        </p:nvSpPr>
        <p:spPr>
          <a:xfrm>
            <a:off x="6735387" y="572557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</a:t>
            </a:r>
            <a:r>
              <a:rPr lang="nb-NO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Social</a:t>
            </a:r>
            <a:r>
              <a:rPr lang="nb-NO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 media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98AF268-DA2C-6055-5EF1-78F6D2DDFE3D}"/>
              </a:ext>
            </a:extLst>
          </p:cNvPr>
          <p:cNvSpPr txBox="1"/>
          <p:nvPr/>
        </p:nvSpPr>
        <p:spPr>
          <a:xfrm>
            <a:off x="5631112" y="521182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Demographics</a:t>
            </a:r>
            <a:endParaRPr lang="nb-NO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77C7851-4F46-8DE3-6C39-1DA6412E235A}"/>
              </a:ext>
            </a:extLst>
          </p:cNvPr>
          <p:cNvSpPr txBox="1"/>
          <p:nvPr/>
        </p:nvSpPr>
        <p:spPr>
          <a:xfrm>
            <a:off x="5835730" y="400324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Regulations</a:t>
            </a:r>
            <a:endParaRPr lang="nb-NO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BBF97A6-E1EB-33F5-19F3-6C162F251C53}"/>
              </a:ext>
            </a:extLst>
          </p:cNvPr>
          <p:cNvSpPr txBox="1"/>
          <p:nvPr/>
        </p:nvSpPr>
        <p:spPr>
          <a:xfrm>
            <a:off x="7402930" y="391632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Participation</a:t>
            </a:r>
            <a:endParaRPr lang="nb-NO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0EA4D48-98CC-2976-A16E-D83225BEFA3E}"/>
              </a:ext>
            </a:extLst>
          </p:cNvPr>
          <p:cNvSpPr txBox="1"/>
          <p:nvPr/>
        </p:nvSpPr>
        <p:spPr>
          <a:xfrm>
            <a:off x="10060117" y="4216057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Solidarity</a:t>
            </a:r>
            <a:endParaRPr lang="nb-NO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70300A5-0B55-FBCB-B2ED-64EFC08A6720}"/>
              </a:ext>
            </a:extLst>
          </p:cNvPr>
          <p:cNvSpPr txBox="1"/>
          <p:nvPr/>
        </p:nvSpPr>
        <p:spPr>
          <a:xfrm>
            <a:off x="6079387" y="344379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Politics</a:t>
            </a:r>
            <a:endParaRPr lang="nb-NO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037540C-A8A6-CB1A-106E-6DDB50EE7AC1}"/>
              </a:ext>
            </a:extLst>
          </p:cNvPr>
          <p:cNvSpPr txBox="1"/>
          <p:nvPr/>
        </p:nvSpPr>
        <p:spPr>
          <a:xfrm>
            <a:off x="5653868" y="4475016"/>
            <a:ext cx="78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Taxes</a:t>
            </a:r>
            <a:endParaRPr lang="nb-NO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505E36F-99C7-CF50-CA86-2748836F0D98}"/>
              </a:ext>
            </a:extLst>
          </p:cNvPr>
          <p:cNvSpPr txBox="1"/>
          <p:nvPr/>
        </p:nvSpPr>
        <p:spPr>
          <a:xfrm>
            <a:off x="7945904" y="502763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Sharing</a:t>
            </a:r>
            <a:r>
              <a:rPr lang="nb-NO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knowledge</a:t>
            </a:r>
            <a:endParaRPr lang="nb-NO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4AFE5C0-B19D-D64B-C8F9-55DFAC3366F7}"/>
              </a:ext>
            </a:extLst>
          </p:cNvPr>
          <p:cNvSpPr txBox="1"/>
          <p:nvPr/>
        </p:nvSpPr>
        <p:spPr>
          <a:xfrm>
            <a:off x="9179605" y="376933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Consume</a:t>
            </a:r>
            <a:endParaRPr lang="nb-NO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FFE2A0B6-DA4A-F892-60B4-DE6E9DFAC813}"/>
              </a:ext>
            </a:extLst>
          </p:cNvPr>
          <p:cNvSpPr txBox="1"/>
          <p:nvPr/>
        </p:nvSpPr>
        <p:spPr>
          <a:xfrm>
            <a:off x="10204635" y="472581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Hunger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C2FACA8-BB3B-0E09-6DEE-E7BC3BA823EB}"/>
              </a:ext>
            </a:extLst>
          </p:cNvPr>
          <p:cNvSpPr txBox="1"/>
          <p:nvPr/>
        </p:nvSpPr>
        <p:spPr>
          <a:xfrm>
            <a:off x="7820747" y="443444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Communication</a:t>
            </a:r>
            <a:endParaRPr lang="nb-NO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ABD1A267-EF57-AB8B-21F8-F77F7F536B7E}"/>
              </a:ext>
            </a:extLst>
          </p:cNvPr>
          <p:cNvSpPr txBox="1"/>
          <p:nvPr/>
        </p:nvSpPr>
        <p:spPr>
          <a:xfrm>
            <a:off x="6620382" y="476163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Economy</a:t>
            </a:r>
            <a:endParaRPr lang="nb-NO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19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175919A-E36F-0D70-752F-5CF71E42756A}"/>
              </a:ext>
            </a:extLst>
          </p:cNvPr>
          <p:cNvSpPr txBox="1"/>
          <p:nvPr/>
        </p:nvSpPr>
        <p:spPr>
          <a:xfrm>
            <a:off x="2345614" y="933591"/>
            <a:ext cx="75007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 </a:t>
            </a:r>
            <a:r>
              <a:rPr lang="nb-NO" sz="3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Climate-Friendly</a:t>
            </a:r>
            <a:r>
              <a:rPr lang="nb-NO" sz="3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3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Digitized</a:t>
            </a:r>
            <a:r>
              <a:rPr lang="nb-NO" sz="3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3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Society</a:t>
            </a:r>
            <a:endParaRPr lang="nb-NO" sz="3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How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can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we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ensure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that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the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digital part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of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the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world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becomes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(more) </a:t>
            </a:r>
            <a:r>
              <a:rPr lang="nb-NO" sz="28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sustainable</a:t>
            </a:r>
            <a:r>
              <a:rPr lang="nb-NO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?</a:t>
            </a:r>
            <a:endParaRPr lang="nb-NO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id="{DA625DCE-3CC9-A41F-C7FE-912CE2A3833C}"/>
              </a:ext>
            </a:extLst>
          </p:cNvPr>
          <p:cNvSpPr/>
          <p:nvPr/>
        </p:nvSpPr>
        <p:spPr>
          <a:xfrm>
            <a:off x="2177716" y="2547790"/>
            <a:ext cx="3649955" cy="124215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Establish </a:t>
            </a:r>
            <a:r>
              <a:rPr lang="en-GB" sz="1600" b="1" dirty="0">
                <a:solidFill>
                  <a:schemeClr val="bg1"/>
                </a:solidFill>
              </a:rPr>
              <a:t>green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computing</a:t>
            </a:r>
            <a:r>
              <a:rPr lang="en-GB" sz="1600" dirty="0">
                <a:solidFill>
                  <a:schemeClr val="bg1"/>
                </a:solidFill>
              </a:rPr>
              <a:t> facilities</a:t>
            </a:r>
          </a:p>
        </p:txBody>
      </p:sp>
      <p:sp>
        <p:nvSpPr>
          <p:cNvPr id="8" name="Avrundet rektangel 7">
            <a:extLst>
              <a:ext uri="{FF2B5EF4-FFF2-40B4-BE49-F238E27FC236}">
                <a16:creationId xmlns:a16="http://schemas.microsoft.com/office/drawing/2014/main" id="{359576B5-9816-187B-AABB-8C1D10D05CF8}"/>
              </a:ext>
            </a:extLst>
          </p:cNvPr>
          <p:cNvSpPr/>
          <p:nvPr/>
        </p:nvSpPr>
        <p:spPr>
          <a:xfrm>
            <a:off x="2177716" y="3856781"/>
            <a:ext cx="3649955" cy="124215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Develop more </a:t>
            </a:r>
            <a:r>
              <a:rPr lang="en-GB" sz="1600" b="1" dirty="0">
                <a:solidFill>
                  <a:schemeClr val="bg1"/>
                </a:solidFill>
              </a:rPr>
              <a:t>energy-efficient algorithms</a:t>
            </a:r>
            <a:r>
              <a:rPr lang="en-GB" sz="1600" dirty="0">
                <a:solidFill>
                  <a:schemeClr val="bg1"/>
                </a:solidFill>
              </a:rPr>
              <a:t> and software</a:t>
            </a:r>
          </a:p>
        </p:txBody>
      </p:sp>
      <p:sp>
        <p:nvSpPr>
          <p:cNvPr id="9" name="Avrundet rektangel 8">
            <a:extLst>
              <a:ext uri="{FF2B5EF4-FFF2-40B4-BE49-F238E27FC236}">
                <a16:creationId xmlns:a16="http://schemas.microsoft.com/office/drawing/2014/main" id="{FA08A995-070C-79C8-41D5-B378851E5591}"/>
              </a:ext>
            </a:extLst>
          </p:cNvPr>
          <p:cNvSpPr/>
          <p:nvPr/>
        </p:nvSpPr>
        <p:spPr>
          <a:xfrm>
            <a:off x="2177716" y="5181700"/>
            <a:ext cx="3649955" cy="124215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Produce more </a:t>
            </a:r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energy-efficient computer/chips 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and </a:t>
            </a:r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quantum computing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might solve a few problems</a:t>
            </a:r>
            <a:r>
              <a:rPr lang="nb-NO" sz="1600" dirty="0">
                <a:solidFill>
                  <a:schemeClr val="bg1"/>
                </a:solidFill>
                <a:effectLst/>
              </a:rPr>
              <a:t> 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0" name="Avrundet rektangel 9">
            <a:extLst>
              <a:ext uri="{FF2B5EF4-FFF2-40B4-BE49-F238E27FC236}">
                <a16:creationId xmlns:a16="http://schemas.microsoft.com/office/drawing/2014/main" id="{47FF2693-AC00-C1A5-9AEA-1C5E7F0EF3F0}"/>
              </a:ext>
            </a:extLst>
          </p:cNvPr>
          <p:cNvSpPr/>
          <p:nvPr/>
        </p:nvSpPr>
        <p:spPr>
          <a:xfrm>
            <a:off x="6196428" y="2538619"/>
            <a:ext cx="3649955" cy="124215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Store and </a:t>
            </a:r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transport </a:t>
            </a:r>
          </a:p>
          <a:p>
            <a:pPr algn="ctr"/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less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data, </a:t>
            </a:r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share more 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data</a:t>
            </a:r>
            <a:r>
              <a:rPr lang="nb-NO" sz="1600" dirty="0">
                <a:solidFill>
                  <a:schemeClr val="bg1"/>
                </a:solidFill>
                <a:effectLst/>
              </a:rPr>
              <a:t> 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1" name="Avrundet rektangel 10">
            <a:extLst>
              <a:ext uri="{FF2B5EF4-FFF2-40B4-BE49-F238E27FC236}">
                <a16:creationId xmlns:a16="http://schemas.microsoft.com/office/drawing/2014/main" id="{7589AE35-67DF-4FC0-3D04-FA4DDE8D9299}"/>
              </a:ext>
            </a:extLst>
          </p:cNvPr>
          <p:cNvSpPr/>
          <p:nvPr/>
        </p:nvSpPr>
        <p:spPr>
          <a:xfrm>
            <a:off x="6196430" y="3858729"/>
            <a:ext cx="3649955" cy="124215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Reduce data volumes 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as early as possible – </a:t>
            </a:r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edge computing</a:t>
            </a:r>
            <a:r>
              <a:rPr lang="nb-NO" sz="1600" b="1" dirty="0">
                <a:solidFill>
                  <a:schemeClr val="bg1"/>
                </a:solidFill>
                <a:effectLst/>
              </a:rPr>
              <a:t> 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3" name="Avrundet rektangel 12">
            <a:extLst>
              <a:ext uri="{FF2B5EF4-FFF2-40B4-BE49-F238E27FC236}">
                <a16:creationId xmlns:a16="http://schemas.microsoft.com/office/drawing/2014/main" id="{0C3EB9D7-9861-4B89-3C7F-1147ABEAE1C6}"/>
              </a:ext>
            </a:extLst>
          </p:cNvPr>
          <p:cNvSpPr/>
          <p:nvPr/>
        </p:nvSpPr>
        <p:spPr>
          <a:xfrm>
            <a:off x="6196428" y="5190871"/>
            <a:ext cx="3649955" cy="124215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Make plans for </a:t>
            </a:r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digital waste disposal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and </a:t>
            </a:r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recycling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of digital equipment</a:t>
            </a:r>
            <a:r>
              <a:rPr lang="nb-NO" sz="1600" dirty="0">
                <a:solidFill>
                  <a:schemeClr val="bg1"/>
                </a:solidFill>
                <a:effectLst/>
              </a:rPr>
              <a:t> 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86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AC5E367E-6712-0224-617F-2BF62FE6BB87}"/>
              </a:ext>
            </a:extLst>
          </p:cNvPr>
          <p:cNvSpPr txBox="1"/>
          <p:nvPr/>
        </p:nvSpPr>
        <p:spPr>
          <a:xfrm>
            <a:off x="3247303" y="703560"/>
            <a:ext cx="569739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</a:t>
            </a:r>
            <a:r>
              <a:rPr lang="nb-NO" sz="3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Twin</a:t>
            </a:r>
            <a:r>
              <a:rPr lang="nb-NO" sz="3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3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Transition</a:t>
            </a:r>
            <a:r>
              <a:rPr lang="nb-NO" sz="3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3200" b="1" dirty="0">
                <a:solidFill>
                  <a:srgbClr val="FFFF00"/>
                </a:solidFill>
              </a:rPr>
              <a:t>Century</a:t>
            </a:r>
            <a:endParaRPr lang="nb-NO" sz="32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nb-NO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Recommendations</a:t>
            </a:r>
            <a:r>
              <a:rPr lang="nb-NO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to </a:t>
            </a:r>
            <a:r>
              <a:rPr lang="nb-NO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ourselves</a:t>
            </a:r>
            <a:r>
              <a:rPr lang="nb-NO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</a:p>
          <a:p>
            <a:pPr algn="ctr"/>
            <a:r>
              <a:rPr lang="nb-NO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to policy makers, to </a:t>
            </a:r>
            <a:r>
              <a:rPr lang="nb-NO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funding</a:t>
            </a:r>
            <a:r>
              <a:rPr lang="nb-NO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nb-NO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organization</a:t>
            </a:r>
            <a:endParaRPr lang="nb-NO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nb-NO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to be </a:t>
            </a:r>
            <a:r>
              <a:rPr lang="nb-NO" sz="2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launched</a:t>
            </a:r>
            <a:r>
              <a:rPr lang="nb-NO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in september 2023!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16AEC305-DDDA-7B84-53F5-48A0A9C7C969}"/>
              </a:ext>
            </a:extLst>
          </p:cNvPr>
          <p:cNvGrpSpPr/>
          <p:nvPr/>
        </p:nvGrpSpPr>
        <p:grpSpPr>
          <a:xfrm>
            <a:off x="312820" y="2680996"/>
            <a:ext cx="10936705" cy="3561347"/>
            <a:chOff x="104070" y="3890076"/>
            <a:chExt cx="11223961" cy="1844298"/>
          </a:xfrm>
        </p:grpSpPr>
        <p:sp>
          <p:nvSpPr>
            <p:cNvPr id="5" name="Avrundet rektangel 4">
              <a:extLst>
                <a:ext uri="{FF2B5EF4-FFF2-40B4-BE49-F238E27FC236}">
                  <a16:creationId xmlns:a16="http://schemas.microsoft.com/office/drawing/2014/main" id="{6B66AE81-23D6-1955-B614-6C9DC4480B7E}"/>
                </a:ext>
              </a:extLst>
            </p:cNvPr>
            <p:cNvSpPr/>
            <p:nvPr/>
          </p:nvSpPr>
          <p:spPr>
            <a:xfrm>
              <a:off x="104070" y="3890076"/>
              <a:ext cx="3135077" cy="184429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/>
                <a:t>We do not know what we do not know!</a:t>
              </a:r>
            </a:p>
          </p:txBody>
        </p:sp>
        <p:sp>
          <p:nvSpPr>
            <p:cNvPr id="6" name="Avrundet rektangel 5">
              <a:extLst>
                <a:ext uri="{FF2B5EF4-FFF2-40B4-BE49-F238E27FC236}">
                  <a16:creationId xmlns:a16="http://schemas.microsoft.com/office/drawing/2014/main" id="{51C59E50-B553-96B5-7032-DE9D247AF66A}"/>
                </a:ext>
              </a:extLst>
            </p:cNvPr>
            <p:cNvSpPr/>
            <p:nvPr/>
          </p:nvSpPr>
          <p:spPr>
            <a:xfrm>
              <a:off x="4148512" y="3890076"/>
              <a:ext cx="3135077" cy="184429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/>
                <a:t>Hence, we must be prepared for the unexpected.</a:t>
              </a:r>
            </a:p>
          </p:txBody>
        </p:sp>
        <p:sp>
          <p:nvSpPr>
            <p:cNvPr id="7" name="Avrundet rektangel 6">
              <a:extLst>
                <a:ext uri="{FF2B5EF4-FFF2-40B4-BE49-F238E27FC236}">
                  <a16:creationId xmlns:a16="http://schemas.microsoft.com/office/drawing/2014/main" id="{F976D017-541A-7110-5CF4-E9DE91C53B45}"/>
                </a:ext>
              </a:extLst>
            </p:cNvPr>
            <p:cNvSpPr/>
            <p:nvPr/>
          </p:nvSpPr>
          <p:spPr>
            <a:xfrm>
              <a:off x="8192954" y="3890076"/>
              <a:ext cx="3135077" cy="184429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/>
                <a:t>Short-term actions are needed, however long-term actions are equally important.</a:t>
              </a:r>
            </a:p>
          </p:txBody>
        </p:sp>
        <p:sp>
          <p:nvSpPr>
            <p:cNvPr id="8" name="Pil høyre 7">
              <a:extLst>
                <a:ext uri="{FF2B5EF4-FFF2-40B4-BE49-F238E27FC236}">
                  <a16:creationId xmlns:a16="http://schemas.microsoft.com/office/drawing/2014/main" id="{1A5351B6-63B0-BEF9-87E1-D173BF10EB6D}"/>
                </a:ext>
              </a:extLst>
            </p:cNvPr>
            <p:cNvSpPr/>
            <p:nvPr/>
          </p:nvSpPr>
          <p:spPr>
            <a:xfrm>
              <a:off x="3227721" y="4485513"/>
              <a:ext cx="932217" cy="587301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2" name="Pil høyre 1">
              <a:extLst>
                <a:ext uri="{FF2B5EF4-FFF2-40B4-BE49-F238E27FC236}">
                  <a16:creationId xmlns:a16="http://schemas.microsoft.com/office/drawing/2014/main" id="{2C5E5F18-19C6-5195-45C4-A339209B28EC}"/>
                </a:ext>
              </a:extLst>
            </p:cNvPr>
            <p:cNvSpPr/>
            <p:nvPr/>
          </p:nvSpPr>
          <p:spPr>
            <a:xfrm>
              <a:off x="7283589" y="4518574"/>
              <a:ext cx="920791" cy="587301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</p:spTree>
    <p:extLst>
      <p:ext uri="{BB962C8B-B14F-4D97-AF65-F5344CB8AC3E}">
        <p14:creationId xmlns:p14="http://schemas.microsoft.com/office/powerpoint/2010/main" val="266481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B23D0C50-7F54-BAB9-2883-F27E4269A9F5}"/>
              </a:ext>
            </a:extLst>
          </p:cNvPr>
          <p:cNvSpPr txBox="1"/>
          <p:nvPr/>
        </p:nvSpPr>
        <p:spPr>
          <a:xfrm>
            <a:off x="1104518" y="2568876"/>
            <a:ext cx="626325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200" dirty="0" err="1">
                <a:solidFill>
                  <a:schemeClr val="accent3">
                    <a:lumMod val="75000"/>
                  </a:schemeClr>
                </a:solidFill>
              </a:rPr>
              <a:t>Thanks</a:t>
            </a:r>
            <a:r>
              <a:rPr lang="nb-NO" sz="3200" dirty="0">
                <a:solidFill>
                  <a:schemeClr val="accent3">
                    <a:lumMod val="75000"/>
                  </a:schemeClr>
                </a:solidFill>
              </a:rPr>
              <a:t> to </a:t>
            </a:r>
            <a:r>
              <a:rPr lang="nb-NO" sz="3200" dirty="0" err="1">
                <a:solidFill>
                  <a:schemeClr val="accent3">
                    <a:lumMod val="75000"/>
                  </a:schemeClr>
                </a:solidFill>
              </a:rPr>
              <a:t>you</a:t>
            </a:r>
            <a:r>
              <a:rPr lang="nb-NO" sz="3200" dirty="0">
                <a:solidFill>
                  <a:schemeClr val="accent3">
                    <a:lumMod val="75000"/>
                  </a:schemeClr>
                </a:solidFill>
              </a:rPr>
              <a:t>!</a:t>
            </a:r>
          </a:p>
          <a:p>
            <a:pPr algn="ctr"/>
            <a:endParaRPr lang="nb-NO" sz="3200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nb-NO" sz="3200" dirty="0">
                <a:solidFill>
                  <a:schemeClr val="accent3">
                    <a:lumMod val="75000"/>
                  </a:schemeClr>
                </a:solidFill>
              </a:rPr>
              <a:t>..and </a:t>
            </a:r>
            <a:r>
              <a:rPr lang="nb-NO" sz="3200" dirty="0" err="1">
                <a:solidFill>
                  <a:schemeClr val="accent3">
                    <a:lumMod val="75000"/>
                  </a:schemeClr>
                </a:solidFill>
              </a:rPr>
              <a:t>thanks</a:t>
            </a:r>
            <a:r>
              <a:rPr lang="nb-NO" sz="3200" dirty="0">
                <a:solidFill>
                  <a:schemeClr val="accent3">
                    <a:lumMod val="75000"/>
                  </a:schemeClr>
                </a:solidFill>
              </a:rPr>
              <a:t> to </a:t>
            </a:r>
            <a:r>
              <a:rPr lang="nb-NO" sz="3200" dirty="0" err="1">
                <a:solidFill>
                  <a:schemeClr val="accent3">
                    <a:lumMod val="75000"/>
                  </a:schemeClr>
                </a:solidFill>
              </a:rPr>
              <a:t>numerous</a:t>
            </a:r>
            <a:r>
              <a:rPr lang="nb-NO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nb-NO" sz="3200" dirty="0" err="1">
                <a:solidFill>
                  <a:schemeClr val="accent3">
                    <a:lumMod val="75000"/>
                  </a:schemeClr>
                </a:solidFill>
              </a:rPr>
              <a:t>people</a:t>
            </a:r>
            <a:r>
              <a:rPr lang="nb-NO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b-NO" sz="3200" dirty="0">
                <a:solidFill>
                  <a:schemeClr val="accent3">
                    <a:lumMod val="75000"/>
                  </a:schemeClr>
                </a:solidFill>
              </a:rPr>
              <a:t>in </a:t>
            </a:r>
            <a:r>
              <a:rPr lang="nb-NO" sz="3200" b="1" dirty="0">
                <a:solidFill>
                  <a:schemeClr val="accent3">
                    <a:lumMod val="75000"/>
                  </a:schemeClr>
                </a:solidFill>
              </a:rPr>
              <a:t>The Guild </a:t>
            </a:r>
            <a:r>
              <a:rPr lang="nb-NO" sz="3200" dirty="0">
                <a:solidFill>
                  <a:schemeClr val="accent3">
                    <a:lumMod val="75000"/>
                  </a:schemeClr>
                </a:solidFill>
              </a:rPr>
              <a:t>Network + </a:t>
            </a:r>
            <a:r>
              <a:rPr lang="nb-NO" sz="3200" dirty="0" err="1">
                <a:solidFill>
                  <a:schemeClr val="accent3">
                    <a:lumMod val="75000"/>
                  </a:schemeClr>
                </a:solidFill>
              </a:rPr>
              <a:t>others</a:t>
            </a:r>
            <a:r>
              <a:rPr lang="nb-NO" sz="3200" dirty="0">
                <a:solidFill>
                  <a:schemeClr val="accent3">
                    <a:lumMod val="75000"/>
                  </a:schemeClr>
                </a:solidFill>
              </a:rPr>
              <a:t>!</a:t>
            </a:r>
          </a:p>
        </p:txBody>
      </p:sp>
      <p:pic>
        <p:nvPicPr>
          <p:cNvPr id="4" name="Bilde 3" descr="Et bilde som inneholder tekst, natur, tre, nordlys&#10;&#10;Automatisk generert beskrivelse">
            <a:extLst>
              <a:ext uri="{FF2B5EF4-FFF2-40B4-BE49-F238E27FC236}">
                <a16:creationId xmlns:a16="http://schemas.microsoft.com/office/drawing/2014/main" id="{2E23F7ED-8E44-8B10-DC83-EA0520191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951" y="1491915"/>
            <a:ext cx="3322242" cy="47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83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55DF47E2-57AE-7253-CECC-382952317265}"/>
              </a:ext>
            </a:extLst>
          </p:cNvPr>
          <p:cNvSpPr txBox="1"/>
          <p:nvPr/>
        </p:nvSpPr>
        <p:spPr>
          <a:xfrm>
            <a:off x="3364322" y="3167390"/>
            <a:ext cx="54633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800" dirty="0">
                <a:solidFill>
                  <a:schemeClr val="bg1"/>
                </a:solidFill>
              </a:rPr>
              <a:t>Hvordan skape større verdier fra </a:t>
            </a:r>
          </a:p>
          <a:p>
            <a:pPr algn="ctr"/>
            <a:r>
              <a:rPr lang="nb-NO" sz="2800" dirty="0">
                <a:solidFill>
                  <a:schemeClr val="bg1"/>
                </a:solidFill>
              </a:rPr>
              <a:t>digitale ressurser (data)?</a:t>
            </a:r>
          </a:p>
        </p:txBody>
      </p:sp>
    </p:spTree>
    <p:extLst>
      <p:ext uri="{BB962C8B-B14F-4D97-AF65-F5344CB8AC3E}">
        <p14:creationId xmlns:p14="http://schemas.microsoft.com/office/powerpoint/2010/main" val="4065266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3469684" y="238653"/>
            <a:ext cx="5910470" cy="404450"/>
          </a:xfrm>
        </p:spPr>
        <p:txBody>
          <a:bodyPr/>
          <a:lstStyle/>
          <a:p>
            <a:r>
              <a:rPr lang="en-GB" dirty="0"/>
              <a:t>The landscape of </a:t>
            </a:r>
            <a:r>
              <a:rPr lang="en-GB" dirty="0" err="1">
                <a:solidFill>
                  <a:schemeClr val="bg2"/>
                </a:solidFill>
              </a:rPr>
              <a:t>d</a:t>
            </a:r>
            <a:r>
              <a:rPr lang="en-GB" dirty="0" err="1"/>
              <a:t>Science</a:t>
            </a:r>
            <a:r>
              <a:rPr lang="en-GB" dirty="0"/>
              <a:t>!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6D15E84-EDDE-F750-8C8F-A56FD4EA1070}"/>
              </a:ext>
            </a:extLst>
          </p:cNvPr>
          <p:cNvSpPr/>
          <p:nvPr/>
        </p:nvSpPr>
        <p:spPr>
          <a:xfrm>
            <a:off x="3126145" y="1916644"/>
            <a:ext cx="6247127" cy="39952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DIGITAL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RESOURCES</a:t>
            </a:r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3E6DB7D9-9E03-8B49-3D57-D83E0A1BE64F}"/>
              </a:ext>
            </a:extLst>
          </p:cNvPr>
          <p:cNvGrpSpPr/>
          <p:nvPr/>
        </p:nvGrpSpPr>
        <p:grpSpPr>
          <a:xfrm>
            <a:off x="385011" y="772347"/>
            <a:ext cx="11951368" cy="6085653"/>
            <a:chOff x="2522520" y="1490735"/>
            <a:chExt cx="7554729" cy="4998820"/>
          </a:xfrm>
        </p:grpSpPr>
        <p:sp>
          <p:nvSpPr>
            <p:cNvPr id="5" name="Avrundet rektangel 4">
              <a:extLst>
                <a:ext uri="{FF2B5EF4-FFF2-40B4-BE49-F238E27FC236}">
                  <a16:creationId xmlns:a16="http://schemas.microsoft.com/office/drawing/2014/main" id="{32BA6649-30A6-A300-98A6-C6ED3C1FFAF4}"/>
                </a:ext>
              </a:extLst>
            </p:cNvPr>
            <p:cNvSpPr/>
            <p:nvPr/>
          </p:nvSpPr>
          <p:spPr>
            <a:xfrm>
              <a:off x="2535602" y="3507250"/>
              <a:ext cx="2125683" cy="72439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Statistics</a:t>
              </a:r>
            </a:p>
          </p:txBody>
        </p: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DF761D08-80D3-5FBB-9461-62A7ACE3933A}"/>
                </a:ext>
              </a:extLst>
            </p:cNvPr>
            <p:cNvGrpSpPr/>
            <p:nvPr/>
          </p:nvGrpSpPr>
          <p:grpSpPr>
            <a:xfrm>
              <a:off x="2522520" y="1490735"/>
              <a:ext cx="7554729" cy="4998820"/>
              <a:chOff x="2522520" y="1490735"/>
              <a:chExt cx="7554729" cy="4998820"/>
            </a:xfrm>
          </p:grpSpPr>
          <p:sp>
            <p:nvSpPr>
              <p:cNvPr id="2" name="Avrundet rektangel 1">
                <a:extLst>
                  <a:ext uri="{FF2B5EF4-FFF2-40B4-BE49-F238E27FC236}">
                    <a16:creationId xmlns:a16="http://schemas.microsoft.com/office/drawing/2014/main" id="{02134DBE-8518-41D9-00BD-778EF77F4D09}"/>
                  </a:ext>
                </a:extLst>
              </p:cNvPr>
              <p:cNvSpPr/>
              <p:nvPr/>
            </p:nvSpPr>
            <p:spPr>
              <a:xfrm>
                <a:off x="4374902" y="1523325"/>
                <a:ext cx="2125683" cy="72439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Machine </a:t>
                </a:r>
              </a:p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learning</a:t>
                </a:r>
              </a:p>
            </p:txBody>
          </p:sp>
          <p:sp>
            <p:nvSpPr>
              <p:cNvPr id="3" name="Avrundet rektangel 2">
                <a:extLst>
                  <a:ext uri="{FF2B5EF4-FFF2-40B4-BE49-F238E27FC236}">
                    <a16:creationId xmlns:a16="http://schemas.microsoft.com/office/drawing/2014/main" id="{49ACA65E-6920-CACF-79F1-9266E38BEB4F}"/>
                  </a:ext>
                </a:extLst>
              </p:cNvPr>
              <p:cNvSpPr/>
              <p:nvPr/>
            </p:nvSpPr>
            <p:spPr>
              <a:xfrm>
                <a:off x="3266263" y="2059804"/>
                <a:ext cx="2125683" cy="72439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Artificial </a:t>
                </a:r>
              </a:p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intelligence </a:t>
                </a:r>
              </a:p>
            </p:txBody>
          </p:sp>
          <p:sp>
            <p:nvSpPr>
              <p:cNvPr id="4" name="Avrundet rektangel 3">
                <a:extLst>
                  <a:ext uri="{FF2B5EF4-FFF2-40B4-BE49-F238E27FC236}">
                    <a16:creationId xmlns:a16="http://schemas.microsoft.com/office/drawing/2014/main" id="{DFE9ACC7-A159-2973-6AF7-30D655237FFA}"/>
                  </a:ext>
                </a:extLst>
              </p:cNvPr>
              <p:cNvSpPr/>
              <p:nvPr/>
            </p:nvSpPr>
            <p:spPr>
              <a:xfrm>
                <a:off x="2639463" y="2797802"/>
                <a:ext cx="2125683" cy="72439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bg1"/>
                    </a:solidFill>
                  </a:rPr>
                  <a:t>(High Performance)</a:t>
                </a:r>
              </a:p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Computing</a:t>
                </a:r>
              </a:p>
            </p:txBody>
          </p:sp>
          <p:sp>
            <p:nvSpPr>
              <p:cNvPr id="6" name="Avrundet rektangel 5">
                <a:extLst>
                  <a:ext uri="{FF2B5EF4-FFF2-40B4-BE49-F238E27FC236}">
                    <a16:creationId xmlns:a16="http://schemas.microsoft.com/office/drawing/2014/main" id="{6C06C3C8-2E40-6F67-7705-4599F73B658E}"/>
                  </a:ext>
                </a:extLst>
              </p:cNvPr>
              <p:cNvSpPr/>
              <p:nvPr/>
            </p:nvSpPr>
            <p:spPr>
              <a:xfrm>
                <a:off x="5776157" y="1490735"/>
                <a:ext cx="2125683" cy="72439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Knowledge </a:t>
                </a:r>
              </a:p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representation</a:t>
                </a:r>
              </a:p>
            </p:txBody>
          </p:sp>
          <p:sp>
            <p:nvSpPr>
              <p:cNvPr id="7" name="Avrundet rektangel 6">
                <a:extLst>
                  <a:ext uri="{FF2B5EF4-FFF2-40B4-BE49-F238E27FC236}">
                    <a16:creationId xmlns:a16="http://schemas.microsoft.com/office/drawing/2014/main" id="{0209BE33-C34B-4D35-3C11-F727E69AF319}"/>
                  </a:ext>
                </a:extLst>
              </p:cNvPr>
              <p:cNvSpPr/>
              <p:nvPr/>
            </p:nvSpPr>
            <p:spPr>
              <a:xfrm>
                <a:off x="3249321" y="5365460"/>
                <a:ext cx="2125683" cy="72439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Image/signal</a:t>
                </a:r>
              </a:p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analysis</a:t>
                </a:r>
              </a:p>
            </p:txBody>
          </p:sp>
          <p:sp>
            <p:nvSpPr>
              <p:cNvPr id="8" name="Avrundet rektangel 7">
                <a:extLst>
                  <a:ext uri="{FF2B5EF4-FFF2-40B4-BE49-F238E27FC236}">
                    <a16:creationId xmlns:a16="http://schemas.microsoft.com/office/drawing/2014/main" id="{0AE414A0-E519-7F82-AEC8-24C58FA3CC17}"/>
                  </a:ext>
                </a:extLst>
              </p:cNvPr>
              <p:cNvSpPr/>
              <p:nvPr/>
            </p:nvSpPr>
            <p:spPr>
              <a:xfrm>
                <a:off x="5873260" y="5763052"/>
                <a:ext cx="2125683" cy="72439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Language </a:t>
                </a:r>
              </a:p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technology</a:t>
                </a:r>
              </a:p>
            </p:txBody>
          </p:sp>
          <p:sp>
            <p:nvSpPr>
              <p:cNvPr id="9" name="Avrundet rektangel 8">
                <a:extLst>
                  <a:ext uri="{FF2B5EF4-FFF2-40B4-BE49-F238E27FC236}">
                    <a16:creationId xmlns:a16="http://schemas.microsoft.com/office/drawing/2014/main" id="{708AC19A-B502-ECA8-5F8C-2EDDB7E2D848}"/>
                  </a:ext>
                </a:extLst>
              </p:cNvPr>
              <p:cNvSpPr/>
              <p:nvPr/>
            </p:nvSpPr>
            <p:spPr>
              <a:xfrm>
                <a:off x="6717720" y="2044146"/>
                <a:ext cx="2125683" cy="72439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Logics</a:t>
                </a:r>
              </a:p>
            </p:txBody>
          </p:sp>
          <p:sp>
            <p:nvSpPr>
              <p:cNvPr id="10" name="Avrundet rektangel 9">
                <a:extLst>
                  <a:ext uri="{FF2B5EF4-FFF2-40B4-BE49-F238E27FC236}">
                    <a16:creationId xmlns:a16="http://schemas.microsoft.com/office/drawing/2014/main" id="{DB4A900F-41B2-95CB-7095-3A02A689D0D8}"/>
                  </a:ext>
                </a:extLst>
              </p:cNvPr>
              <p:cNvSpPr/>
              <p:nvPr/>
            </p:nvSpPr>
            <p:spPr>
              <a:xfrm>
                <a:off x="7539402" y="2574974"/>
                <a:ext cx="2125683" cy="72439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Digital twin </a:t>
                </a:r>
              </a:p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technologies</a:t>
                </a:r>
              </a:p>
            </p:txBody>
          </p:sp>
          <p:sp>
            <p:nvSpPr>
              <p:cNvPr id="11" name="Avrundet rektangel 10">
                <a:extLst>
                  <a:ext uri="{FF2B5EF4-FFF2-40B4-BE49-F238E27FC236}">
                    <a16:creationId xmlns:a16="http://schemas.microsoft.com/office/drawing/2014/main" id="{854A0965-5753-48C6-F79C-048961FE1739}"/>
                  </a:ext>
                </a:extLst>
              </p:cNvPr>
              <p:cNvSpPr/>
              <p:nvPr/>
            </p:nvSpPr>
            <p:spPr>
              <a:xfrm>
                <a:off x="6981479" y="5312904"/>
                <a:ext cx="2125683" cy="72439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Ethics and </a:t>
                </a:r>
              </a:p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legal issues</a:t>
                </a:r>
              </a:p>
            </p:txBody>
          </p:sp>
          <p:sp>
            <p:nvSpPr>
              <p:cNvPr id="12" name="Avrundet rektangel 11">
                <a:extLst>
                  <a:ext uri="{FF2B5EF4-FFF2-40B4-BE49-F238E27FC236}">
                    <a16:creationId xmlns:a16="http://schemas.microsoft.com/office/drawing/2014/main" id="{A31AB328-5A0F-1937-517F-011DB9D54913}"/>
                  </a:ext>
                </a:extLst>
              </p:cNvPr>
              <p:cNvSpPr/>
              <p:nvPr/>
            </p:nvSpPr>
            <p:spPr>
              <a:xfrm>
                <a:off x="7641254" y="4774493"/>
                <a:ext cx="2125683" cy="72439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Digital governance</a:t>
                </a:r>
              </a:p>
            </p:txBody>
          </p:sp>
          <p:sp>
            <p:nvSpPr>
              <p:cNvPr id="13" name="Avrundet rektangel 12">
                <a:extLst>
                  <a:ext uri="{FF2B5EF4-FFF2-40B4-BE49-F238E27FC236}">
                    <a16:creationId xmlns:a16="http://schemas.microsoft.com/office/drawing/2014/main" id="{AFBD2DB8-1B79-9087-5230-EC1C274A20FC}"/>
                  </a:ext>
                </a:extLst>
              </p:cNvPr>
              <p:cNvSpPr/>
              <p:nvPr/>
            </p:nvSpPr>
            <p:spPr>
              <a:xfrm>
                <a:off x="2842692" y="4784867"/>
                <a:ext cx="2125683" cy="72439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Visualization</a:t>
                </a:r>
              </a:p>
            </p:txBody>
          </p:sp>
          <p:sp>
            <p:nvSpPr>
              <p:cNvPr id="14" name="Avrundet rektangel 13">
                <a:extLst>
                  <a:ext uri="{FF2B5EF4-FFF2-40B4-BE49-F238E27FC236}">
                    <a16:creationId xmlns:a16="http://schemas.microsoft.com/office/drawing/2014/main" id="{4D7D30EA-A1CE-44C5-3B5C-066DA73622D7}"/>
                  </a:ext>
                </a:extLst>
              </p:cNvPr>
              <p:cNvSpPr/>
              <p:nvPr/>
            </p:nvSpPr>
            <p:spPr>
              <a:xfrm>
                <a:off x="7921419" y="4194940"/>
                <a:ext cx="2125683" cy="72439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Connectivity and</a:t>
                </a:r>
              </a:p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security</a:t>
                </a:r>
              </a:p>
            </p:txBody>
          </p:sp>
          <p:sp>
            <p:nvSpPr>
              <p:cNvPr id="15" name="Avrundet rektangel 14">
                <a:extLst>
                  <a:ext uri="{FF2B5EF4-FFF2-40B4-BE49-F238E27FC236}">
                    <a16:creationId xmlns:a16="http://schemas.microsoft.com/office/drawing/2014/main" id="{7D55E3A7-2D57-B83A-89A3-158AA8BADF3E}"/>
                  </a:ext>
                </a:extLst>
              </p:cNvPr>
              <p:cNvSpPr/>
              <p:nvPr/>
            </p:nvSpPr>
            <p:spPr>
              <a:xfrm>
                <a:off x="7951566" y="3422525"/>
                <a:ext cx="2125683" cy="72439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Data and system</a:t>
                </a:r>
              </a:p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architectures</a:t>
                </a:r>
              </a:p>
            </p:txBody>
          </p:sp>
          <p:sp>
            <p:nvSpPr>
              <p:cNvPr id="17" name="Avrundet rektangel 16">
                <a:extLst>
                  <a:ext uri="{FF2B5EF4-FFF2-40B4-BE49-F238E27FC236}">
                    <a16:creationId xmlns:a16="http://schemas.microsoft.com/office/drawing/2014/main" id="{BCD2AA1D-A021-50E4-AC3E-7B063F56A3D4}"/>
                  </a:ext>
                </a:extLst>
              </p:cNvPr>
              <p:cNvSpPr/>
              <p:nvPr/>
            </p:nvSpPr>
            <p:spPr>
              <a:xfrm>
                <a:off x="2522520" y="4158673"/>
                <a:ext cx="2125683" cy="72439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Robotics and</a:t>
                </a:r>
              </a:p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autonomy</a:t>
                </a:r>
              </a:p>
            </p:txBody>
          </p:sp>
          <p:sp>
            <p:nvSpPr>
              <p:cNvPr id="18" name="Avrundet rektangel 17">
                <a:extLst>
                  <a:ext uri="{FF2B5EF4-FFF2-40B4-BE49-F238E27FC236}">
                    <a16:creationId xmlns:a16="http://schemas.microsoft.com/office/drawing/2014/main" id="{F96F4167-8BDC-333F-CAC6-91C218C99C6C}"/>
                  </a:ext>
                </a:extLst>
              </p:cNvPr>
              <p:cNvSpPr/>
              <p:nvPr/>
            </p:nvSpPr>
            <p:spPr>
              <a:xfrm>
                <a:off x="4454411" y="5765160"/>
                <a:ext cx="2125683" cy="72439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Sensor and</a:t>
                </a:r>
              </a:p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sensor networks</a:t>
                </a:r>
              </a:p>
            </p:txBody>
          </p:sp>
        </p:grpSp>
      </p:grpSp>
      <p:grpSp>
        <p:nvGrpSpPr>
          <p:cNvPr id="47" name="Gruppe 46">
            <a:extLst>
              <a:ext uri="{FF2B5EF4-FFF2-40B4-BE49-F238E27FC236}">
                <a16:creationId xmlns:a16="http://schemas.microsoft.com/office/drawing/2014/main" id="{37417C4B-4822-137F-1C1F-780C31A68B9E}"/>
              </a:ext>
            </a:extLst>
          </p:cNvPr>
          <p:cNvGrpSpPr/>
          <p:nvPr/>
        </p:nvGrpSpPr>
        <p:grpSpPr>
          <a:xfrm>
            <a:off x="3122446" y="2089451"/>
            <a:ext cx="6250827" cy="3641276"/>
            <a:chOff x="3122446" y="2089451"/>
            <a:chExt cx="6250827" cy="3641276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A5CAA4B2-E3FE-091D-B4F0-36DAEE446ACE}"/>
                </a:ext>
              </a:extLst>
            </p:cNvPr>
            <p:cNvSpPr/>
            <p:nvPr/>
          </p:nvSpPr>
          <p:spPr>
            <a:xfrm>
              <a:off x="4151470" y="4466779"/>
              <a:ext cx="2017716" cy="122778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Health </a:t>
              </a:r>
            </a:p>
            <a:p>
              <a:pPr algn="ctr"/>
              <a:r>
                <a:rPr lang="en-GB" sz="1400"/>
                <a:t>and medicine</a:t>
              </a: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4EA96CC0-AEB9-5099-E3EF-8C6A8F03B95B}"/>
                </a:ext>
              </a:extLst>
            </p:cNvPr>
            <p:cNvSpPr/>
            <p:nvPr/>
          </p:nvSpPr>
          <p:spPr>
            <a:xfrm>
              <a:off x="3122446" y="3282493"/>
              <a:ext cx="2017716" cy="122778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Energy </a:t>
              </a:r>
            </a:p>
            <a:p>
              <a:pPr algn="ctr"/>
              <a:r>
                <a:rPr lang="en-GB" sz="1400"/>
                <a:t>and climate</a:t>
              </a: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AEF5082A-BF56-2D27-369E-DB90EB25D67E}"/>
                </a:ext>
              </a:extLst>
            </p:cNvPr>
            <p:cNvSpPr/>
            <p:nvPr/>
          </p:nvSpPr>
          <p:spPr>
            <a:xfrm>
              <a:off x="4244318" y="2089451"/>
              <a:ext cx="2017716" cy="122778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Ocean </a:t>
              </a:r>
            </a:p>
            <a:p>
              <a:pPr algn="ctr"/>
              <a:r>
                <a:rPr lang="en-GB" sz="1400" dirty="0"/>
                <a:t>and space</a:t>
              </a: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071E725C-9F0B-3440-601E-656F2F7014F1}"/>
                </a:ext>
              </a:extLst>
            </p:cNvPr>
            <p:cNvSpPr/>
            <p:nvPr/>
          </p:nvSpPr>
          <p:spPr>
            <a:xfrm>
              <a:off x="6259376" y="4502944"/>
              <a:ext cx="2017716" cy="122778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Mobility and </a:t>
              </a:r>
            </a:p>
            <a:p>
              <a:pPr algn="ctr"/>
              <a:r>
                <a:rPr lang="en-GB" sz="1400" dirty="0"/>
                <a:t>smart </a:t>
              </a:r>
            </a:p>
            <a:p>
              <a:pPr algn="ctr"/>
              <a:r>
                <a:rPr lang="en-GB" sz="1400" dirty="0"/>
                <a:t>environments</a:t>
              </a:r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F8A8D7DA-900C-564D-F270-972172BF17E3}"/>
                </a:ext>
              </a:extLst>
            </p:cNvPr>
            <p:cNvSpPr/>
            <p:nvPr/>
          </p:nvSpPr>
          <p:spPr>
            <a:xfrm>
              <a:off x="6396388" y="2134507"/>
              <a:ext cx="2017716" cy="122778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Bank </a:t>
              </a:r>
            </a:p>
            <a:p>
              <a:pPr algn="ctr"/>
              <a:r>
                <a:rPr lang="en-GB" sz="1400" dirty="0"/>
                <a:t>and finance</a:t>
              </a: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56D2FE1F-C74F-5E26-F034-4FC8A0C74E6A}"/>
                </a:ext>
              </a:extLst>
            </p:cNvPr>
            <p:cNvSpPr/>
            <p:nvPr/>
          </p:nvSpPr>
          <p:spPr>
            <a:xfrm>
              <a:off x="7355557" y="3348146"/>
              <a:ext cx="2017716" cy="122778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Communication </a:t>
              </a:r>
            </a:p>
            <a:p>
              <a:pPr algn="ctr"/>
              <a:r>
                <a:rPr lang="en-GB" sz="1400" dirty="0"/>
                <a:t>and media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638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Rett linje 30">
            <a:extLst>
              <a:ext uri="{FF2B5EF4-FFF2-40B4-BE49-F238E27FC236}">
                <a16:creationId xmlns:a16="http://schemas.microsoft.com/office/drawing/2014/main" id="{BD9528FD-9590-2403-F076-9CE501B485B4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10409558" y="4079522"/>
            <a:ext cx="23210" cy="1334688"/>
          </a:xfrm>
          <a:prstGeom prst="line">
            <a:avLst/>
          </a:prstGeom>
          <a:ln w="3810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1A10CCC-A944-7B38-0579-A9E8A50E6225}"/>
              </a:ext>
            </a:extLst>
          </p:cNvPr>
          <p:cNvCxnSpPr>
            <a:cxnSpLocks/>
            <a:stCxn id="7" idx="2"/>
            <a:endCxn id="4" idx="0"/>
          </p:cNvCxnSpPr>
          <p:nvPr/>
        </p:nvCxnSpPr>
        <p:spPr>
          <a:xfrm>
            <a:off x="6165569" y="1752160"/>
            <a:ext cx="39759" cy="280153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vrundet rektangel 1">
            <a:extLst>
              <a:ext uri="{FF2B5EF4-FFF2-40B4-BE49-F238E27FC236}">
                <a16:creationId xmlns:a16="http://schemas.microsoft.com/office/drawing/2014/main" id="{38EFC346-9E97-6BE8-99D7-3A816D36B2D1}"/>
              </a:ext>
            </a:extLst>
          </p:cNvPr>
          <p:cNvSpPr/>
          <p:nvPr/>
        </p:nvSpPr>
        <p:spPr>
          <a:xfrm>
            <a:off x="940902" y="4545399"/>
            <a:ext cx="2020959" cy="13782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Community services</a:t>
            </a:r>
          </a:p>
        </p:txBody>
      </p:sp>
      <p:sp>
        <p:nvSpPr>
          <p:cNvPr id="3" name="Avrundet rektangel 2">
            <a:extLst>
              <a:ext uri="{FF2B5EF4-FFF2-40B4-BE49-F238E27FC236}">
                <a16:creationId xmlns:a16="http://schemas.microsoft.com/office/drawing/2014/main" id="{081150EE-9FC2-C1B3-F372-BC63ABE14864}"/>
              </a:ext>
            </a:extLst>
          </p:cNvPr>
          <p:cNvSpPr/>
          <p:nvPr/>
        </p:nvSpPr>
        <p:spPr>
          <a:xfrm>
            <a:off x="3067876" y="4553693"/>
            <a:ext cx="2020959" cy="13782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science services</a:t>
            </a:r>
          </a:p>
        </p:txBody>
      </p:sp>
      <p:sp>
        <p:nvSpPr>
          <p:cNvPr id="4" name="Avrundet rektangel 3">
            <a:extLst>
              <a:ext uri="{FF2B5EF4-FFF2-40B4-BE49-F238E27FC236}">
                <a16:creationId xmlns:a16="http://schemas.microsoft.com/office/drawing/2014/main" id="{AD154FF2-785B-90CC-D90A-0BD4EA186F98}"/>
              </a:ext>
            </a:extLst>
          </p:cNvPr>
          <p:cNvSpPr/>
          <p:nvPr/>
        </p:nvSpPr>
        <p:spPr>
          <a:xfrm>
            <a:off x="5194848" y="4553693"/>
            <a:ext cx="2020959" cy="13782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Partner </a:t>
            </a:r>
          </a:p>
          <a:p>
            <a:pPr algn="ctr"/>
            <a:r>
              <a:rPr lang="en-GB" dirty="0"/>
              <a:t>program</a:t>
            </a:r>
          </a:p>
        </p:txBody>
      </p:sp>
      <p:sp>
        <p:nvSpPr>
          <p:cNvPr id="5" name="Avrundet rektangel 4">
            <a:extLst>
              <a:ext uri="{FF2B5EF4-FFF2-40B4-BE49-F238E27FC236}">
                <a16:creationId xmlns:a16="http://schemas.microsoft.com/office/drawing/2014/main" id="{E6351496-4B90-2BE2-B50E-45D3F9959ACA}"/>
              </a:ext>
            </a:extLst>
          </p:cNvPr>
          <p:cNvSpPr/>
          <p:nvPr/>
        </p:nvSpPr>
        <p:spPr>
          <a:xfrm>
            <a:off x="7284504" y="4553693"/>
            <a:ext cx="2020959" cy="136162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Large </a:t>
            </a:r>
          </a:p>
          <a:p>
            <a:pPr algn="ctr"/>
            <a:r>
              <a:rPr lang="en-GB" dirty="0"/>
              <a:t>projects</a:t>
            </a:r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1B858E29-94B1-AFC2-E891-ED9762091167}"/>
              </a:ext>
            </a:extLst>
          </p:cNvPr>
          <p:cNvSpPr/>
          <p:nvPr/>
        </p:nvSpPr>
        <p:spPr>
          <a:xfrm>
            <a:off x="9409036" y="4517599"/>
            <a:ext cx="2020959" cy="77002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NORA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Norwegian AI Consortium</a:t>
            </a:r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id="{BF804D02-82C6-A6FA-BF7A-C47DB93C1460}"/>
              </a:ext>
            </a:extLst>
          </p:cNvPr>
          <p:cNvSpPr/>
          <p:nvPr/>
        </p:nvSpPr>
        <p:spPr>
          <a:xfrm>
            <a:off x="4350021" y="1188945"/>
            <a:ext cx="3631095" cy="5632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dScience</a:t>
            </a:r>
            <a:r>
              <a:rPr lang="en-GB" dirty="0"/>
              <a:t> board</a:t>
            </a:r>
          </a:p>
        </p:txBody>
      </p:sp>
      <p:sp>
        <p:nvSpPr>
          <p:cNvPr id="8" name="Avrundet rektangel 7">
            <a:extLst>
              <a:ext uri="{FF2B5EF4-FFF2-40B4-BE49-F238E27FC236}">
                <a16:creationId xmlns:a16="http://schemas.microsoft.com/office/drawing/2014/main" id="{6281B5DB-738E-329D-2FA1-C733AE5ECF07}"/>
              </a:ext>
            </a:extLst>
          </p:cNvPr>
          <p:cNvSpPr/>
          <p:nvPr/>
        </p:nvSpPr>
        <p:spPr>
          <a:xfrm>
            <a:off x="4350021" y="1977449"/>
            <a:ext cx="3631095" cy="5632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dScience</a:t>
            </a:r>
            <a:endParaRPr lang="en-GB" dirty="0"/>
          </a:p>
        </p:txBody>
      </p:sp>
      <p:sp>
        <p:nvSpPr>
          <p:cNvPr id="9" name="Avrundet rektangel 8">
            <a:extLst>
              <a:ext uri="{FF2B5EF4-FFF2-40B4-BE49-F238E27FC236}">
                <a16:creationId xmlns:a16="http://schemas.microsoft.com/office/drawing/2014/main" id="{58EA74E4-2058-4A7B-9490-4D62846C4475}"/>
              </a:ext>
            </a:extLst>
          </p:cNvPr>
          <p:cNvSpPr/>
          <p:nvPr/>
        </p:nvSpPr>
        <p:spPr>
          <a:xfrm>
            <a:off x="1961319" y="2640493"/>
            <a:ext cx="2981739" cy="5632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/>
              <a:t>dScience</a:t>
            </a:r>
            <a:r>
              <a:rPr lang="en-GB" sz="1600" dirty="0"/>
              <a:t> Council</a:t>
            </a:r>
          </a:p>
        </p:txBody>
      </p:sp>
      <p:sp>
        <p:nvSpPr>
          <p:cNvPr id="10" name="Avrundet rektangel 9">
            <a:extLst>
              <a:ext uri="{FF2B5EF4-FFF2-40B4-BE49-F238E27FC236}">
                <a16:creationId xmlns:a16="http://schemas.microsoft.com/office/drawing/2014/main" id="{7A46FA88-7302-0948-6670-3669BCFE4186}"/>
              </a:ext>
            </a:extLst>
          </p:cNvPr>
          <p:cNvSpPr/>
          <p:nvPr/>
        </p:nvSpPr>
        <p:spPr>
          <a:xfrm>
            <a:off x="1961319" y="3279912"/>
            <a:ext cx="2981739" cy="5632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/>
              <a:t>dScience</a:t>
            </a:r>
            <a:r>
              <a:rPr lang="en-GB" sz="1600" dirty="0"/>
              <a:t> Community Forum</a:t>
            </a:r>
          </a:p>
        </p:txBody>
      </p: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2B1ABCEE-6083-EC12-2AB9-7A75DC208E26}"/>
              </a:ext>
            </a:extLst>
          </p:cNvPr>
          <p:cNvCxnSpPr>
            <a:cxnSpLocks/>
          </p:cNvCxnSpPr>
          <p:nvPr/>
        </p:nvCxnSpPr>
        <p:spPr>
          <a:xfrm>
            <a:off x="1938131" y="4083314"/>
            <a:ext cx="6354408" cy="829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2B440AC0-FC36-F2A5-709B-C5692DFD6B84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943058" y="2922100"/>
            <a:ext cx="1242390" cy="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34C85651-9183-C12C-18C1-483433748A6D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943058" y="3561519"/>
            <a:ext cx="1235762" cy="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FDE52B11-3FD8-4697-B825-ED85F5ACE361}"/>
              </a:ext>
            </a:extLst>
          </p:cNvPr>
          <p:cNvCxnSpPr>
            <a:cxnSpLocks/>
            <a:endCxn id="2" idx="0"/>
          </p:cNvCxnSpPr>
          <p:nvPr/>
        </p:nvCxnSpPr>
        <p:spPr>
          <a:xfrm flipH="1">
            <a:off x="1951382" y="4099904"/>
            <a:ext cx="9937" cy="44549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>
            <a:extLst>
              <a:ext uri="{FF2B5EF4-FFF2-40B4-BE49-F238E27FC236}">
                <a16:creationId xmlns:a16="http://schemas.microsoft.com/office/drawing/2014/main" id="{C50BFE7F-743D-C0AE-6931-920DC37DEB8A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4058474" y="4091609"/>
            <a:ext cx="19882" cy="46208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linje 29">
            <a:extLst>
              <a:ext uri="{FF2B5EF4-FFF2-40B4-BE49-F238E27FC236}">
                <a16:creationId xmlns:a16="http://schemas.microsoft.com/office/drawing/2014/main" id="{123FA2EC-80FF-5C6E-EEAC-244D6D0EA112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8292539" y="4047746"/>
            <a:ext cx="2445" cy="50594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linje 32">
            <a:extLst>
              <a:ext uri="{FF2B5EF4-FFF2-40B4-BE49-F238E27FC236}">
                <a16:creationId xmlns:a16="http://schemas.microsoft.com/office/drawing/2014/main" id="{7F4FE968-3A11-3FE4-CC44-3BC215774D3D}"/>
              </a:ext>
            </a:extLst>
          </p:cNvPr>
          <p:cNvCxnSpPr>
            <a:cxnSpLocks/>
          </p:cNvCxnSpPr>
          <p:nvPr/>
        </p:nvCxnSpPr>
        <p:spPr>
          <a:xfrm>
            <a:off x="8263558" y="4091581"/>
            <a:ext cx="2158442" cy="0"/>
          </a:xfrm>
          <a:prstGeom prst="line">
            <a:avLst/>
          </a:prstGeom>
          <a:ln w="3810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62474970-7FE8-F1F8-2B58-EB237D5DA7EE}"/>
              </a:ext>
            </a:extLst>
          </p:cNvPr>
          <p:cNvSpPr txBox="1"/>
          <p:nvPr/>
        </p:nvSpPr>
        <p:spPr>
          <a:xfrm>
            <a:off x="8867862" y="367841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2"/>
                </a:solidFill>
              </a:rPr>
              <a:t>(Hosting)</a:t>
            </a:r>
          </a:p>
        </p:txBody>
      </p:sp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94E1D533-EAFF-F45A-256A-42F32A6221B4}"/>
              </a:ext>
            </a:extLst>
          </p:cNvPr>
          <p:cNvSpPr/>
          <p:nvPr/>
        </p:nvSpPr>
        <p:spPr>
          <a:xfrm>
            <a:off x="9422288" y="5414210"/>
            <a:ext cx="2020959" cy="77002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</a:rPr>
              <a:t>DLN@UiO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7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B01E66-664A-0E4B-8029-A42CDD528B1B}"/>
              </a:ext>
            </a:extLst>
          </p:cNvPr>
          <p:cNvSpPr txBox="1"/>
          <p:nvPr/>
        </p:nvSpPr>
        <p:spPr>
          <a:xfrm>
            <a:off x="883719" y="1256467"/>
            <a:ext cx="598485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accent3"/>
                </a:solidFill>
              </a:rPr>
              <a:t>Integreat</a:t>
            </a:r>
            <a:r>
              <a:rPr lang="en-GB" sz="2400" dirty="0">
                <a:solidFill>
                  <a:schemeClr val="accent3"/>
                </a:solidFill>
              </a:rPr>
              <a:t> – Norwegian Centre for Knowledge-driven Machine Learning</a:t>
            </a:r>
          </a:p>
          <a:p>
            <a:r>
              <a:rPr lang="en-GB" dirty="0">
                <a:solidFill>
                  <a:schemeClr val="accent3"/>
                </a:solidFill>
              </a:rPr>
              <a:t>(</a:t>
            </a:r>
            <a:r>
              <a:rPr lang="en-GB" dirty="0" err="1">
                <a:solidFill>
                  <a:schemeClr val="accent3"/>
                </a:solidFill>
              </a:rPr>
              <a:t>CoE</a:t>
            </a:r>
            <a:r>
              <a:rPr lang="en-GB" dirty="0">
                <a:solidFill>
                  <a:schemeClr val="accent3"/>
                </a:solidFill>
              </a:rPr>
              <a:t> funded 2023-2033)</a:t>
            </a:r>
          </a:p>
          <a:p>
            <a:endParaRPr lang="en-GB" sz="2400" dirty="0">
              <a:solidFill>
                <a:schemeClr val="accent3"/>
              </a:solidFill>
            </a:endParaRPr>
          </a:p>
          <a:p>
            <a:r>
              <a:rPr lang="en-GB" sz="2400" dirty="0">
                <a:solidFill>
                  <a:schemeClr val="accent3"/>
                </a:solidFill>
              </a:rPr>
              <a:t>Norwegian AI Cloud </a:t>
            </a:r>
          </a:p>
          <a:p>
            <a:r>
              <a:rPr lang="en-GB" sz="2000" dirty="0">
                <a:solidFill>
                  <a:schemeClr val="accent3"/>
                </a:solidFill>
              </a:rPr>
              <a:t>(National infrastructure funded 2023-2027)</a:t>
            </a:r>
          </a:p>
          <a:p>
            <a:endParaRPr lang="en-GB" sz="2400" dirty="0">
              <a:solidFill>
                <a:schemeClr val="accent3"/>
              </a:solidFill>
            </a:endParaRPr>
          </a:p>
          <a:p>
            <a:r>
              <a:rPr lang="en-GB" sz="2400" dirty="0" err="1">
                <a:solidFill>
                  <a:schemeClr val="bg1"/>
                </a:solidFill>
              </a:rPr>
              <a:t>DSTrain</a:t>
            </a:r>
            <a:r>
              <a:rPr lang="en-GB" sz="2400" dirty="0">
                <a:solidFill>
                  <a:schemeClr val="bg1"/>
                </a:solidFill>
              </a:rPr>
              <a:t> - Data Science Training </a:t>
            </a:r>
          </a:p>
          <a:p>
            <a:r>
              <a:rPr lang="en-GB" sz="2000" dirty="0">
                <a:solidFill>
                  <a:schemeClr val="bg1"/>
                </a:solidFill>
              </a:rPr>
              <a:t>(Marie Curie COFUND (EU) proposal 2024-2028)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DARE/</a:t>
            </a:r>
            <a:r>
              <a:rPr lang="en-GB" sz="2000" dirty="0" err="1">
                <a:solidFill>
                  <a:schemeClr val="bg1"/>
                </a:solidFill>
              </a:rPr>
              <a:t>dEnergy</a:t>
            </a:r>
            <a:r>
              <a:rPr lang="en-GB" sz="2000" dirty="0">
                <a:solidFill>
                  <a:schemeClr val="bg1"/>
                </a:solidFill>
              </a:rPr>
              <a:t>, Proposal for Research Centre for Environmental-friendly Energy, 2024-2031</a:t>
            </a:r>
          </a:p>
          <a:p>
            <a:endParaRPr lang="en-GB" sz="24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sz="2400" dirty="0" err="1">
                <a:solidFill>
                  <a:schemeClr val="bg1"/>
                </a:solidFill>
              </a:rPr>
              <a:t>Portefolio</a:t>
            </a:r>
            <a:r>
              <a:rPr lang="en-GB" sz="2400" dirty="0">
                <a:solidFill>
                  <a:schemeClr val="bg1"/>
                </a:solidFill>
              </a:rPr>
              <a:t> of existing projects </a:t>
            </a:r>
          </a:p>
          <a:p>
            <a:r>
              <a:rPr lang="en-GB" sz="2400" dirty="0">
                <a:solidFill>
                  <a:schemeClr val="bg1"/>
                </a:solidFill>
              </a:rPr>
              <a:t>(100+ projects)</a:t>
            </a:r>
          </a:p>
          <a:p>
            <a:endParaRPr lang="en-GB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Picture 2" descr="211015_OSC_dScience til morten_Page_8_Page_2">
            <a:extLst>
              <a:ext uri="{FF2B5EF4-FFF2-40B4-BE49-F238E27FC236}">
                <a16:creationId xmlns:a16="http://schemas.microsoft.com/office/drawing/2014/main" id="{7E5E7363-A27A-F60D-7D05-47AADB09AB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196" y="1935678"/>
            <a:ext cx="4391978" cy="247081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677D7B3-88A9-9651-7920-5F84545108E7}"/>
              </a:ext>
            </a:extLst>
          </p:cNvPr>
          <p:cNvSpPr txBox="1"/>
          <p:nvPr/>
        </p:nvSpPr>
        <p:spPr>
          <a:xfrm>
            <a:off x="7402196" y="4597840"/>
            <a:ext cx="43364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nb-NO" sz="1400" dirty="0">
                <a:solidFill>
                  <a:schemeClr val="bg1"/>
                </a:solidFill>
              </a:rPr>
              <a:t>40+ </a:t>
            </a:r>
            <a:r>
              <a:rPr lang="nb-NO" sz="1400" dirty="0" err="1">
                <a:solidFill>
                  <a:schemeClr val="bg1"/>
                </a:solidFill>
              </a:rPr>
              <a:t>research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groups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with</a:t>
            </a:r>
            <a:r>
              <a:rPr lang="nb-NO" sz="1400" dirty="0">
                <a:solidFill>
                  <a:schemeClr val="bg1"/>
                </a:solidFill>
              </a:rPr>
              <a:t> 320 (80) </a:t>
            </a:r>
            <a:r>
              <a:rPr lang="nb-NO" sz="1400" dirty="0" err="1">
                <a:solidFill>
                  <a:schemeClr val="bg1"/>
                </a:solidFill>
              </a:rPr>
              <a:t>PhD</a:t>
            </a:r>
            <a:r>
              <a:rPr lang="nb-NO" sz="1400" dirty="0">
                <a:solidFill>
                  <a:schemeClr val="bg1"/>
                </a:solidFill>
              </a:rPr>
              <a:t>-students</a:t>
            </a:r>
          </a:p>
          <a:p>
            <a:pPr marL="285750" indent="-285750">
              <a:buFont typeface="Wingdings" pitchFamily="2" charset="2"/>
              <a:buChar char="v"/>
            </a:pPr>
            <a:endParaRPr lang="nb-NO" sz="14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nb-NO" sz="1400" dirty="0">
                <a:solidFill>
                  <a:schemeClr val="bg1"/>
                </a:solidFill>
              </a:rPr>
              <a:t>36 </a:t>
            </a:r>
            <a:r>
              <a:rPr lang="nb-NO" sz="1400" dirty="0" err="1">
                <a:solidFill>
                  <a:schemeClr val="bg1"/>
                </a:solidFill>
              </a:rPr>
              <a:t>events</a:t>
            </a:r>
            <a:r>
              <a:rPr lang="nb-NO" sz="1400" dirty="0">
                <a:solidFill>
                  <a:schemeClr val="bg1"/>
                </a:solidFill>
              </a:rPr>
              <a:t> </a:t>
            </a:r>
            <a:r>
              <a:rPr lang="nb-NO" sz="1400" dirty="0" err="1">
                <a:solidFill>
                  <a:schemeClr val="bg1"/>
                </a:solidFill>
              </a:rPr>
              <a:t>with</a:t>
            </a:r>
            <a:r>
              <a:rPr lang="nb-NO" sz="1400" dirty="0">
                <a:solidFill>
                  <a:schemeClr val="bg1"/>
                </a:solidFill>
              </a:rPr>
              <a:t> 1600 </a:t>
            </a:r>
            <a:r>
              <a:rPr lang="nb-NO" sz="1400" dirty="0" err="1">
                <a:solidFill>
                  <a:schemeClr val="bg1"/>
                </a:solidFill>
              </a:rPr>
              <a:t>participant</a:t>
            </a:r>
            <a:r>
              <a:rPr lang="nb-NO" sz="1400" dirty="0">
                <a:solidFill>
                  <a:schemeClr val="bg1"/>
                </a:solidFill>
              </a:rPr>
              <a:t> in 2022</a:t>
            </a:r>
          </a:p>
          <a:p>
            <a:pPr marL="285750" indent="-285750">
              <a:buFont typeface="Wingdings" pitchFamily="2" charset="2"/>
              <a:buChar char="v"/>
            </a:pPr>
            <a:endParaRPr lang="nb-NO" sz="14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nb-NO" sz="1400" dirty="0">
                <a:solidFill>
                  <a:schemeClr val="bg1"/>
                </a:solidFill>
              </a:rPr>
              <a:t>Data and </a:t>
            </a:r>
            <a:r>
              <a:rPr lang="nb-NO" sz="1400" dirty="0" err="1">
                <a:solidFill>
                  <a:schemeClr val="bg1"/>
                </a:solidFill>
              </a:rPr>
              <a:t>compute</a:t>
            </a:r>
            <a:r>
              <a:rPr lang="nb-NO" sz="1400" dirty="0">
                <a:solidFill>
                  <a:schemeClr val="bg1"/>
                </a:solidFill>
              </a:rPr>
              <a:t> services </a:t>
            </a:r>
          </a:p>
          <a:p>
            <a:r>
              <a:rPr lang="nb-NO" sz="1400" dirty="0">
                <a:solidFill>
                  <a:schemeClr val="bg1"/>
                </a:solidFill>
              </a:rPr>
              <a:t>     (TSD, </a:t>
            </a:r>
            <a:r>
              <a:rPr lang="nb-NO" sz="1400" dirty="0" err="1">
                <a:solidFill>
                  <a:schemeClr val="bg1"/>
                </a:solidFill>
              </a:rPr>
              <a:t>Educloud</a:t>
            </a:r>
            <a:r>
              <a:rPr lang="nb-NO" sz="1400" dirty="0">
                <a:solidFill>
                  <a:schemeClr val="bg1"/>
                </a:solidFill>
              </a:rPr>
              <a:t>, Fox, Sigma2, </a:t>
            </a:r>
            <a:r>
              <a:rPr lang="nb-NO" sz="1400" dirty="0" err="1">
                <a:solidFill>
                  <a:schemeClr val="bg1"/>
                </a:solidFill>
              </a:rPr>
              <a:t>Lumi</a:t>
            </a:r>
            <a:r>
              <a:rPr lang="nb-NO" sz="1400" dirty="0">
                <a:solidFill>
                  <a:schemeClr val="bg1"/>
                </a:solidFill>
              </a:rPr>
              <a:t>, EOSC...)</a:t>
            </a:r>
          </a:p>
        </p:txBody>
      </p:sp>
    </p:spTree>
    <p:extLst>
      <p:ext uri="{BB962C8B-B14F-4D97-AF65-F5344CB8AC3E}">
        <p14:creationId xmlns:p14="http://schemas.microsoft.com/office/powerpoint/2010/main" val="204991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5D987680-1C5D-9C93-0F19-91CB5F20C01E}"/>
              </a:ext>
            </a:extLst>
          </p:cNvPr>
          <p:cNvSpPr txBox="1"/>
          <p:nvPr/>
        </p:nvSpPr>
        <p:spPr>
          <a:xfrm>
            <a:off x="2634046" y="1282536"/>
            <a:ext cx="6604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800" dirty="0">
                <a:solidFill>
                  <a:schemeClr val="bg1"/>
                </a:solidFill>
              </a:rPr>
              <a:t>Formålet med </a:t>
            </a:r>
            <a:r>
              <a:rPr lang="nb-NO" sz="2800" dirty="0" err="1">
                <a:solidFill>
                  <a:schemeClr val="bg1"/>
                </a:solidFill>
              </a:rPr>
              <a:t>dScience</a:t>
            </a:r>
            <a:r>
              <a:rPr lang="nb-NO" sz="2800" dirty="0">
                <a:solidFill>
                  <a:schemeClr val="bg1"/>
                </a:solidFill>
              </a:rPr>
              <a:t> Partnerprogram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039E8B7C-E3CE-CAF2-E410-EF14C9499439}"/>
              </a:ext>
            </a:extLst>
          </p:cNvPr>
          <p:cNvGrpSpPr/>
          <p:nvPr/>
        </p:nvGrpSpPr>
        <p:grpSpPr>
          <a:xfrm>
            <a:off x="957007" y="2410690"/>
            <a:ext cx="9766411" cy="3057897"/>
            <a:chOff x="1503272" y="2719448"/>
            <a:chExt cx="8843161" cy="2408713"/>
          </a:xfrm>
        </p:grpSpPr>
        <p:sp>
          <p:nvSpPr>
            <p:cNvPr id="3" name="Avrundet rektangel 2">
              <a:extLst>
                <a:ext uri="{FF2B5EF4-FFF2-40B4-BE49-F238E27FC236}">
                  <a16:creationId xmlns:a16="http://schemas.microsoft.com/office/drawing/2014/main" id="{21F35365-D24F-9F5D-6D9E-00FC7A121C83}"/>
                </a:ext>
              </a:extLst>
            </p:cNvPr>
            <p:cNvSpPr/>
            <p:nvPr/>
          </p:nvSpPr>
          <p:spPr>
            <a:xfrm>
              <a:off x="1503273" y="2719449"/>
              <a:ext cx="4334493" cy="114003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 err="1"/>
                <a:t>Skape</a:t>
              </a:r>
              <a:r>
                <a:rPr lang="en-GB" sz="2400" dirty="0"/>
                <a:t> </a:t>
              </a:r>
              <a:r>
                <a:rPr lang="en-GB" sz="2400" dirty="0" err="1"/>
                <a:t>større</a:t>
              </a:r>
              <a:r>
                <a:rPr lang="en-GB" sz="2400" dirty="0"/>
                <a:t> </a:t>
              </a:r>
              <a:r>
                <a:rPr lang="en-GB" sz="2400" dirty="0" err="1"/>
                <a:t>verdier</a:t>
              </a:r>
              <a:r>
                <a:rPr lang="en-GB" sz="2400" dirty="0"/>
                <a:t> </a:t>
              </a:r>
              <a:r>
                <a:rPr lang="en-GB" sz="2400" dirty="0" err="1"/>
                <a:t>fra</a:t>
              </a:r>
              <a:r>
                <a:rPr lang="en-GB" sz="2400" dirty="0"/>
                <a:t> data </a:t>
              </a:r>
              <a:r>
                <a:rPr lang="en-GB" sz="2400" dirty="0" err="1"/>
                <a:t>og</a:t>
              </a:r>
              <a:r>
                <a:rPr lang="en-GB" sz="2400" dirty="0"/>
                <a:t> </a:t>
              </a:r>
              <a:r>
                <a:rPr lang="en-GB" sz="2400" dirty="0" err="1"/>
                <a:t>digitale</a:t>
              </a:r>
              <a:r>
                <a:rPr lang="en-GB" sz="2400" dirty="0"/>
                <a:t> </a:t>
              </a:r>
              <a:r>
                <a:rPr lang="en-GB" sz="2400" dirty="0" err="1"/>
                <a:t>ressurser</a:t>
              </a:r>
              <a:endParaRPr lang="en-GB" sz="2400" dirty="0"/>
            </a:p>
          </p:txBody>
        </p:sp>
        <p:sp>
          <p:nvSpPr>
            <p:cNvPr id="4" name="Avrundet rektangel 3">
              <a:extLst>
                <a:ext uri="{FF2B5EF4-FFF2-40B4-BE49-F238E27FC236}">
                  <a16:creationId xmlns:a16="http://schemas.microsoft.com/office/drawing/2014/main" id="{137F821C-4888-0636-5D32-90543133FC0D}"/>
                </a:ext>
              </a:extLst>
            </p:cNvPr>
            <p:cNvSpPr/>
            <p:nvPr/>
          </p:nvSpPr>
          <p:spPr>
            <a:xfrm>
              <a:off x="6011940" y="2719448"/>
              <a:ext cx="4334493" cy="114003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 err="1"/>
                <a:t>Bidra</a:t>
              </a:r>
              <a:r>
                <a:rPr lang="en-GB" sz="2400" dirty="0"/>
                <a:t> </a:t>
              </a:r>
              <a:r>
                <a:rPr lang="en-GB" sz="2400" dirty="0" err="1"/>
                <a:t>sterkt</a:t>
              </a:r>
              <a:r>
                <a:rPr lang="en-GB" sz="2400" dirty="0"/>
                <a:t> </a:t>
              </a:r>
              <a:r>
                <a:rPr lang="en-GB" sz="2400" dirty="0" err="1"/>
                <a:t>til</a:t>
              </a:r>
              <a:r>
                <a:rPr lang="en-GB" sz="2400" dirty="0"/>
                <a:t> </a:t>
              </a:r>
              <a:r>
                <a:rPr lang="en-GB" sz="2400" dirty="0" err="1"/>
                <a:t>grønn</a:t>
              </a:r>
              <a:r>
                <a:rPr lang="en-GB" sz="2400" dirty="0"/>
                <a:t> </a:t>
              </a:r>
              <a:r>
                <a:rPr lang="en-GB" sz="2400" dirty="0" err="1"/>
                <a:t>omstilling</a:t>
              </a:r>
              <a:endParaRPr lang="en-GB" sz="2400" dirty="0"/>
            </a:p>
          </p:txBody>
        </p:sp>
        <p:sp>
          <p:nvSpPr>
            <p:cNvPr id="5" name="Avrundet rektangel 4">
              <a:extLst>
                <a:ext uri="{FF2B5EF4-FFF2-40B4-BE49-F238E27FC236}">
                  <a16:creationId xmlns:a16="http://schemas.microsoft.com/office/drawing/2014/main" id="{4488E491-D72F-51E3-1038-7C056CBABE06}"/>
                </a:ext>
              </a:extLst>
            </p:cNvPr>
            <p:cNvSpPr/>
            <p:nvPr/>
          </p:nvSpPr>
          <p:spPr>
            <a:xfrm>
              <a:off x="1503272" y="3988130"/>
              <a:ext cx="4334493" cy="114003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 err="1"/>
                <a:t>Bidra</a:t>
              </a:r>
              <a:r>
                <a:rPr lang="en-GB" sz="2400" dirty="0"/>
                <a:t> </a:t>
              </a:r>
              <a:r>
                <a:rPr lang="en-GB" sz="2400"/>
                <a:t>i </a:t>
              </a:r>
              <a:r>
                <a:rPr lang="en-GB" sz="2400" dirty="0" err="1"/>
                <a:t>utvikling</a:t>
              </a:r>
              <a:r>
                <a:rPr lang="en-GB" sz="2400" dirty="0"/>
                <a:t> </a:t>
              </a:r>
              <a:r>
                <a:rPr lang="en-GB" sz="2400" dirty="0" err="1"/>
                <a:t>av</a:t>
              </a:r>
              <a:r>
                <a:rPr lang="en-GB" sz="2400" dirty="0"/>
                <a:t> </a:t>
              </a:r>
              <a:r>
                <a:rPr lang="en-GB" sz="2400" dirty="0" err="1"/>
                <a:t>lønnsomme</a:t>
              </a:r>
              <a:r>
                <a:rPr lang="en-GB" sz="2400" dirty="0"/>
                <a:t> </a:t>
              </a:r>
              <a:r>
                <a:rPr lang="en-GB" sz="2400" dirty="0" err="1"/>
                <a:t>arbeidsplasser</a:t>
              </a:r>
              <a:endParaRPr lang="en-GB" sz="2400" dirty="0"/>
            </a:p>
          </p:txBody>
        </p:sp>
        <p:sp>
          <p:nvSpPr>
            <p:cNvPr id="6" name="Avrundet rektangel 5">
              <a:extLst>
                <a:ext uri="{FF2B5EF4-FFF2-40B4-BE49-F238E27FC236}">
                  <a16:creationId xmlns:a16="http://schemas.microsoft.com/office/drawing/2014/main" id="{9D383643-E3AE-A91D-674A-498A8B60ECBE}"/>
                </a:ext>
              </a:extLst>
            </p:cNvPr>
            <p:cNvSpPr/>
            <p:nvPr/>
          </p:nvSpPr>
          <p:spPr>
            <a:xfrm>
              <a:off x="6011940" y="3988129"/>
              <a:ext cx="4334493" cy="114003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/>
                <a:t>Ta </a:t>
              </a:r>
              <a:r>
                <a:rPr lang="en-GB" sz="2400" dirty="0" err="1"/>
                <a:t>internasjonale</a:t>
              </a:r>
              <a:r>
                <a:rPr lang="en-GB" sz="2400" dirty="0"/>
                <a:t> </a:t>
              </a:r>
              <a:r>
                <a:rPr lang="en-GB" sz="2400" dirty="0" err="1"/>
                <a:t>posisjoner</a:t>
              </a:r>
              <a:r>
                <a:rPr lang="en-GB" sz="2400" dirty="0"/>
                <a:t> </a:t>
              </a:r>
              <a:r>
                <a:rPr lang="en-GB" sz="2400" dirty="0" err="1"/>
                <a:t>på</a:t>
              </a:r>
              <a:r>
                <a:rPr lang="en-GB" sz="2400" dirty="0"/>
                <a:t> </a:t>
              </a:r>
              <a:r>
                <a:rPr lang="en-GB" sz="2400" dirty="0" err="1"/>
                <a:t>utvalgte</a:t>
              </a:r>
              <a:r>
                <a:rPr lang="en-GB" sz="2400" dirty="0"/>
                <a:t> </a:t>
              </a:r>
              <a:r>
                <a:rPr lang="en-GB" sz="2400" dirty="0" err="1"/>
                <a:t>områder</a:t>
              </a:r>
              <a:endParaRPr lang="en-GB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35047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2F5D2F1F-6743-7BF4-9B01-E2248BE1EC3A}"/>
              </a:ext>
            </a:extLst>
          </p:cNvPr>
          <p:cNvSpPr/>
          <p:nvPr/>
        </p:nvSpPr>
        <p:spPr>
          <a:xfrm>
            <a:off x="1190089" y="581891"/>
            <a:ext cx="9598643" cy="5830784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/>
              <a:t>dScience</a:t>
            </a:r>
            <a:r>
              <a:rPr lang="en-GB" sz="2800" dirty="0"/>
              <a:t> </a:t>
            </a:r>
            <a:r>
              <a:rPr lang="en-GB" sz="2800" dirty="0" err="1"/>
              <a:t>partnerprogram</a:t>
            </a:r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13AE6BD0-8B5C-C109-EEAE-F30F69A3FEBA}"/>
              </a:ext>
            </a:extLst>
          </p:cNvPr>
          <p:cNvGrpSpPr/>
          <p:nvPr/>
        </p:nvGrpSpPr>
        <p:grpSpPr>
          <a:xfrm>
            <a:off x="1395935" y="1536555"/>
            <a:ext cx="9209163" cy="4739582"/>
            <a:chOff x="2189800" y="1967543"/>
            <a:chExt cx="7610350" cy="3422685"/>
          </a:xfrm>
        </p:grpSpPr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69AB9C88-17BB-31EE-300B-30B0B1E7ABAE}"/>
                </a:ext>
              </a:extLst>
            </p:cNvPr>
            <p:cNvSpPr/>
            <p:nvPr/>
          </p:nvSpPr>
          <p:spPr>
            <a:xfrm>
              <a:off x="2189800" y="1967543"/>
              <a:ext cx="2479526" cy="41569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 err="1"/>
                <a:t>Prosjekter</a:t>
              </a:r>
              <a:endParaRPr lang="en-GB" sz="2400" dirty="0"/>
            </a:p>
          </p:txBody>
        </p:sp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D6D64299-6C8E-50B7-5B46-3FE220E7EF86}"/>
                </a:ext>
              </a:extLst>
            </p:cNvPr>
            <p:cNvSpPr/>
            <p:nvPr/>
          </p:nvSpPr>
          <p:spPr>
            <a:xfrm>
              <a:off x="4742376" y="1984698"/>
              <a:ext cx="2479526" cy="41569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 err="1"/>
                <a:t>Kompetanse</a:t>
              </a:r>
              <a:endParaRPr lang="en-GB" sz="2400" dirty="0"/>
            </a:p>
          </p:txBody>
        </p: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D08AEF2D-514D-364A-8EF8-7F5C15CBE98B}"/>
                </a:ext>
              </a:extLst>
            </p:cNvPr>
            <p:cNvSpPr/>
            <p:nvPr/>
          </p:nvSpPr>
          <p:spPr>
            <a:xfrm>
              <a:off x="4758464" y="3054550"/>
              <a:ext cx="2479526" cy="400744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</a:rPr>
                <a:t>Veiledning</a:t>
              </a:r>
              <a:r>
                <a:rPr lang="en-GB" sz="1400" dirty="0">
                  <a:solidFill>
                    <a:schemeClr val="tx1"/>
                  </a:solidFill>
                </a:rPr>
                <a:t>/</a:t>
              </a:r>
              <a:r>
                <a:rPr lang="en-GB" sz="1400" dirty="0" err="1">
                  <a:solidFill>
                    <a:schemeClr val="tx1"/>
                  </a:solidFill>
                </a:rPr>
                <a:t>mentorering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FBE13F62-C4DB-6E37-BAA6-8106F7432D25}"/>
                </a:ext>
              </a:extLst>
            </p:cNvPr>
            <p:cNvSpPr/>
            <p:nvPr/>
          </p:nvSpPr>
          <p:spPr>
            <a:xfrm>
              <a:off x="4758464" y="2622819"/>
              <a:ext cx="2463438" cy="400744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</a:rPr>
                <a:t>Rekruttering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DE8B0601-26A2-D9AB-FE42-B2C06DA37AB5}"/>
                </a:ext>
              </a:extLst>
            </p:cNvPr>
            <p:cNvSpPr/>
            <p:nvPr/>
          </p:nvSpPr>
          <p:spPr>
            <a:xfrm>
              <a:off x="4758464" y="3491227"/>
              <a:ext cx="2479526" cy="400744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</a:rPr>
                <a:t>Nærings</a:t>
              </a:r>
              <a:r>
                <a:rPr lang="en-GB" sz="1400" dirty="0">
                  <a:solidFill>
                    <a:schemeClr val="tx1"/>
                  </a:solidFill>
                </a:rPr>
                <a:t>-/</a:t>
              </a:r>
              <a:r>
                <a:rPr lang="en-GB" sz="1400" dirty="0" err="1">
                  <a:solidFill>
                    <a:schemeClr val="tx1"/>
                  </a:solidFill>
                </a:rPr>
                <a:t>offentlig</a:t>
              </a:r>
              <a:r>
                <a:rPr lang="en-GB" sz="1400" dirty="0">
                  <a:solidFill>
                    <a:schemeClr val="tx1"/>
                  </a:solidFill>
                </a:rPr>
                <a:t> PhD</a:t>
              </a:r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5997B925-E037-7674-D0CC-6322019BEC76}"/>
                </a:ext>
              </a:extLst>
            </p:cNvPr>
            <p:cNvSpPr/>
            <p:nvPr/>
          </p:nvSpPr>
          <p:spPr>
            <a:xfrm>
              <a:off x="4758464" y="3927905"/>
              <a:ext cx="2479526" cy="400744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</a:rPr>
                <a:t>Kurs</a:t>
              </a:r>
              <a:r>
                <a:rPr lang="en-GB" sz="1400" dirty="0">
                  <a:solidFill>
                    <a:schemeClr val="tx1"/>
                  </a:solidFill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</a:rPr>
                <a:t>og</a:t>
              </a:r>
              <a:r>
                <a:rPr lang="en-GB" sz="1400" dirty="0">
                  <a:solidFill>
                    <a:schemeClr val="tx1"/>
                  </a:solidFill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</a:rPr>
                <a:t>seminarer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E071C516-04C7-D81F-EFFA-33D749ABECD0}"/>
                </a:ext>
              </a:extLst>
            </p:cNvPr>
            <p:cNvSpPr/>
            <p:nvPr/>
          </p:nvSpPr>
          <p:spPr>
            <a:xfrm>
              <a:off x="7320624" y="3717224"/>
              <a:ext cx="2479526" cy="1042364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</a:rPr>
                <a:t>Systematisk</a:t>
              </a:r>
              <a:r>
                <a:rPr lang="en-GB" sz="14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GB" sz="1400" dirty="0" err="1">
                  <a:solidFill>
                    <a:schemeClr val="tx1"/>
                  </a:solidFill>
                </a:rPr>
                <a:t>kapasitetsbygging</a:t>
              </a:r>
              <a:endParaRPr lang="en-GB" sz="1400" dirty="0">
                <a:solidFill>
                  <a:schemeClr val="tx1"/>
                </a:solidFill>
              </a:endParaRPr>
            </a:p>
            <a:p>
              <a:pPr algn="ctr"/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D39C674-A876-9F50-6BE5-EBDC9D215C0D}"/>
                </a:ext>
              </a:extLst>
            </p:cNvPr>
            <p:cNvSpPr/>
            <p:nvPr/>
          </p:nvSpPr>
          <p:spPr>
            <a:xfrm>
              <a:off x="7305184" y="1993268"/>
              <a:ext cx="2479526" cy="41569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 err="1"/>
                <a:t>Kapasitet</a:t>
              </a:r>
              <a:endParaRPr lang="en-GB" sz="2400" dirty="0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E331CA16-E4CC-FCF6-B2C8-8BA2BABA3087}"/>
                </a:ext>
              </a:extLst>
            </p:cNvPr>
            <p:cNvSpPr/>
            <p:nvPr/>
          </p:nvSpPr>
          <p:spPr>
            <a:xfrm>
              <a:off x="2202157" y="3344483"/>
              <a:ext cx="2463438" cy="69408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</a:rPr>
                <a:t>Søknadsarbeid</a:t>
              </a:r>
              <a:r>
                <a:rPr lang="en-GB" sz="1400" dirty="0">
                  <a:solidFill>
                    <a:schemeClr val="tx1"/>
                  </a:solidFill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</a:rPr>
                <a:t>og</a:t>
              </a:r>
              <a:r>
                <a:rPr lang="en-GB" sz="1400" dirty="0">
                  <a:solidFill>
                    <a:schemeClr val="tx1"/>
                  </a:solidFill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</a:rPr>
                <a:t>gejnnomføring</a:t>
              </a:r>
              <a:endParaRPr lang="en-GB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(NFR, EU, etc.)</a:t>
              </a:r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5D3488F6-18FB-A8B9-2C6B-BC7193DA4B44}"/>
                </a:ext>
              </a:extLst>
            </p:cNvPr>
            <p:cNvSpPr/>
            <p:nvPr/>
          </p:nvSpPr>
          <p:spPr>
            <a:xfrm>
              <a:off x="2202157" y="4068622"/>
              <a:ext cx="2463438" cy="69408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“Advanced impact studies”</a:t>
              </a:r>
            </a:p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(</a:t>
              </a:r>
              <a:r>
                <a:rPr lang="en-GB" sz="1400" dirty="0" err="1">
                  <a:solidFill>
                    <a:schemeClr val="tx1"/>
                  </a:solidFill>
                </a:rPr>
                <a:t>nytt</a:t>
              </a:r>
              <a:r>
                <a:rPr lang="en-GB" sz="1400" dirty="0">
                  <a:solidFill>
                    <a:schemeClr val="tx1"/>
                  </a:solidFill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</a:rPr>
                <a:t>virkemiddel</a:t>
              </a:r>
              <a:r>
                <a:rPr lang="en-GB" sz="1400" dirty="0">
                  <a:solidFill>
                    <a:schemeClr val="tx1"/>
                  </a:solidFill>
                </a:rPr>
                <a:t>!)</a:t>
              </a:r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C01FCCFA-9939-F1BE-A989-609C48D73CD4}"/>
                </a:ext>
              </a:extLst>
            </p:cNvPr>
            <p:cNvSpPr/>
            <p:nvPr/>
          </p:nvSpPr>
          <p:spPr>
            <a:xfrm>
              <a:off x="2202157" y="2622819"/>
              <a:ext cx="2463438" cy="69408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</a:rPr>
                <a:t>Tilgang</a:t>
              </a:r>
              <a:r>
                <a:rPr lang="en-GB" sz="1400" dirty="0">
                  <a:solidFill>
                    <a:schemeClr val="tx1"/>
                  </a:solidFill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</a:rPr>
                <a:t>til</a:t>
              </a:r>
              <a:r>
                <a:rPr lang="en-GB" sz="1400" dirty="0">
                  <a:solidFill>
                    <a:schemeClr val="tx1"/>
                  </a:solidFill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</a:rPr>
                <a:t>froskere</a:t>
              </a:r>
              <a:r>
                <a:rPr lang="en-GB" sz="14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(</a:t>
              </a:r>
              <a:r>
                <a:rPr lang="en-GB" sz="1400" dirty="0" err="1">
                  <a:solidFill>
                    <a:schemeClr val="tx1"/>
                  </a:solidFill>
                </a:rPr>
                <a:t>og</a:t>
              </a:r>
              <a:r>
                <a:rPr lang="en-GB" sz="1400" dirty="0">
                  <a:solidFill>
                    <a:schemeClr val="tx1"/>
                  </a:solidFill>
                </a:rPr>
                <a:t> </a:t>
              </a:r>
              <a:r>
                <a:rPr lang="en-GB" sz="1400" dirty="0" err="1">
                  <a:solidFill>
                    <a:schemeClr val="tx1"/>
                  </a:solidFill>
                </a:rPr>
                <a:t>prosjekter</a:t>
              </a:r>
              <a:r>
                <a:rPr lang="en-GB" sz="140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3FA5F319-C4A1-DB1A-086B-38A67A28B9D3}"/>
                </a:ext>
              </a:extLst>
            </p:cNvPr>
            <p:cNvSpPr/>
            <p:nvPr/>
          </p:nvSpPr>
          <p:spPr>
            <a:xfrm>
              <a:off x="4758464" y="4366366"/>
              <a:ext cx="2479526" cy="400744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</a:rPr>
                <a:t>Nettverk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7CBB0C26-1EE8-97A1-2937-60A8151AB772}"/>
                </a:ext>
              </a:extLst>
            </p:cNvPr>
            <p:cNvSpPr/>
            <p:nvPr/>
          </p:nvSpPr>
          <p:spPr>
            <a:xfrm>
              <a:off x="7315421" y="2622819"/>
              <a:ext cx="2479526" cy="1042364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400" dirty="0" err="1">
                  <a:solidFill>
                    <a:schemeClr val="tx1"/>
                  </a:solidFill>
                </a:rPr>
                <a:t>Trendforståelse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5E9A873C-6A62-C70C-EA80-979B0239109F}"/>
                </a:ext>
              </a:extLst>
            </p:cNvPr>
            <p:cNvSpPr/>
            <p:nvPr/>
          </p:nvSpPr>
          <p:spPr>
            <a:xfrm>
              <a:off x="2202156" y="4989484"/>
              <a:ext cx="7592790" cy="400744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err="1"/>
                <a:t>Møteplasser</a:t>
              </a:r>
              <a:endParaRPr lang="en-GB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7317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1623BD44-FB6E-3BC8-82AF-F61CBDCDEAE3}"/>
              </a:ext>
            </a:extLst>
          </p:cNvPr>
          <p:cNvSpPr/>
          <p:nvPr/>
        </p:nvSpPr>
        <p:spPr>
          <a:xfrm>
            <a:off x="0" y="-50006"/>
            <a:ext cx="12192000" cy="8051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Picture 4" descr="Norges Bank Investment Management (NBIM) – Store norske leksikon">
            <a:extLst>
              <a:ext uri="{FF2B5EF4-FFF2-40B4-BE49-F238E27FC236}">
                <a16:creationId xmlns:a16="http://schemas.microsoft.com/office/drawing/2014/main" id="{84E770AA-E5B3-5613-C6CE-64D7552B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013" y="3842874"/>
            <a:ext cx="4301331" cy="129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EFA73C3-053C-A958-0E19-1E9665AEE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462" y="4218006"/>
            <a:ext cx="3390900" cy="698500"/>
          </a:xfrm>
          <a:prstGeom prst="rect">
            <a:avLst/>
          </a:prstGeom>
        </p:spPr>
      </p:pic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718EA8B4-E84F-9381-040F-9487D479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589" y="1904428"/>
            <a:ext cx="3270178" cy="177754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8906FA1-22DB-1743-8EF1-CEBECDE84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885" y="1685841"/>
            <a:ext cx="2544989" cy="221472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895D666-F6C6-71CB-3BE0-19DBD4E379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619" y="1927510"/>
            <a:ext cx="1813833" cy="173138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C9C12DE-3FBB-9D2F-C62E-9B0B37A4F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64" y="3863908"/>
            <a:ext cx="1813833" cy="124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527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dScience">
      <a:dk1>
        <a:srgbClr val="000000"/>
      </a:dk1>
      <a:lt1>
        <a:srgbClr val="FEFFFF"/>
      </a:lt1>
      <a:dk2>
        <a:srgbClr val="2E364D"/>
      </a:dk2>
      <a:lt2>
        <a:srgbClr val="00D3BF"/>
      </a:lt2>
      <a:accent1>
        <a:srgbClr val="4555A3"/>
      </a:accent1>
      <a:accent2>
        <a:srgbClr val="007379"/>
      </a:accent2>
      <a:accent3>
        <a:srgbClr val="64FFCC"/>
      </a:accent3>
      <a:accent4>
        <a:srgbClr val="FFB3B3"/>
      </a:accent4>
      <a:accent5>
        <a:srgbClr val="D78E93"/>
      </a:accent5>
      <a:accent6>
        <a:srgbClr val="794D5B"/>
      </a:accent6>
      <a:hlink>
        <a:srgbClr val="00D3BF"/>
      </a:hlink>
      <a:folHlink>
        <a:srgbClr val="00D3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Science ppt mal_norsk" id="{6344FF2A-2ABC-5F4E-9255-7AD37DC24F66}" vid="{23F94D3C-3927-3742-96B8-A32B677F88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9492</TotalTime>
  <Words>962</Words>
  <Application>Microsoft Macintosh PowerPoint</Application>
  <PresentationFormat>Widescreen</PresentationFormat>
  <Paragraphs>269</Paragraphs>
  <Slides>24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Office-tema</vt:lpstr>
      <vt:lpstr>Data- og beregningsvitenskap for grønn omstilling  IT-konferansen 2023</vt:lpstr>
      <vt:lpstr>The role of dScience is to.....</vt:lpstr>
      <vt:lpstr>PowerPoint-presentasjon</vt:lpstr>
      <vt:lpstr>The landscape of dScience!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Pia Halvorsen</dc:creator>
  <cp:lastModifiedBy> </cp:lastModifiedBy>
  <cp:revision>207</cp:revision>
  <dcterms:created xsi:type="dcterms:W3CDTF">2020-10-05T12:45:19Z</dcterms:created>
  <dcterms:modified xsi:type="dcterms:W3CDTF">2023-06-08T06:56:25Z</dcterms:modified>
</cp:coreProperties>
</file>