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2" r:id="rId7"/>
    <p:sldId id="261" r:id="rId8"/>
    <p:sldId id="263" r:id="rId9"/>
    <p:sldId id="271" r:id="rId10"/>
    <p:sldId id="269" r:id="rId11"/>
    <p:sldId id="270" r:id="rId12"/>
    <p:sldId id="264" r:id="rId13"/>
    <p:sldId id="267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8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FE481B-B8AD-D705-1626-13F3CAA9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3CAACCB-305F-4CD7-91EB-3B56A1057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97BBA9-BEFD-E0F3-8B6E-717AD42F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2F76E-16E4-2BD2-1286-AA893373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0B22BA-9B74-98B4-51A7-61DBC3A7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95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6F8566-944D-BCBE-F70E-963BD7DF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2242A66-58FE-398E-FBE4-E0584F2C0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CC8396-4A6B-B53B-9600-D6D69A33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195E3A-E73C-32A6-6BDD-458CBA71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F3BE51-5C56-6EB7-5BF6-60670EF1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79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0C7B8C9-8337-A06D-B957-3A145EDFA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C539BA5-0200-48A0-8098-47DE88DB3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A6E1F1-44EB-8CFE-1597-805EEEB9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F41BB3-7108-1921-091B-0483FD6C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5ED245-12F7-0915-F716-542BBE66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22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0C2326-FEEC-A174-76BC-271025F7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53572D-24EB-EAD0-7A83-317FB85E7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84DB94-6915-2A2F-499B-591079B1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0B6857-7F47-C8F6-AB28-617854DE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B40E7D-556B-4DFA-0FFE-3ACF9B6B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37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6DC4FB-BDBE-E6CF-90D0-376C6E27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0EBC49-D9A5-886D-F124-A3DED0184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3EDFFB-D109-D920-A1D9-F0842F96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CF3670-DDBA-FC0F-BC4E-80D4FEC7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10949B-5334-27D9-FA9C-0ADDB342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45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F1B1E7-8C0E-9874-63F5-0F10C687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9B4E64-9ECC-C72D-D241-2322D66F2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443B05-57F4-11EF-6B25-E8A9E904C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4EE0DAB-1634-E5E6-341A-81FE80A5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D147E8B-9A31-1630-DCFB-BE4413D1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0048FC8-4DC5-AABF-E3CF-B13898E4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09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3E5C99-3221-BC1E-3C7D-B171F83F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0460A5F-2E9B-49D5-26E3-6DD74D394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A0A0B0-D6D2-81DD-CB64-6A045208D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C682251-AA81-1532-C758-969A7E5F2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7AA192C-E72B-0690-6390-C10C47952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39DFA17-9428-8436-F0CA-57357463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FD26CEB-9F74-7D05-655A-85E2DF13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E2152A-C09A-AA14-F147-F6421A24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954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E12045-29ED-DAAD-AA16-A7F6EBE9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1D7E612-EE6F-A811-48E9-0EAB555D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44D9086-054C-777A-7757-20D3E473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9BCAC2-32FA-B182-20CB-1C6B840E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967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1FC289E-C6F4-7EA6-9C2B-139019C2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134EA7D-9A99-0AD0-EB8A-7BE8E23D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1E02EC-B02B-8792-7666-28FC36A4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65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961D48-4F41-BD35-E8BF-BD8DC232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ABEF68-EEBE-EEF5-7949-81B2B6C7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D16922F-9A0C-2399-3BB5-D8F5F26D3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EA2D2E6-2495-3210-706B-096A5C8F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1DDC8A-EA06-B5FB-88AF-E60AFACF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41D1E69-D0BD-4468-55EC-29BDF46D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982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BD89E7-9FD0-F2CD-6315-8CABEADC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5714F35-F8C8-1EE7-A0F4-50B87C377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E333CF-1FAD-E785-DD64-F562F7433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7D60E7F-C135-E97D-9382-52882E27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506B0AA-1F32-1D1D-0765-1979125A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A63698C-2A71-E2B9-E3F3-49862D4A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555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6F4E7C1-FD70-9A74-EF56-CA0DF53F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BD399-4CE4-9B90-6EA3-BEA3FC1CB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AE7850-BAFA-A0DF-655A-035AF5A6D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B2FC-0809-4CFB-B9BE-6E0CB6F70AEF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92299E-484B-A1FB-D104-C3ACA8B6A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4712CA-1889-89D7-8817-6C88FA75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6640-C269-42C8-8AFE-DEF7A705E9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49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3D7089-E564-B492-AF0A-3B35AE760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er 5G?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1683D54-9269-359F-8DCE-14C16291D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78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02D662-5D32-A833-5273-8CE1C102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/>
          <a:lstStyle/>
          <a:p>
            <a:pPr algn="ctr"/>
            <a:r>
              <a:rPr lang="nb-NO" dirty="0"/>
              <a:t>Nye 5G-frekvenser under 6 GHz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862815-2C6A-F196-9B2D-111EE78DA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940300"/>
          </a:xfrm>
        </p:spPr>
        <p:txBody>
          <a:bodyPr/>
          <a:lstStyle/>
          <a:p>
            <a:r>
              <a:rPr lang="nb-NO" dirty="0"/>
              <a:t>700 MHz. 80 MHz båndbredde.</a:t>
            </a:r>
          </a:p>
          <a:p>
            <a:pPr lvl="1"/>
            <a:r>
              <a:rPr lang="nb-NO" dirty="0"/>
              <a:t>Lang rekkevidde, typisk for </a:t>
            </a:r>
            <a:r>
              <a:rPr lang="nb-NO" dirty="0" err="1"/>
              <a:t>IoT</a:t>
            </a:r>
            <a:r>
              <a:rPr lang="nb-NO" dirty="0"/>
              <a:t> og steder som er vanskelige å nå</a:t>
            </a:r>
          </a:p>
          <a:p>
            <a:r>
              <a:rPr lang="nb-NO" dirty="0"/>
              <a:t>1500 MHz. 90 MHz båndbredde.</a:t>
            </a:r>
          </a:p>
          <a:p>
            <a:pPr lvl="1"/>
            <a:r>
              <a:rPr lang="nb-NO" dirty="0"/>
              <a:t>Ikke i bruk i Norge i dag. Blir sannsynligvis tatt i bruk i 2024.</a:t>
            </a:r>
          </a:p>
          <a:p>
            <a:r>
              <a:rPr lang="nb-NO" dirty="0"/>
              <a:t>2300 MHz. 100 MHz båndbredde.</a:t>
            </a:r>
          </a:p>
          <a:p>
            <a:pPr lvl="1"/>
            <a:r>
              <a:rPr lang="nb-NO" dirty="0"/>
              <a:t>Ikke i bruk i Norge i dag.</a:t>
            </a:r>
          </a:p>
          <a:p>
            <a:r>
              <a:rPr lang="nb-NO" dirty="0"/>
              <a:t>3400-3800 MHz. 400 MHz båndbredde.</a:t>
            </a:r>
          </a:p>
          <a:p>
            <a:pPr lvl="1"/>
            <a:r>
              <a:rPr lang="nb-NO" dirty="0" err="1"/>
              <a:t>Hovedfrekvensbånd</a:t>
            </a:r>
            <a:r>
              <a:rPr lang="nb-NO" dirty="0"/>
              <a:t> for 5G fremover. </a:t>
            </a:r>
          </a:p>
          <a:p>
            <a:r>
              <a:rPr lang="nb-NO" dirty="0"/>
              <a:t>3800-4200 MHz. 400 MHz båndbredde.</a:t>
            </a:r>
          </a:p>
          <a:p>
            <a:pPr lvl="1"/>
            <a:r>
              <a:rPr lang="nb-NO" dirty="0"/>
              <a:t>Lokale 5G-nett etter søknad. Tilgjengelig fra 2023.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E83A3E8-9E8D-1EDE-F6A4-1FB3EDF280C4}"/>
              </a:ext>
            </a:extLst>
          </p:cNvPr>
          <p:cNvSpPr txBox="1"/>
          <p:nvPr/>
        </p:nvSpPr>
        <p:spPr>
          <a:xfrm>
            <a:off x="7810500" y="3730337"/>
            <a:ext cx="382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1070 MHz </a:t>
            </a:r>
            <a:r>
              <a:rPr lang="nb-NO" sz="3200" dirty="0"/>
              <a:t>til sammen</a:t>
            </a:r>
          </a:p>
        </p:txBody>
      </p:sp>
    </p:spTree>
    <p:extLst>
      <p:ext uri="{BB962C8B-B14F-4D97-AF65-F5344CB8AC3E}">
        <p14:creationId xmlns:p14="http://schemas.microsoft.com/office/powerpoint/2010/main" val="397567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AA94FD-C906-EABD-3AEF-EAEE2BE1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5125"/>
            <a:ext cx="11201400" cy="1325563"/>
          </a:xfrm>
        </p:spPr>
        <p:txBody>
          <a:bodyPr/>
          <a:lstStyle/>
          <a:p>
            <a:pPr algn="ctr"/>
            <a:r>
              <a:rPr lang="nb-NO" dirty="0"/>
              <a:t>Nye 5G-frekvenser over 6 GHz. Millimeterbølger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830FB3-A746-F0C6-B45A-E96AF20DB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Høyere frekvenser har kortere rekkevidde</a:t>
            </a:r>
          </a:p>
          <a:p>
            <a:pPr lvl="1"/>
            <a:r>
              <a:rPr lang="nb-NO" dirty="0"/>
              <a:t>Bruksområdene er sannsynligvis innendørs og steder med mye folk</a:t>
            </a:r>
          </a:p>
          <a:p>
            <a:r>
              <a:rPr lang="nb-NO" dirty="0"/>
              <a:t>26 GHz-båndet. </a:t>
            </a:r>
            <a:r>
              <a:rPr lang="nb-NO" b="1" dirty="0"/>
              <a:t>3250 MHz</a:t>
            </a:r>
            <a:r>
              <a:rPr lang="nb-NO" dirty="0"/>
              <a:t> båndbredde.</a:t>
            </a:r>
          </a:p>
          <a:p>
            <a:pPr lvl="1"/>
            <a:r>
              <a:rPr lang="nb-NO" dirty="0"/>
              <a:t>Tas i bruk i Norge i 2023. </a:t>
            </a:r>
          </a:p>
          <a:p>
            <a:r>
              <a:rPr lang="nb-NO" dirty="0"/>
              <a:t>42 GHz-båndet. </a:t>
            </a:r>
            <a:r>
              <a:rPr lang="nb-NO" b="1" dirty="0"/>
              <a:t>3000 MHz </a:t>
            </a:r>
            <a:r>
              <a:rPr lang="nb-NO" dirty="0"/>
              <a:t>båndbredde.</a:t>
            </a:r>
          </a:p>
          <a:p>
            <a:pPr lvl="1"/>
            <a:r>
              <a:rPr lang="nb-NO" dirty="0"/>
              <a:t>Forventes tatt i bruk etter 2025.</a:t>
            </a:r>
          </a:p>
          <a:p>
            <a:r>
              <a:rPr lang="nb-NO" dirty="0"/>
              <a:t>66-71 GHz. </a:t>
            </a:r>
            <a:r>
              <a:rPr lang="nb-NO" b="1" dirty="0"/>
              <a:t>5000 MHz </a:t>
            </a:r>
            <a:r>
              <a:rPr lang="nb-NO" dirty="0"/>
              <a:t>båndbredde.</a:t>
            </a:r>
          </a:p>
          <a:p>
            <a:pPr lvl="1"/>
            <a:r>
              <a:rPr lang="nb-NO" dirty="0"/>
              <a:t>Åpent for bruk. Men ikke noe utstyr tilgjengelig ennå. Meget lokal bruk.</a:t>
            </a:r>
          </a:p>
        </p:txBody>
      </p:sp>
    </p:spTree>
    <p:extLst>
      <p:ext uri="{BB962C8B-B14F-4D97-AF65-F5344CB8AC3E}">
        <p14:creationId xmlns:p14="http://schemas.microsoft.com/office/powerpoint/2010/main" val="305000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AB6716-8C24-0D4C-DFC3-4C36AAA1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75"/>
            <a:ext cx="10515600" cy="1333501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Massive MIMO (Multiple In Multiple Out)</a:t>
            </a:r>
            <a:br>
              <a:rPr lang="nb-NO" dirty="0"/>
            </a:br>
            <a:r>
              <a:rPr lang="nb-NO" dirty="0"/>
              <a:t>og Beam-forming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D7C111-463D-E4DB-7D54-BCD8B8A36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Antenneteknologi for å utnytte både strøm og frekvenser best mulig</a:t>
            </a:r>
          </a:p>
          <a:p>
            <a:pPr lvl="1"/>
            <a:r>
              <a:rPr lang="nb-NO" dirty="0"/>
              <a:t>Radiosignalene sendes kun til den som skal ha det, ikke i et stort område</a:t>
            </a:r>
          </a:p>
          <a:p>
            <a:pPr lvl="1"/>
            <a:r>
              <a:rPr lang="nb-NO" dirty="0"/>
              <a:t>Samme frekvens kan benyttes fra en antenne til flere mottagere </a:t>
            </a:r>
          </a:p>
          <a:p>
            <a:r>
              <a:rPr lang="nb-NO" dirty="0"/>
              <a:t>En enklere versjon var tilgjengelig i 4G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117E2E-7BB7-78E3-764D-FFAA2F96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2" y="1543161"/>
            <a:ext cx="11273433" cy="527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B99AD7D-42CB-D169-8FBA-0A277DF97D7F}"/>
              </a:ext>
            </a:extLst>
          </p:cNvPr>
          <p:cNvSpPr txBox="1"/>
          <p:nvPr/>
        </p:nvSpPr>
        <p:spPr>
          <a:xfrm>
            <a:off x="8677275" y="1543161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5G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DEE8827-715F-F64D-2AF7-731CA11E9ABD}"/>
              </a:ext>
            </a:extLst>
          </p:cNvPr>
          <p:cNvSpPr txBox="1"/>
          <p:nvPr/>
        </p:nvSpPr>
        <p:spPr>
          <a:xfrm>
            <a:off x="61981" y="6474163"/>
            <a:ext cx="536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©  Paul </a:t>
            </a:r>
            <a:r>
              <a:rPr lang="nb-NO" dirty="0" err="1"/>
              <a:t>Newson</a:t>
            </a:r>
            <a:r>
              <a:rPr lang="nb-NO" dirty="0"/>
              <a:t>, </a:t>
            </a:r>
            <a:r>
              <a:rPr lang="nb-NO" dirty="0" err="1"/>
              <a:t>Hemang</a:t>
            </a:r>
            <a:r>
              <a:rPr lang="nb-NO" dirty="0"/>
              <a:t> </a:t>
            </a:r>
            <a:r>
              <a:rPr lang="nb-NO" dirty="0" err="1"/>
              <a:t>Parekh</a:t>
            </a:r>
            <a:r>
              <a:rPr lang="nb-NO" dirty="0"/>
              <a:t> &amp; Harpinder </a:t>
            </a:r>
            <a:r>
              <a:rPr lang="nb-NO" dirty="0" err="1"/>
              <a:t>Matharu</a:t>
            </a:r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432B08D-F2CF-3594-EFF3-4AB958F65E93}"/>
              </a:ext>
            </a:extLst>
          </p:cNvPr>
          <p:cNvSpPr/>
          <p:nvPr/>
        </p:nvSpPr>
        <p:spPr>
          <a:xfrm>
            <a:off x="5771554" y="1519566"/>
            <a:ext cx="5996583" cy="5241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05B6DE4-0F7B-80AC-AC87-FCD2F216726F}"/>
              </a:ext>
            </a:extLst>
          </p:cNvPr>
          <p:cNvSpPr txBox="1"/>
          <p:nvPr/>
        </p:nvSpPr>
        <p:spPr>
          <a:xfrm>
            <a:off x="2152650" y="1465591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4G</a:t>
            </a:r>
          </a:p>
        </p:txBody>
      </p:sp>
    </p:spTree>
    <p:extLst>
      <p:ext uri="{BB962C8B-B14F-4D97-AF65-F5344CB8AC3E}">
        <p14:creationId xmlns:p14="http://schemas.microsoft.com/office/powerpoint/2010/main" val="5892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  <p:bldP spid="5" grpId="1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7DE21C-43E9-21F2-05D0-7E6CBF1D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5G i UiOs bygninger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636C20-D555-026E-1804-4CD2C1704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Mobildekning er ofte en utfordring i moderne bygninger</a:t>
            </a:r>
          </a:p>
          <a:p>
            <a:pPr lvl="1"/>
            <a:r>
              <a:rPr lang="nb-NO" dirty="0"/>
              <a:t>Stål og moderne glass stenger for radiosignalene</a:t>
            </a:r>
          </a:p>
          <a:p>
            <a:r>
              <a:rPr lang="nb-NO" dirty="0"/>
              <a:t>Løsningen er å ha egne nett og mobilantenner i bygningen</a:t>
            </a:r>
          </a:p>
          <a:p>
            <a:pPr lvl="1"/>
            <a:r>
              <a:rPr lang="nb-NO" dirty="0"/>
              <a:t>Tidligere installerte mobiloperatørene slike nett</a:t>
            </a:r>
          </a:p>
          <a:p>
            <a:pPr lvl="1"/>
            <a:r>
              <a:rPr lang="nb-NO" dirty="0"/>
              <a:t>Nå overlater de det gjerne til bygningseier…..</a:t>
            </a:r>
          </a:p>
          <a:p>
            <a:r>
              <a:rPr lang="nb-NO" dirty="0"/>
              <a:t>Det er relativt enkelt å lage sitt eget 5G-nett</a:t>
            </a:r>
          </a:p>
          <a:p>
            <a:pPr lvl="1"/>
            <a:r>
              <a:rPr lang="nb-NO" dirty="0"/>
              <a:t>Flere leverandører har utstyr og det er ledige frekvenser</a:t>
            </a:r>
          </a:p>
          <a:p>
            <a:pPr lvl="1"/>
            <a:r>
              <a:rPr lang="nb-NO" dirty="0"/>
              <a:t>Men mye vanskeligere å få det tilkoplet det offentlige 5G-nettet</a:t>
            </a:r>
          </a:p>
          <a:p>
            <a:r>
              <a:rPr lang="nb-NO" dirty="0"/>
              <a:t>USIT jobber sammen med SIKT og OUS for å løse dette</a:t>
            </a:r>
          </a:p>
          <a:p>
            <a:r>
              <a:rPr lang="nb-NO" dirty="0"/>
              <a:t>Målet var å ha et internt 5G nett i Life Science bygget</a:t>
            </a:r>
          </a:p>
          <a:p>
            <a:pPr lvl="1"/>
            <a:r>
              <a:rPr lang="nb-NO" dirty="0"/>
              <a:t>Men det blir nok et 4G nett i starten.</a:t>
            </a:r>
          </a:p>
        </p:txBody>
      </p:sp>
      <p:pic>
        <p:nvPicPr>
          <p:cNvPr id="5" name="Bilde 4" descr="Et bilde som inneholder belysning, Takarmatur, lyspære, vegg&#10;&#10;Automatisk generert beskrivelse">
            <a:extLst>
              <a:ext uri="{FF2B5EF4-FFF2-40B4-BE49-F238E27FC236}">
                <a16:creationId xmlns:a16="http://schemas.microsoft.com/office/drawing/2014/main" id="{1CA77DE6-9CBC-B043-3438-40BF16E457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599" y="3595825"/>
            <a:ext cx="3762375" cy="28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defined">
            <a:extLst>
              <a:ext uri="{FF2B5EF4-FFF2-40B4-BE49-F238E27FC236}">
                <a16:creationId xmlns:a16="http://schemas.microsoft.com/office/drawing/2014/main" id="{1416C64B-D9E1-BD81-BED5-73EB0B0F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26" y="0"/>
            <a:ext cx="6310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A3CF998-7F5B-8818-2A41-B2501CE5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                      Telefonene våre har endret seg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5BFA40A-817C-E37D-6581-5A0D8BD47476}"/>
              </a:ext>
            </a:extLst>
          </p:cNvPr>
          <p:cNvSpPr txBox="1"/>
          <p:nvPr/>
        </p:nvSpPr>
        <p:spPr>
          <a:xfrm>
            <a:off x="4023361" y="1429078"/>
            <a:ext cx="753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Og mobiltelefoni brukes i dag til mye mer enn tale.</a:t>
            </a:r>
          </a:p>
        </p:txBody>
      </p:sp>
    </p:spTree>
    <p:extLst>
      <p:ext uri="{BB962C8B-B14F-4D97-AF65-F5344CB8AC3E}">
        <p14:creationId xmlns:p14="http://schemas.microsoft.com/office/powerpoint/2010/main" val="20214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2850A6-B91A-572B-718C-F298F3D4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927"/>
            <a:ext cx="10515600" cy="960189"/>
          </a:xfrm>
        </p:spPr>
        <p:txBody>
          <a:bodyPr/>
          <a:lstStyle/>
          <a:p>
            <a:pPr algn="ctr"/>
            <a:r>
              <a:rPr lang="nb-NO" dirty="0"/>
              <a:t>Utviklingen av mobilkommunikasjon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02AB9E-87B8-4B22-D20E-B4174EF9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8" name="Picture 10" descr="No alt text provided for this image">
            <a:extLst>
              <a:ext uri="{FF2B5EF4-FFF2-40B4-BE49-F238E27FC236}">
                <a16:creationId xmlns:a16="http://schemas.microsoft.com/office/drawing/2014/main" id="{2BEB988A-07DA-F967-13BD-AC57B90C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1" y="1126707"/>
            <a:ext cx="11473092" cy="566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7A0CB8B-873D-731D-439F-79E60D678F21}"/>
              </a:ext>
            </a:extLst>
          </p:cNvPr>
          <p:cNvSpPr/>
          <p:nvPr/>
        </p:nvSpPr>
        <p:spPr>
          <a:xfrm>
            <a:off x="8542283" y="1214973"/>
            <a:ext cx="2982836" cy="1671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D210A08-3A9B-1661-05DA-779259942D76}"/>
              </a:ext>
            </a:extLst>
          </p:cNvPr>
          <p:cNvSpPr/>
          <p:nvPr/>
        </p:nvSpPr>
        <p:spPr>
          <a:xfrm>
            <a:off x="8990549" y="2478340"/>
            <a:ext cx="2086303" cy="123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A35FF9A-CD99-CFDD-1017-E4800E8BBF2A}"/>
              </a:ext>
            </a:extLst>
          </p:cNvPr>
          <p:cNvSpPr/>
          <p:nvPr/>
        </p:nvSpPr>
        <p:spPr>
          <a:xfrm>
            <a:off x="956967" y="5215233"/>
            <a:ext cx="2982836" cy="1528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78C6955-B52C-C523-2DBB-2A02724EDD13}"/>
              </a:ext>
            </a:extLst>
          </p:cNvPr>
          <p:cNvSpPr/>
          <p:nvPr/>
        </p:nvSpPr>
        <p:spPr>
          <a:xfrm>
            <a:off x="1342696" y="2086896"/>
            <a:ext cx="2982836" cy="1528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4743E91-534E-794E-4EC7-580256D485C7}"/>
              </a:ext>
            </a:extLst>
          </p:cNvPr>
          <p:cNvSpPr/>
          <p:nvPr/>
        </p:nvSpPr>
        <p:spPr>
          <a:xfrm>
            <a:off x="4599851" y="4451113"/>
            <a:ext cx="1803576" cy="1528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E9581DA-5690-4EF4-05E8-06719ABF2118}"/>
              </a:ext>
            </a:extLst>
          </p:cNvPr>
          <p:cNvSpPr/>
          <p:nvPr/>
        </p:nvSpPr>
        <p:spPr>
          <a:xfrm>
            <a:off x="5612786" y="1357879"/>
            <a:ext cx="1803576" cy="1528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5A9DD39-A8EB-7C9F-2569-5C55286DF825}"/>
              </a:ext>
            </a:extLst>
          </p:cNvPr>
          <p:cNvSpPr/>
          <p:nvPr/>
        </p:nvSpPr>
        <p:spPr>
          <a:xfrm>
            <a:off x="7571124" y="3754807"/>
            <a:ext cx="4133195" cy="1528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0364962-D7EF-040D-6DBC-EA4A5317E99A}"/>
              </a:ext>
            </a:extLst>
          </p:cNvPr>
          <p:cNvSpPr txBox="1"/>
          <p:nvPr/>
        </p:nvSpPr>
        <p:spPr>
          <a:xfrm>
            <a:off x="9637721" y="6299881"/>
            <a:ext cx="197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© Dr. Chan </a:t>
            </a:r>
            <a:r>
              <a:rPr lang="nb-NO" dirty="0" err="1"/>
              <a:t>Naseeb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13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12BE9DC4-BF34-7580-4B4A-A413EB87D6CC}"/>
              </a:ext>
            </a:extLst>
          </p:cNvPr>
          <p:cNvSpPr txBox="1">
            <a:spLocks/>
          </p:cNvSpPr>
          <p:nvPr/>
        </p:nvSpPr>
        <p:spPr>
          <a:xfrm>
            <a:off x="0" y="260899"/>
            <a:ext cx="12192000" cy="1321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800" dirty="0">
                <a:latin typeface="+mn-lt"/>
              </a:rPr>
              <a:t>Tre viktige bruksområder for 5G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C3B3119-B3A4-90D5-8EF2-C9CA9B7EABE7}"/>
              </a:ext>
            </a:extLst>
          </p:cNvPr>
          <p:cNvSpPr txBox="1">
            <a:spLocks/>
          </p:cNvSpPr>
          <p:nvPr/>
        </p:nvSpPr>
        <p:spPr>
          <a:xfrm>
            <a:off x="1355706" y="1771915"/>
            <a:ext cx="9969411" cy="4721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4000" dirty="0">
                <a:solidFill>
                  <a:prstClr val="black"/>
                </a:solidFill>
              </a:rPr>
              <a:t>Raskere mobilnett med mer kapasitet</a:t>
            </a:r>
          </a:p>
          <a:p>
            <a:pPr lvl="1"/>
            <a:r>
              <a:rPr lang="nb-NO" sz="3600" dirty="0" err="1">
                <a:solidFill>
                  <a:prstClr val="black"/>
                </a:solidFill>
              </a:rPr>
              <a:t>Enhanced</a:t>
            </a:r>
            <a:r>
              <a:rPr lang="nb-NO" sz="3600" dirty="0">
                <a:solidFill>
                  <a:prstClr val="black"/>
                </a:solidFill>
              </a:rPr>
              <a:t> Mobile Broadband</a:t>
            </a:r>
          </a:p>
          <a:p>
            <a:pPr lvl="1"/>
            <a:endParaRPr lang="nb-NO" sz="3600" dirty="0">
              <a:solidFill>
                <a:prstClr val="black"/>
              </a:solidFill>
            </a:endParaRPr>
          </a:p>
          <a:p>
            <a:r>
              <a:rPr lang="nb-NO" sz="4000" dirty="0">
                <a:solidFill>
                  <a:prstClr val="black"/>
                </a:solidFill>
              </a:rPr>
              <a:t>Sikrere og mer pålitelig kommunikasjon</a:t>
            </a:r>
          </a:p>
          <a:p>
            <a:pPr lvl="1"/>
            <a:r>
              <a:rPr lang="nb-NO" sz="3600" dirty="0" err="1">
                <a:solidFill>
                  <a:prstClr val="black"/>
                </a:solidFill>
              </a:rPr>
              <a:t>Mission</a:t>
            </a:r>
            <a:r>
              <a:rPr lang="nb-NO" sz="3600" dirty="0">
                <a:solidFill>
                  <a:prstClr val="black"/>
                </a:solidFill>
              </a:rPr>
              <a:t> Critical Control</a:t>
            </a:r>
          </a:p>
          <a:p>
            <a:pPr lvl="1"/>
            <a:endParaRPr lang="nb-NO" sz="3600" dirty="0">
              <a:solidFill>
                <a:prstClr val="black"/>
              </a:solidFill>
            </a:endParaRPr>
          </a:p>
          <a:p>
            <a:r>
              <a:rPr lang="nb-NO" sz="4000" dirty="0">
                <a:solidFill>
                  <a:prstClr val="black"/>
                </a:solidFill>
              </a:rPr>
              <a:t>Støtte for </a:t>
            </a:r>
            <a:r>
              <a:rPr lang="nb-NO" sz="4000" dirty="0" err="1">
                <a:solidFill>
                  <a:prstClr val="black"/>
                </a:solidFill>
              </a:rPr>
              <a:t>Internet</a:t>
            </a:r>
            <a:r>
              <a:rPr lang="nb-NO" sz="4000" dirty="0">
                <a:solidFill>
                  <a:prstClr val="black"/>
                </a:solidFill>
              </a:rPr>
              <a:t> </a:t>
            </a:r>
            <a:r>
              <a:rPr lang="nb-NO" sz="4000" dirty="0" err="1">
                <a:solidFill>
                  <a:prstClr val="black"/>
                </a:solidFill>
              </a:rPr>
              <a:t>of</a:t>
            </a:r>
            <a:r>
              <a:rPr lang="nb-NO" sz="4000" dirty="0">
                <a:solidFill>
                  <a:prstClr val="black"/>
                </a:solidFill>
              </a:rPr>
              <a:t> Things</a:t>
            </a:r>
          </a:p>
          <a:p>
            <a:pPr lvl="1"/>
            <a:r>
              <a:rPr lang="nb-NO" sz="3600" dirty="0">
                <a:solidFill>
                  <a:prstClr val="black"/>
                </a:solidFill>
              </a:rPr>
              <a:t>Massive </a:t>
            </a:r>
            <a:r>
              <a:rPr lang="nb-NO" sz="3600" dirty="0" err="1">
                <a:solidFill>
                  <a:prstClr val="black"/>
                </a:solidFill>
              </a:rPr>
              <a:t>Internet</a:t>
            </a:r>
            <a:r>
              <a:rPr lang="nb-NO" sz="3600" dirty="0">
                <a:solidFill>
                  <a:prstClr val="black"/>
                </a:solidFill>
              </a:rPr>
              <a:t> </a:t>
            </a:r>
            <a:r>
              <a:rPr lang="nb-NO" sz="3600" dirty="0" err="1">
                <a:solidFill>
                  <a:prstClr val="black"/>
                </a:solidFill>
              </a:rPr>
              <a:t>of</a:t>
            </a:r>
            <a:r>
              <a:rPr lang="nb-NO" sz="3600" dirty="0">
                <a:solidFill>
                  <a:prstClr val="black"/>
                </a:solidFill>
              </a:rPr>
              <a:t> Things (</a:t>
            </a:r>
            <a:r>
              <a:rPr lang="nb-NO" sz="3600" dirty="0" err="1">
                <a:solidFill>
                  <a:prstClr val="black"/>
                </a:solidFill>
              </a:rPr>
              <a:t>IoT</a:t>
            </a:r>
            <a:r>
              <a:rPr lang="nb-NO" sz="3600" dirty="0">
                <a:solidFill>
                  <a:prstClr val="black"/>
                </a:solidFill>
              </a:rPr>
              <a:t>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b-NO" sz="1600" dirty="0"/>
              <a:t> </a:t>
            </a:r>
            <a:endParaRPr lang="nn-NO" sz="1600" dirty="0"/>
          </a:p>
        </p:txBody>
      </p:sp>
      <p:pic>
        <p:nvPicPr>
          <p:cNvPr id="1026" name="Picture 2" descr="5G - Wikipedia">
            <a:extLst>
              <a:ext uri="{FF2B5EF4-FFF2-40B4-BE49-F238E27FC236}">
                <a16:creationId xmlns:a16="http://schemas.microsoft.com/office/drawing/2014/main" id="{45C668C0-68B7-4D76-1528-8901B9EF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69" y="4723106"/>
            <a:ext cx="2847976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1B99A9-634A-121B-6DB9-D17ED761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67A6BC2-57A5-8940-1063-E1341B3B5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22CCD4D-F702-EB30-90DF-3853D77B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1" y="214080"/>
            <a:ext cx="11714845" cy="637375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B5B9C4D0-37BE-7587-A4F0-027E7FCF59FB}"/>
              </a:ext>
            </a:extLst>
          </p:cNvPr>
          <p:cNvSpPr txBox="1"/>
          <p:nvPr/>
        </p:nvSpPr>
        <p:spPr>
          <a:xfrm>
            <a:off x="8890984" y="6199619"/>
            <a:ext cx="290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©</a:t>
            </a:r>
            <a:r>
              <a:rPr lang="nb-NO" sz="1800" b="0" i="0" u="none" strike="noStrike" baseline="0" dirty="0">
                <a:latin typeface="NimbusRomNo9L-Regu"/>
              </a:rPr>
              <a:t>Hector Martin - Qualcomm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287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4G LTE-U Offload 5GHz WiFi">
            <a:extLst>
              <a:ext uri="{FF2B5EF4-FFF2-40B4-BE49-F238E27FC236}">
                <a16:creationId xmlns:a16="http://schemas.microsoft.com/office/drawing/2014/main" id="{7F73209C-5DFE-612C-8A4A-06EA4DF1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303" y="1701381"/>
            <a:ext cx="98896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4G LTE-U Offload 5GHz WiFi">
            <a:extLst>
              <a:ext uri="{FF2B5EF4-FFF2-40B4-BE49-F238E27FC236}">
                <a16:creationId xmlns:a16="http://schemas.microsoft.com/office/drawing/2014/main" id="{10100D0E-5733-EFA4-E1DD-5CF79413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10" y="1707239"/>
            <a:ext cx="98896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4G LTE-U Offload 5GHz WiFi">
            <a:extLst>
              <a:ext uri="{FF2B5EF4-FFF2-40B4-BE49-F238E27FC236}">
                <a16:creationId xmlns:a16="http://schemas.microsoft.com/office/drawing/2014/main" id="{C8552BBB-C487-2E91-0CA6-FF572D96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8" y="1684830"/>
            <a:ext cx="98896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67DF75D-39CE-5A7C-154E-A8114C30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945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Mobilnettverk, de viktigste delene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3C5B7DB-2787-23C7-7B1F-4961818E57EE}"/>
              </a:ext>
            </a:extLst>
          </p:cNvPr>
          <p:cNvSpPr/>
          <p:nvPr/>
        </p:nvSpPr>
        <p:spPr>
          <a:xfrm>
            <a:off x="1634730" y="4842163"/>
            <a:ext cx="2131791" cy="8312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6A3D8C57-CBBF-E788-8DF6-24CF7BFB4584}"/>
              </a:ext>
            </a:extLst>
          </p:cNvPr>
          <p:cNvCxnSpPr/>
          <p:nvPr/>
        </p:nvCxnSpPr>
        <p:spPr>
          <a:xfrm flipH="1">
            <a:off x="1676399" y="5673436"/>
            <a:ext cx="394855" cy="450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4G LTE-U Offload 5GHz WiFi">
            <a:extLst>
              <a:ext uri="{FF2B5EF4-FFF2-40B4-BE49-F238E27FC236}">
                <a16:creationId xmlns:a16="http://schemas.microsoft.com/office/drawing/2014/main" id="{7BEABB08-6606-DC75-0B5A-F6EE14E4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50" y="1690688"/>
            <a:ext cx="98896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95A862BA-4FA3-FE5C-D6B7-FAA00B062EC3}"/>
              </a:ext>
            </a:extLst>
          </p:cNvPr>
          <p:cNvCxnSpPr>
            <a:cxnSpLocks/>
          </p:cNvCxnSpPr>
          <p:nvPr/>
        </p:nvCxnSpPr>
        <p:spPr>
          <a:xfrm>
            <a:off x="1873826" y="2410691"/>
            <a:ext cx="1529774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C96729C3-1F99-3D1A-BAA2-8DF1AB87DCBC}"/>
              </a:ext>
            </a:extLst>
          </p:cNvPr>
          <p:cNvCxnSpPr>
            <a:cxnSpLocks/>
          </p:cNvCxnSpPr>
          <p:nvPr/>
        </p:nvCxnSpPr>
        <p:spPr>
          <a:xfrm flipH="1">
            <a:off x="3214914" y="2958730"/>
            <a:ext cx="841820" cy="188343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1B434749-3A58-9E3B-BEFA-DBFF4D22CB96}"/>
              </a:ext>
            </a:extLst>
          </p:cNvPr>
          <p:cNvCxnSpPr>
            <a:cxnSpLocks/>
          </p:cNvCxnSpPr>
          <p:nvPr/>
        </p:nvCxnSpPr>
        <p:spPr>
          <a:xfrm>
            <a:off x="3326740" y="5673436"/>
            <a:ext cx="323933" cy="450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9899913-04AB-F04A-BDC0-CF4B0F596E58}"/>
              </a:ext>
            </a:extLst>
          </p:cNvPr>
          <p:cNvSpPr txBox="1"/>
          <p:nvPr/>
        </p:nvSpPr>
        <p:spPr>
          <a:xfrm>
            <a:off x="1510904" y="2980096"/>
            <a:ext cx="2255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RAN</a:t>
            </a:r>
          </a:p>
          <a:p>
            <a:pPr algn="ctr"/>
            <a:r>
              <a:rPr lang="nb-NO" dirty="0"/>
              <a:t>Radio Access Network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CFDB52C-0A2A-0BEE-5EFC-725E15AE2B7C}"/>
              </a:ext>
            </a:extLst>
          </p:cNvPr>
          <p:cNvSpPr txBox="1"/>
          <p:nvPr/>
        </p:nvSpPr>
        <p:spPr>
          <a:xfrm>
            <a:off x="1591392" y="4934634"/>
            <a:ext cx="219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MCN</a:t>
            </a:r>
          </a:p>
          <a:p>
            <a:pPr algn="ctr"/>
            <a:r>
              <a:rPr lang="nb-NO" dirty="0"/>
              <a:t>Mobile </a:t>
            </a:r>
            <a:r>
              <a:rPr lang="nb-NO" dirty="0" err="1"/>
              <a:t>Core</a:t>
            </a:r>
            <a:r>
              <a:rPr lang="nb-NO" dirty="0"/>
              <a:t> Network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0653483-CA98-E497-E859-4DC367EEA0C3}"/>
              </a:ext>
            </a:extLst>
          </p:cNvPr>
          <p:cNvSpPr txBox="1"/>
          <p:nvPr/>
        </p:nvSpPr>
        <p:spPr>
          <a:xfrm>
            <a:off x="1243828" y="6069716"/>
            <a:ext cx="10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Internett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796FD38-9F59-2979-DA9C-763F5DD0B3B8}"/>
              </a:ext>
            </a:extLst>
          </p:cNvPr>
          <p:cNvSpPr txBox="1"/>
          <p:nvPr/>
        </p:nvSpPr>
        <p:spPr>
          <a:xfrm>
            <a:off x="3102124" y="6083919"/>
            <a:ext cx="92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Telefoni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FF413C83-A5B4-2FCF-E97D-96814EDB88C0}"/>
              </a:ext>
            </a:extLst>
          </p:cNvPr>
          <p:cNvSpPr txBox="1"/>
          <p:nvPr/>
        </p:nvSpPr>
        <p:spPr>
          <a:xfrm>
            <a:off x="2166614" y="2181204"/>
            <a:ext cx="1048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Tusenvis av </a:t>
            </a:r>
          </a:p>
          <a:p>
            <a:pPr algn="ctr"/>
            <a:r>
              <a:rPr lang="nb-NO" sz="1200" dirty="0"/>
              <a:t>basestasjoner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EC51BCD-4B21-D1BD-96B1-D2F16A797B63}"/>
              </a:ext>
            </a:extLst>
          </p:cNvPr>
          <p:cNvSpPr txBox="1"/>
          <p:nvPr/>
        </p:nvSpPr>
        <p:spPr>
          <a:xfrm>
            <a:off x="1609041" y="1246056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1G, 2G, 3G og 4G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AF32901-8960-C4DC-BA17-47F871F70D3D}"/>
              </a:ext>
            </a:extLst>
          </p:cNvPr>
          <p:cNvSpPr txBox="1"/>
          <p:nvPr/>
        </p:nvSpPr>
        <p:spPr>
          <a:xfrm>
            <a:off x="8619441" y="124109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5G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246007C-F8DB-F693-DCD4-726340EC3D68}"/>
              </a:ext>
            </a:extLst>
          </p:cNvPr>
          <p:cNvSpPr/>
          <p:nvPr/>
        </p:nvSpPr>
        <p:spPr>
          <a:xfrm>
            <a:off x="7896170" y="4842163"/>
            <a:ext cx="2131791" cy="8312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0BC0B757-EDEA-B597-63A3-9BF0306E2F69}"/>
              </a:ext>
            </a:extLst>
          </p:cNvPr>
          <p:cNvCxnSpPr/>
          <p:nvPr/>
        </p:nvCxnSpPr>
        <p:spPr>
          <a:xfrm flipH="1">
            <a:off x="7937839" y="5673436"/>
            <a:ext cx="394855" cy="450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" descr="4G LTE-U Offload 5GHz WiFi">
            <a:extLst>
              <a:ext uri="{FF2B5EF4-FFF2-40B4-BE49-F238E27FC236}">
                <a16:creationId xmlns:a16="http://schemas.microsoft.com/office/drawing/2014/main" id="{EA1B7306-52F4-58E3-F75E-15DE3224F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90" y="1690688"/>
            <a:ext cx="98896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4G LTE-U Offload 5GHz WiFi">
            <a:extLst>
              <a:ext uri="{FF2B5EF4-FFF2-40B4-BE49-F238E27FC236}">
                <a16:creationId xmlns:a16="http://schemas.microsoft.com/office/drawing/2014/main" id="{17B4E635-9148-C438-A01E-B505EFCB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690" y="1690688"/>
            <a:ext cx="98896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EBB9F3F2-EB04-FB7A-211C-16EA653370E6}"/>
              </a:ext>
            </a:extLst>
          </p:cNvPr>
          <p:cNvCxnSpPr>
            <a:cxnSpLocks/>
            <a:endCxn id="37" idx="3"/>
          </p:cNvCxnSpPr>
          <p:nvPr/>
        </p:nvCxnSpPr>
        <p:spPr>
          <a:xfrm>
            <a:off x="8332694" y="2410691"/>
            <a:ext cx="1143660" cy="1346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0EFD16C9-C6FE-4BEB-1282-2765437C04AB}"/>
              </a:ext>
            </a:extLst>
          </p:cNvPr>
          <p:cNvCxnSpPr>
            <a:cxnSpLocks/>
          </p:cNvCxnSpPr>
          <p:nvPr/>
        </p:nvCxnSpPr>
        <p:spPr>
          <a:xfrm>
            <a:off x="7993258" y="4101730"/>
            <a:ext cx="438068" cy="74043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BA6BBF74-2A46-60FC-76F2-93AA8D4320CD}"/>
              </a:ext>
            </a:extLst>
          </p:cNvPr>
          <p:cNvCxnSpPr>
            <a:cxnSpLocks/>
          </p:cNvCxnSpPr>
          <p:nvPr/>
        </p:nvCxnSpPr>
        <p:spPr>
          <a:xfrm flipH="1">
            <a:off x="9476354" y="4101730"/>
            <a:ext cx="551607" cy="74043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FCA9F823-E0B0-7578-8416-57E95B1D1484}"/>
              </a:ext>
            </a:extLst>
          </p:cNvPr>
          <p:cNvCxnSpPr>
            <a:cxnSpLocks/>
          </p:cNvCxnSpPr>
          <p:nvPr/>
        </p:nvCxnSpPr>
        <p:spPr>
          <a:xfrm>
            <a:off x="9588180" y="5673436"/>
            <a:ext cx="323933" cy="450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8D1F2063-0804-3298-7B26-865D42C6604C}"/>
              </a:ext>
            </a:extLst>
          </p:cNvPr>
          <p:cNvSpPr txBox="1"/>
          <p:nvPr/>
        </p:nvSpPr>
        <p:spPr>
          <a:xfrm>
            <a:off x="7772344" y="2716741"/>
            <a:ext cx="2255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RAN</a:t>
            </a:r>
          </a:p>
          <a:p>
            <a:pPr algn="ctr"/>
            <a:r>
              <a:rPr lang="nb-NO" dirty="0"/>
              <a:t>Radio Access Network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9E72BBE5-E020-9199-2843-A5BCCF7F712B}"/>
              </a:ext>
            </a:extLst>
          </p:cNvPr>
          <p:cNvSpPr txBox="1"/>
          <p:nvPr/>
        </p:nvSpPr>
        <p:spPr>
          <a:xfrm>
            <a:off x="7852832" y="4934634"/>
            <a:ext cx="219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MCN</a:t>
            </a:r>
          </a:p>
          <a:p>
            <a:pPr algn="ctr"/>
            <a:r>
              <a:rPr lang="nb-NO" dirty="0"/>
              <a:t>Mobile </a:t>
            </a:r>
            <a:r>
              <a:rPr lang="nb-NO" dirty="0" err="1"/>
              <a:t>Core</a:t>
            </a:r>
            <a:r>
              <a:rPr lang="nb-NO" dirty="0"/>
              <a:t> Network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6A2C6855-2CA1-332D-1045-FCEB1EAEE664}"/>
              </a:ext>
            </a:extLst>
          </p:cNvPr>
          <p:cNvSpPr txBox="1"/>
          <p:nvPr/>
        </p:nvSpPr>
        <p:spPr>
          <a:xfrm>
            <a:off x="7680943" y="6123708"/>
            <a:ext cx="10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Internett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1BDBFFDA-D5E5-57F4-507B-03F650C4F9A9}"/>
              </a:ext>
            </a:extLst>
          </p:cNvPr>
          <p:cNvSpPr txBox="1"/>
          <p:nvPr/>
        </p:nvSpPr>
        <p:spPr>
          <a:xfrm>
            <a:off x="9451987" y="6110589"/>
            <a:ext cx="92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Telefoni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E4842381-A1BD-506D-C918-AF890B0801EA}"/>
              </a:ext>
            </a:extLst>
          </p:cNvPr>
          <p:cNvSpPr txBox="1"/>
          <p:nvPr/>
        </p:nvSpPr>
        <p:spPr>
          <a:xfrm>
            <a:off x="8431326" y="2181204"/>
            <a:ext cx="104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Tusenvis av </a:t>
            </a:r>
          </a:p>
          <a:p>
            <a:pPr algn="ctr"/>
            <a:r>
              <a:rPr lang="nb-NO" sz="1200" dirty="0"/>
              <a:t>basestasjoner</a:t>
            </a:r>
            <a:endParaRPr lang="nb-NO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F8B59FD5-10F6-8F37-3BC6-D15CDD28A8CD}"/>
              </a:ext>
            </a:extLst>
          </p:cNvPr>
          <p:cNvSpPr/>
          <p:nvPr/>
        </p:nvSpPr>
        <p:spPr>
          <a:xfrm>
            <a:off x="7004290" y="3399937"/>
            <a:ext cx="1427036" cy="7017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3" name="Picture 2" descr="4G LTE-U Offload 5GHz WiFi">
            <a:extLst>
              <a:ext uri="{FF2B5EF4-FFF2-40B4-BE49-F238E27FC236}">
                <a16:creationId xmlns:a16="http://schemas.microsoft.com/office/drawing/2014/main" id="{ACC4F846-D573-1697-58AB-0029C8C7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" y="1690688"/>
            <a:ext cx="98896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4G LTE-U Offload 5GHz WiFi">
            <a:extLst>
              <a:ext uri="{FF2B5EF4-FFF2-40B4-BE49-F238E27FC236}">
                <a16:creationId xmlns:a16="http://schemas.microsoft.com/office/drawing/2014/main" id="{C8AE8628-8775-943F-145E-42DDD11A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0" y="1690688"/>
            <a:ext cx="98896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58622245-8596-180C-20E4-2D469BC37092}"/>
              </a:ext>
            </a:extLst>
          </p:cNvPr>
          <p:cNvCxnSpPr>
            <a:cxnSpLocks/>
          </p:cNvCxnSpPr>
          <p:nvPr/>
        </p:nvCxnSpPr>
        <p:spPr>
          <a:xfrm>
            <a:off x="1237334" y="2901208"/>
            <a:ext cx="932552" cy="19409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Rett pilkobling 43">
            <a:extLst>
              <a:ext uri="{FF2B5EF4-FFF2-40B4-BE49-F238E27FC236}">
                <a16:creationId xmlns:a16="http://schemas.microsoft.com/office/drawing/2014/main" id="{AF398268-3280-1202-380A-760B62FE8F30}"/>
              </a:ext>
            </a:extLst>
          </p:cNvPr>
          <p:cNvCxnSpPr>
            <a:cxnSpLocks/>
          </p:cNvCxnSpPr>
          <p:nvPr/>
        </p:nvCxnSpPr>
        <p:spPr>
          <a:xfrm>
            <a:off x="596624" y="2901208"/>
            <a:ext cx="1324959" cy="195798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Rett pilkobling 45">
            <a:extLst>
              <a:ext uri="{FF2B5EF4-FFF2-40B4-BE49-F238E27FC236}">
                <a16:creationId xmlns:a16="http://schemas.microsoft.com/office/drawing/2014/main" id="{7B09FA1B-CF73-913F-F30C-0F31373598B7}"/>
              </a:ext>
            </a:extLst>
          </p:cNvPr>
          <p:cNvCxnSpPr>
            <a:cxnSpLocks/>
          </p:cNvCxnSpPr>
          <p:nvPr/>
        </p:nvCxnSpPr>
        <p:spPr>
          <a:xfrm flipH="1">
            <a:off x="3427506" y="2901208"/>
            <a:ext cx="1336419" cy="19409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Rektangel 49">
            <a:extLst>
              <a:ext uri="{FF2B5EF4-FFF2-40B4-BE49-F238E27FC236}">
                <a16:creationId xmlns:a16="http://schemas.microsoft.com/office/drawing/2014/main" id="{5CD8CA99-6ABB-2972-5C95-385178A41E76}"/>
              </a:ext>
            </a:extLst>
          </p:cNvPr>
          <p:cNvSpPr/>
          <p:nvPr/>
        </p:nvSpPr>
        <p:spPr>
          <a:xfrm>
            <a:off x="9718554" y="3399937"/>
            <a:ext cx="1370360" cy="7017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2" name="Rett pilkobling 51">
            <a:extLst>
              <a:ext uri="{FF2B5EF4-FFF2-40B4-BE49-F238E27FC236}">
                <a16:creationId xmlns:a16="http://schemas.microsoft.com/office/drawing/2014/main" id="{F1637948-B097-33C4-4AC4-041981FA0BC0}"/>
              </a:ext>
            </a:extLst>
          </p:cNvPr>
          <p:cNvCxnSpPr>
            <a:cxnSpLocks/>
          </p:cNvCxnSpPr>
          <p:nvPr/>
        </p:nvCxnSpPr>
        <p:spPr>
          <a:xfrm flipH="1">
            <a:off x="10596527" y="2853519"/>
            <a:ext cx="366839" cy="54641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Rett pilkobling 53">
            <a:extLst>
              <a:ext uri="{FF2B5EF4-FFF2-40B4-BE49-F238E27FC236}">
                <a16:creationId xmlns:a16="http://schemas.microsoft.com/office/drawing/2014/main" id="{6ABD9F2D-C07D-0A23-1550-0E93F35DFF72}"/>
              </a:ext>
            </a:extLst>
          </p:cNvPr>
          <p:cNvCxnSpPr>
            <a:cxnSpLocks/>
          </p:cNvCxnSpPr>
          <p:nvPr/>
        </p:nvCxnSpPr>
        <p:spPr>
          <a:xfrm flipH="1">
            <a:off x="10052537" y="2854287"/>
            <a:ext cx="265782" cy="53495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4D112C78-0569-3E9F-2508-91F3FB279B7D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7521251" y="2904894"/>
            <a:ext cx="196557" cy="49504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Rett pilkobling 58">
            <a:extLst>
              <a:ext uri="{FF2B5EF4-FFF2-40B4-BE49-F238E27FC236}">
                <a16:creationId xmlns:a16="http://schemas.microsoft.com/office/drawing/2014/main" id="{57F8329E-10B6-E0C4-3BAD-38D31E0B508C}"/>
              </a:ext>
            </a:extLst>
          </p:cNvPr>
          <p:cNvCxnSpPr>
            <a:cxnSpLocks/>
          </p:cNvCxnSpPr>
          <p:nvPr/>
        </p:nvCxnSpPr>
        <p:spPr>
          <a:xfrm>
            <a:off x="6849268" y="2901208"/>
            <a:ext cx="632718" cy="50232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01608ABE-C262-957C-9A31-8C96703A0051}"/>
              </a:ext>
            </a:extLst>
          </p:cNvPr>
          <p:cNvSpPr txBox="1"/>
          <p:nvPr/>
        </p:nvSpPr>
        <p:spPr>
          <a:xfrm>
            <a:off x="7048512" y="3387160"/>
            <a:ext cx="13828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/>
              <a:t>MEC</a:t>
            </a:r>
          </a:p>
          <a:p>
            <a:pPr algn="ctr"/>
            <a:r>
              <a:rPr lang="nb-NO" sz="1400" dirty="0" err="1"/>
              <a:t>Multi</a:t>
            </a:r>
            <a:r>
              <a:rPr lang="nb-NO" sz="1400" dirty="0"/>
              <a:t>-Access</a:t>
            </a:r>
          </a:p>
          <a:p>
            <a:pPr algn="ctr"/>
            <a:r>
              <a:rPr lang="nb-NO" sz="1400" dirty="0"/>
              <a:t>Edge Computing</a:t>
            </a:r>
          </a:p>
        </p:txBody>
      </p:sp>
      <p:sp>
        <p:nvSpPr>
          <p:cNvPr id="3078" name="TekstSylinder 3077">
            <a:extLst>
              <a:ext uri="{FF2B5EF4-FFF2-40B4-BE49-F238E27FC236}">
                <a16:creationId xmlns:a16="http://schemas.microsoft.com/office/drawing/2014/main" id="{D0DA8083-9164-EFB9-90D0-D104EB686A75}"/>
              </a:ext>
            </a:extLst>
          </p:cNvPr>
          <p:cNvSpPr txBox="1"/>
          <p:nvPr/>
        </p:nvSpPr>
        <p:spPr>
          <a:xfrm>
            <a:off x="9748821" y="3386462"/>
            <a:ext cx="13828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/>
              <a:t>MEC</a:t>
            </a:r>
          </a:p>
          <a:p>
            <a:pPr algn="ctr"/>
            <a:r>
              <a:rPr lang="nb-NO" sz="1400" dirty="0" err="1"/>
              <a:t>Multi</a:t>
            </a:r>
            <a:r>
              <a:rPr lang="nb-NO" sz="1400" dirty="0"/>
              <a:t>-Access</a:t>
            </a:r>
          </a:p>
          <a:p>
            <a:pPr algn="ctr"/>
            <a:r>
              <a:rPr lang="nb-NO" sz="1400" dirty="0"/>
              <a:t>Edge Computing</a:t>
            </a:r>
          </a:p>
        </p:txBody>
      </p:sp>
      <p:cxnSp>
        <p:nvCxnSpPr>
          <p:cNvPr id="3079" name="Rett pilkobling 3078">
            <a:extLst>
              <a:ext uri="{FF2B5EF4-FFF2-40B4-BE49-F238E27FC236}">
                <a16:creationId xmlns:a16="http://schemas.microsoft.com/office/drawing/2014/main" id="{D1463593-F0A4-6998-9481-8FB6D00D4313}"/>
              </a:ext>
            </a:extLst>
          </p:cNvPr>
          <p:cNvCxnSpPr/>
          <p:nvPr/>
        </p:nvCxnSpPr>
        <p:spPr>
          <a:xfrm flipH="1">
            <a:off x="6777101" y="4101730"/>
            <a:ext cx="394855" cy="450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80" name="TekstSylinder 3079">
            <a:extLst>
              <a:ext uri="{FF2B5EF4-FFF2-40B4-BE49-F238E27FC236}">
                <a16:creationId xmlns:a16="http://schemas.microsoft.com/office/drawing/2014/main" id="{45D160C8-D789-93A9-9B3C-C152568848BA}"/>
              </a:ext>
            </a:extLst>
          </p:cNvPr>
          <p:cNvSpPr txBox="1"/>
          <p:nvPr/>
        </p:nvSpPr>
        <p:spPr>
          <a:xfrm>
            <a:off x="6339898" y="4454691"/>
            <a:ext cx="10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Internett</a:t>
            </a:r>
          </a:p>
        </p:txBody>
      </p:sp>
      <p:cxnSp>
        <p:nvCxnSpPr>
          <p:cNvPr id="3081" name="Rett pilkobling 3080">
            <a:extLst>
              <a:ext uri="{FF2B5EF4-FFF2-40B4-BE49-F238E27FC236}">
                <a16:creationId xmlns:a16="http://schemas.microsoft.com/office/drawing/2014/main" id="{BEEAF546-EEF1-5D82-1F5E-DF51A3884074}"/>
              </a:ext>
            </a:extLst>
          </p:cNvPr>
          <p:cNvCxnSpPr>
            <a:cxnSpLocks/>
          </p:cNvCxnSpPr>
          <p:nvPr/>
        </p:nvCxnSpPr>
        <p:spPr>
          <a:xfrm>
            <a:off x="10913158" y="4101730"/>
            <a:ext cx="402031" cy="450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82" name="TekstSylinder 3081">
            <a:extLst>
              <a:ext uri="{FF2B5EF4-FFF2-40B4-BE49-F238E27FC236}">
                <a16:creationId xmlns:a16="http://schemas.microsoft.com/office/drawing/2014/main" id="{52895E45-B326-BF84-F6F5-8371F237E40C}"/>
              </a:ext>
            </a:extLst>
          </p:cNvPr>
          <p:cNvSpPr txBox="1"/>
          <p:nvPr/>
        </p:nvSpPr>
        <p:spPr>
          <a:xfrm>
            <a:off x="10894130" y="4489864"/>
            <a:ext cx="10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Internett</a:t>
            </a:r>
          </a:p>
        </p:txBody>
      </p:sp>
      <p:cxnSp>
        <p:nvCxnSpPr>
          <p:cNvPr id="3084" name="Rett pilkobling 3083">
            <a:extLst>
              <a:ext uri="{FF2B5EF4-FFF2-40B4-BE49-F238E27FC236}">
                <a16:creationId xmlns:a16="http://schemas.microsoft.com/office/drawing/2014/main" id="{A9457DB6-AE18-0610-8905-79F47F8FA97C}"/>
              </a:ext>
            </a:extLst>
          </p:cNvPr>
          <p:cNvCxnSpPr>
            <a:cxnSpLocks/>
            <a:stCxn id="61" idx="3"/>
            <a:endCxn id="50" idx="1"/>
          </p:cNvCxnSpPr>
          <p:nvPr/>
        </p:nvCxnSpPr>
        <p:spPr>
          <a:xfrm flipV="1">
            <a:off x="8431326" y="3750834"/>
            <a:ext cx="1287228" cy="565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87" name="TekstSylinder 3086">
            <a:extLst>
              <a:ext uri="{FF2B5EF4-FFF2-40B4-BE49-F238E27FC236}">
                <a16:creationId xmlns:a16="http://schemas.microsoft.com/office/drawing/2014/main" id="{7C4C164D-2A40-2D0E-692F-628D207D8F46}"/>
              </a:ext>
            </a:extLst>
          </p:cNvPr>
          <p:cNvSpPr txBox="1"/>
          <p:nvPr/>
        </p:nvSpPr>
        <p:spPr>
          <a:xfrm>
            <a:off x="4254162" y="5015850"/>
            <a:ext cx="3194314" cy="120032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5G flytter kontroll og</a:t>
            </a:r>
          </a:p>
          <a:p>
            <a:r>
              <a:rPr lang="nb-NO" dirty="0"/>
              <a:t>tjenester nærmere «brukeren»</a:t>
            </a:r>
          </a:p>
          <a:p>
            <a:r>
              <a:rPr lang="nb-NO" dirty="0"/>
              <a:t>Det gir mindre forsinkelse</a:t>
            </a:r>
          </a:p>
          <a:p>
            <a:r>
              <a:rPr lang="nb-NO" dirty="0"/>
              <a:t>Og større redundans.</a:t>
            </a:r>
          </a:p>
        </p:txBody>
      </p:sp>
    </p:spTree>
    <p:extLst>
      <p:ext uri="{BB962C8B-B14F-4D97-AF65-F5344CB8AC3E}">
        <p14:creationId xmlns:p14="http://schemas.microsoft.com/office/powerpoint/2010/main" val="260593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33" grpId="0"/>
      <p:bldP spid="34" grpId="0"/>
      <p:bldP spid="35" grpId="0"/>
      <p:bldP spid="36" grpId="0"/>
      <p:bldP spid="37" grpId="0"/>
      <p:bldP spid="38" grpId="0" animBg="1"/>
      <p:bldP spid="50" grpId="0" animBg="1"/>
      <p:bldP spid="61" grpId="0"/>
      <p:bldP spid="3078" grpId="0"/>
      <p:bldP spid="3080" grpId="0"/>
      <p:bldP spid="3082" grpId="0"/>
      <p:bldP spid="30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5FDB5C-2C67-D6D9-BF10-FF5FCD71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839"/>
          </a:xfrm>
        </p:spPr>
        <p:txBody>
          <a:bodyPr/>
          <a:lstStyle/>
          <a:p>
            <a:pPr algn="ctr"/>
            <a:r>
              <a:rPr lang="nb-NO" dirty="0"/>
              <a:t>5G NR (New Radio)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F877E0-DF6A-D52D-D801-C4E328314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/>
          <a:lstStyle/>
          <a:p>
            <a:r>
              <a:rPr lang="nb-NO" dirty="0"/>
              <a:t>Viktig del av 5G standarden</a:t>
            </a:r>
          </a:p>
          <a:p>
            <a:pPr lvl="1"/>
            <a:r>
              <a:rPr lang="nb-NO" dirty="0"/>
              <a:t>Nye frekvenser</a:t>
            </a:r>
          </a:p>
          <a:p>
            <a:pPr lvl="1"/>
            <a:r>
              <a:rPr lang="nb-NO" dirty="0"/>
              <a:t>Massive MIMO-antenner</a:t>
            </a:r>
          </a:p>
          <a:p>
            <a:pPr lvl="1"/>
            <a:r>
              <a:rPr lang="nb-NO" dirty="0"/>
              <a:t>Beam-forming</a:t>
            </a:r>
          </a:p>
          <a:p>
            <a:pPr lvl="1"/>
            <a:r>
              <a:rPr lang="nb-NO" dirty="0"/>
              <a:t>Sameksistens med 4G</a:t>
            </a:r>
          </a:p>
          <a:p>
            <a:pPr lvl="2"/>
            <a:r>
              <a:rPr lang="nb-NO" dirty="0"/>
              <a:t>Gjør det lettere å oppgradere fra 4G til 5G</a:t>
            </a:r>
          </a:p>
          <a:p>
            <a:pPr lvl="1"/>
            <a:r>
              <a:rPr lang="nb-NO" dirty="0" err="1"/>
              <a:t>Slicing</a:t>
            </a:r>
            <a:endParaRPr lang="nb-NO" dirty="0"/>
          </a:p>
          <a:p>
            <a:pPr lvl="2"/>
            <a:r>
              <a:rPr lang="nb-NO" dirty="0"/>
              <a:t>Garantert båndbredde til en brukergruppe</a:t>
            </a:r>
          </a:p>
        </p:txBody>
      </p:sp>
    </p:spTree>
    <p:extLst>
      <p:ext uri="{BB962C8B-B14F-4D97-AF65-F5344CB8AC3E}">
        <p14:creationId xmlns:p14="http://schemas.microsoft.com/office/powerpoint/2010/main" val="890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C5ED8F-182F-3E96-538D-B2357D9B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Frekvensbånd og båndbredde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E3AB14-9CDB-92FA-F9D7-0A5AE994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11166764" cy="4351338"/>
          </a:xfrm>
        </p:spPr>
        <p:txBody>
          <a:bodyPr/>
          <a:lstStyle/>
          <a:p>
            <a:r>
              <a:rPr lang="nb-NO" dirty="0"/>
              <a:t>Et </a:t>
            </a:r>
            <a:r>
              <a:rPr lang="nb-NO" b="1" dirty="0"/>
              <a:t>frekvensbånd</a:t>
            </a:r>
            <a:r>
              <a:rPr lang="nb-NO" dirty="0"/>
              <a:t> er en del av radiospektret</a:t>
            </a:r>
          </a:p>
          <a:p>
            <a:pPr lvl="1"/>
            <a:r>
              <a:rPr lang="nb-NO" dirty="0"/>
              <a:t>F.eks. fra 450 MHz til 460 MHz, et frekvensbånd med en </a:t>
            </a:r>
            <a:r>
              <a:rPr lang="nb-NO" b="1" dirty="0"/>
              <a:t>bredde</a:t>
            </a:r>
            <a:r>
              <a:rPr lang="nb-NO" dirty="0"/>
              <a:t> på 10 MHz</a:t>
            </a:r>
          </a:p>
          <a:p>
            <a:pPr lvl="1"/>
            <a:r>
              <a:rPr lang="nb-NO" dirty="0"/>
              <a:t>Bredden på frekvensbåndet betyr noe for hvor mye data som kan sendes</a:t>
            </a:r>
          </a:p>
          <a:p>
            <a:pPr lvl="1"/>
            <a:r>
              <a:rPr lang="nb-NO" dirty="0"/>
              <a:t>1 MHz bredde gir om lag 17 Mb/s datakapasitet med 5G-teknologi</a:t>
            </a:r>
          </a:p>
          <a:p>
            <a:pPr lvl="1"/>
            <a:r>
              <a:rPr lang="nb-NO" dirty="0"/>
              <a:t>Dette er opprinnelsen for ordet </a:t>
            </a:r>
            <a:r>
              <a:rPr lang="nb-NO" b="1" dirty="0"/>
              <a:t>båndbredde</a:t>
            </a:r>
          </a:p>
          <a:p>
            <a:r>
              <a:rPr lang="nb-NO" dirty="0"/>
              <a:t>Det er mange frekvensbånd i bruk til mobiltelefoni, og flere blir det</a:t>
            </a:r>
          </a:p>
          <a:p>
            <a:pPr lvl="1"/>
            <a:r>
              <a:rPr lang="nb-NO" dirty="0"/>
              <a:t>Noen er egnet for å dekke et stort område</a:t>
            </a:r>
          </a:p>
          <a:p>
            <a:pPr lvl="1"/>
            <a:r>
              <a:rPr lang="nb-NO" dirty="0"/>
              <a:t>Andre er egnet for stor kapasitet på et lite område</a:t>
            </a:r>
          </a:p>
          <a:p>
            <a:r>
              <a:rPr lang="nb-NO" dirty="0"/>
              <a:t>Hver mobiloperatør kjøper rettighetene for et frekvensbånd</a:t>
            </a:r>
          </a:p>
          <a:p>
            <a:pPr lvl="1"/>
            <a:r>
              <a:rPr lang="nb-NO" dirty="0"/>
              <a:t>Og må dele opp det i mindre biter i nettet sitt.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329890-6559-1626-7B6E-D51A504DD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690688"/>
            <a:ext cx="11087906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5F80C80-29D2-9491-0867-B1AC7F836330}"/>
              </a:ext>
            </a:extLst>
          </p:cNvPr>
          <p:cNvSpPr/>
          <p:nvPr/>
        </p:nvSpPr>
        <p:spPr>
          <a:xfrm>
            <a:off x="265894" y="1276350"/>
            <a:ext cx="11649881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8A8D431-B0A7-0C6D-27EF-AE091D7A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665" y="1276350"/>
            <a:ext cx="7800634" cy="551102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0040193" y="6057662"/>
            <a:ext cx="14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© Sectron.EU</a:t>
            </a:r>
          </a:p>
        </p:txBody>
      </p:sp>
    </p:spTree>
    <p:extLst>
      <p:ext uri="{BB962C8B-B14F-4D97-AF65-F5344CB8AC3E}">
        <p14:creationId xmlns:p14="http://schemas.microsoft.com/office/powerpoint/2010/main" val="33623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4C4475-9AE8-463F-5D1E-CFA14EFB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Eksisterende frekvensbånd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8AEB14-B0CA-1AD3-9E43-CF1675A53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49"/>
            <a:ext cx="10515600" cy="5102225"/>
          </a:xfrm>
        </p:spPr>
        <p:txBody>
          <a:bodyPr>
            <a:normAutofit lnSpcReduction="10000"/>
          </a:bodyPr>
          <a:lstStyle/>
          <a:p>
            <a:r>
              <a:rPr lang="nb-NO" dirty="0"/>
              <a:t>450 MHz. 10 MHz båndbredde. </a:t>
            </a:r>
          </a:p>
          <a:p>
            <a:pPr lvl="1"/>
            <a:r>
              <a:rPr lang="nb-NO" dirty="0"/>
              <a:t>Historisk nett fra NMT. Brukes av Lyse/ICE.</a:t>
            </a:r>
          </a:p>
          <a:p>
            <a:r>
              <a:rPr lang="nb-NO" dirty="0"/>
              <a:t>800 MHz. 60 MHz båndbredde.</a:t>
            </a:r>
          </a:p>
          <a:p>
            <a:pPr lvl="1"/>
            <a:r>
              <a:rPr lang="nb-NO" dirty="0"/>
              <a:t>4G. Gir god dekning.</a:t>
            </a:r>
          </a:p>
          <a:p>
            <a:r>
              <a:rPr lang="nb-NO" dirty="0"/>
              <a:t>900 MHz. 70 MHz båndbredde.</a:t>
            </a:r>
          </a:p>
          <a:p>
            <a:pPr lvl="1"/>
            <a:r>
              <a:rPr lang="nb-NO" dirty="0"/>
              <a:t>2G og 4G. Gir også god dekning.</a:t>
            </a:r>
          </a:p>
          <a:p>
            <a:r>
              <a:rPr lang="nb-NO" dirty="0"/>
              <a:t>1800 MHz. 150 MHz båndbredde.</a:t>
            </a:r>
          </a:p>
          <a:p>
            <a:pPr lvl="1"/>
            <a:r>
              <a:rPr lang="nb-NO" dirty="0"/>
              <a:t>4G. Kapasitetsbånd.</a:t>
            </a:r>
          </a:p>
          <a:p>
            <a:r>
              <a:rPr lang="nb-NO" dirty="0"/>
              <a:t>2100 MHz. 120 MHz båndbredde.</a:t>
            </a:r>
          </a:p>
          <a:p>
            <a:pPr lvl="1"/>
            <a:r>
              <a:rPr lang="nb-NO" dirty="0"/>
              <a:t>4G. Kapasitetsbånd. Brukes også til 5G.</a:t>
            </a:r>
          </a:p>
          <a:p>
            <a:r>
              <a:rPr lang="nb-NO" dirty="0"/>
              <a:t>2600 MHz. 140 MHz båndbredde.</a:t>
            </a:r>
          </a:p>
          <a:p>
            <a:pPr lvl="1"/>
            <a:r>
              <a:rPr lang="nb-NO" dirty="0"/>
              <a:t>4G. Kapasitetsbånd. Brukes også til 5G.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5C9B69B-2E35-62BC-7B72-2F3AF59E7475}"/>
              </a:ext>
            </a:extLst>
          </p:cNvPr>
          <p:cNvSpPr txBox="1"/>
          <p:nvPr/>
        </p:nvSpPr>
        <p:spPr>
          <a:xfrm>
            <a:off x="7581900" y="3649373"/>
            <a:ext cx="3619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550 MHz </a:t>
            </a:r>
            <a:r>
              <a:rPr lang="nb-NO" sz="3200" dirty="0"/>
              <a:t>til sammen</a:t>
            </a:r>
          </a:p>
        </p:txBody>
      </p:sp>
    </p:spTree>
    <p:extLst>
      <p:ext uri="{BB962C8B-B14F-4D97-AF65-F5344CB8AC3E}">
        <p14:creationId xmlns:p14="http://schemas.microsoft.com/office/powerpoint/2010/main" val="13258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713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NimbusRomNo9L-Regu</vt:lpstr>
      <vt:lpstr>Office-tema</vt:lpstr>
      <vt:lpstr>Hva er 5G?</vt:lpstr>
      <vt:lpstr>                      Telefonene våre har endret seg</vt:lpstr>
      <vt:lpstr>Utviklingen av mobilkommunikasjon</vt:lpstr>
      <vt:lpstr>PowerPoint-presentasjon</vt:lpstr>
      <vt:lpstr>PowerPoint-presentasjon</vt:lpstr>
      <vt:lpstr>Mobilnettverk, de viktigste delene</vt:lpstr>
      <vt:lpstr>5G NR (New Radio)</vt:lpstr>
      <vt:lpstr>Frekvensbånd og båndbredde</vt:lpstr>
      <vt:lpstr>Eksisterende frekvensbånd</vt:lpstr>
      <vt:lpstr>Nye 5G-frekvenser under 6 GHz</vt:lpstr>
      <vt:lpstr>Nye 5G-frekvenser over 6 GHz. Millimeterbølger</vt:lpstr>
      <vt:lpstr>Massive MIMO (Multiple In Multiple Out) og Beam-forming</vt:lpstr>
      <vt:lpstr>5G i UiOs bygninger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5G?</dc:title>
  <dc:creator>Kjetil Otter Olsen</dc:creator>
  <cp:lastModifiedBy>Kjetil Otter Olsen</cp:lastModifiedBy>
  <cp:revision>36</cp:revision>
  <dcterms:created xsi:type="dcterms:W3CDTF">2023-05-23T10:32:22Z</dcterms:created>
  <dcterms:modified xsi:type="dcterms:W3CDTF">2023-06-08T10:57:32Z</dcterms:modified>
</cp:coreProperties>
</file>