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2" r:id="rId3"/>
    <p:sldId id="303" r:id="rId4"/>
    <p:sldId id="304" r:id="rId5"/>
    <p:sldId id="308" r:id="rId6"/>
    <p:sldId id="301" r:id="rId7"/>
    <p:sldId id="310" r:id="rId8"/>
    <p:sldId id="313" r:id="rId9"/>
    <p:sldId id="321" r:id="rId10"/>
    <p:sldId id="285" r:id="rId11"/>
    <p:sldId id="316" r:id="rId12"/>
    <p:sldId id="286" r:id="rId13"/>
    <p:sldId id="299" r:id="rId14"/>
    <p:sldId id="289" r:id="rId15"/>
    <p:sldId id="290" r:id="rId16"/>
    <p:sldId id="314" r:id="rId17"/>
    <p:sldId id="319" r:id="rId18"/>
    <p:sldId id="320" r:id="rId19"/>
    <p:sldId id="287" r:id="rId20"/>
    <p:sldId id="324" r:id="rId21"/>
    <p:sldId id="296" r:id="rId22"/>
    <p:sldId id="292" r:id="rId23"/>
    <p:sldId id="291" r:id="rId24"/>
    <p:sldId id="317" r:id="rId25"/>
    <p:sldId id="322" r:id="rId26"/>
    <p:sldId id="318" r:id="rId27"/>
    <p:sldId id="323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A8BC-059E-4E54-B356-7611A30C95A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661A0-5EFD-4247-94D6-70BA0BA43E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26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72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5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1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8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3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18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28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85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38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2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6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216A-8E2C-4065-BC04-7D7B6081E5BB}" type="datetimeFigureOut">
              <a:rPr lang="nb-NO" smtClean="0"/>
              <a:t>04.06.2024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BF71-28D1-4209-8E11-E3D0DE4CA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78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ix.n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" TargetMode="External"/><Relationship Id="rId2" Type="http://schemas.openxmlformats.org/officeDocument/2006/relationships/hyperlink" Target="https://www.internetexchangema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xpdb.euro-ix.net/e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ubmarinecablemap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723208" y="2262004"/>
            <a:ext cx="107816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dirty="0">
                <a:solidFill>
                  <a:schemeClr val="accent1">
                    <a:lumMod val="50000"/>
                  </a:schemeClr>
                </a:solidFill>
              </a:rPr>
              <a:t>Hvordan fungerer internett</a:t>
            </a:r>
          </a:p>
          <a:p>
            <a:pPr algn="ctr"/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b-NO" sz="4400" dirty="0">
                <a:solidFill>
                  <a:schemeClr val="accent1">
                    <a:lumMod val="50000"/>
                  </a:schemeClr>
                </a:solidFill>
              </a:rPr>
              <a:t>Sett fra nettverkssiden</a:t>
            </a:r>
          </a:p>
          <a:p>
            <a:pPr algn="ctr"/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nb-NO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256DA3-0075-4908-A428-9935B70A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680"/>
            <a:ext cx="10515600" cy="1231160"/>
          </a:xfrm>
        </p:spPr>
        <p:txBody>
          <a:bodyPr/>
          <a:lstStyle/>
          <a:p>
            <a:r>
              <a:rPr lang="nb-NO" dirty="0"/>
              <a:t>Hvordan ser internett ut i dag?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DFFD05-157C-433F-B4ED-1B6E8E1C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1069320" cy="5061480"/>
          </a:xfrm>
        </p:spPr>
        <p:txBody>
          <a:bodyPr>
            <a:normAutofit/>
          </a:bodyPr>
          <a:lstStyle/>
          <a:p>
            <a:r>
              <a:rPr lang="nb-NO" sz="3200" dirty="0"/>
              <a:t>Internett er en </a:t>
            </a:r>
            <a:r>
              <a:rPr lang="nb-NO" sz="3200" b="1" dirty="0"/>
              <a:t>sammenkopling</a:t>
            </a:r>
            <a:r>
              <a:rPr lang="nb-NO" sz="3200" dirty="0"/>
              <a:t> av mange, </a:t>
            </a:r>
            <a:r>
              <a:rPr lang="nb-NO" sz="3200" b="1" dirty="0"/>
              <a:t>selvstendige</a:t>
            </a:r>
            <a:r>
              <a:rPr lang="nb-NO" sz="3200" dirty="0"/>
              <a:t> nett</a:t>
            </a:r>
          </a:p>
          <a:p>
            <a:r>
              <a:rPr lang="nb-NO" sz="3200" dirty="0"/>
              <a:t>Et slik selvstendige nett kalles et </a:t>
            </a:r>
            <a:r>
              <a:rPr lang="nb-NO" sz="3200" b="1" dirty="0"/>
              <a:t>autonomt system </a:t>
            </a:r>
            <a:r>
              <a:rPr lang="nb-NO" sz="3200" dirty="0"/>
              <a:t>eller </a:t>
            </a:r>
            <a:r>
              <a:rPr lang="nb-NO" sz="3200" b="1" dirty="0"/>
              <a:t>AS</a:t>
            </a:r>
          </a:p>
          <a:p>
            <a:pPr marL="457200" lvl="1" indent="0">
              <a:buNone/>
            </a:pPr>
            <a:endParaRPr lang="nb-NO" sz="2800" b="1" dirty="0"/>
          </a:p>
          <a:p>
            <a:r>
              <a:rPr lang="nb-NO" sz="3200" dirty="0"/>
              <a:t>De har hvert sitt unike nummer (</a:t>
            </a:r>
            <a:r>
              <a:rPr lang="nb-NO" sz="3200" b="1" dirty="0"/>
              <a:t>AS nummer </a:t>
            </a:r>
            <a:r>
              <a:rPr lang="nb-NO" sz="3200" dirty="0"/>
              <a:t>eller </a:t>
            </a:r>
            <a:r>
              <a:rPr lang="nb-NO" sz="3200" b="1" dirty="0"/>
              <a:t>ASN)</a:t>
            </a:r>
          </a:p>
          <a:p>
            <a:pPr lvl="1"/>
            <a:r>
              <a:rPr lang="nb-NO" sz="2800" dirty="0"/>
              <a:t>Over 100.000 aktive ASN globalt i dag. </a:t>
            </a:r>
            <a:r>
              <a:rPr lang="nb-NO" sz="3000" dirty="0"/>
              <a:t>Øker med </a:t>
            </a:r>
            <a:r>
              <a:rPr lang="nb-NO" sz="3000" dirty="0" err="1"/>
              <a:t>ca</a:t>
            </a:r>
            <a:r>
              <a:rPr lang="nb-NO" sz="3000" dirty="0"/>
              <a:t> 10% per år</a:t>
            </a:r>
            <a:endParaRPr lang="nb-NO" b="1" dirty="0"/>
          </a:p>
          <a:p>
            <a:pPr marL="914400" lvl="2" indent="0">
              <a:buNone/>
            </a:pPr>
            <a:endParaRPr lang="nb-NO" sz="2400" b="1" dirty="0"/>
          </a:p>
          <a:p>
            <a:r>
              <a:rPr lang="nb-NO" sz="3200" dirty="0"/>
              <a:t>Hvert AS har sine egne serier med IP-adresser</a:t>
            </a:r>
          </a:p>
          <a:p>
            <a:pPr lvl="1"/>
            <a:r>
              <a:rPr lang="nb-NO" sz="2800" dirty="0"/>
              <a:t>Såkalte </a:t>
            </a:r>
            <a:r>
              <a:rPr lang="nb-NO" sz="2800" b="1" dirty="0"/>
              <a:t>prefiks</a:t>
            </a:r>
            <a:r>
              <a:rPr lang="nb-NO" sz="2800" dirty="0"/>
              <a:t> (ofte kalt sub-nett på norsk).</a:t>
            </a:r>
          </a:p>
          <a:p>
            <a:pPr marL="914400" lvl="2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90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256DA3-0075-4908-A428-9935B70A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680"/>
            <a:ext cx="10515600" cy="1231160"/>
          </a:xfrm>
        </p:spPr>
        <p:txBody>
          <a:bodyPr/>
          <a:lstStyle/>
          <a:p>
            <a:r>
              <a:rPr lang="nb-NO" dirty="0"/>
              <a:t>Hvordan ser internett ut i dag?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DFFD05-157C-433F-B4ED-1B6E8E1C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1069320" cy="5061480"/>
          </a:xfrm>
        </p:spPr>
        <p:txBody>
          <a:bodyPr>
            <a:normAutofit/>
          </a:bodyPr>
          <a:lstStyle/>
          <a:p>
            <a:r>
              <a:rPr lang="nb-NO" sz="3200" dirty="0"/>
              <a:t>Om lag 300 forskjellige ASN i Norge</a:t>
            </a:r>
          </a:p>
          <a:p>
            <a:pPr lvl="1"/>
            <a:r>
              <a:rPr lang="nb-NO" sz="2800" dirty="0"/>
              <a:t>Telenor</a:t>
            </a:r>
          </a:p>
          <a:p>
            <a:pPr lvl="1"/>
            <a:r>
              <a:rPr lang="nb-NO" sz="2800" dirty="0" err="1"/>
              <a:t>Altibox</a:t>
            </a:r>
            <a:r>
              <a:rPr lang="nb-NO" sz="2800" dirty="0"/>
              <a:t>/Lyse/ICE</a:t>
            </a:r>
          </a:p>
          <a:p>
            <a:pPr lvl="1"/>
            <a:r>
              <a:rPr lang="nb-NO" sz="2800" dirty="0" err="1"/>
              <a:t>GlobalConnect</a:t>
            </a:r>
            <a:r>
              <a:rPr lang="nb-NO" sz="2800" dirty="0"/>
              <a:t>/</a:t>
            </a:r>
            <a:r>
              <a:rPr lang="nb-NO" sz="2800" dirty="0" err="1"/>
              <a:t>HomeNet</a:t>
            </a:r>
            <a:endParaRPr lang="nb-NO" sz="2800" dirty="0"/>
          </a:p>
          <a:p>
            <a:pPr lvl="1"/>
            <a:r>
              <a:rPr lang="nb-NO" sz="2800" dirty="0"/>
              <a:t>Telia/</a:t>
            </a:r>
            <a:r>
              <a:rPr lang="nb-NO" sz="2800" dirty="0" err="1"/>
              <a:t>Get</a:t>
            </a:r>
            <a:r>
              <a:rPr lang="nb-NO" sz="2800" dirty="0"/>
              <a:t>/Janco</a:t>
            </a:r>
          </a:p>
          <a:p>
            <a:pPr lvl="1"/>
            <a:r>
              <a:rPr lang="nb-NO" sz="2800" dirty="0"/>
              <a:t>UNINETT/SIKT</a:t>
            </a:r>
          </a:p>
          <a:p>
            <a:r>
              <a:rPr lang="nb-NO" sz="3200" dirty="0"/>
              <a:t>Alle har hvert sitt ASN, egne IP-adresser og eget fysisk nettverk</a:t>
            </a:r>
          </a:p>
          <a:p>
            <a:r>
              <a:rPr lang="nb-NO" sz="3200" dirty="0"/>
              <a:t>For å nå hverandre må de koples sammen</a:t>
            </a:r>
          </a:p>
          <a:p>
            <a:pPr lvl="1"/>
            <a:r>
              <a:rPr lang="nb-NO" sz="2800" dirty="0"/>
              <a:t>Direkte eller indirekte.</a:t>
            </a:r>
          </a:p>
        </p:txBody>
      </p:sp>
    </p:spTree>
    <p:extLst>
      <p:ext uri="{BB962C8B-B14F-4D97-AF65-F5344CB8AC3E}">
        <p14:creationId xmlns:p14="http://schemas.microsoft.com/office/powerpoint/2010/main" val="2862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2393BF-73E7-47D7-B5C9-8C4B6FE9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5" y="365125"/>
            <a:ext cx="10620935" cy="1325563"/>
          </a:xfrm>
        </p:spPr>
        <p:txBody>
          <a:bodyPr/>
          <a:lstStyle/>
          <a:p>
            <a:r>
              <a:rPr lang="nb-NO" dirty="0"/>
              <a:t>Sammenkoplingen av de autonome systemene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5F203B-32D4-4A78-97A5-84B1496B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754"/>
            <a:ext cx="11071485" cy="508260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Benytter Border Gateway </a:t>
            </a:r>
            <a:r>
              <a:rPr lang="nb-NO" dirty="0" err="1"/>
              <a:t>Protocol</a:t>
            </a:r>
            <a:r>
              <a:rPr lang="nb-NO" dirty="0"/>
              <a:t> versjon 4 (</a:t>
            </a:r>
            <a:r>
              <a:rPr lang="nb-NO" b="1" dirty="0"/>
              <a:t>BGP4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Designet i 1989, i aktiv bruk siden 1994 (!!)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Benyttes på ruterne «på kanten» av hvert autonome system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Gir fra seg informasjon om det autonome systemet</a:t>
            </a:r>
          </a:p>
          <a:p>
            <a:pPr lvl="1"/>
            <a:r>
              <a:rPr lang="nb-NO" dirty="0"/>
              <a:t>Hvilke </a:t>
            </a:r>
            <a:r>
              <a:rPr lang="nb-NO" b="1" dirty="0"/>
              <a:t>subnett/prefiks</a:t>
            </a:r>
            <a:r>
              <a:rPr lang="nb-NO" dirty="0"/>
              <a:t> som er </a:t>
            </a:r>
            <a:r>
              <a:rPr lang="nb-NO" b="1" dirty="0"/>
              <a:t>hos</a:t>
            </a:r>
            <a:r>
              <a:rPr lang="nb-NO" dirty="0"/>
              <a:t> det enkelte AS</a:t>
            </a:r>
          </a:p>
          <a:p>
            <a:pPr lvl="1"/>
            <a:r>
              <a:rPr lang="nb-NO" dirty="0"/>
              <a:t>Og hvilke </a:t>
            </a:r>
            <a:r>
              <a:rPr lang="nb-NO" b="1" dirty="0"/>
              <a:t>subnett/prefiks</a:t>
            </a:r>
            <a:r>
              <a:rPr lang="nb-NO" dirty="0"/>
              <a:t> som er </a:t>
            </a:r>
            <a:r>
              <a:rPr lang="nb-NO" b="1" dirty="0" err="1"/>
              <a:t>nåbare</a:t>
            </a:r>
            <a:r>
              <a:rPr lang="nb-NO" dirty="0"/>
              <a:t> </a:t>
            </a:r>
            <a:r>
              <a:rPr lang="nb-NO" b="1" dirty="0"/>
              <a:t>via</a:t>
            </a:r>
            <a:r>
              <a:rPr lang="nb-NO" dirty="0"/>
              <a:t> </a:t>
            </a:r>
            <a:r>
              <a:rPr lang="nb-NO" dirty="0" err="1"/>
              <a:t>ASet</a:t>
            </a:r>
            <a:r>
              <a:rPr lang="nb-NO" dirty="0"/>
              <a:t>, inkludert veien frem </a:t>
            </a:r>
          </a:p>
          <a:p>
            <a:r>
              <a:rPr lang="nb-NO" dirty="0"/>
              <a:t>Og mottar det samme fra andre AS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Hvert AS lager sin egen </a:t>
            </a:r>
            <a:r>
              <a:rPr lang="nb-NO" b="1" dirty="0" err="1"/>
              <a:t>rutingtabell</a:t>
            </a:r>
            <a:r>
              <a:rPr lang="nb-NO" dirty="0"/>
              <a:t> basert på informasjonen fra BGP</a:t>
            </a:r>
          </a:p>
          <a:p>
            <a:pPr lvl="1"/>
            <a:r>
              <a:rPr lang="nb-NO" dirty="0"/>
              <a:t>Og sender trafikken i henhold til denne </a:t>
            </a:r>
            <a:r>
              <a:rPr lang="nb-NO" dirty="0" err="1"/>
              <a:t>rutingtabellen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4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EAE10B-03C8-4406-9D0D-1A4D09409EC5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312" y="1840881"/>
            <a:ext cx="2439988" cy="13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B3BF21D-5044-4967-8DB7-89E826A7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641"/>
          </a:xfrm>
        </p:spPr>
        <p:txBody>
          <a:bodyPr/>
          <a:lstStyle/>
          <a:p>
            <a:r>
              <a:rPr lang="nb-NO" dirty="0"/>
              <a:t>Lynkurs i BGP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5988B-4262-4F20-A805-58F6187E34C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24" y="495185"/>
            <a:ext cx="2228850" cy="12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3A146-27F6-406A-83A3-E2D9A5E537BF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87" y="2683844"/>
            <a:ext cx="2439988" cy="13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" name="Gruppe 90">
            <a:extLst>
              <a:ext uri="{FF2B5EF4-FFF2-40B4-BE49-F238E27FC236}">
                <a16:creationId xmlns:a16="http://schemas.microsoft.com/office/drawing/2014/main" id="{802FC4F8-C868-489B-A1D0-CE755D07F9BD}"/>
              </a:ext>
            </a:extLst>
          </p:cNvPr>
          <p:cNvGrpSpPr/>
          <p:nvPr/>
        </p:nvGrpSpPr>
        <p:grpSpPr>
          <a:xfrm>
            <a:off x="8513676" y="1535554"/>
            <a:ext cx="319387" cy="1443037"/>
            <a:chOff x="8595499" y="1534494"/>
            <a:chExt cx="158750" cy="14430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27F5DE-C2A8-4EAB-929D-FCD601544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7737" y="1534494"/>
              <a:ext cx="28575" cy="95726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37C35C-F60E-4720-A66F-6ED7E218F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3437" y="2020269"/>
              <a:ext cx="28575" cy="95726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D9B2285-5B91-439A-9600-2389641F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5499" y="1998044"/>
              <a:ext cx="158750" cy="501650"/>
            </a:xfrm>
            <a:custGeom>
              <a:avLst/>
              <a:gdLst>
                <a:gd name="T0" fmla="*/ 24 w 89"/>
                <a:gd name="T1" fmla="*/ 0 h 281"/>
                <a:gd name="T2" fmla="*/ 0 w 89"/>
                <a:gd name="T3" fmla="*/ 8 h 281"/>
                <a:gd name="T4" fmla="*/ 64 w 89"/>
                <a:gd name="T5" fmla="*/ 280 h 281"/>
                <a:gd name="T6" fmla="*/ 88 w 89"/>
                <a:gd name="T7" fmla="*/ 272 h 281"/>
                <a:gd name="T8" fmla="*/ 24 w 89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1">
                  <a:moveTo>
                    <a:pt x="24" y="0"/>
                  </a:moveTo>
                  <a:lnTo>
                    <a:pt x="0" y="8"/>
                  </a:lnTo>
                  <a:lnTo>
                    <a:pt x="64" y="280"/>
                  </a:lnTo>
                  <a:lnTo>
                    <a:pt x="88" y="272"/>
                  </a:lnTo>
                  <a:lnTo>
                    <a:pt x="24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ABC77441-8AC7-4439-BA2F-9E7A7A69D4C9}"/>
              </a:ext>
            </a:extLst>
          </p:cNvPr>
          <p:cNvGrpSpPr>
            <a:grpSpLocks/>
          </p:cNvGrpSpPr>
          <p:nvPr/>
        </p:nvGrpSpPr>
        <p:grpSpPr bwMode="auto">
          <a:xfrm>
            <a:off x="8766948" y="1429361"/>
            <a:ext cx="944563" cy="901700"/>
            <a:chOff x="3168" y="1232"/>
            <a:chExt cx="529" cy="50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2BD9FB5-10C9-485C-8E7D-06C347DF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456"/>
              <a:ext cx="361" cy="281"/>
            </a:xfrm>
            <a:custGeom>
              <a:avLst/>
              <a:gdLst>
                <a:gd name="T0" fmla="*/ 344 w 361"/>
                <a:gd name="T1" fmla="*/ 280 h 281"/>
                <a:gd name="T2" fmla="*/ 360 w 361"/>
                <a:gd name="T3" fmla="*/ 256 h 281"/>
                <a:gd name="T4" fmla="*/ 16 w 361"/>
                <a:gd name="T5" fmla="*/ 0 h 281"/>
                <a:gd name="T6" fmla="*/ 0 w 361"/>
                <a:gd name="T7" fmla="*/ 24 h 281"/>
                <a:gd name="T8" fmla="*/ 344 w 361"/>
                <a:gd name="T9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281">
                  <a:moveTo>
                    <a:pt x="344" y="280"/>
                  </a:moveTo>
                  <a:lnTo>
                    <a:pt x="360" y="256"/>
                  </a:lnTo>
                  <a:lnTo>
                    <a:pt x="16" y="0"/>
                  </a:lnTo>
                  <a:lnTo>
                    <a:pt x="0" y="24"/>
                  </a:lnTo>
                  <a:lnTo>
                    <a:pt x="344" y="28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DC21C5-E362-4C82-A2D4-C0C13DF42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232"/>
              <a:ext cx="361" cy="265"/>
            </a:xfrm>
            <a:custGeom>
              <a:avLst/>
              <a:gdLst>
                <a:gd name="T0" fmla="*/ 344 w 361"/>
                <a:gd name="T1" fmla="*/ 264 h 265"/>
                <a:gd name="T2" fmla="*/ 360 w 361"/>
                <a:gd name="T3" fmla="*/ 240 h 265"/>
                <a:gd name="T4" fmla="*/ 16 w 361"/>
                <a:gd name="T5" fmla="*/ 0 h 265"/>
                <a:gd name="T6" fmla="*/ 0 w 361"/>
                <a:gd name="T7" fmla="*/ 24 h 265"/>
                <a:gd name="T8" fmla="*/ 344 w 361"/>
                <a:gd name="T9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265">
                  <a:moveTo>
                    <a:pt x="344" y="264"/>
                  </a:moveTo>
                  <a:lnTo>
                    <a:pt x="360" y="240"/>
                  </a:lnTo>
                  <a:lnTo>
                    <a:pt x="16" y="0"/>
                  </a:lnTo>
                  <a:lnTo>
                    <a:pt x="0" y="24"/>
                  </a:lnTo>
                  <a:lnTo>
                    <a:pt x="344" y="26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5E4F02-9443-43A6-991E-3983F526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456"/>
              <a:ext cx="161" cy="49"/>
            </a:xfrm>
            <a:custGeom>
              <a:avLst/>
              <a:gdLst>
                <a:gd name="T0" fmla="*/ 160 w 161"/>
                <a:gd name="T1" fmla="*/ 48 h 49"/>
                <a:gd name="T2" fmla="*/ 160 w 161"/>
                <a:gd name="T3" fmla="*/ 24 h 49"/>
                <a:gd name="T4" fmla="*/ 0 w 161"/>
                <a:gd name="T5" fmla="*/ 0 h 49"/>
                <a:gd name="T6" fmla="*/ 0 w 161"/>
                <a:gd name="T7" fmla="*/ 24 h 49"/>
                <a:gd name="T8" fmla="*/ 160 w 161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9">
                  <a:moveTo>
                    <a:pt x="160" y="48"/>
                  </a:moveTo>
                  <a:lnTo>
                    <a:pt x="160" y="24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0" y="4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CE11C3ED-1DC6-479C-94E5-F8E03F875BD0}"/>
              </a:ext>
            </a:extLst>
          </p:cNvPr>
          <p:cNvGrpSpPr>
            <a:grpSpLocks/>
          </p:cNvGrpSpPr>
          <p:nvPr/>
        </p:nvGrpSpPr>
        <p:grpSpPr bwMode="auto">
          <a:xfrm>
            <a:off x="5986658" y="2466357"/>
            <a:ext cx="787400" cy="687387"/>
            <a:chOff x="1640" y="1816"/>
            <a:chExt cx="441" cy="385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62440A0-AE7E-4C87-8B9B-D8C80AC59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816"/>
              <a:ext cx="305" cy="209"/>
            </a:xfrm>
            <a:custGeom>
              <a:avLst/>
              <a:gdLst>
                <a:gd name="T0" fmla="*/ 16 w 305"/>
                <a:gd name="T1" fmla="*/ 0 h 209"/>
                <a:gd name="T2" fmla="*/ 0 w 305"/>
                <a:gd name="T3" fmla="*/ 24 h 209"/>
                <a:gd name="T4" fmla="*/ 288 w 305"/>
                <a:gd name="T5" fmla="*/ 208 h 209"/>
                <a:gd name="T6" fmla="*/ 304 w 305"/>
                <a:gd name="T7" fmla="*/ 184 h 209"/>
                <a:gd name="T8" fmla="*/ 16 w 305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09">
                  <a:moveTo>
                    <a:pt x="16" y="0"/>
                  </a:moveTo>
                  <a:lnTo>
                    <a:pt x="0" y="24"/>
                  </a:lnTo>
                  <a:lnTo>
                    <a:pt x="288" y="208"/>
                  </a:lnTo>
                  <a:lnTo>
                    <a:pt x="304" y="184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F9BC570-E713-4C89-833E-4CB4AA4C2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1992"/>
              <a:ext cx="297" cy="209"/>
            </a:xfrm>
            <a:custGeom>
              <a:avLst/>
              <a:gdLst>
                <a:gd name="T0" fmla="*/ 16 w 297"/>
                <a:gd name="T1" fmla="*/ 0 h 209"/>
                <a:gd name="T2" fmla="*/ 0 w 297"/>
                <a:gd name="T3" fmla="*/ 24 h 209"/>
                <a:gd name="T4" fmla="*/ 280 w 297"/>
                <a:gd name="T5" fmla="*/ 208 h 209"/>
                <a:gd name="T6" fmla="*/ 296 w 297"/>
                <a:gd name="T7" fmla="*/ 184 h 209"/>
                <a:gd name="T8" fmla="*/ 16 w 297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09">
                  <a:moveTo>
                    <a:pt x="16" y="0"/>
                  </a:moveTo>
                  <a:lnTo>
                    <a:pt x="0" y="24"/>
                  </a:lnTo>
                  <a:lnTo>
                    <a:pt x="280" y="208"/>
                  </a:lnTo>
                  <a:lnTo>
                    <a:pt x="296" y="184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A1333FE-CC80-486E-99FC-4CAFC07D2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1984"/>
              <a:ext cx="153" cy="41"/>
            </a:xfrm>
            <a:custGeom>
              <a:avLst/>
              <a:gdLst>
                <a:gd name="T0" fmla="*/ 0 w 153"/>
                <a:gd name="T1" fmla="*/ 0 h 41"/>
                <a:gd name="T2" fmla="*/ 0 w 153"/>
                <a:gd name="T3" fmla="*/ 32 h 41"/>
                <a:gd name="T4" fmla="*/ 152 w 153"/>
                <a:gd name="T5" fmla="*/ 40 h 41"/>
                <a:gd name="T6" fmla="*/ 152 w 153"/>
                <a:gd name="T7" fmla="*/ 16 h 41"/>
                <a:gd name="T8" fmla="*/ 0 w 15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1">
                  <a:moveTo>
                    <a:pt x="0" y="0"/>
                  </a:moveTo>
                  <a:lnTo>
                    <a:pt x="0" y="32"/>
                  </a:lnTo>
                  <a:lnTo>
                    <a:pt x="152" y="40"/>
                  </a:lnTo>
                  <a:lnTo>
                    <a:pt x="152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5D76685A-9BCD-4A5D-A0BD-8B346004ADFC}"/>
              </a:ext>
            </a:extLst>
          </p:cNvPr>
          <p:cNvGrpSpPr>
            <a:grpSpLocks/>
          </p:cNvGrpSpPr>
          <p:nvPr/>
        </p:nvGrpSpPr>
        <p:grpSpPr bwMode="auto">
          <a:xfrm>
            <a:off x="5723774" y="1366310"/>
            <a:ext cx="1087438" cy="958850"/>
            <a:chOff x="1632" y="1224"/>
            <a:chExt cx="609" cy="537"/>
          </a:xfrm>
        </p:grpSpPr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734E1FF-B201-44C6-88F6-93162B75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456"/>
              <a:ext cx="409" cy="305"/>
            </a:xfrm>
            <a:custGeom>
              <a:avLst/>
              <a:gdLst>
                <a:gd name="T0" fmla="*/ 0 w 409"/>
                <a:gd name="T1" fmla="*/ 280 h 305"/>
                <a:gd name="T2" fmla="*/ 16 w 409"/>
                <a:gd name="T3" fmla="*/ 304 h 305"/>
                <a:gd name="T4" fmla="*/ 408 w 409"/>
                <a:gd name="T5" fmla="*/ 24 h 305"/>
                <a:gd name="T6" fmla="*/ 392 w 409"/>
                <a:gd name="T7" fmla="*/ 0 h 305"/>
                <a:gd name="T8" fmla="*/ 0 w 409"/>
                <a:gd name="T9" fmla="*/ 28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305">
                  <a:moveTo>
                    <a:pt x="0" y="280"/>
                  </a:moveTo>
                  <a:lnTo>
                    <a:pt x="16" y="304"/>
                  </a:lnTo>
                  <a:lnTo>
                    <a:pt x="408" y="24"/>
                  </a:lnTo>
                  <a:lnTo>
                    <a:pt x="392" y="0"/>
                  </a:lnTo>
                  <a:lnTo>
                    <a:pt x="0" y="28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A466AE6-F90A-4256-8285-86C6DAA3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1224"/>
              <a:ext cx="409" cy="289"/>
            </a:xfrm>
            <a:custGeom>
              <a:avLst/>
              <a:gdLst>
                <a:gd name="T0" fmla="*/ 0 w 409"/>
                <a:gd name="T1" fmla="*/ 264 h 289"/>
                <a:gd name="T2" fmla="*/ 16 w 409"/>
                <a:gd name="T3" fmla="*/ 288 h 289"/>
                <a:gd name="T4" fmla="*/ 408 w 409"/>
                <a:gd name="T5" fmla="*/ 24 h 289"/>
                <a:gd name="T6" fmla="*/ 392 w 409"/>
                <a:gd name="T7" fmla="*/ 0 h 289"/>
                <a:gd name="T8" fmla="*/ 0 w 409"/>
                <a:gd name="T9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89">
                  <a:moveTo>
                    <a:pt x="0" y="264"/>
                  </a:moveTo>
                  <a:lnTo>
                    <a:pt x="16" y="288"/>
                  </a:lnTo>
                  <a:lnTo>
                    <a:pt x="408" y="24"/>
                  </a:lnTo>
                  <a:lnTo>
                    <a:pt x="392" y="0"/>
                  </a:lnTo>
                  <a:lnTo>
                    <a:pt x="0" y="26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D71390A-F088-4E18-95C2-3AFA660E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456"/>
              <a:ext cx="193" cy="57"/>
            </a:xfrm>
            <a:custGeom>
              <a:avLst/>
              <a:gdLst>
                <a:gd name="T0" fmla="*/ 0 w 193"/>
                <a:gd name="T1" fmla="*/ 24 h 57"/>
                <a:gd name="T2" fmla="*/ 0 w 193"/>
                <a:gd name="T3" fmla="*/ 56 h 57"/>
                <a:gd name="T4" fmla="*/ 192 w 193"/>
                <a:gd name="T5" fmla="*/ 24 h 57"/>
                <a:gd name="T6" fmla="*/ 192 w 193"/>
                <a:gd name="T7" fmla="*/ 0 h 57"/>
                <a:gd name="T8" fmla="*/ 0 w 193"/>
                <a:gd name="T9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57">
                  <a:moveTo>
                    <a:pt x="0" y="24"/>
                  </a:moveTo>
                  <a:lnTo>
                    <a:pt x="0" y="56"/>
                  </a:lnTo>
                  <a:lnTo>
                    <a:pt x="192" y="24"/>
                  </a:lnTo>
                  <a:lnTo>
                    <a:pt x="192" y="0"/>
                  </a:lnTo>
                  <a:lnTo>
                    <a:pt x="0" y="2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35D8756-96C5-40A4-B4D2-1A6F51148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87" y="1483694"/>
            <a:ext cx="6715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BGP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6DE948-72B5-479E-8706-2BC75786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603" y="2846289"/>
            <a:ext cx="6715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n-US" altLang="nb-NO" sz="1800">
                <a:solidFill>
                  <a:srgbClr val="000000"/>
                </a:solidFill>
                <a:latin typeface="Helvetica" panose="020B0604020202020204" pitchFamily="34" charset="0"/>
              </a:rPr>
              <a:t>BGP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920397-8FB7-421D-AC98-9586D8D0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8117" y="2376662"/>
            <a:ext cx="6143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250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10.250.0.0/16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39541E-E9EB-4B31-982E-5B28C660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886" y="3219625"/>
            <a:ext cx="7715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150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10.150.0.0/16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E7CD52-40ED-45A5-BD87-4A201EAC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574" y="2212356"/>
            <a:ext cx="6715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BGP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9003151-FD2E-4A6A-BA5E-BB0E3FA7268E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86" y="1819085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05CEAD-4267-419C-BBCF-77BC69D85CB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42" y="2125090"/>
            <a:ext cx="711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1F3EAD6-B399-4D0F-8491-50BEC8EF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87" y="2440956"/>
            <a:ext cx="314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350"/>
              </a:lnSpc>
              <a:spcAft>
                <a:spcPts val="900"/>
              </a:spcAft>
            </a:pPr>
            <a:endParaRPr lang="en-US" altLang="nb-NO" sz="1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40D121-0B59-414C-AE9C-BAA5D86415AC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12" y="1179946"/>
            <a:ext cx="711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D9C1710-08A1-486C-B003-8E6F9CA35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862" y="1440831"/>
            <a:ext cx="314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350"/>
              </a:lnSpc>
              <a:spcAft>
                <a:spcPts val="900"/>
              </a:spcAft>
            </a:pPr>
            <a:endParaRPr lang="en-US" altLang="nb-NO" sz="1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49846C4-6B3B-47A0-A242-52198D82006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03" y="1157462"/>
            <a:ext cx="711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BDE0B4F-5B1E-4FCA-8B63-0DBD4902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2637" y="1340819"/>
            <a:ext cx="314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350"/>
              </a:lnSpc>
              <a:spcAft>
                <a:spcPts val="900"/>
              </a:spcAft>
            </a:pPr>
            <a:endParaRPr lang="en-US" altLang="nb-NO" sz="1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50" name="Group 51">
            <a:extLst>
              <a:ext uri="{FF2B5EF4-FFF2-40B4-BE49-F238E27FC236}">
                <a16:creationId xmlns:a16="http://schemas.microsoft.com/office/drawing/2014/main" id="{D1259DCA-9205-463C-B637-752F942237DC}"/>
              </a:ext>
            </a:extLst>
          </p:cNvPr>
          <p:cNvGrpSpPr>
            <a:grpSpLocks/>
          </p:cNvGrpSpPr>
          <p:nvPr/>
        </p:nvGrpSpPr>
        <p:grpSpPr bwMode="auto">
          <a:xfrm>
            <a:off x="9409490" y="2132196"/>
            <a:ext cx="742950" cy="688975"/>
            <a:chOff x="3584" y="1638"/>
            <a:chExt cx="416" cy="386"/>
          </a:xfrm>
        </p:grpSpPr>
        <p:pic>
          <p:nvPicPr>
            <p:cNvPr id="51" name="Picture 49">
              <a:extLst>
                <a:ext uri="{FF2B5EF4-FFF2-40B4-BE49-F238E27FC236}">
                  <a16:creationId xmlns:a16="http://schemas.microsoft.com/office/drawing/2014/main" id="{71BC38B0-32DC-4E97-8556-C1033A301DD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1638"/>
              <a:ext cx="41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D7DCC5D1-1818-4D96-BC83-751B9424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1784"/>
              <a:ext cx="1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1431" tIns="30362" rIns="21431" bIns="30362"/>
            <a:lstStyle>
              <a:lvl1pPr defTabSz="1028700"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14350" defTabSz="1028700"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028700" defTabSz="1028700"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543050" defTabSz="1028700"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defTabSz="1028700"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defTabSz="1028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defTabSz="1028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defTabSz="1028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defTabSz="1028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l"/>
                  <a:tab pos="1028700" algn="l"/>
                  <a:tab pos="154305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  <a:spcAft>
                  <a:spcPts val="900"/>
                </a:spcAft>
              </a:pPr>
              <a:endParaRPr lang="en-US" altLang="nb-NO" sz="1400" dirty="0">
                <a:solidFill>
                  <a:srgbClr val="FFFFFF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B490EC2-1917-46CF-B224-E8FA398FDD1E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74" y="2955306"/>
            <a:ext cx="711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2E5A4B5-A63E-4B4A-8346-44503685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062" y="3198194"/>
            <a:ext cx="314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350"/>
              </a:lnSpc>
              <a:spcAft>
                <a:spcPts val="900"/>
              </a:spcAft>
            </a:pPr>
            <a:endParaRPr lang="en-US" altLang="nb-NO" sz="1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C3EFF0A-1FB6-42BB-BFC4-A3E4193DE35C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24" y="2955306"/>
            <a:ext cx="711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E6932A8-21A8-483B-826E-66CA3F7F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412" y="3198194"/>
            <a:ext cx="314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350"/>
              </a:lnSpc>
              <a:spcAft>
                <a:spcPts val="900"/>
              </a:spcAft>
            </a:pPr>
            <a:endParaRPr lang="en-US" altLang="nb-NO" sz="1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2210FD-AFA1-47C7-8833-E689D99CB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848" y="2162597"/>
            <a:ext cx="771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100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10.100.0.0/16</a:t>
            </a:r>
          </a:p>
          <a:p>
            <a:pPr algn="ctr">
              <a:lnSpc>
                <a:spcPts val="1800"/>
              </a:lnSpc>
              <a:spcAft>
                <a:spcPts val="900"/>
              </a:spcAft>
            </a:pPr>
            <a:endParaRPr lang="en-US" altLang="nb-NO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D058ACE-F0DC-4DAE-A34E-1E56F6017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590" y="684471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200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10.200.0.0/16</a:t>
            </a:r>
          </a:p>
        </p:txBody>
      </p:sp>
      <p:sp>
        <p:nvSpPr>
          <p:cNvPr id="59" name="Rectangle 41">
            <a:extLst>
              <a:ext uri="{FF2B5EF4-FFF2-40B4-BE49-F238E27FC236}">
                <a16:creationId xmlns:a16="http://schemas.microsoft.com/office/drawing/2014/main" id="{79FCCEA2-1942-41E9-BDA4-8372D24D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0" y="1740409"/>
            <a:ext cx="6715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BGP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416783A0-FB8E-4A64-8BD9-A186DF6E2801}"/>
              </a:ext>
            </a:extLst>
          </p:cNvPr>
          <p:cNvSpPr txBox="1"/>
          <p:nvPr/>
        </p:nvSpPr>
        <p:spPr>
          <a:xfrm>
            <a:off x="1303123" y="2545551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Rutingtabell</a:t>
            </a:r>
            <a:r>
              <a:rPr lang="nb-NO" b="1" dirty="0"/>
              <a:t> for AS100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3759ADB-47DA-4F03-A059-862CE2CB0CD6}"/>
              </a:ext>
            </a:extLst>
          </p:cNvPr>
          <p:cNvSpPr/>
          <p:nvPr/>
        </p:nvSpPr>
        <p:spPr>
          <a:xfrm>
            <a:off x="117976" y="3232295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10.100.0.0/16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0B4DDDE7-A276-4CF2-9E40-3C9FB6724C1C}"/>
              </a:ext>
            </a:extLst>
          </p:cNvPr>
          <p:cNvSpPr/>
          <p:nvPr/>
        </p:nvSpPr>
        <p:spPr>
          <a:xfrm>
            <a:off x="2357157" y="3232295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/>
              <a:t>Self</a:t>
            </a:r>
            <a:endParaRPr lang="nb-NO" dirty="0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34EB1F23-46E3-4F19-BCAF-E5A18E88E50C}"/>
              </a:ext>
            </a:extLst>
          </p:cNvPr>
          <p:cNvSpPr/>
          <p:nvPr/>
        </p:nvSpPr>
        <p:spPr>
          <a:xfrm>
            <a:off x="238136" y="2933536"/>
            <a:ext cx="135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Nett/Prefiks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3BBA3A3-3BBF-4FDC-B7F1-31CBF79E34E0}"/>
              </a:ext>
            </a:extLst>
          </p:cNvPr>
          <p:cNvSpPr/>
          <p:nvPr/>
        </p:nvSpPr>
        <p:spPr>
          <a:xfrm>
            <a:off x="2147377" y="2925272"/>
            <a:ext cx="108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err="1"/>
              <a:t>Next</a:t>
            </a:r>
            <a:r>
              <a:rPr lang="nb-NO" b="1" dirty="0"/>
              <a:t> Hop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50AF22C2-0BE8-4AFB-B5DF-1DE49563AAA3}"/>
              </a:ext>
            </a:extLst>
          </p:cNvPr>
          <p:cNvSpPr/>
          <p:nvPr/>
        </p:nvSpPr>
        <p:spPr>
          <a:xfrm>
            <a:off x="3552213" y="2913889"/>
            <a:ext cx="618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err="1"/>
              <a:t>Path</a:t>
            </a:r>
            <a:endParaRPr lang="nb-NO" b="1" dirty="0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1EE73A43-824C-4084-A4B7-EDFD1945515D}"/>
              </a:ext>
            </a:extLst>
          </p:cNvPr>
          <p:cNvSpPr/>
          <p:nvPr/>
        </p:nvSpPr>
        <p:spPr>
          <a:xfrm>
            <a:off x="117976" y="4364182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10.200.0.0/16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408E9696-8DF6-432F-8DDD-9CA9AF7711B6}"/>
              </a:ext>
            </a:extLst>
          </p:cNvPr>
          <p:cNvSpPr/>
          <p:nvPr/>
        </p:nvSpPr>
        <p:spPr>
          <a:xfrm>
            <a:off x="2234413" y="436220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AS200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3DCCE84-90EB-4349-8CED-018320631913}"/>
              </a:ext>
            </a:extLst>
          </p:cNvPr>
          <p:cNvSpPr/>
          <p:nvPr/>
        </p:nvSpPr>
        <p:spPr>
          <a:xfrm>
            <a:off x="3587044" y="436598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200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14844D41-2AA1-4AAD-962D-6287D18D6F4A}"/>
              </a:ext>
            </a:extLst>
          </p:cNvPr>
          <p:cNvSpPr/>
          <p:nvPr/>
        </p:nvSpPr>
        <p:spPr>
          <a:xfrm>
            <a:off x="2230233" y="475480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AS150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93DDBAA5-DC0A-427E-9FBA-FC7132DCEBE2}"/>
              </a:ext>
            </a:extLst>
          </p:cNvPr>
          <p:cNvSpPr/>
          <p:nvPr/>
        </p:nvSpPr>
        <p:spPr>
          <a:xfrm>
            <a:off x="3552099" y="4790461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150 200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60E841EF-33DE-44DE-BFD7-3C639D3EA20D}"/>
              </a:ext>
            </a:extLst>
          </p:cNvPr>
          <p:cNvSpPr/>
          <p:nvPr/>
        </p:nvSpPr>
        <p:spPr>
          <a:xfrm>
            <a:off x="117862" y="5157968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10.250.0.0/16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35B4C1F8-1297-430F-8577-7001AADF651B}"/>
              </a:ext>
            </a:extLst>
          </p:cNvPr>
          <p:cNvSpPr/>
          <p:nvPr/>
        </p:nvSpPr>
        <p:spPr>
          <a:xfrm>
            <a:off x="2232661" y="515796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AS200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6D288E11-4B17-40D8-A6C6-74C941CABFFE}"/>
              </a:ext>
            </a:extLst>
          </p:cNvPr>
          <p:cNvSpPr/>
          <p:nvPr/>
        </p:nvSpPr>
        <p:spPr>
          <a:xfrm>
            <a:off x="3550572" y="515603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200 250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4303B724-8CA4-487E-9CFB-FCF0A50C94A1}"/>
              </a:ext>
            </a:extLst>
          </p:cNvPr>
          <p:cNvSpPr/>
          <p:nvPr/>
        </p:nvSpPr>
        <p:spPr>
          <a:xfrm>
            <a:off x="2230233" y="553062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AS150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3633248E-7ED7-4B14-A0E3-0FC8D078CB37}"/>
              </a:ext>
            </a:extLst>
          </p:cNvPr>
          <p:cNvSpPr/>
          <p:nvPr/>
        </p:nvSpPr>
        <p:spPr>
          <a:xfrm>
            <a:off x="3550572" y="5530624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150 200 250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C7C37D67-41AF-40BC-B9C6-6AC8C06D5BE1}"/>
              </a:ext>
            </a:extLst>
          </p:cNvPr>
          <p:cNvSpPr/>
          <p:nvPr/>
        </p:nvSpPr>
        <p:spPr>
          <a:xfrm>
            <a:off x="120453" y="3606889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10.150.0.0/16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32A3D08D-0853-42E4-A28A-8441F103B1C1}"/>
              </a:ext>
            </a:extLst>
          </p:cNvPr>
          <p:cNvSpPr/>
          <p:nvPr/>
        </p:nvSpPr>
        <p:spPr>
          <a:xfrm>
            <a:off x="2229999" y="361067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AS150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6E4014E9-F788-4134-94E1-5DE3CFF74D5C}"/>
              </a:ext>
            </a:extLst>
          </p:cNvPr>
          <p:cNvSpPr/>
          <p:nvPr/>
        </p:nvSpPr>
        <p:spPr>
          <a:xfrm>
            <a:off x="3541581" y="360688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150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583435E-3379-4772-BC83-8A39CBAE7293}"/>
              </a:ext>
            </a:extLst>
          </p:cNvPr>
          <p:cNvSpPr/>
          <p:nvPr/>
        </p:nvSpPr>
        <p:spPr>
          <a:xfrm>
            <a:off x="2225995" y="398172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AS200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DB4F0DFC-153D-4CD2-8EC0-2CBB7251EE04}"/>
              </a:ext>
            </a:extLst>
          </p:cNvPr>
          <p:cNvSpPr/>
          <p:nvPr/>
        </p:nvSpPr>
        <p:spPr>
          <a:xfrm>
            <a:off x="3551077" y="3975895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200 150</a:t>
            </a:r>
          </a:p>
        </p:txBody>
      </p: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7DA4DA7-1C39-4CAE-B20F-D6EE501C96EC}"/>
              </a:ext>
            </a:extLst>
          </p:cNvPr>
          <p:cNvCxnSpPr/>
          <p:nvPr/>
        </p:nvCxnSpPr>
        <p:spPr>
          <a:xfrm>
            <a:off x="1961075" y="4967631"/>
            <a:ext cx="28517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F52D133F-21CC-4242-BDDB-09E57C51AA60}"/>
              </a:ext>
            </a:extLst>
          </p:cNvPr>
          <p:cNvCxnSpPr/>
          <p:nvPr/>
        </p:nvCxnSpPr>
        <p:spPr>
          <a:xfrm>
            <a:off x="1957872" y="5715290"/>
            <a:ext cx="28517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297C00DF-5750-4CC9-95C1-3011DC6A8EAE}"/>
              </a:ext>
            </a:extLst>
          </p:cNvPr>
          <p:cNvCxnSpPr/>
          <p:nvPr/>
        </p:nvCxnSpPr>
        <p:spPr>
          <a:xfrm>
            <a:off x="1960854" y="4185343"/>
            <a:ext cx="28517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9D631585-FDEE-4EAA-9B65-A9B28CEFDD26}"/>
              </a:ext>
            </a:extLst>
          </p:cNvPr>
          <p:cNvCxnSpPr/>
          <p:nvPr/>
        </p:nvCxnSpPr>
        <p:spPr>
          <a:xfrm>
            <a:off x="1957872" y="4565395"/>
            <a:ext cx="2851729" cy="0"/>
          </a:xfrm>
          <a:prstGeom prst="line">
            <a:avLst/>
          </a:prstGeom>
          <a:ln w="20955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B295FB77-40A6-48AE-A455-16960EEDA68A}"/>
              </a:ext>
            </a:extLst>
          </p:cNvPr>
          <p:cNvCxnSpPr/>
          <p:nvPr/>
        </p:nvCxnSpPr>
        <p:spPr>
          <a:xfrm>
            <a:off x="1957872" y="5358397"/>
            <a:ext cx="2851729" cy="0"/>
          </a:xfrm>
          <a:prstGeom prst="line">
            <a:avLst/>
          </a:prstGeom>
          <a:ln w="20955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Rett linje 88">
            <a:extLst>
              <a:ext uri="{FF2B5EF4-FFF2-40B4-BE49-F238E27FC236}">
                <a16:creationId xmlns:a16="http://schemas.microsoft.com/office/drawing/2014/main" id="{0532B968-0360-4011-B7A1-E08C906C3D52}"/>
              </a:ext>
            </a:extLst>
          </p:cNvPr>
          <p:cNvCxnSpPr/>
          <p:nvPr/>
        </p:nvCxnSpPr>
        <p:spPr>
          <a:xfrm>
            <a:off x="1957872" y="4178521"/>
            <a:ext cx="2851729" cy="0"/>
          </a:xfrm>
          <a:prstGeom prst="line">
            <a:avLst/>
          </a:prstGeom>
          <a:ln w="20955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3" grpId="0"/>
      <p:bldP spid="40" grpId="0"/>
      <p:bldP spid="41" grpId="0"/>
      <p:bldP spid="42" grpId="0"/>
      <p:bldP spid="49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659C85-B50A-44CC-94A2-C1C1B92C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Sammenkopling av AS. To hovedmåter.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A03019-D825-48FB-8AE5-48C3255F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6"/>
            <a:ext cx="10515600" cy="5018433"/>
          </a:xfrm>
        </p:spPr>
        <p:txBody>
          <a:bodyPr/>
          <a:lstStyle/>
          <a:p>
            <a:r>
              <a:rPr lang="nb-NO" b="1" dirty="0" err="1"/>
              <a:t>Peering</a:t>
            </a:r>
            <a:r>
              <a:rPr lang="nb-NO" b="1" dirty="0"/>
              <a:t> (samtrafikk)</a:t>
            </a:r>
          </a:p>
          <a:p>
            <a:pPr lvl="1"/>
            <a:r>
              <a:rPr lang="nb-NO" dirty="0"/>
              <a:t>Sammenkopling av «</a:t>
            </a:r>
            <a:r>
              <a:rPr lang="nb-NO" b="1" dirty="0"/>
              <a:t>likeverdige</a:t>
            </a:r>
            <a:r>
              <a:rPr lang="nb-NO" dirty="0"/>
              <a:t>» nett</a:t>
            </a:r>
          </a:p>
          <a:p>
            <a:pPr lvl="1"/>
            <a:r>
              <a:rPr lang="nb-NO" dirty="0"/>
              <a:t>Gir tilgang til </a:t>
            </a:r>
            <a:r>
              <a:rPr lang="nb-NO" b="1" dirty="0"/>
              <a:t>sine egne nett</a:t>
            </a:r>
            <a:r>
              <a:rPr lang="nb-NO" dirty="0"/>
              <a:t>, ikke hele internett</a:t>
            </a:r>
          </a:p>
          <a:p>
            <a:pPr lvl="1"/>
            <a:r>
              <a:rPr lang="nb-NO" dirty="0"/>
              <a:t>Normalt sett uten å betale for trafikken (bare for tilkopling)</a:t>
            </a:r>
          </a:p>
          <a:p>
            <a:pPr lvl="1"/>
            <a:r>
              <a:rPr lang="nb-NO" dirty="0"/>
              <a:t>«</a:t>
            </a:r>
            <a:r>
              <a:rPr lang="nb-NO" b="1" dirty="0"/>
              <a:t>Public </a:t>
            </a:r>
            <a:r>
              <a:rPr lang="nb-NO" b="1" dirty="0" err="1"/>
              <a:t>peering</a:t>
            </a:r>
            <a:r>
              <a:rPr lang="nb-NO" dirty="0"/>
              <a:t>» skjer via samtrafikkpunkter (en-til-mange)</a:t>
            </a:r>
          </a:p>
          <a:p>
            <a:pPr lvl="1"/>
            <a:r>
              <a:rPr lang="nb-NO" dirty="0"/>
              <a:t>«</a:t>
            </a:r>
            <a:r>
              <a:rPr lang="nb-NO" b="1" dirty="0"/>
              <a:t>Private </a:t>
            </a:r>
            <a:r>
              <a:rPr lang="nb-NO" b="1" dirty="0" err="1"/>
              <a:t>peering</a:t>
            </a:r>
            <a:r>
              <a:rPr lang="nb-NO" dirty="0"/>
              <a:t>» skjer med direkte forbindelse (en-til-en)</a:t>
            </a:r>
          </a:p>
          <a:p>
            <a:r>
              <a:rPr lang="nb-NO" b="1" dirty="0" err="1"/>
              <a:t>Transit</a:t>
            </a:r>
            <a:endParaRPr lang="nb-NO" b="1" dirty="0"/>
          </a:p>
          <a:p>
            <a:pPr lvl="1"/>
            <a:r>
              <a:rPr lang="nb-NO" dirty="0"/>
              <a:t>En liten operatør kjøper </a:t>
            </a:r>
            <a:r>
              <a:rPr lang="nb-NO" b="1" dirty="0"/>
              <a:t>tilgang til hele internett </a:t>
            </a:r>
            <a:r>
              <a:rPr lang="nb-NO" dirty="0"/>
              <a:t>fra en større operatør</a:t>
            </a:r>
          </a:p>
          <a:p>
            <a:pPr lvl="1"/>
            <a:r>
              <a:rPr lang="nb-NO" dirty="0"/>
              <a:t>Kommersiell business. Kostnad basert på antall bits sendt og mottatt</a:t>
            </a:r>
          </a:p>
          <a:p>
            <a:pPr lvl="1"/>
            <a:r>
              <a:rPr lang="nb-NO" dirty="0"/>
              <a:t>Om lag 16 virkelig store som gir tilgang til hele internett, </a:t>
            </a:r>
            <a:r>
              <a:rPr lang="nb-NO" b="1" dirty="0"/>
              <a:t>Tier 1</a:t>
            </a:r>
            <a:r>
              <a:rPr lang="nb-NO" dirty="0"/>
              <a:t> leverandører</a:t>
            </a:r>
          </a:p>
          <a:p>
            <a:pPr lvl="2"/>
            <a:r>
              <a:rPr lang="nb-NO" dirty="0"/>
              <a:t>Alle andre kjøper direkte eller indirekte forbindelse av en eller flere av disse 16.</a:t>
            </a:r>
          </a:p>
        </p:txBody>
      </p:sp>
    </p:spTree>
    <p:extLst>
      <p:ext uri="{BB962C8B-B14F-4D97-AF65-F5344CB8AC3E}">
        <p14:creationId xmlns:p14="http://schemas.microsoft.com/office/powerpoint/2010/main" val="41513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3BA76D-848E-4F1E-AE9B-C97921E2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IXP – </a:t>
            </a:r>
            <a:r>
              <a:rPr lang="nb-NO" dirty="0" err="1"/>
              <a:t>Internet</a:t>
            </a:r>
            <a:r>
              <a:rPr lang="nb-NO" dirty="0"/>
              <a:t> </a:t>
            </a:r>
            <a:r>
              <a:rPr lang="nb-NO" dirty="0" err="1"/>
              <a:t>eXchange</a:t>
            </a:r>
            <a:r>
              <a:rPr lang="nb-NO" dirty="0"/>
              <a:t> Point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063854-234C-4E74-9CAB-E5494AF1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034579"/>
          </a:xfrm>
        </p:spPr>
        <p:txBody>
          <a:bodyPr>
            <a:normAutofit/>
          </a:bodyPr>
          <a:lstStyle/>
          <a:p>
            <a:r>
              <a:rPr lang="nb-NO" dirty="0"/>
              <a:t>Knutepunkt for «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peering</a:t>
            </a:r>
            <a:r>
              <a:rPr lang="nb-NO" dirty="0"/>
              <a:t>», internett samtrafikkpunkt</a:t>
            </a:r>
          </a:p>
          <a:p>
            <a:r>
              <a:rPr lang="nb-NO" dirty="0"/>
              <a:t>Flat pris for tilkopling basert på hastighet, uansett utnyttelse</a:t>
            </a:r>
          </a:p>
          <a:p>
            <a:r>
              <a:rPr lang="nb-NO" dirty="0"/>
              <a:t>Normalt åpent for alle som har et ASN</a:t>
            </a:r>
          </a:p>
          <a:p>
            <a:r>
              <a:rPr lang="nb-NO" dirty="0"/>
              <a:t>Mulig å nå mange andre AS via en tilkopling</a:t>
            </a:r>
          </a:p>
          <a:p>
            <a:endParaRPr lang="nb-NO" dirty="0"/>
          </a:p>
          <a:p>
            <a:r>
              <a:rPr lang="nb-NO" dirty="0"/>
              <a:t>NIX – Norwegian </a:t>
            </a:r>
            <a:r>
              <a:rPr lang="nb-NO" dirty="0" err="1"/>
              <a:t>Internet</a:t>
            </a:r>
            <a:r>
              <a:rPr lang="nb-NO" dirty="0"/>
              <a:t> </a:t>
            </a:r>
            <a:r>
              <a:rPr lang="nb-NO" dirty="0" err="1"/>
              <a:t>eXchange</a:t>
            </a:r>
            <a:r>
              <a:rPr lang="nb-NO" dirty="0"/>
              <a:t>  </a:t>
            </a:r>
          </a:p>
          <a:p>
            <a:pPr lvl="1"/>
            <a:r>
              <a:rPr lang="nb-NO" dirty="0">
                <a:hlinkClick r:id="rId2"/>
              </a:rPr>
              <a:t>https://www.nix.no/</a:t>
            </a:r>
            <a:r>
              <a:rPr lang="nb-NO" dirty="0"/>
              <a:t> </a:t>
            </a:r>
          </a:p>
          <a:p>
            <a:r>
              <a:rPr lang="nb-NO" dirty="0"/>
              <a:t>Eies og drives av USIT/UiO</a:t>
            </a:r>
          </a:p>
          <a:p>
            <a:r>
              <a:rPr lang="nb-NO" dirty="0"/>
              <a:t>Operativt siden 1993, eldst i Europa :-)</a:t>
            </a:r>
          </a:p>
          <a:p>
            <a:r>
              <a:rPr lang="nb-NO" dirty="0"/>
              <a:t>Oslo, Bergen, Stavanger, Trondheim og Tromsø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Et bilde som inneholder tekst, skjermbilde, diagram, Plottdiagram">
            <a:extLst>
              <a:ext uri="{FF2B5EF4-FFF2-40B4-BE49-F238E27FC236}">
                <a16:creationId xmlns:a16="http://schemas.microsoft.com/office/drawing/2014/main" id="{0531E528-B960-81A8-924F-ADDC94BA8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64" y="2706232"/>
            <a:ext cx="7151092" cy="39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1D31DA-8497-1091-2E31-E6D1F9A7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IXPer</a:t>
            </a:r>
            <a:r>
              <a:rPr lang="nb-NO" dirty="0"/>
              <a:t> i verden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238B03-4F87-CFA8-D712-E436D26A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8360" cy="4667250"/>
          </a:xfrm>
        </p:spPr>
        <p:txBody>
          <a:bodyPr>
            <a:normAutofit/>
          </a:bodyPr>
          <a:lstStyle/>
          <a:p>
            <a:r>
              <a:rPr lang="nb-NO" dirty="0"/>
              <a:t>Svært vanlig i Europa, relativt vanlig ellers i verden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 err="1"/>
              <a:t>Netnod</a:t>
            </a:r>
            <a:r>
              <a:rPr lang="nb-NO" dirty="0"/>
              <a:t> i Sverige er størst i Norden</a:t>
            </a:r>
          </a:p>
          <a:p>
            <a:endParaRPr lang="nb-NO" dirty="0"/>
          </a:p>
          <a:p>
            <a:r>
              <a:rPr lang="nb-NO" dirty="0"/>
              <a:t>AMS-IX, LINX og DE-CIX er de største i Europa.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https://www.internetexchangemap.com/</a:t>
            </a:r>
            <a:r>
              <a:rPr lang="nb-NO" dirty="0"/>
              <a:t>    Kart som viser de fleste </a:t>
            </a:r>
            <a:r>
              <a:rPr lang="nb-NO" dirty="0" err="1"/>
              <a:t>IXPer</a:t>
            </a:r>
            <a:endParaRPr lang="nb-NO" dirty="0"/>
          </a:p>
          <a:p>
            <a:r>
              <a:rPr lang="nb-NO" dirty="0">
                <a:hlinkClick r:id="rId3"/>
              </a:rPr>
              <a:t>https://www.peeringdb.com/</a:t>
            </a:r>
            <a:r>
              <a:rPr lang="nb-NO" dirty="0"/>
              <a:t>                         Mye informasjon om </a:t>
            </a:r>
            <a:r>
              <a:rPr lang="nb-NO" dirty="0" err="1"/>
              <a:t>peering</a:t>
            </a:r>
            <a:endParaRPr lang="nb-NO" dirty="0"/>
          </a:p>
          <a:p>
            <a:r>
              <a:rPr lang="nb-NO" dirty="0">
                <a:hlinkClick r:id="rId4"/>
              </a:rPr>
              <a:t>https://ixpdb.euro-ix.net/en/</a:t>
            </a:r>
            <a:r>
              <a:rPr lang="nb-NO" dirty="0"/>
              <a:t>                          Og enda et nettsted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00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5C0A95-C5A7-2955-C413-782D5ED8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kart, atlas, tekst, Verden">
            <a:extLst>
              <a:ext uri="{FF2B5EF4-FFF2-40B4-BE49-F238E27FC236}">
                <a16:creationId xmlns:a16="http://schemas.microsoft.com/office/drawing/2014/main" id="{EF2FE55F-A98E-F4A4-8140-DB87F8D75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" y="234510"/>
            <a:ext cx="12032872" cy="6388980"/>
          </a:xfrm>
        </p:spPr>
      </p:pic>
    </p:spTree>
    <p:extLst>
      <p:ext uri="{BB962C8B-B14F-4D97-AF65-F5344CB8AC3E}">
        <p14:creationId xmlns:p14="http://schemas.microsoft.com/office/powerpoint/2010/main" val="139168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2BC53-73A4-7853-803A-04CA9553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kart, tekst">
            <a:extLst>
              <a:ext uri="{FF2B5EF4-FFF2-40B4-BE49-F238E27FC236}">
                <a16:creationId xmlns:a16="http://schemas.microsoft.com/office/drawing/2014/main" id="{AD703D11-BCF8-7B54-3515-FFF39D28B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5" y="0"/>
            <a:ext cx="10629709" cy="6889741"/>
          </a:xfrm>
        </p:spPr>
      </p:pic>
    </p:spTree>
    <p:extLst>
      <p:ext uri="{BB962C8B-B14F-4D97-AF65-F5344CB8AC3E}">
        <p14:creationId xmlns:p14="http://schemas.microsoft.com/office/powerpoint/2010/main" val="458739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08EB5077-1474-4D12-A829-D7DB69AABC6F}"/>
              </a:ext>
            </a:extLst>
          </p:cNvPr>
          <p:cNvCxnSpPr>
            <a:cxnSpLocks/>
          </p:cNvCxnSpPr>
          <p:nvPr/>
        </p:nvCxnSpPr>
        <p:spPr>
          <a:xfrm flipH="1">
            <a:off x="4321555" y="901304"/>
            <a:ext cx="4759141" cy="90574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Rett linje 59">
            <a:extLst>
              <a:ext uri="{FF2B5EF4-FFF2-40B4-BE49-F238E27FC236}">
                <a16:creationId xmlns:a16="http://schemas.microsoft.com/office/drawing/2014/main" id="{DBC295D6-E04E-41AC-ACCE-D9DDE071724F}"/>
              </a:ext>
            </a:extLst>
          </p:cNvPr>
          <p:cNvCxnSpPr>
            <a:cxnSpLocks/>
          </p:cNvCxnSpPr>
          <p:nvPr/>
        </p:nvCxnSpPr>
        <p:spPr>
          <a:xfrm flipH="1" flipV="1">
            <a:off x="10030550" y="3763201"/>
            <a:ext cx="552718" cy="19113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9A253BE4-2405-44CD-8588-3FDBEB974E4F}"/>
              </a:ext>
            </a:extLst>
          </p:cNvPr>
          <p:cNvCxnSpPr>
            <a:cxnSpLocks/>
          </p:cNvCxnSpPr>
          <p:nvPr/>
        </p:nvCxnSpPr>
        <p:spPr>
          <a:xfrm flipH="1">
            <a:off x="7034282" y="709012"/>
            <a:ext cx="1974192" cy="1234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Rett linje 80">
            <a:extLst>
              <a:ext uri="{FF2B5EF4-FFF2-40B4-BE49-F238E27FC236}">
                <a16:creationId xmlns:a16="http://schemas.microsoft.com/office/drawing/2014/main" id="{3BC77BAF-EAC5-4199-8FD7-4D77DAFF559B}"/>
              </a:ext>
            </a:extLst>
          </p:cNvPr>
          <p:cNvCxnSpPr>
            <a:cxnSpLocks/>
          </p:cNvCxnSpPr>
          <p:nvPr/>
        </p:nvCxnSpPr>
        <p:spPr>
          <a:xfrm>
            <a:off x="4185750" y="2158540"/>
            <a:ext cx="4143154" cy="125334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DB5BB06F-67B1-4E21-8053-E12EA9B66CCD}"/>
              </a:ext>
            </a:extLst>
          </p:cNvPr>
          <p:cNvCxnSpPr>
            <a:cxnSpLocks/>
          </p:cNvCxnSpPr>
          <p:nvPr/>
        </p:nvCxnSpPr>
        <p:spPr>
          <a:xfrm flipH="1">
            <a:off x="9218300" y="1006907"/>
            <a:ext cx="419344" cy="62454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24BC1D92-2D29-4A0C-868C-4315F261D1D4}"/>
              </a:ext>
            </a:extLst>
          </p:cNvPr>
          <p:cNvCxnSpPr>
            <a:cxnSpLocks/>
          </p:cNvCxnSpPr>
          <p:nvPr/>
        </p:nvCxnSpPr>
        <p:spPr>
          <a:xfrm>
            <a:off x="10583266" y="1078673"/>
            <a:ext cx="456255" cy="48845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DC05EC3B-19A8-4064-80FE-8616311C8593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6532955" y="4310813"/>
            <a:ext cx="1616047" cy="114425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7A30A07C-DD61-4441-8E63-ED7046C1BB9D}"/>
              </a:ext>
            </a:extLst>
          </p:cNvPr>
          <p:cNvCxnSpPr>
            <a:cxnSpLocks/>
          </p:cNvCxnSpPr>
          <p:nvPr/>
        </p:nvCxnSpPr>
        <p:spPr>
          <a:xfrm flipH="1">
            <a:off x="6425154" y="3644253"/>
            <a:ext cx="1723848" cy="52863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6EB7396A-93FE-4E59-A3C0-F34BFE52A29E}"/>
              </a:ext>
            </a:extLst>
          </p:cNvPr>
          <p:cNvCxnSpPr>
            <a:cxnSpLocks/>
          </p:cNvCxnSpPr>
          <p:nvPr/>
        </p:nvCxnSpPr>
        <p:spPr>
          <a:xfrm>
            <a:off x="9218300" y="3932005"/>
            <a:ext cx="0" cy="128218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41F5CA92-32FB-4863-A1AC-401BB281E910}"/>
              </a:ext>
            </a:extLst>
          </p:cNvPr>
          <p:cNvCxnSpPr>
            <a:cxnSpLocks/>
          </p:cNvCxnSpPr>
          <p:nvPr/>
        </p:nvCxnSpPr>
        <p:spPr>
          <a:xfrm>
            <a:off x="3994249" y="3496609"/>
            <a:ext cx="1673615" cy="90857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Rett linje 44">
            <a:extLst>
              <a:ext uri="{FF2B5EF4-FFF2-40B4-BE49-F238E27FC236}">
                <a16:creationId xmlns:a16="http://schemas.microsoft.com/office/drawing/2014/main" id="{B93BE8FC-963C-4C5E-8977-C9384864BBEB}"/>
              </a:ext>
            </a:extLst>
          </p:cNvPr>
          <p:cNvCxnSpPr>
            <a:cxnSpLocks/>
          </p:cNvCxnSpPr>
          <p:nvPr/>
        </p:nvCxnSpPr>
        <p:spPr>
          <a:xfrm flipH="1">
            <a:off x="3876826" y="4459574"/>
            <a:ext cx="1781961" cy="9739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B46593D3-BDB1-4AB5-8FE3-44C91112177C}"/>
              </a:ext>
            </a:extLst>
          </p:cNvPr>
          <p:cNvCxnSpPr>
            <a:cxnSpLocks/>
          </p:cNvCxnSpPr>
          <p:nvPr/>
        </p:nvCxnSpPr>
        <p:spPr>
          <a:xfrm>
            <a:off x="4051712" y="3429000"/>
            <a:ext cx="4275324" cy="4580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id="{7830BAD6-891B-4ED6-9E41-AEA3C643EF6F}"/>
              </a:ext>
            </a:extLst>
          </p:cNvPr>
          <p:cNvCxnSpPr>
            <a:cxnSpLocks/>
          </p:cNvCxnSpPr>
          <p:nvPr/>
        </p:nvCxnSpPr>
        <p:spPr>
          <a:xfrm>
            <a:off x="8873547" y="2286784"/>
            <a:ext cx="0" cy="126062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492D5EA7-D25C-42E0-874A-6137AE753C9F}"/>
              </a:ext>
            </a:extLst>
          </p:cNvPr>
          <p:cNvCxnSpPr>
            <a:cxnSpLocks/>
          </p:cNvCxnSpPr>
          <p:nvPr/>
        </p:nvCxnSpPr>
        <p:spPr>
          <a:xfrm>
            <a:off x="3539548" y="2303342"/>
            <a:ext cx="0" cy="88322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B4EF88BC-A10A-42A4-A8A6-B93E2B80A4CA}"/>
              </a:ext>
            </a:extLst>
          </p:cNvPr>
          <p:cNvCxnSpPr>
            <a:cxnSpLocks/>
          </p:cNvCxnSpPr>
          <p:nvPr/>
        </p:nvCxnSpPr>
        <p:spPr>
          <a:xfrm>
            <a:off x="3144807" y="3932005"/>
            <a:ext cx="0" cy="128218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9BF551CC-D755-4073-A067-5209F9BAFD09}"/>
              </a:ext>
            </a:extLst>
          </p:cNvPr>
          <p:cNvCxnSpPr>
            <a:cxnSpLocks/>
          </p:cNvCxnSpPr>
          <p:nvPr/>
        </p:nvCxnSpPr>
        <p:spPr>
          <a:xfrm>
            <a:off x="6835515" y="1065711"/>
            <a:ext cx="1034929" cy="62497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9679A2F9-2EC8-41E9-894A-FDD06BA7D4C5}"/>
              </a:ext>
            </a:extLst>
          </p:cNvPr>
          <p:cNvCxnSpPr>
            <a:cxnSpLocks/>
          </p:cNvCxnSpPr>
          <p:nvPr/>
        </p:nvCxnSpPr>
        <p:spPr>
          <a:xfrm>
            <a:off x="4453122" y="1989920"/>
            <a:ext cx="31546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Bilde 16">
            <a:extLst>
              <a:ext uri="{FF2B5EF4-FFF2-40B4-BE49-F238E27FC236}">
                <a16:creationId xmlns:a16="http://schemas.microsoft.com/office/drawing/2014/main" id="{677BC1CA-C7AE-4C60-A427-05D996869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7" y="4975632"/>
            <a:ext cx="1631627" cy="1515834"/>
          </a:xfrm>
          <a:prstGeom prst="rect">
            <a:avLst/>
          </a:prstGeom>
        </p:spPr>
      </p:pic>
      <p:sp>
        <p:nvSpPr>
          <p:cNvPr id="15" name="Sylinder 14">
            <a:extLst>
              <a:ext uri="{FF2B5EF4-FFF2-40B4-BE49-F238E27FC236}">
                <a16:creationId xmlns:a16="http://schemas.microsoft.com/office/drawing/2014/main" id="{5CBE811F-4DA2-4978-B75B-BF066AD9C2E0}"/>
              </a:ext>
            </a:extLst>
          </p:cNvPr>
          <p:cNvSpPr/>
          <p:nvPr/>
        </p:nvSpPr>
        <p:spPr>
          <a:xfrm>
            <a:off x="10634265" y="5214186"/>
            <a:ext cx="1110106" cy="7868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1A26D5E-94FA-4E39-B439-0C17F730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276"/>
          </a:xfrm>
        </p:spPr>
        <p:txBody>
          <a:bodyPr/>
          <a:lstStyle/>
          <a:p>
            <a:r>
              <a:rPr lang="nb-NO" dirty="0"/>
              <a:t>«Hele» bildet</a:t>
            </a:r>
          </a:p>
        </p:txBody>
      </p:sp>
      <p:pic>
        <p:nvPicPr>
          <p:cNvPr id="12" name="Picture 42">
            <a:extLst>
              <a:ext uri="{FF2B5EF4-FFF2-40B4-BE49-F238E27FC236}">
                <a16:creationId xmlns:a16="http://schemas.microsoft.com/office/drawing/2014/main" id="{43CD2993-D99D-4053-A151-7DE5E017517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80" y="5079445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6">
            <a:extLst>
              <a:ext uri="{FF2B5EF4-FFF2-40B4-BE49-F238E27FC236}">
                <a16:creationId xmlns:a16="http://schemas.microsoft.com/office/drawing/2014/main" id="{3EC100D2-9F59-47A2-AA76-3E835B8D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770" y="1428643"/>
            <a:ext cx="197101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Tier1 </a:t>
            </a:r>
            <a:r>
              <a:rPr lang="en-US" alt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leverandører</a:t>
            </a:r>
            <a:endParaRPr lang="en-US" altLang="nb-NO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50198D9-AF6A-4721-AB4F-6E6948415EF8}"/>
              </a:ext>
            </a:extLst>
          </p:cNvPr>
          <p:cNvSpPr txBox="1"/>
          <p:nvPr/>
        </p:nvSpPr>
        <p:spPr>
          <a:xfrm>
            <a:off x="10499449" y="5497130"/>
            <a:ext cx="137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www.avis.no</a:t>
            </a:r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3A02A8DD-F6B4-4A2E-80F4-D8CD0E055FFD}"/>
              </a:ext>
            </a:extLst>
          </p:cNvPr>
          <p:cNvCxnSpPr>
            <a:cxnSpLocks/>
          </p:cNvCxnSpPr>
          <p:nvPr/>
        </p:nvCxnSpPr>
        <p:spPr>
          <a:xfrm>
            <a:off x="1536492" y="5607622"/>
            <a:ext cx="66706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42">
            <a:extLst>
              <a:ext uri="{FF2B5EF4-FFF2-40B4-BE49-F238E27FC236}">
                <a16:creationId xmlns:a16="http://schemas.microsoft.com/office/drawing/2014/main" id="{205525E5-5512-4250-B393-766A7943F4F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23" y="5069183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D99D27AD-D3DE-4E1B-B5FB-9B87385722EE}"/>
              </a:ext>
            </a:extLst>
          </p:cNvPr>
          <p:cNvCxnSpPr>
            <a:cxnSpLocks/>
          </p:cNvCxnSpPr>
          <p:nvPr/>
        </p:nvCxnSpPr>
        <p:spPr>
          <a:xfrm>
            <a:off x="9967203" y="5597820"/>
            <a:ext cx="66706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57">
            <a:extLst>
              <a:ext uri="{FF2B5EF4-FFF2-40B4-BE49-F238E27FC236}">
                <a16:creationId xmlns:a16="http://schemas.microsoft.com/office/drawing/2014/main" id="{354AE0B3-B229-42AA-8095-42D983D2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529" y="5292227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100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Internet </a:t>
            </a:r>
            <a:r>
              <a:rPr lang="en-US" alt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til</a:t>
            </a: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heimen</a:t>
            </a:r>
            <a:endParaRPr lang="en-US" altLang="nb-NO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4" name="Rectangle 57">
            <a:extLst>
              <a:ext uri="{FF2B5EF4-FFF2-40B4-BE49-F238E27FC236}">
                <a16:creationId xmlns:a16="http://schemas.microsoft.com/office/drawing/2014/main" id="{C62B80DC-6D38-4C7D-AE4D-CA82D9A6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487" y="5292227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200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Bedriftsleverandøren</a:t>
            </a:r>
            <a:endParaRPr lang="en-US" altLang="nb-NO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59F9A7B4-F4E7-4D38-8610-F3051D57FDE9}"/>
              </a:ext>
            </a:extLst>
          </p:cNvPr>
          <p:cNvCxnSpPr>
            <a:cxnSpLocks/>
          </p:cNvCxnSpPr>
          <p:nvPr/>
        </p:nvCxnSpPr>
        <p:spPr>
          <a:xfrm flipV="1">
            <a:off x="4382255" y="1027906"/>
            <a:ext cx="886788" cy="56752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E4309AEA-3AD2-48A1-AB09-3F1C25CA5A25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4252068" y="5597821"/>
            <a:ext cx="3355712" cy="102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Bilde 30">
            <a:extLst>
              <a:ext uri="{FF2B5EF4-FFF2-40B4-BE49-F238E27FC236}">
                <a16:creationId xmlns:a16="http://schemas.microsoft.com/office/drawing/2014/main" id="{EAF93115-69A2-43E6-8C60-68750E90A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08" y="4048531"/>
            <a:ext cx="1024647" cy="524564"/>
          </a:xfrm>
          <a:prstGeom prst="rect">
            <a:avLst/>
          </a:prstGeom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71FA24F3-B4C4-4E7D-90AE-8EA23982B133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12" y="2983193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2">
            <a:extLst>
              <a:ext uri="{FF2B5EF4-FFF2-40B4-BE49-F238E27FC236}">
                <a16:creationId xmlns:a16="http://schemas.microsoft.com/office/drawing/2014/main" id="{261E852C-20AD-461F-9CAE-E3D3DAC0FB0F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05" y="3115616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2">
            <a:extLst>
              <a:ext uri="{FF2B5EF4-FFF2-40B4-BE49-F238E27FC236}">
                <a16:creationId xmlns:a16="http://schemas.microsoft.com/office/drawing/2014/main" id="{D7708C75-7147-4862-9C64-654B97569991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85" y="1408632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2">
            <a:extLst>
              <a:ext uri="{FF2B5EF4-FFF2-40B4-BE49-F238E27FC236}">
                <a16:creationId xmlns:a16="http://schemas.microsoft.com/office/drawing/2014/main" id="{557E3C19-D678-48F2-8CA7-9A3DCDE537DE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41" y="1370003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2">
            <a:extLst>
              <a:ext uri="{FF2B5EF4-FFF2-40B4-BE49-F238E27FC236}">
                <a16:creationId xmlns:a16="http://schemas.microsoft.com/office/drawing/2014/main" id="{60C90A1B-E5AF-4222-8DC6-1D10E30855BF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77" y="309924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kstSylinder 60">
            <a:extLst>
              <a:ext uri="{FF2B5EF4-FFF2-40B4-BE49-F238E27FC236}">
                <a16:creationId xmlns:a16="http://schemas.microsoft.com/office/drawing/2014/main" id="{2A6B08D6-2B2E-46B3-B07F-5C09D5963EE7}"/>
              </a:ext>
            </a:extLst>
          </p:cNvPr>
          <p:cNvSpPr txBox="1"/>
          <p:nvPr/>
        </p:nvSpPr>
        <p:spPr>
          <a:xfrm>
            <a:off x="5131372" y="3042553"/>
            <a:ext cx="20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Private </a:t>
            </a:r>
            <a:r>
              <a:rPr lang="nb-NO" dirty="0" err="1"/>
              <a:t>Peering</a:t>
            </a:r>
            <a:r>
              <a:rPr lang="nb-NO" dirty="0"/>
              <a:t> ($$)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8AA96C86-8618-4B38-AD25-5FFC9E66FBB4}"/>
              </a:ext>
            </a:extLst>
          </p:cNvPr>
          <p:cNvSpPr txBox="1"/>
          <p:nvPr/>
        </p:nvSpPr>
        <p:spPr>
          <a:xfrm>
            <a:off x="5211154" y="4581763"/>
            <a:ext cx="18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Public </a:t>
            </a:r>
            <a:r>
              <a:rPr lang="nb-NO" dirty="0" err="1"/>
              <a:t>Peering</a:t>
            </a:r>
            <a:r>
              <a:rPr lang="nb-NO" dirty="0"/>
              <a:t> ($)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3343EFDF-5C72-49AB-8ECF-53C6DE979B71}"/>
              </a:ext>
            </a:extLst>
          </p:cNvPr>
          <p:cNvSpPr txBox="1"/>
          <p:nvPr/>
        </p:nvSpPr>
        <p:spPr>
          <a:xfrm>
            <a:off x="5712274" y="4259175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IXP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C81246FD-0A24-47F3-B492-059CD07BA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920" y="3352176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54321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Stor</a:t>
            </a: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 ISP</a:t>
            </a:r>
          </a:p>
        </p:txBody>
      </p:sp>
      <p:sp>
        <p:nvSpPr>
          <p:cNvPr id="65" name="Rectangle 57">
            <a:extLst>
              <a:ext uri="{FF2B5EF4-FFF2-40B4-BE49-F238E27FC236}">
                <a16:creationId xmlns:a16="http://schemas.microsoft.com/office/drawing/2014/main" id="{739DDE5C-0F41-489D-B645-DDCCD689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600" y="1674808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3356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Lumen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1D200CED-D4D5-4B9E-8337-8C888414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045" y="1620629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1299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Telia</a:t>
            </a: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 Carrier</a:t>
            </a:r>
          </a:p>
        </p:txBody>
      </p:sp>
      <p:sp>
        <p:nvSpPr>
          <p:cNvPr id="67" name="Rectangle 57">
            <a:extLst>
              <a:ext uri="{FF2B5EF4-FFF2-40B4-BE49-F238E27FC236}">
                <a16:creationId xmlns:a16="http://schemas.microsoft.com/office/drawing/2014/main" id="{F824F248-29A6-4973-8B7C-3E6A497F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004" y="592380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3257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GTT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308CD0DD-1695-4914-8E8A-C5A7C0D1B311}"/>
              </a:ext>
            </a:extLst>
          </p:cNvPr>
          <p:cNvSpPr txBox="1"/>
          <p:nvPr/>
        </p:nvSpPr>
        <p:spPr>
          <a:xfrm>
            <a:off x="2185436" y="2481654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Global </a:t>
            </a:r>
            <a:r>
              <a:rPr lang="nb-NO" dirty="0" err="1"/>
              <a:t>transit</a:t>
            </a:r>
            <a:r>
              <a:rPr lang="nb-NO" dirty="0"/>
              <a:t> ($$$$)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A98AED52-2870-40A6-9293-77EBAC44E743}"/>
              </a:ext>
            </a:extLst>
          </p:cNvPr>
          <p:cNvSpPr txBox="1"/>
          <p:nvPr/>
        </p:nvSpPr>
        <p:spPr>
          <a:xfrm>
            <a:off x="6922199" y="2686414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Global </a:t>
            </a:r>
            <a:r>
              <a:rPr lang="nb-NO" dirty="0" err="1"/>
              <a:t>transit</a:t>
            </a:r>
            <a:r>
              <a:rPr lang="nb-NO" dirty="0"/>
              <a:t> ($$$$)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9528CA64-E378-448B-AE62-7D06D3E99B4E}"/>
              </a:ext>
            </a:extLst>
          </p:cNvPr>
          <p:cNvSpPr txBox="1"/>
          <p:nvPr/>
        </p:nvSpPr>
        <p:spPr>
          <a:xfrm>
            <a:off x="8469577" y="4486585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Transit</a:t>
            </a:r>
            <a:r>
              <a:rPr lang="nb-NO" dirty="0"/>
              <a:t> ($$$)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EBE869AC-7717-4901-8850-6D970F4003D0}"/>
              </a:ext>
            </a:extLst>
          </p:cNvPr>
          <p:cNvSpPr txBox="1"/>
          <p:nvPr/>
        </p:nvSpPr>
        <p:spPr>
          <a:xfrm>
            <a:off x="2416759" y="4284484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Transit</a:t>
            </a:r>
            <a:r>
              <a:rPr lang="nb-NO" dirty="0"/>
              <a:t> ($$$)</a:t>
            </a:r>
          </a:p>
        </p:txBody>
      </p:sp>
      <p:sp>
        <p:nvSpPr>
          <p:cNvPr id="72" name="Rectangle 57">
            <a:extLst>
              <a:ext uri="{FF2B5EF4-FFF2-40B4-BE49-F238E27FC236}">
                <a16:creationId xmlns:a16="http://schemas.microsoft.com/office/drawing/2014/main" id="{CD77AA73-B1A2-40E9-BA99-1F55DAA4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800" y="3247607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12345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Ganske </a:t>
            </a:r>
            <a:r>
              <a:rPr lang="en-US" alt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stor</a:t>
            </a: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 ISP</a:t>
            </a:r>
          </a:p>
        </p:txBody>
      </p:sp>
      <p:sp>
        <p:nvSpPr>
          <p:cNvPr id="73" name="Sylinder 72">
            <a:extLst>
              <a:ext uri="{FF2B5EF4-FFF2-40B4-BE49-F238E27FC236}">
                <a16:creationId xmlns:a16="http://schemas.microsoft.com/office/drawing/2014/main" id="{C26B1A66-7EB1-4AF8-807A-D139E99B171A}"/>
              </a:ext>
            </a:extLst>
          </p:cNvPr>
          <p:cNvSpPr/>
          <p:nvPr/>
        </p:nvSpPr>
        <p:spPr>
          <a:xfrm>
            <a:off x="10653961" y="1531403"/>
            <a:ext cx="1110106" cy="7868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4" name="Picture 42">
            <a:extLst>
              <a:ext uri="{FF2B5EF4-FFF2-40B4-BE49-F238E27FC236}">
                <a16:creationId xmlns:a16="http://schemas.microsoft.com/office/drawing/2014/main" id="{E339D528-32C1-4200-8D41-6E9967CC448B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80" y="179896"/>
            <a:ext cx="238204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kstSylinder 74">
            <a:extLst>
              <a:ext uri="{FF2B5EF4-FFF2-40B4-BE49-F238E27FC236}">
                <a16:creationId xmlns:a16="http://schemas.microsoft.com/office/drawing/2014/main" id="{237F39D0-6563-4CF5-9510-DEA74F6AE9E3}"/>
              </a:ext>
            </a:extLst>
          </p:cNvPr>
          <p:cNvSpPr txBox="1"/>
          <p:nvPr/>
        </p:nvSpPr>
        <p:spPr>
          <a:xfrm>
            <a:off x="10693847" y="174017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Facebook</a:t>
            </a:r>
          </a:p>
        </p:txBody>
      </p:sp>
      <p:sp>
        <p:nvSpPr>
          <p:cNvPr id="77" name="Rectangle 57">
            <a:extLst>
              <a:ext uri="{FF2B5EF4-FFF2-40B4-BE49-F238E27FC236}">
                <a16:creationId xmlns:a16="http://schemas.microsoft.com/office/drawing/2014/main" id="{77944989-B621-4DE3-B26D-6F6067015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644" y="403756"/>
            <a:ext cx="785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431" tIns="30362" rIns="21431" bIns="30362"/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87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defTabSz="1028700"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028700" algn="l"/>
                <a:tab pos="15430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AS 32934</a:t>
            </a:r>
            <a:b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TFBNW</a:t>
            </a:r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5C15300F-7916-423C-87B9-696A79E0423C}"/>
              </a:ext>
            </a:extLst>
          </p:cNvPr>
          <p:cNvSpPr txBox="1"/>
          <p:nvPr/>
        </p:nvSpPr>
        <p:spPr>
          <a:xfrm>
            <a:off x="1661675" y="6271347"/>
            <a:ext cx="108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</a:t>
            </a:r>
            <a:r>
              <a:rPr lang="nb-NO" dirty="0" err="1"/>
              <a:t>Eyeball</a:t>
            </a:r>
            <a:r>
              <a:rPr lang="nb-NO" dirty="0"/>
              <a:t>»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958CAFF4-DACC-4FC4-BB8B-81AF1022B398}"/>
              </a:ext>
            </a:extLst>
          </p:cNvPr>
          <p:cNvSpPr txBox="1"/>
          <p:nvPr/>
        </p:nvSpPr>
        <p:spPr>
          <a:xfrm>
            <a:off x="10452822" y="6219094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«Content».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C8F09D8F-8507-429C-A1B5-288CAA6B172B}"/>
              </a:ext>
            </a:extLst>
          </p:cNvPr>
          <p:cNvSpPr txBox="1"/>
          <p:nvPr/>
        </p:nvSpPr>
        <p:spPr>
          <a:xfrm>
            <a:off x="10602889" y="2401272"/>
            <a:ext cx="117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«Content»</a:t>
            </a:r>
          </a:p>
        </p:txBody>
      </p:sp>
      <p:sp>
        <p:nvSpPr>
          <p:cNvPr id="55" name="Sylinder 54">
            <a:extLst>
              <a:ext uri="{FF2B5EF4-FFF2-40B4-BE49-F238E27FC236}">
                <a16:creationId xmlns:a16="http://schemas.microsoft.com/office/drawing/2014/main" id="{1A2320BF-F379-4F00-A0C2-F8426B5F9BB3}"/>
              </a:ext>
            </a:extLst>
          </p:cNvPr>
          <p:cNvSpPr/>
          <p:nvPr/>
        </p:nvSpPr>
        <p:spPr>
          <a:xfrm>
            <a:off x="10581657" y="3666478"/>
            <a:ext cx="1110106" cy="7868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013479F6-850F-49C0-B7E6-50C7E3A44FA4}"/>
              </a:ext>
            </a:extLst>
          </p:cNvPr>
          <p:cNvSpPr txBox="1"/>
          <p:nvPr/>
        </p:nvSpPr>
        <p:spPr>
          <a:xfrm>
            <a:off x="10448158" y="3822819"/>
            <a:ext cx="145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Innholds-</a:t>
            </a:r>
          </a:p>
          <a:p>
            <a:pPr algn="ctr"/>
            <a:r>
              <a:rPr lang="nb-NO" dirty="0"/>
              <a:t>leverandører</a:t>
            </a:r>
          </a:p>
        </p:txBody>
      </p: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7F6C25FC-12E6-4E5F-BE5A-937C298033B6}"/>
              </a:ext>
            </a:extLst>
          </p:cNvPr>
          <p:cNvCxnSpPr>
            <a:cxnSpLocks/>
          </p:cNvCxnSpPr>
          <p:nvPr/>
        </p:nvCxnSpPr>
        <p:spPr>
          <a:xfrm flipH="1" flipV="1">
            <a:off x="6532955" y="4190006"/>
            <a:ext cx="4050311" cy="10507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5AF97CAA-F112-47C2-B151-0CFD7213C3A9}"/>
              </a:ext>
            </a:extLst>
          </p:cNvPr>
          <p:cNvSpPr txBox="1"/>
          <p:nvPr/>
        </p:nvSpPr>
        <p:spPr>
          <a:xfrm>
            <a:off x="10563688" y="4547617"/>
            <a:ext cx="117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«Content»</a:t>
            </a:r>
          </a:p>
        </p:txBody>
      </p:sp>
    </p:spTree>
    <p:extLst>
      <p:ext uri="{BB962C8B-B14F-4D97-AF65-F5344CB8AC3E}">
        <p14:creationId xmlns:p14="http://schemas.microsoft.com/office/powerpoint/2010/main" val="20738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4" grpId="0"/>
      <p:bldP spid="23" grpId="0"/>
      <p:bldP spid="24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5" grpId="0"/>
      <p:bldP spid="77" grpId="0"/>
      <p:bldP spid="84" grpId="0"/>
      <p:bldP spid="85" grpId="0"/>
      <p:bldP spid="88" grpId="0"/>
      <p:bldP spid="55" grpId="0" animBg="1"/>
      <p:bldP spid="5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BBD0D695-D8EC-4F8F-8CFC-2633F91C2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75" y="440189"/>
            <a:ext cx="6765073" cy="6154338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0E0C8F9-9196-4F72-AFC7-8E867219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Starten i 1969</a:t>
            </a:r>
            <a:br>
              <a:rPr lang="nb-NO" dirty="0"/>
            </a:br>
            <a:r>
              <a:rPr lang="nb-NO" dirty="0"/>
              <a:t>The ARPA </a:t>
            </a:r>
            <a:r>
              <a:rPr lang="nb-NO" dirty="0" err="1"/>
              <a:t>network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97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682B89-752C-96E1-8AF7-D10D7B9A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BGP </a:t>
            </a:r>
            <a:r>
              <a:rPr lang="nb-NO" dirty="0" err="1"/>
              <a:t>hijack</a:t>
            </a:r>
            <a:r>
              <a:rPr lang="nb-NO" dirty="0"/>
              <a:t>, eller hvordan avspore internett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6A4B81-FE12-5EAE-36D7-039996F1E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Feil informasjon fra et AS kan spre seg raskt</a:t>
            </a:r>
          </a:p>
          <a:p>
            <a:r>
              <a:rPr lang="nb-NO" sz="3200" dirty="0"/>
              <a:t>Det kan være et uhell</a:t>
            </a:r>
          </a:p>
          <a:p>
            <a:pPr lvl="1"/>
            <a:r>
              <a:rPr lang="nb-NO" sz="2800" dirty="0"/>
              <a:t>Ofte konfigurasjonsfeil</a:t>
            </a:r>
          </a:p>
          <a:p>
            <a:r>
              <a:rPr lang="nb-NO" sz="3200" dirty="0"/>
              <a:t>Eller overlagt</a:t>
            </a:r>
          </a:p>
          <a:p>
            <a:pPr lvl="1"/>
            <a:r>
              <a:rPr lang="nb-NO" sz="2800" dirty="0"/>
              <a:t>Enten for å samle data</a:t>
            </a:r>
          </a:p>
          <a:p>
            <a:pPr lvl="1"/>
            <a:r>
              <a:rPr lang="nb-NO" sz="2800" dirty="0"/>
              <a:t>Eller for å stjele noe</a:t>
            </a:r>
          </a:p>
          <a:p>
            <a:r>
              <a:rPr lang="nb-NO" sz="3200" dirty="0"/>
              <a:t>Mange eksempler, her er tre av dem</a:t>
            </a:r>
          </a:p>
          <a:p>
            <a:r>
              <a:rPr lang="nb-NO" sz="3200" dirty="0"/>
              <a:t>Heldigvis introduseres stadig nye sikkerhetsmekanismer.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0ED460C-772F-B823-BB42-9331F3903ADE}"/>
              </a:ext>
            </a:extLst>
          </p:cNvPr>
          <p:cNvSpPr/>
          <p:nvPr/>
        </p:nvSpPr>
        <p:spPr>
          <a:xfrm>
            <a:off x="600075" y="448874"/>
            <a:ext cx="11591925" cy="64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tekst, skjermbilde, line, Plottdiagram">
            <a:extLst>
              <a:ext uri="{FF2B5EF4-FFF2-40B4-BE49-F238E27FC236}">
                <a16:creationId xmlns:a16="http://schemas.microsoft.com/office/drawing/2014/main" id="{74700F86-5A20-C3CA-D197-32D6D2AC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1" y="448874"/>
            <a:ext cx="6042591" cy="6409126"/>
          </a:xfrm>
          <a:prstGeom prst="rect">
            <a:avLst/>
          </a:prstGeom>
        </p:spPr>
      </p:pic>
      <p:pic>
        <p:nvPicPr>
          <p:cNvPr id="7" name="Bilde 6" descr="Et bilde som inneholder tekst, skjermbilde, Font, line">
            <a:extLst>
              <a:ext uri="{FF2B5EF4-FFF2-40B4-BE49-F238E27FC236}">
                <a16:creationId xmlns:a16="http://schemas.microsoft.com/office/drawing/2014/main" id="{9E19DCD7-0FAD-B2B7-65BC-978E1FE8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207"/>
            <a:ext cx="12192000" cy="3790461"/>
          </a:xfrm>
          <a:prstGeom prst="rect">
            <a:avLst/>
          </a:prstGeom>
        </p:spPr>
      </p:pic>
      <p:pic>
        <p:nvPicPr>
          <p:cNvPr id="9" name="Bilde 8" descr="Et bilde som inneholder tekst, skjermbilde, Font">
            <a:extLst>
              <a:ext uri="{FF2B5EF4-FFF2-40B4-BE49-F238E27FC236}">
                <a16:creationId xmlns:a16="http://schemas.microsoft.com/office/drawing/2014/main" id="{B7539B3D-C3AF-8F07-C7F3-427057CAD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0" y="2516493"/>
            <a:ext cx="9024779" cy="29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7A091-CC12-4224-8A09-75139080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Fiber, fiber, fiber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17971A-A345-4327-8C7E-73140F824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Viktigste teknologi for å kople sammen autonome systemer</a:t>
            </a:r>
          </a:p>
          <a:p>
            <a:pPr lvl="1"/>
            <a:r>
              <a:rPr lang="nb-NO" dirty="0"/>
              <a:t>Også viktig internt i hvert nettverk</a:t>
            </a:r>
          </a:p>
          <a:p>
            <a:pPr lvl="1"/>
            <a:r>
              <a:rPr lang="nb-NO" dirty="0"/>
              <a:t>Satellitt og radiolinje brukes også, spesielt steder med lite fiber</a:t>
            </a:r>
          </a:p>
          <a:p>
            <a:pPr lvl="1"/>
            <a:endParaRPr lang="nb-NO" dirty="0"/>
          </a:p>
          <a:p>
            <a:r>
              <a:rPr lang="nb-NO" dirty="0"/>
              <a:t>Fiber på land er ofte vanskelig å få informasjon om</a:t>
            </a:r>
          </a:p>
          <a:p>
            <a:pPr lvl="1"/>
            <a:r>
              <a:rPr lang="nb-NO" dirty="0"/>
              <a:t>Vil unngå kutting av fiber</a:t>
            </a:r>
          </a:p>
          <a:p>
            <a:endParaRPr lang="nb-NO" dirty="0"/>
          </a:p>
          <a:p>
            <a:r>
              <a:rPr lang="nb-NO" dirty="0"/>
              <a:t>Fiber i havet er noe enklere å få oversikt over</a:t>
            </a:r>
          </a:p>
          <a:p>
            <a:r>
              <a:rPr lang="nb-NO" dirty="0">
                <a:hlinkClick r:id="rId2"/>
              </a:rPr>
              <a:t>https://www.submarinecablemap.com/</a:t>
            </a:r>
            <a:r>
              <a:rPr lang="nb-NO" dirty="0"/>
              <a:t> </a:t>
            </a:r>
          </a:p>
        </p:txBody>
      </p:sp>
      <p:pic>
        <p:nvPicPr>
          <p:cNvPr id="5" name="Bilde 4" descr="Et bilde som inneholder grunn, Elektrisk kobling, kabel, utendørs">
            <a:extLst>
              <a:ext uri="{FF2B5EF4-FFF2-40B4-BE49-F238E27FC236}">
                <a16:creationId xmlns:a16="http://schemas.microsoft.com/office/drawing/2014/main" id="{10AEB27C-4611-B076-4C6D-A0804474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1" y="169433"/>
            <a:ext cx="10378721" cy="65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399FDA-DB66-453F-BF2C-EB2CFC2C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lassholder for innhold 5" descr="Et bilde som inneholder kart, tekst, atlas">
            <a:extLst>
              <a:ext uri="{FF2B5EF4-FFF2-40B4-BE49-F238E27FC236}">
                <a16:creationId xmlns:a16="http://schemas.microsoft.com/office/drawing/2014/main" id="{D56113AB-6500-CF3C-F82F-09AFB0AA1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8" y="67764"/>
            <a:ext cx="10105353" cy="6759929"/>
          </a:xfrm>
        </p:spPr>
      </p:pic>
    </p:spTree>
    <p:extLst>
      <p:ext uri="{BB962C8B-B14F-4D97-AF65-F5344CB8AC3E}">
        <p14:creationId xmlns:p14="http://schemas.microsoft.com/office/powerpoint/2010/main" val="904251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7341E-2F7D-480C-B189-A1A03DDB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Plassholder for innhold 7" descr="Et bilde som inneholder tekst, kart, atlas">
            <a:extLst>
              <a:ext uri="{FF2B5EF4-FFF2-40B4-BE49-F238E27FC236}">
                <a16:creationId xmlns:a16="http://schemas.microsoft.com/office/drawing/2014/main" id="{FA564EF7-97D0-B766-9C1F-3B9DF8F99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" y="0"/>
            <a:ext cx="10280155" cy="6858000"/>
          </a:xfrm>
        </p:spPr>
      </p:pic>
    </p:spTree>
    <p:extLst>
      <p:ext uri="{BB962C8B-B14F-4D97-AF65-F5344CB8AC3E}">
        <p14:creationId xmlns:p14="http://schemas.microsoft.com/office/powerpoint/2010/main" val="198989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7341E-2F7D-480C-B189-A1A03DDB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 descr="Et bilde som inneholder kart, tekst">
            <a:extLst>
              <a:ext uri="{FF2B5EF4-FFF2-40B4-BE49-F238E27FC236}">
                <a16:creationId xmlns:a16="http://schemas.microsoft.com/office/drawing/2014/main" id="{C0CFE9EB-5E5E-E984-1ACA-255F1B95C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37" y="0"/>
            <a:ext cx="8525994" cy="6858000"/>
          </a:xfrm>
        </p:spPr>
      </p:pic>
    </p:spTree>
    <p:extLst>
      <p:ext uri="{BB962C8B-B14F-4D97-AF65-F5344CB8AC3E}">
        <p14:creationId xmlns:p14="http://schemas.microsoft.com/office/powerpoint/2010/main" val="165774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0CB30-9E58-B249-0714-0F08F214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Fiberpar, bølgelengder og kapasitet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C44D57-F8FD-D532-EA3A-0E24C008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04"/>
            <a:ext cx="10799618" cy="5040535"/>
          </a:xfrm>
        </p:spPr>
        <p:txBody>
          <a:bodyPr>
            <a:normAutofit/>
          </a:bodyPr>
          <a:lstStyle/>
          <a:p>
            <a:r>
              <a:rPr lang="nb-NO" sz="3200" dirty="0"/>
              <a:t>Fiberpar</a:t>
            </a:r>
          </a:p>
          <a:p>
            <a:pPr lvl="1"/>
            <a:r>
              <a:rPr lang="nb-NO" sz="2800" dirty="0"/>
              <a:t>Full råderett over hvilket utstyr du kopler til, veldig fleksibelt</a:t>
            </a:r>
          </a:p>
          <a:p>
            <a:pPr lvl="1"/>
            <a:r>
              <a:rPr lang="nb-NO" sz="2800" dirty="0"/>
              <a:t>Kostbart over lange avstander, spesielt til havs</a:t>
            </a:r>
          </a:p>
          <a:p>
            <a:r>
              <a:rPr lang="nb-NO" sz="3200" dirty="0"/>
              <a:t>Bølgelengder</a:t>
            </a:r>
          </a:p>
          <a:p>
            <a:pPr lvl="1"/>
            <a:r>
              <a:rPr lang="nb-NO" sz="2800" dirty="0"/>
              <a:t>En «del» av et fiberpar hvor du selv bestemmer hastighet og utstyr</a:t>
            </a:r>
          </a:p>
          <a:p>
            <a:pPr lvl="1"/>
            <a:r>
              <a:rPr lang="nb-NO" sz="2800" dirty="0"/>
              <a:t>Kostnadseffektivt på lange avstander, men kan være komplisert</a:t>
            </a:r>
          </a:p>
          <a:p>
            <a:r>
              <a:rPr lang="nb-NO" sz="3200" dirty="0"/>
              <a:t>Kapasitet</a:t>
            </a:r>
          </a:p>
          <a:p>
            <a:pPr lvl="1"/>
            <a:r>
              <a:rPr lang="nb-NO" sz="2800" dirty="0"/>
              <a:t>En gitt kapasitet fra et sted til et annet</a:t>
            </a:r>
          </a:p>
          <a:p>
            <a:pPr lvl="1"/>
            <a:r>
              <a:rPr lang="nb-NO" sz="2800" dirty="0"/>
              <a:t>Kostnadseffektivt og relativt enkelt, men lite fleksibelt.</a:t>
            </a:r>
          </a:p>
        </p:txBody>
      </p:sp>
    </p:spTree>
    <p:extLst>
      <p:ext uri="{BB962C8B-B14F-4D97-AF65-F5344CB8AC3E}">
        <p14:creationId xmlns:p14="http://schemas.microsoft.com/office/powerpoint/2010/main" val="12129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7341E-2F7D-480C-B189-A1A03DDB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eksempel på et AS. </a:t>
            </a:r>
            <a:r>
              <a:rPr lang="nb-NO" dirty="0" err="1"/>
              <a:t>NorduNet</a:t>
            </a:r>
            <a:r>
              <a:rPr lang="nb-NO" dirty="0"/>
              <a:t> AS2603</a:t>
            </a:r>
          </a:p>
        </p:txBody>
      </p:sp>
      <p:pic>
        <p:nvPicPr>
          <p:cNvPr id="7" name="Bilde 6" descr="Et bilde som inneholder tekst, grafisk design, kart">
            <a:extLst>
              <a:ext uri="{FF2B5EF4-FFF2-40B4-BE49-F238E27FC236}">
                <a16:creationId xmlns:a16="http://schemas.microsoft.com/office/drawing/2014/main" id="{1E9754D2-6ADA-E51A-851A-5827E57F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79" y="1512795"/>
            <a:ext cx="7543790" cy="4980080"/>
          </a:xfrm>
          <a:prstGeom prst="rect">
            <a:avLst/>
          </a:prstGeom>
        </p:spPr>
      </p:pic>
      <p:pic>
        <p:nvPicPr>
          <p:cNvPr id="5" name="Plassholder for innhold 4" descr="Et bilde som inneholder tekst, kart">
            <a:extLst>
              <a:ext uri="{FF2B5EF4-FFF2-40B4-BE49-F238E27FC236}">
                <a16:creationId xmlns:a16="http://schemas.microsoft.com/office/drawing/2014/main" id="{9C196F6C-9625-96F5-64A3-B059833D2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" y="79349"/>
            <a:ext cx="9768109" cy="6699302"/>
          </a:xfr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1175CFC-4745-50FC-ECB9-03B333377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804" y="974825"/>
            <a:ext cx="3934196" cy="58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7C7039-72F6-3735-335B-1300D72C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interessante ting rundt internett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D85A0A-15A6-BC28-1670-44312A92F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DNS – </a:t>
            </a:r>
            <a:r>
              <a:rPr lang="nb-NO" dirty="0" err="1"/>
              <a:t>Domain</a:t>
            </a:r>
            <a:r>
              <a:rPr lang="nb-NO" dirty="0"/>
              <a:t> </a:t>
            </a:r>
            <a:r>
              <a:rPr lang="nb-NO" dirty="0" err="1"/>
              <a:t>Name</a:t>
            </a:r>
            <a:r>
              <a:rPr lang="nb-NO" dirty="0"/>
              <a:t> System</a:t>
            </a:r>
          </a:p>
          <a:p>
            <a:pPr lvl="1"/>
            <a:r>
              <a:rPr lang="nb-NO" dirty="0"/>
              <a:t>Distribuert, hierarkisk database med blant annet domenenavn og IP-adresser</a:t>
            </a:r>
          </a:p>
          <a:p>
            <a:r>
              <a:rPr lang="nb-NO" dirty="0"/>
              <a:t>Korrekt tid</a:t>
            </a:r>
          </a:p>
          <a:p>
            <a:pPr lvl="1"/>
            <a:r>
              <a:rPr lang="nb-NO" dirty="0"/>
              <a:t>NTP, PTP, GNSS og atom-klokker</a:t>
            </a:r>
          </a:p>
          <a:p>
            <a:r>
              <a:rPr lang="nb-NO" dirty="0"/>
              <a:t>Distribuert innhold</a:t>
            </a:r>
          </a:p>
          <a:p>
            <a:pPr lvl="1"/>
            <a:r>
              <a:rPr lang="nb-NO" dirty="0" err="1"/>
              <a:t>Caching</a:t>
            </a:r>
            <a:r>
              <a:rPr lang="nb-NO" dirty="0"/>
              <a:t> og globale tjenesteleverandører</a:t>
            </a:r>
          </a:p>
          <a:p>
            <a:r>
              <a:rPr lang="nb-NO" dirty="0"/>
              <a:t>Neste generasjon satellittsystemer</a:t>
            </a:r>
          </a:p>
          <a:p>
            <a:pPr lvl="1"/>
            <a:r>
              <a:rPr lang="nb-NO" dirty="0"/>
              <a:t>Starlink, </a:t>
            </a:r>
            <a:r>
              <a:rPr lang="nb-NO" dirty="0" err="1"/>
              <a:t>OneWeb</a:t>
            </a:r>
            <a:r>
              <a:rPr lang="nb-NO" dirty="0"/>
              <a:t> med flere</a:t>
            </a:r>
          </a:p>
          <a:p>
            <a:r>
              <a:rPr lang="nb-NO" dirty="0"/>
              <a:t>Men det får bli en annen gang :-)</a:t>
            </a:r>
          </a:p>
        </p:txBody>
      </p:sp>
    </p:spTree>
    <p:extLst>
      <p:ext uri="{BB962C8B-B14F-4D97-AF65-F5344CB8AC3E}">
        <p14:creationId xmlns:p14="http://schemas.microsoft.com/office/powerpoint/2010/main" val="38123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B7C62D-5EFF-4D92-BE48-9E06E658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Europa ble med i 1973, så vidt</a:t>
            </a: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917FBB87-596E-4351-A009-5A30F7F61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4" y="1298405"/>
            <a:ext cx="11241336" cy="5034684"/>
          </a:xfr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09B2607-801E-4127-8256-51332BD28543}"/>
              </a:ext>
            </a:extLst>
          </p:cNvPr>
          <p:cNvSpPr/>
          <p:nvPr/>
        </p:nvSpPr>
        <p:spPr>
          <a:xfrm>
            <a:off x="10060239" y="3160818"/>
            <a:ext cx="1098476" cy="10719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82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548FB-E125-467C-B30D-6FF6F06C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Internett fra da til nå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D6FB8A-DD63-4CFA-8449-3BE5AF6C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/>
              <a:t>Fra forskningsnett til kritisk, global infrastruktur</a:t>
            </a:r>
          </a:p>
          <a:p>
            <a:r>
              <a:rPr lang="nb-NO" sz="3600" dirty="0"/>
              <a:t>Fra noen hundretalls forskere til mer en halve jordens befolkning</a:t>
            </a:r>
          </a:p>
          <a:p>
            <a:r>
              <a:rPr lang="nb-NO" sz="3600" dirty="0"/>
              <a:t>Fra enkel filutveksling til millioner av anvendelser</a:t>
            </a:r>
          </a:p>
          <a:p>
            <a:r>
              <a:rPr lang="nb-NO" sz="3600" dirty="0"/>
              <a:t>Fra pengesluk til milliardindustri</a:t>
            </a:r>
          </a:p>
          <a:p>
            <a:r>
              <a:rPr lang="nb-NO" sz="3600" dirty="0"/>
              <a:t>Fra nær anarki til struktur og medbestemmelse</a:t>
            </a:r>
          </a:p>
          <a:p>
            <a:r>
              <a:rPr lang="nb-NO" sz="3600" dirty="0"/>
              <a:t>Fra ett forskningsnett til en sammenkopling av tusenvis av nettverk.</a:t>
            </a:r>
          </a:p>
        </p:txBody>
      </p:sp>
    </p:spTree>
    <p:extLst>
      <p:ext uri="{BB962C8B-B14F-4D97-AF65-F5344CB8AC3E}">
        <p14:creationId xmlns:p14="http://schemas.microsoft.com/office/powerpoint/2010/main" val="20638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40931B-9D7E-8E3B-E5E7-4AB9224C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jeg prate om?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B6DF8D-EB58-BFAB-1130-D98EF2588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Organisering på administrativt nivå</a:t>
            </a:r>
          </a:p>
          <a:p>
            <a:pPr lvl="1"/>
            <a:r>
              <a:rPr lang="nb-NO" dirty="0"/>
              <a:t>ICANN, RIR, RIPE NCC, IETF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Sammenkopling av nettverk logisk</a:t>
            </a:r>
          </a:p>
          <a:p>
            <a:pPr lvl="1"/>
            <a:r>
              <a:rPr lang="nb-NO" dirty="0"/>
              <a:t>ASN, BGP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Sammenkopling mer fysisk</a:t>
            </a:r>
          </a:p>
          <a:p>
            <a:pPr lvl="1"/>
            <a:r>
              <a:rPr lang="nb-NO" dirty="0"/>
              <a:t>Fiber, fiber, fiber</a:t>
            </a:r>
          </a:p>
        </p:txBody>
      </p:sp>
    </p:spTree>
    <p:extLst>
      <p:ext uri="{BB962C8B-B14F-4D97-AF65-F5344CB8AC3E}">
        <p14:creationId xmlns:p14="http://schemas.microsoft.com/office/powerpoint/2010/main" val="14626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6C482-5FB3-4DA0-AE83-17755576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ICANN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83EA7F-0977-489C-89E9-EE7C09FF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b-NO" dirty="0" err="1"/>
              <a:t>Internet</a:t>
            </a:r>
            <a:r>
              <a:rPr lang="nb-NO" dirty="0"/>
              <a:t> Corporation for </a:t>
            </a:r>
            <a:r>
              <a:rPr lang="nb-NO" dirty="0" err="1"/>
              <a:t>Assigned</a:t>
            </a:r>
            <a:r>
              <a:rPr lang="nb-NO" dirty="0"/>
              <a:t> </a:t>
            </a:r>
            <a:r>
              <a:rPr lang="nb-NO" dirty="0" err="1"/>
              <a:t>Names</a:t>
            </a:r>
            <a:r>
              <a:rPr lang="nb-NO" dirty="0"/>
              <a:t> and </a:t>
            </a:r>
            <a:r>
              <a:rPr lang="nb-NO" dirty="0" err="1"/>
              <a:t>Numbers</a:t>
            </a:r>
            <a:r>
              <a:rPr lang="nb-NO" dirty="0"/>
              <a:t> </a:t>
            </a:r>
          </a:p>
          <a:p>
            <a:r>
              <a:rPr lang="nb-NO" dirty="0"/>
              <a:t>Holder orden på alt som må være </a:t>
            </a:r>
            <a:r>
              <a:rPr lang="nb-NO" b="1" dirty="0"/>
              <a:t>globalt koordinert</a:t>
            </a:r>
          </a:p>
          <a:p>
            <a:pPr lvl="1"/>
            <a:r>
              <a:rPr lang="nb-NO" dirty="0"/>
              <a:t>IP-adresser og andre ressurser</a:t>
            </a:r>
          </a:p>
          <a:p>
            <a:pPr lvl="2"/>
            <a:r>
              <a:rPr lang="nb-NO" dirty="0"/>
              <a:t>Deler ut </a:t>
            </a:r>
            <a:r>
              <a:rPr lang="nb-NO" b="1" dirty="0"/>
              <a:t>blokker</a:t>
            </a:r>
            <a:r>
              <a:rPr lang="nb-NO" dirty="0"/>
              <a:t> til hver </a:t>
            </a:r>
            <a:r>
              <a:rPr lang="nb-NO" b="1" dirty="0"/>
              <a:t>region</a:t>
            </a:r>
          </a:p>
          <a:p>
            <a:pPr lvl="1"/>
            <a:r>
              <a:rPr lang="nb-NO" dirty="0"/>
              <a:t>Toppdomener i internetts navnerom (for eksempel .</a:t>
            </a:r>
            <a:r>
              <a:rPr lang="nb-NO" dirty="0" err="1"/>
              <a:t>no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Tekniske detaljer om IP-protokollen</a:t>
            </a:r>
          </a:p>
          <a:p>
            <a:r>
              <a:rPr lang="nb-NO" dirty="0"/>
              <a:t>Opprettet i 1998</a:t>
            </a:r>
          </a:p>
          <a:p>
            <a:pPr lvl="1"/>
            <a:r>
              <a:rPr lang="nb-NO" dirty="0"/>
              <a:t>Før det var det en person, Jon </a:t>
            </a:r>
            <a:r>
              <a:rPr lang="nb-NO" dirty="0" err="1"/>
              <a:t>Postel</a:t>
            </a:r>
            <a:r>
              <a:rPr lang="nb-NO" dirty="0"/>
              <a:t>, som gjorde dette</a:t>
            </a:r>
          </a:p>
          <a:p>
            <a:pPr lvl="1"/>
            <a:r>
              <a:rPr lang="nb-NO" dirty="0"/>
              <a:t>I dag omtrent 400 ansatte.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26F2010-12CB-E230-B521-783DDC5CF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5299" y="484046"/>
            <a:ext cx="2476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6C482-5FB3-4DA0-AE83-17755576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83EA7F-0977-489C-89E9-EE7C09FF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10"/>
            <a:ext cx="10515600" cy="4351338"/>
          </a:xfrm>
        </p:spPr>
        <p:txBody>
          <a:bodyPr/>
          <a:lstStyle/>
          <a:p>
            <a:r>
              <a:rPr lang="nb-NO" dirty="0"/>
              <a:t>Regional </a:t>
            </a:r>
            <a:r>
              <a:rPr lang="nb-NO" dirty="0" err="1"/>
              <a:t>Internet</a:t>
            </a:r>
            <a:r>
              <a:rPr lang="nb-NO" dirty="0"/>
              <a:t> </a:t>
            </a:r>
            <a:r>
              <a:rPr lang="nb-NO" dirty="0" err="1"/>
              <a:t>Registries</a:t>
            </a:r>
            <a:r>
              <a:rPr lang="nb-NO" dirty="0"/>
              <a:t> (</a:t>
            </a:r>
            <a:r>
              <a:rPr lang="nb-NO" dirty="0" err="1"/>
              <a:t>RIRs</a:t>
            </a:r>
            <a:r>
              <a:rPr lang="nb-NO" dirty="0"/>
              <a:t>)</a:t>
            </a:r>
          </a:p>
          <a:p>
            <a:r>
              <a:rPr lang="nb-NO" dirty="0"/>
              <a:t>Får tildelt ressurser fra ICANN og administrerer disse</a:t>
            </a:r>
          </a:p>
          <a:p>
            <a:pPr lvl="1"/>
            <a:r>
              <a:rPr lang="nb-NO" dirty="0"/>
              <a:t>IP-adresser og AS-nummer er de viktigste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947615-922F-4DBB-92F4-6652173E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7" y="2822983"/>
            <a:ext cx="7835590" cy="384637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022CD15-620A-EC7E-847F-93D6F81B7D1A}"/>
              </a:ext>
            </a:extLst>
          </p:cNvPr>
          <p:cNvSpPr txBox="1"/>
          <p:nvPr/>
        </p:nvSpPr>
        <p:spPr>
          <a:xfrm>
            <a:off x="8424120" y="3220754"/>
            <a:ext cx="3645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RIPE NCC </a:t>
            </a:r>
            <a:r>
              <a:rPr lang="nb-NO" sz="2400" dirty="0"/>
              <a:t>i Amsterdam</a:t>
            </a:r>
          </a:p>
          <a:p>
            <a:r>
              <a:rPr lang="nb-NO" sz="2400" dirty="0"/>
              <a:t>håndterer vår region.</a:t>
            </a:r>
          </a:p>
          <a:p>
            <a:r>
              <a:rPr lang="nb-NO" sz="2400" dirty="0"/>
              <a:t>Ledet av Hans Petter Holen,</a:t>
            </a:r>
          </a:p>
          <a:p>
            <a:r>
              <a:rPr lang="nb-NO" sz="2400" dirty="0"/>
              <a:t>tidligere USIT-ansatt :-)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6FB3B3C-F091-6210-9DD7-CCC3D2CC046E}"/>
              </a:ext>
            </a:extLst>
          </p:cNvPr>
          <p:cNvSpPr/>
          <p:nvPr/>
        </p:nvSpPr>
        <p:spPr>
          <a:xfrm>
            <a:off x="6212541" y="2822983"/>
            <a:ext cx="1882589" cy="9592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3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467C3D-BACE-6FBF-64CC-CA150B92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Internet</a:t>
            </a:r>
            <a:r>
              <a:rPr lang="nb-NO" dirty="0"/>
              <a:t> Engineering </a:t>
            </a:r>
            <a:r>
              <a:rPr lang="nb-NO" dirty="0" err="1"/>
              <a:t>Task</a:t>
            </a:r>
            <a:r>
              <a:rPr lang="nb-NO" dirty="0"/>
              <a:t> Force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B40684-E941-7016-A22F-0DDD5169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6296"/>
          </a:xfrm>
        </p:spPr>
        <p:txBody>
          <a:bodyPr>
            <a:normAutofit lnSpcReduction="10000"/>
          </a:bodyPr>
          <a:lstStyle/>
          <a:p>
            <a:r>
              <a:rPr lang="en-US" b="0" i="1" dirty="0">
                <a:solidFill>
                  <a:srgbClr val="333741"/>
                </a:solidFill>
                <a:effectLst/>
                <a:highlight>
                  <a:srgbClr val="FFFFFF"/>
                </a:highlight>
                <a:latin typeface="Inter"/>
              </a:rPr>
              <a:t>"the overall goal of the IETF is to make the Internet work better“</a:t>
            </a:r>
          </a:p>
          <a:p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Utvikler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b="1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standarder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for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internett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pPr lvl="1"/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Dokumentene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publiseres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som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b="1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RFC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– Request for Comments</a:t>
            </a:r>
          </a:p>
          <a:p>
            <a:pPr lvl="1"/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Teknologifokus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, lite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politikk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pPr lvl="1"/>
            <a:r>
              <a:rPr lang="en-US" b="0" i="1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"We reject kings, presidents, and voting. We believe in rough consensus and running code“ (David Clark, 1992)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r>
              <a:rPr lang="en-US" b="1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Alle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kan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delta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i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arbeidet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pPr lvl="1"/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Åpen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prosess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med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arbeidsgrupper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og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e-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postgrupper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pPr lvl="1"/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Som regel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tre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store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samlinger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i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året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Tett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koordinert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med ICANN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og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mange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andre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Det er </a:t>
            </a:r>
            <a:r>
              <a:rPr lang="en-US" b="1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frivillig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å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bruke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standardene</a:t>
            </a:r>
            <a:endParaRPr lang="en-US" dirty="0">
              <a:solidFill>
                <a:srgbClr val="333741"/>
              </a:solidFill>
              <a:highlight>
                <a:srgbClr val="FFFFFF"/>
              </a:highlight>
              <a:latin typeface="Inter"/>
            </a:endParaRPr>
          </a:p>
          <a:p>
            <a:pPr lvl="1"/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Men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benyttes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i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praksis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av alle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som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vil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lage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utstyr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eller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dirty="0" err="1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tjenester</a:t>
            </a:r>
            <a:r>
              <a:rPr lang="en-US" dirty="0">
                <a:solidFill>
                  <a:srgbClr val="333741"/>
                </a:solidFill>
                <a:highlight>
                  <a:srgbClr val="FFFFFF"/>
                </a:highlight>
                <a:latin typeface="Inter"/>
              </a:rPr>
              <a:t> for internet.</a:t>
            </a: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340344-29FA-8FD6-329C-5BD7CF64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99869"/>
            <a:ext cx="3001545" cy="15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skjermbilde, Font, algebra&#10;&#10;Automatisk generert beskrivelse">
            <a:extLst>
              <a:ext uri="{FF2B5EF4-FFF2-40B4-BE49-F238E27FC236}">
                <a16:creationId xmlns:a16="http://schemas.microsoft.com/office/drawing/2014/main" id="{75579F3B-5771-9D67-FA7D-E8FFA3A9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42808"/>
            <a:ext cx="7344902" cy="3784643"/>
          </a:xfrm>
          <a:prstGeom prst="rect">
            <a:avLst/>
          </a:prstGeom>
        </p:spPr>
      </p:pic>
      <p:pic>
        <p:nvPicPr>
          <p:cNvPr id="11" name="Bilde 10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403CC532-ED95-1C66-F4FD-0500A58F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4" y="0"/>
            <a:ext cx="817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1167</Words>
  <Application>Microsoft Office PowerPoint</Application>
  <PresentationFormat>Widescreen</PresentationFormat>
  <Paragraphs>213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Google Sans</vt:lpstr>
      <vt:lpstr>Helvetica</vt:lpstr>
      <vt:lpstr>Inter</vt:lpstr>
      <vt:lpstr>Office-tema</vt:lpstr>
      <vt:lpstr>PowerPoint-presentasjon</vt:lpstr>
      <vt:lpstr>Starten i 1969 The ARPA network</vt:lpstr>
      <vt:lpstr>Europa ble med i 1973, så vidt</vt:lpstr>
      <vt:lpstr>Internett fra da til nå</vt:lpstr>
      <vt:lpstr>Hva skal jeg prate om?</vt:lpstr>
      <vt:lpstr>ICANN</vt:lpstr>
      <vt:lpstr>Regioner</vt:lpstr>
      <vt:lpstr>Internet Engineering Task Force</vt:lpstr>
      <vt:lpstr>PowerPoint-presentasjon</vt:lpstr>
      <vt:lpstr>Hvordan ser internett ut i dag?</vt:lpstr>
      <vt:lpstr>Hvordan ser internett ut i dag?</vt:lpstr>
      <vt:lpstr>Sammenkoplingen av de autonome systemene</vt:lpstr>
      <vt:lpstr>Lynkurs i BGP</vt:lpstr>
      <vt:lpstr>Sammenkopling av AS. To hovedmåter.</vt:lpstr>
      <vt:lpstr>IXP – Internet eXchange Point</vt:lpstr>
      <vt:lpstr>IXPer i verden</vt:lpstr>
      <vt:lpstr>PowerPoint-presentasjon</vt:lpstr>
      <vt:lpstr>PowerPoint-presentasjon</vt:lpstr>
      <vt:lpstr>«Hele» bildet</vt:lpstr>
      <vt:lpstr>BGP hijack, eller hvordan avspore internett</vt:lpstr>
      <vt:lpstr>Fiber, fiber, fiber</vt:lpstr>
      <vt:lpstr>PowerPoint-presentasjon</vt:lpstr>
      <vt:lpstr>PowerPoint-presentasjon</vt:lpstr>
      <vt:lpstr>PowerPoint-presentasjon</vt:lpstr>
      <vt:lpstr>Fiberpar, bølgelengder og kapasitet</vt:lpstr>
      <vt:lpstr>Et eksempel på et AS. NorduNet AS2603</vt:lpstr>
      <vt:lpstr>Flere interessante ting rundt internett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Arild Færaas</dc:creator>
  <cp:lastModifiedBy>Kjetil Otter Olsen</cp:lastModifiedBy>
  <cp:revision>248</cp:revision>
  <dcterms:created xsi:type="dcterms:W3CDTF">2019-06-12T10:40:12Z</dcterms:created>
  <dcterms:modified xsi:type="dcterms:W3CDTF">2024-06-04T08:36:00Z</dcterms:modified>
</cp:coreProperties>
</file>